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rawings/drawing2.xml" ContentType="application/vnd.openxmlformats-officedocument.drawingml.chartshape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charts/chart7.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rawings/drawing1.xml" ContentType="application/vnd.openxmlformats-officedocument.drawingml.chartshapes+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charts/chart6.xml" ContentType="application/vnd.openxmlformats-officedocument.drawingml.chart+xml"/>
  <Override PartName="/ppt/diagrams/data3.xml" ContentType="application/vnd.openxmlformats-officedocument.drawingml.diagramData+xml"/>
  <Override PartName="/ppt/charts/chart4.xml" ContentType="application/vnd.openxmlformats-officedocument.drawingml.chart+xml"/>
  <Override PartName="/ppt/diagrams/colors5.xml" ContentType="application/vnd.openxmlformats-officedocument.drawingml.diagramColors+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charts/chart2.xml" ContentType="application/vnd.openxmlformats-officedocument.drawingml.chart+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2" r:id="rId1"/>
  </p:sldMasterIdLst>
  <p:notesMasterIdLst>
    <p:notesMasterId r:id="rId50"/>
  </p:notesMasterIdLst>
  <p:handoutMasterIdLst>
    <p:handoutMasterId r:id="rId51"/>
  </p:handoutMasterIdLst>
  <p:sldIdLst>
    <p:sldId id="257" r:id="rId2"/>
    <p:sldId id="258" r:id="rId3"/>
    <p:sldId id="259" r:id="rId4"/>
    <p:sldId id="265" r:id="rId5"/>
    <p:sldId id="267" r:id="rId6"/>
    <p:sldId id="260" r:id="rId7"/>
    <p:sldId id="305" r:id="rId8"/>
    <p:sldId id="269" r:id="rId9"/>
    <p:sldId id="292" r:id="rId10"/>
    <p:sldId id="293" r:id="rId11"/>
    <p:sldId id="294" r:id="rId12"/>
    <p:sldId id="295" r:id="rId13"/>
    <p:sldId id="296" r:id="rId14"/>
    <p:sldId id="297" r:id="rId15"/>
    <p:sldId id="298" r:id="rId16"/>
    <p:sldId id="299" r:id="rId17"/>
    <p:sldId id="303" r:id="rId18"/>
    <p:sldId id="301" r:id="rId19"/>
    <p:sldId id="306" r:id="rId20"/>
    <p:sldId id="308" r:id="rId21"/>
    <p:sldId id="266" r:id="rId22"/>
    <p:sldId id="290" r:id="rId23"/>
    <p:sldId id="268" r:id="rId24"/>
    <p:sldId id="261" r:id="rId25"/>
    <p:sldId id="262" r:id="rId26"/>
    <p:sldId id="263" r:id="rId27"/>
    <p:sldId id="270" r:id="rId28"/>
    <p:sldId id="271" r:id="rId29"/>
    <p:sldId id="272" r:id="rId30"/>
    <p:sldId id="273" r:id="rId31"/>
    <p:sldId id="278" r:id="rId32"/>
    <p:sldId id="287" r:id="rId33"/>
    <p:sldId id="286" r:id="rId34"/>
    <p:sldId id="275" r:id="rId35"/>
    <p:sldId id="284" r:id="rId36"/>
    <p:sldId id="291" r:id="rId37"/>
    <p:sldId id="310" r:id="rId38"/>
    <p:sldId id="311" r:id="rId39"/>
    <p:sldId id="276" r:id="rId40"/>
    <p:sldId id="279" r:id="rId41"/>
    <p:sldId id="280" r:id="rId42"/>
    <p:sldId id="281" r:id="rId43"/>
    <p:sldId id="282" r:id="rId44"/>
    <p:sldId id="283" r:id="rId45"/>
    <p:sldId id="277" r:id="rId46"/>
    <p:sldId id="288" r:id="rId47"/>
    <p:sldId id="289" r:id="rId48"/>
    <p:sldId id="285" r:id="rId4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a:srgbClr val="DDDDDD"/>
    <a:srgbClr val="3366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7AC3CCA-C797-4891-BE02-D94E43425B78}" styleName="Сред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Сред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3" autoAdjust="0"/>
    <p:restoredTop sz="91522" autoAdjust="0"/>
  </p:normalViewPr>
  <p:slideViewPr>
    <p:cSldViewPr>
      <p:cViewPr>
        <p:scale>
          <a:sx n="73" d="100"/>
          <a:sy n="73" d="100"/>
        </p:scale>
        <p:origin x="-1074" y="-660"/>
      </p:cViewPr>
      <p:guideLst>
        <p:guide orient="horz" pos="2160"/>
        <p:guide pos="2880"/>
      </p:guideLst>
    </p:cSldViewPr>
  </p:slideViewPr>
  <p:outlineViewPr>
    <p:cViewPr>
      <p:scale>
        <a:sx n="33" d="100"/>
        <a:sy n="33" d="100"/>
      </p:scale>
      <p:origin x="0" y="2659"/>
    </p:cViewPr>
    <p:sldLst>
      <p:sld r:id="rId1" collapse="1"/>
      <p:sld r:id="rId2" collapse="1"/>
      <p:sld r:id="rId3" collapse="1"/>
      <p:sld r:id="rId4" collapse="1"/>
    </p:sldLst>
  </p:outlineViewPr>
  <p:notesTextViewPr>
    <p:cViewPr>
      <p:scale>
        <a:sx n="75" d="100"/>
        <a:sy n="75" d="100"/>
      </p:scale>
      <p:origin x="0" y="0"/>
    </p:cViewPr>
  </p:notesTextViewPr>
  <p:sorterViewPr>
    <p:cViewPr>
      <p:scale>
        <a:sx n="100" d="100"/>
        <a:sy n="100" d="100"/>
      </p:scale>
      <p:origin x="0" y="269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slide" Target="slides/slide3.xml"/><Relationship Id="rId1" Type="http://schemas.openxmlformats.org/officeDocument/2006/relationships/slide" Target="slides/slide2.xml"/><Relationship Id="rId4"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_____Microsoft_Excel2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3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Excel4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Excel55.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Microsoft_Excel6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Excel77.xlsx"/></Relationships>
</file>

<file path=ppt/charts/chart1.xml><?xml version="1.0" encoding="utf-8"?>
<c:chartSpace xmlns:c="http://schemas.openxmlformats.org/drawingml/2006/chart" xmlns:a="http://schemas.openxmlformats.org/drawingml/2006/main" xmlns:r="http://schemas.openxmlformats.org/officeDocument/2006/relationships">
  <c:lang val="ru-RU"/>
  <c:style val="10"/>
  <c:chart>
    <c:title>
      <c:tx>
        <c:rich>
          <a:bodyPr/>
          <a:lstStyle/>
          <a:p>
            <a:pPr>
              <a:defRPr/>
            </a:pPr>
            <a:r>
              <a:rPr lang="ru-RU" dirty="0"/>
              <a:t>Структура неналоговых доходов бюджета </a:t>
            </a:r>
            <a:endParaRPr lang="ru-RU" dirty="0" smtClean="0"/>
          </a:p>
          <a:p>
            <a:pPr>
              <a:defRPr/>
            </a:pPr>
            <a:r>
              <a:rPr lang="ru-RU" dirty="0" smtClean="0"/>
              <a:t>на </a:t>
            </a:r>
            <a:r>
              <a:rPr lang="ru-RU" dirty="0"/>
              <a:t>2020 год, тыс. руб.</a:t>
            </a:r>
          </a:p>
        </c:rich>
      </c:tx>
      <c:layout/>
    </c:title>
    <c:plotArea>
      <c:layout>
        <c:manualLayout>
          <c:layoutTarget val="inner"/>
          <c:xMode val="edge"/>
          <c:yMode val="edge"/>
          <c:x val="7.5365493786088714E-2"/>
          <c:y val="0.1526850277505398"/>
          <c:w val="0.30637763697426268"/>
          <c:h val="0.76040826381609772"/>
        </c:manualLayout>
      </c:layout>
      <c:pieChart>
        <c:varyColors val="1"/>
        <c:ser>
          <c:idx val="0"/>
          <c:order val="0"/>
          <c:tx>
            <c:strRef>
              <c:f>Лист1!$B$1</c:f>
              <c:strCache>
                <c:ptCount val="1"/>
                <c:pt idx="0">
                  <c:v>Тыс. рублей</c:v>
                </c:pt>
              </c:strCache>
            </c:strRef>
          </c:tx>
          <c:dLbls>
            <c:dLbl>
              <c:idx val="0"/>
              <c:layout>
                <c:manualLayout>
                  <c:x val="-0.1144424847502238"/>
                  <c:y val="-0.1295771780124145"/>
                </c:manualLayout>
              </c:layout>
              <c:showVal val="1"/>
              <c:extLst>
                <c:ext xmlns:c15="http://schemas.microsoft.com/office/drawing/2012/chart" uri="{CE6537A1-D6FC-4f65-9D91-7224C49458BB}">
                  <c15:layout/>
                </c:ext>
              </c:extLst>
            </c:dLbl>
            <c:dLbl>
              <c:idx val="1"/>
              <c:layout>
                <c:manualLayout>
                  <c:x val="0.10046078524873558"/>
                  <c:y val="-2.5479661520917882E-2"/>
                </c:manualLayout>
              </c:layout>
              <c:showVal val="1"/>
              <c:extLst>
                <c:ext xmlns:c15="http://schemas.microsoft.com/office/drawing/2012/chart" uri="{CE6537A1-D6FC-4f65-9D91-7224C49458BB}">
                  <c15:layout/>
                </c:ext>
              </c:extLst>
            </c:dLbl>
            <c:dLbl>
              <c:idx val="2"/>
              <c:layout>
                <c:manualLayout>
                  <c:x val="-5.0050229593604369E-2"/>
                  <c:y val="4.4398486124878289E-2"/>
                </c:manualLayout>
              </c:layout>
              <c:spPr>
                <a:noFill/>
                <a:ln>
                  <a:noFill/>
                </a:ln>
                <a:effectLst/>
              </c:spPr>
              <c:txPr>
                <a:bodyPr wrap="square" lIns="38100" tIns="19050" rIns="38100" bIns="19050" anchor="ctr">
                  <a:spAutoFit/>
                </a:bodyPr>
                <a:lstStyle/>
                <a:p>
                  <a:pPr>
                    <a:defRPr sz="1300">
                      <a:latin typeface="Times New Roman" panose="02020603050405020304" pitchFamily="18" charset="0"/>
                      <a:cs typeface="Times New Roman" panose="02020603050405020304" pitchFamily="18" charset="0"/>
                    </a:defRPr>
                  </a:pPr>
                  <a:endParaRPr lang="ru-RU"/>
                </a:p>
              </c:txPr>
              <c:showVal val="1"/>
              <c:extLst>
                <c:ext xmlns:c15="http://schemas.microsoft.com/office/drawing/2012/chart" uri="{CE6537A1-D6FC-4f65-9D91-7224C49458BB}">
                  <c15:layout/>
                </c:ext>
              </c:extLst>
            </c:dLbl>
            <c:dLbl>
              <c:idx val="3"/>
              <c:layout>
                <c:manualLayout>
                  <c:x val="-9.4218265674023888E-2"/>
                  <c:y val="1.5415039483554361E-3"/>
                </c:manualLayout>
              </c:layout>
              <c:showVal val="1"/>
              <c:extLst>
                <c:ext xmlns:c15="http://schemas.microsoft.com/office/drawing/2012/chart" uri="{CE6537A1-D6FC-4f65-9D91-7224C49458BB}">
                  <c15:layout/>
                </c:ext>
              </c:extLst>
            </c:dLbl>
            <c:dLbl>
              <c:idx val="4"/>
              <c:layout>
                <c:manualLayout>
                  <c:x val="-8.2011541172797728E-2"/>
                  <c:y val="-5.8176560891713178E-2"/>
                </c:manualLayout>
              </c:layout>
              <c:spPr>
                <a:noFill/>
                <a:ln>
                  <a:noFill/>
                </a:ln>
                <a:effectLst/>
              </c:spPr>
              <c:txPr>
                <a:bodyPr wrap="square" lIns="38100" tIns="19050" rIns="38100" bIns="19050" anchor="ctr">
                  <a:spAutoFit/>
                </a:bodyPr>
                <a:lstStyle/>
                <a:p>
                  <a:pPr>
                    <a:defRPr sz="1300">
                      <a:latin typeface="Times New Roman" panose="02020603050405020304" pitchFamily="18" charset="0"/>
                      <a:cs typeface="Times New Roman" panose="02020603050405020304" pitchFamily="18" charset="0"/>
                    </a:defRPr>
                  </a:pPr>
                  <a:endParaRPr lang="ru-RU"/>
                </a:p>
              </c:txPr>
              <c:showVal val="1"/>
              <c:extLst>
                <c:ext xmlns:c15="http://schemas.microsoft.com/office/drawing/2012/chart" uri="{CE6537A1-D6FC-4f65-9D91-7224C49458BB}">
                  <c15:layout/>
                </c:ext>
              </c:extLst>
            </c:dLbl>
            <c:spPr>
              <a:noFill/>
              <a:ln>
                <a:noFill/>
              </a:ln>
              <a:effectLst/>
            </c:spPr>
            <c:txPr>
              <a:bodyPr wrap="square" lIns="38100" tIns="19050" rIns="38100" bIns="19050" anchor="ctr">
                <a:spAutoFit/>
              </a:bodyPr>
              <a:lstStyle/>
              <a:p>
                <a:pPr>
                  <a:defRPr sz="1300"/>
                </a:pPr>
                <a:endParaRPr lang="ru-RU"/>
              </a:p>
            </c:txPr>
            <c:showVal val="1"/>
            <c:showLeaderLines val="1"/>
            <c:extLst>
              <c:ext xmlns:c15="http://schemas.microsoft.com/office/drawing/2012/chart" uri="{CE6537A1-D6FC-4f65-9D91-7224C49458BB}">
                <c15:layout/>
              </c:ext>
            </c:extLst>
          </c:dLbls>
          <c:cat>
            <c:strRef>
              <c:f>Лист1!$A$2:$A$6</c:f>
              <c:strCache>
                <c:ptCount val="5"/>
                <c:pt idx="0">
                  <c:v>Доходы от оказания платных услуг ( работ) и компенсации затрат государства (61,2 %)</c:v>
                </c:pt>
                <c:pt idx="1">
                  <c:v>Доходы от использования имущества, находящегося в государственной и муниципальной собственности (25,2%)</c:v>
                </c:pt>
                <c:pt idx="2">
                  <c:v>Прочие неналоговые доходы (5,1%)</c:v>
                </c:pt>
                <c:pt idx="3">
                  <c:v>Штрафы и прочие неналоговые доходы (4,9%)</c:v>
                </c:pt>
                <c:pt idx="4">
                  <c:v>Платежи при пользовании природными ресурсами (3,6%)</c:v>
                </c:pt>
              </c:strCache>
            </c:strRef>
          </c:cat>
          <c:val>
            <c:numRef>
              <c:f>Лист1!$B$2:$B$6</c:f>
              <c:numCache>
                <c:formatCode>0.0</c:formatCode>
                <c:ptCount val="5"/>
                <c:pt idx="0">
                  <c:v>39629.699999999997</c:v>
                </c:pt>
                <c:pt idx="1">
                  <c:v>16341.9</c:v>
                </c:pt>
                <c:pt idx="2">
                  <c:v>3270.1</c:v>
                </c:pt>
                <c:pt idx="3">
                  <c:v>3200</c:v>
                </c:pt>
                <c:pt idx="4">
                  <c:v>2352</c:v>
                </c:pt>
              </c:numCache>
            </c:numRef>
          </c:val>
        </c:ser>
        <c:dLbls/>
        <c:firstSliceAng val="0"/>
      </c:pieChart>
    </c:plotArea>
    <c:legend>
      <c:legendPos val="r"/>
      <c:layout>
        <c:manualLayout>
          <c:xMode val="edge"/>
          <c:yMode val="edge"/>
          <c:x val="0.42222173073613894"/>
          <c:y val="0.21403660462847124"/>
          <c:w val="0.57515454325331794"/>
          <c:h val="0.70084604126111605"/>
        </c:manualLayout>
      </c:layout>
      <c:txPr>
        <a:bodyPr/>
        <a:lstStyle/>
        <a:p>
          <a:pPr>
            <a:defRPr sz="1300"/>
          </a:pPr>
          <a:endParaRPr lang="ru-RU"/>
        </a:p>
      </c:txPr>
    </c:legend>
    <c:plotVisOnly val="1"/>
    <c:dispBlanksAs val="zero"/>
  </c:chart>
  <c:txPr>
    <a:bodyPr/>
    <a:lstStyle/>
    <a:p>
      <a:pPr>
        <a:defRPr sz="1800"/>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ru-RU"/>
  <c:style val="10"/>
  <c:chart>
    <c:autoTitleDeleted val="1"/>
    <c:plotArea>
      <c:layout>
        <c:manualLayout>
          <c:layoutTarget val="inner"/>
          <c:xMode val="edge"/>
          <c:yMode val="edge"/>
          <c:x val="5.5339749563335816E-2"/>
          <c:y val="5.8478660256626645E-2"/>
          <c:w val="0.59853360237494058"/>
          <c:h val="0.88787810974979509"/>
        </c:manualLayout>
      </c:layout>
      <c:doughnutChart>
        <c:varyColors val="1"/>
        <c:ser>
          <c:idx val="0"/>
          <c:order val="0"/>
          <c:tx>
            <c:strRef>
              <c:f>Лист1!$B$1</c:f>
              <c:strCache>
                <c:ptCount val="1"/>
                <c:pt idx="0">
                  <c:v>Структура налоговых доходов бюджета на 2020 год, тыс. руб.
</c:v>
                </c:pt>
              </c:strCache>
            </c:strRef>
          </c:tx>
          <c:explosion val="25"/>
          <c:dLbls>
            <c:dLbl>
              <c:idx val="1"/>
              <c:layout>
                <c:manualLayout>
                  <c:x val="-8.4873518951914931E-2"/>
                  <c:y val="-0.12482893969129581"/>
                </c:manualLayout>
              </c:layout>
              <c:spPr>
                <a:noFill/>
                <a:ln>
                  <a:noFill/>
                </a:ln>
                <a:effectLst/>
              </c:spPr>
              <c:txPr>
                <a:bodyPr/>
                <a:lstStyle/>
                <a:p>
                  <a:pPr>
                    <a:defRPr sz="1300">
                      <a:latin typeface="Times New Roman" panose="02020603050405020304" pitchFamily="18" charset="0"/>
                      <a:cs typeface="Times New Roman" panose="02020603050405020304" pitchFamily="18" charset="0"/>
                    </a:defRPr>
                  </a:pPr>
                  <a:endParaRPr lang="ru-RU"/>
                </a:p>
              </c:txPr>
              <c:showVal val="1"/>
              <c:extLst>
                <c:ext xmlns:c15="http://schemas.microsoft.com/office/drawing/2012/chart" uri="{CE6537A1-D6FC-4f65-9D91-7224C49458BB}">
                  <c15:layout/>
                </c:ext>
              </c:extLst>
            </c:dLbl>
            <c:dLbl>
              <c:idx val="2"/>
              <c:layout>
                <c:manualLayout>
                  <c:x val="-0.11897769121448118"/>
                  <c:y val="-0.1424726231176133"/>
                </c:manualLayout>
              </c:layout>
              <c:spPr>
                <a:noFill/>
                <a:ln>
                  <a:noFill/>
                </a:ln>
                <a:effectLst/>
              </c:spPr>
              <c:txPr>
                <a:bodyPr/>
                <a:lstStyle/>
                <a:p>
                  <a:pPr>
                    <a:defRPr sz="1300">
                      <a:latin typeface="Times New Roman" panose="02020603050405020304" pitchFamily="18" charset="0"/>
                      <a:cs typeface="Times New Roman" panose="02020603050405020304" pitchFamily="18" charset="0"/>
                    </a:defRPr>
                  </a:pPr>
                  <a:endParaRPr lang="ru-RU"/>
                </a:p>
              </c:txPr>
              <c:showVal val="1"/>
              <c:extLst>
                <c:ext xmlns:c15="http://schemas.microsoft.com/office/drawing/2012/chart" uri="{CE6537A1-D6FC-4f65-9D91-7224C49458BB}">
                  <c15:layout/>
                </c:ext>
              </c:extLst>
            </c:dLbl>
            <c:dLbl>
              <c:idx val="3"/>
              <c:layout>
                <c:manualLayout>
                  <c:x val="-0.14812321056682501"/>
                  <c:y val="-0.12553719446627742"/>
                </c:manualLayout>
              </c:layout>
              <c:spPr>
                <a:noFill/>
                <a:ln>
                  <a:noFill/>
                </a:ln>
                <a:effectLst/>
              </c:spPr>
              <c:txPr>
                <a:bodyPr/>
                <a:lstStyle/>
                <a:p>
                  <a:pPr>
                    <a:defRPr sz="1300">
                      <a:latin typeface="Times New Roman" panose="02020603050405020304" pitchFamily="18" charset="0"/>
                      <a:cs typeface="Times New Roman" panose="02020603050405020304" pitchFamily="18" charset="0"/>
                    </a:defRPr>
                  </a:pPr>
                  <a:endParaRPr lang="ru-RU"/>
                </a:p>
              </c:txPr>
              <c:showVal val="1"/>
              <c:extLst>
                <c:ext xmlns:c15="http://schemas.microsoft.com/office/drawing/2012/chart" uri="{CE6537A1-D6FC-4f65-9D91-7224C49458BB}">
                  <c15:layout/>
                </c:ext>
              </c:extLst>
            </c:dLbl>
            <c:dLbl>
              <c:idx val="4"/>
              <c:layout>
                <c:manualLayout>
                  <c:x val="-8.2561283213880537E-2"/>
                  <c:y val="-0.13039429461431268"/>
                </c:manualLayout>
              </c:layout>
              <c:spPr>
                <a:noFill/>
                <a:ln>
                  <a:noFill/>
                </a:ln>
                <a:effectLst/>
              </c:spPr>
              <c:txPr>
                <a:bodyPr/>
                <a:lstStyle/>
                <a:p>
                  <a:pPr>
                    <a:defRPr sz="1300">
                      <a:latin typeface="Times New Roman" panose="02020603050405020304" pitchFamily="18" charset="0"/>
                      <a:cs typeface="Times New Roman" panose="02020603050405020304" pitchFamily="18" charset="0"/>
                    </a:defRPr>
                  </a:pPr>
                  <a:endParaRPr lang="ru-RU"/>
                </a:p>
              </c:txPr>
              <c:showVal val="1"/>
              <c:extLst>
                <c:ext xmlns:c15="http://schemas.microsoft.com/office/drawing/2012/chart" uri="{CE6537A1-D6FC-4f65-9D91-7224C49458BB}">
                  <c15:layout/>
                </c:ext>
              </c:extLst>
            </c:dLbl>
            <c:dLbl>
              <c:idx val="5"/>
              <c:layout>
                <c:manualLayout>
                  <c:x val="9.9844900735266123E-3"/>
                  <c:y val="0.1961510827792057"/>
                </c:manualLayout>
              </c:layout>
              <c:spPr>
                <a:noFill/>
                <a:ln>
                  <a:noFill/>
                </a:ln>
                <a:effectLst/>
              </c:spPr>
              <c:txPr>
                <a:bodyPr/>
                <a:lstStyle/>
                <a:p>
                  <a:pPr>
                    <a:defRPr sz="1300">
                      <a:latin typeface="Times New Roman" panose="02020603050405020304" pitchFamily="18" charset="0"/>
                      <a:cs typeface="Times New Roman" panose="02020603050405020304" pitchFamily="18" charset="0"/>
                    </a:defRPr>
                  </a:pPr>
                  <a:endParaRPr lang="ru-RU"/>
                </a:p>
              </c:txPr>
              <c:showVal val="1"/>
              <c:extLst>
                <c:ext xmlns:c15="http://schemas.microsoft.com/office/drawing/2012/chart" uri="{CE6537A1-D6FC-4f65-9D91-7224C49458BB}">
                  <c15:layout/>
                </c:ext>
              </c:extLst>
            </c:dLbl>
            <c:dLbl>
              <c:idx val="6"/>
              <c:layout>
                <c:manualLayout>
                  <c:x val="0.15005509242585871"/>
                  <c:y val="-0.1187717411745418"/>
                </c:manualLayout>
              </c:layout>
              <c:spPr>
                <a:noFill/>
                <a:ln>
                  <a:noFill/>
                </a:ln>
                <a:effectLst/>
              </c:spPr>
              <c:txPr>
                <a:bodyPr/>
                <a:lstStyle/>
                <a:p>
                  <a:pPr>
                    <a:defRPr sz="1300">
                      <a:latin typeface="Times New Roman" panose="02020603050405020304" pitchFamily="18" charset="0"/>
                      <a:cs typeface="Times New Roman" panose="02020603050405020304" pitchFamily="18" charset="0"/>
                    </a:defRPr>
                  </a:pPr>
                  <a:endParaRPr lang="ru-RU"/>
                </a:p>
              </c:txPr>
              <c:showVal val="1"/>
              <c:extLst>
                <c:ext xmlns:c15="http://schemas.microsoft.com/office/drawing/2012/chart" uri="{CE6537A1-D6FC-4f65-9D91-7224C49458BB}">
                  <c15:layout/>
                </c:ext>
              </c:extLst>
            </c:dLbl>
            <c:spPr>
              <a:noFill/>
              <a:ln>
                <a:noFill/>
              </a:ln>
              <a:effectLst/>
            </c:spPr>
            <c:txPr>
              <a:bodyPr/>
              <a:lstStyle/>
              <a:p>
                <a:pPr>
                  <a:defRPr sz="1300"/>
                </a:pPr>
                <a:endParaRPr lang="ru-RU"/>
              </a:p>
            </c:txPr>
            <c:showVal val="1"/>
            <c:extLst>
              <c:ext xmlns:c15="http://schemas.microsoft.com/office/drawing/2012/chart" uri="{CE6537A1-D6FC-4f65-9D91-7224C49458BB}">
                <c15:layout/>
              </c:ext>
            </c:extLst>
          </c:dLbls>
          <c:cat>
            <c:strRef>
              <c:f>Лист1!$A$2:$A$8</c:f>
              <c:strCache>
                <c:ptCount val="7"/>
                <c:pt idx="0">
                  <c:v>Налог на доходы физических лиц (79,2%)</c:v>
                </c:pt>
                <c:pt idx="1">
                  <c:v>Налоги на товары (работы, услуги), реализуемые на территории РФ (5,3%)</c:v>
                </c:pt>
                <c:pt idx="2">
                  <c:v>Налог, взимаемый в связи с применением упрощенной системы налогообложения (2,3 %)</c:v>
                </c:pt>
                <c:pt idx="3">
                  <c:v>Единый налог на вмененный доход для отдельных видов деятельности (10,9%)</c:v>
                </c:pt>
                <c:pt idx="4">
                  <c:v>Единый сельскохозяйственный налог (0,6 %)</c:v>
                </c:pt>
                <c:pt idx="5">
                  <c:v>Налог, взимаемый в связи с применением патентной системы налогообложения (0,1%)</c:v>
                </c:pt>
                <c:pt idx="6">
                  <c:v>Государственная пошлина (1,6%)</c:v>
                </c:pt>
              </c:strCache>
            </c:strRef>
          </c:cat>
          <c:val>
            <c:numRef>
              <c:f>Лист1!$B$2:$B$8</c:f>
              <c:numCache>
                <c:formatCode>#,##0.00</c:formatCode>
                <c:ptCount val="7"/>
                <c:pt idx="0">
                  <c:v>244020</c:v>
                </c:pt>
                <c:pt idx="1">
                  <c:v>16421.5</c:v>
                </c:pt>
                <c:pt idx="2">
                  <c:v>7212.6</c:v>
                </c:pt>
                <c:pt idx="3">
                  <c:v>33614</c:v>
                </c:pt>
                <c:pt idx="4">
                  <c:v>1847</c:v>
                </c:pt>
                <c:pt idx="5">
                  <c:v>179.4</c:v>
                </c:pt>
                <c:pt idx="6">
                  <c:v>4833</c:v>
                </c:pt>
              </c:numCache>
            </c:numRef>
          </c:val>
        </c:ser>
        <c:dLbls/>
        <c:firstSliceAng val="0"/>
        <c:holeSize val="50"/>
      </c:doughnutChart>
    </c:plotArea>
    <c:legend>
      <c:legendPos val="r"/>
      <c:layout>
        <c:manualLayout>
          <c:xMode val="edge"/>
          <c:yMode val="edge"/>
          <c:x val="0.64567996910910253"/>
          <c:y val="0"/>
          <c:w val="0.34844112721470233"/>
          <c:h val="1"/>
        </c:manualLayout>
      </c:layout>
      <c:txPr>
        <a:bodyPr/>
        <a:lstStyle/>
        <a:p>
          <a:pPr>
            <a:defRPr sz="1200" kern="800" baseline="0"/>
          </a:pPr>
          <a:endParaRPr lang="ru-RU"/>
        </a:p>
      </c:txPr>
    </c:legend>
    <c:plotVisOnly val="1"/>
    <c:dispBlanksAs val="zero"/>
  </c:chart>
  <c:txPr>
    <a:bodyPr/>
    <a:lstStyle/>
    <a:p>
      <a:pPr>
        <a:defRPr sz="1800"/>
      </a:pPr>
      <a:endParaRPr lang="ru-RU"/>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lang val="ru-RU"/>
  <c:style val="10"/>
  <c:chart>
    <c:autoTitleDeleted val="1"/>
    <c:plotArea>
      <c:layout/>
      <c:pieChart>
        <c:varyColors val="1"/>
        <c:ser>
          <c:idx val="0"/>
          <c:order val="0"/>
          <c:tx>
            <c:strRef>
              <c:f>Лист1!$B$1</c:f>
              <c:strCache>
                <c:ptCount val="1"/>
                <c:pt idx="0">
                  <c:v>Безвозмездные поступления в бюджет Павловского муниципального района на 2020 год, тыс. руб.</c:v>
                </c:pt>
              </c:strCache>
            </c:strRef>
          </c:tx>
          <c:dPt>
            <c:idx val="1"/>
            <c:explosion val="3"/>
          </c:dPt>
          <c:dLbls>
            <c:dLbl>
              <c:idx val="0"/>
              <c:layout>
                <c:manualLayout>
                  <c:x val="0.15846414042847584"/>
                  <c:y val="3.9511482851111801E-3"/>
                </c:manualLayout>
              </c:layout>
              <c:tx>
                <c:rich>
                  <a:bodyPr/>
                  <a:lstStyle/>
                  <a:p>
                    <a:r>
                      <a:rPr lang="ru-RU" dirty="0"/>
                      <a:t>Дотации из вышестоящих бюджетов</a:t>
                    </a:r>
                    <a:r>
                      <a:rPr lang="ru-RU" dirty="0" smtClean="0"/>
                      <a:t>;</a:t>
                    </a:r>
                  </a:p>
                  <a:p>
                    <a:r>
                      <a:rPr lang="ru-RU" dirty="0" smtClean="0"/>
                      <a:t> </a:t>
                    </a:r>
                    <a:r>
                      <a:rPr lang="ru-RU" dirty="0"/>
                      <a:t>112 835,00</a:t>
                    </a:r>
                  </a:p>
                </c:rich>
              </c:tx>
              <c:showVal val="1"/>
              <c:showCatName val="1"/>
              <c:extLst>
                <c:ext xmlns:c15="http://schemas.microsoft.com/office/drawing/2012/chart" uri="{CE6537A1-D6FC-4f65-9D91-7224C49458BB}">
                  <c15:layout/>
                </c:ext>
              </c:extLst>
            </c:dLbl>
            <c:dLbl>
              <c:idx val="1"/>
              <c:layout>
                <c:manualLayout>
                  <c:x val="0.11724103283710202"/>
                  <c:y val="4.1377346961448729E-2"/>
                </c:manualLayout>
              </c:layout>
              <c:tx>
                <c:rich>
                  <a:bodyPr/>
                  <a:lstStyle/>
                  <a:p>
                    <a:r>
                      <a:rPr lang="ru-RU" dirty="0"/>
                      <a:t>Субсидии из вышестоящих бюджетов</a:t>
                    </a:r>
                    <a:r>
                      <a:rPr lang="ru-RU" dirty="0" smtClean="0"/>
                      <a:t>;            </a:t>
                    </a:r>
                    <a:r>
                      <a:rPr lang="ru-RU" dirty="0"/>
                      <a:t>670 123,60</a:t>
                    </a:r>
                  </a:p>
                </c:rich>
              </c:tx>
              <c:showVal val="1"/>
              <c:showCatName val="1"/>
              <c:extLst>
                <c:ext xmlns:c15="http://schemas.microsoft.com/office/drawing/2012/chart" uri="{CE6537A1-D6FC-4f65-9D91-7224C49458BB}">
                  <c15:layout/>
                </c:ext>
              </c:extLst>
            </c:dLbl>
            <c:dLbl>
              <c:idx val="2"/>
              <c:layout>
                <c:manualLayout>
                  <c:x val="-9.5698341343454979E-2"/>
                  <c:y val="8.0731109241830246E-2"/>
                </c:manualLayout>
              </c:layout>
              <c:tx>
                <c:rich>
                  <a:bodyPr/>
                  <a:lstStyle/>
                  <a:p>
                    <a:r>
                      <a:rPr lang="ru-RU" dirty="0"/>
                      <a:t>Субвенции из вышестоящих бюджетов; </a:t>
                    </a:r>
                    <a:r>
                      <a:rPr lang="ru-RU" dirty="0" smtClean="0"/>
                      <a:t>           437 </a:t>
                    </a:r>
                    <a:r>
                      <a:rPr lang="ru-RU" dirty="0"/>
                      <a:t>542,50</a:t>
                    </a:r>
                  </a:p>
                </c:rich>
              </c:tx>
              <c:showVal val="1"/>
              <c:showCatName val="1"/>
              <c:extLst>
                <c:ext xmlns:c15="http://schemas.microsoft.com/office/drawing/2012/chart" uri="{CE6537A1-D6FC-4f65-9D91-7224C49458BB}">
                  <c15:layout/>
                </c:ext>
              </c:extLst>
            </c:dLbl>
            <c:dLbl>
              <c:idx val="3"/>
              <c:layout>
                <c:manualLayout>
                  <c:x val="-6.6296884794625463E-2"/>
                  <c:y val="9.9195327503293363E-8"/>
                </c:manualLayout>
              </c:layout>
              <c:tx>
                <c:rich>
                  <a:bodyPr/>
                  <a:lstStyle/>
                  <a:p>
                    <a:r>
                      <a:rPr lang="ru-RU" dirty="0"/>
                      <a:t>Иные межбюджетные трансферты</a:t>
                    </a:r>
                    <a:r>
                      <a:rPr lang="ru-RU" dirty="0" smtClean="0"/>
                      <a:t>;             </a:t>
                    </a:r>
                    <a:r>
                      <a:rPr lang="ru-RU" dirty="0" smtClean="0"/>
                      <a:t>1 </a:t>
                    </a:r>
                    <a:r>
                      <a:rPr lang="ru-RU" dirty="0"/>
                      <a:t>610,00</a:t>
                    </a:r>
                  </a:p>
                </c:rich>
              </c:tx>
              <c:showVal val="1"/>
              <c:showCatName val="1"/>
              <c:extLst>
                <c:ext xmlns:c15="http://schemas.microsoft.com/office/drawing/2012/chart" uri="{CE6537A1-D6FC-4f65-9D91-7224C49458BB}">
                  <c15:layout>
                    <c:manualLayout>
                      <c:w val="0.27575885833464669"/>
                      <c:h val="0.10022814925325756"/>
                    </c:manualLayout>
                  </c15:layout>
                </c:ext>
              </c:extLst>
            </c:dLbl>
            <c:spPr>
              <a:noFill/>
              <a:ln>
                <a:noFill/>
              </a:ln>
              <a:effectLst/>
            </c:spPr>
            <c:txPr>
              <a:bodyPr/>
              <a:lstStyle/>
              <a:p>
                <a:pPr>
                  <a:defRPr sz="1300"/>
                </a:pPr>
                <a:endParaRPr lang="ru-RU"/>
              </a:p>
            </c:txPr>
            <c:showVal val="1"/>
            <c:showCatName val="1"/>
            <c:showLeaderLines val="1"/>
            <c:extLst>
              <c:ext xmlns:c15="http://schemas.microsoft.com/office/drawing/2012/chart" uri="{CE6537A1-D6FC-4f65-9D91-7224C49458BB}"/>
            </c:extLst>
          </c:dLbls>
          <c:cat>
            <c:strRef>
              <c:f>Лист1!$A$2:$A$5</c:f>
              <c:strCache>
                <c:ptCount val="4"/>
                <c:pt idx="0">
                  <c:v>Дотации из вышестоящих бюджетов</c:v>
                </c:pt>
                <c:pt idx="1">
                  <c:v>Субсидии из вышестоящих бюджетов</c:v>
                </c:pt>
                <c:pt idx="2">
                  <c:v>Субвенции из вышестоящих бюджетов</c:v>
                </c:pt>
                <c:pt idx="3">
                  <c:v>Иные межбюджетные трансферты</c:v>
                </c:pt>
              </c:strCache>
            </c:strRef>
          </c:cat>
          <c:val>
            <c:numRef>
              <c:f>Лист1!$B$2:$B$5</c:f>
              <c:numCache>
                <c:formatCode>#,##0.00</c:formatCode>
                <c:ptCount val="4"/>
                <c:pt idx="0">
                  <c:v>112835</c:v>
                </c:pt>
                <c:pt idx="1">
                  <c:v>670123.6</c:v>
                </c:pt>
                <c:pt idx="2">
                  <c:v>437542.5</c:v>
                </c:pt>
                <c:pt idx="3">
                  <c:v>1610</c:v>
                </c:pt>
              </c:numCache>
            </c:numRef>
          </c:val>
        </c:ser>
        <c:dLbls>
          <c:showVal val="1"/>
          <c:showCatName val="1"/>
        </c:dLbls>
        <c:firstSliceAng val="0"/>
      </c:pieChart>
    </c:plotArea>
    <c:plotVisOnly val="1"/>
    <c:dispBlanksAs val="zero"/>
  </c:chart>
  <c:txPr>
    <a:bodyPr/>
    <a:lstStyle/>
    <a:p>
      <a:pPr>
        <a:defRPr sz="1800"/>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ru-RU"/>
  <c:chart>
    <c:plotArea>
      <c:layout/>
      <c:bubbleChart>
        <c:dLbls/>
        <c:bubbleScale val="100"/>
        <c:axId val="40609280"/>
        <c:axId val="40610816"/>
      </c:bubbleChart>
      <c:valAx>
        <c:axId val="40609280"/>
        <c:scaling>
          <c:orientation val="minMax"/>
        </c:scaling>
        <c:axPos val="b"/>
        <c:numFmt formatCode="General" sourceLinked="1"/>
        <c:tickLblPos val="nextTo"/>
        <c:crossAx val="40610816"/>
        <c:crosses val="autoZero"/>
        <c:crossBetween val="midCat"/>
      </c:valAx>
      <c:valAx>
        <c:axId val="40610816"/>
        <c:scaling>
          <c:orientation val="minMax"/>
        </c:scaling>
        <c:axPos val="l"/>
        <c:majorGridlines/>
        <c:numFmt formatCode="General" sourceLinked="1"/>
        <c:tickLblPos val="nextTo"/>
        <c:crossAx val="40609280"/>
        <c:crosses val="autoZero"/>
        <c:crossBetween val="midCat"/>
      </c:valAx>
    </c:plotArea>
    <c:legend>
      <c:legendPos val="r"/>
      <c:layout/>
    </c:legend>
    <c:plotVisOnly val="1"/>
    <c:dispBlanksAs val="gap"/>
  </c:chart>
  <c:txPr>
    <a:bodyPr/>
    <a:lstStyle/>
    <a:p>
      <a:pPr>
        <a:defRPr sz="1800"/>
      </a:pPr>
      <a:endParaRPr lang="ru-RU"/>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ru-RU"/>
  <c:style val="10"/>
  <c:chart>
    <c:autoTitleDeleted val="1"/>
    <c:plotArea>
      <c:layout>
        <c:manualLayout>
          <c:layoutTarget val="inner"/>
          <c:xMode val="edge"/>
          <c:yMode val="edge"/>
          <c:x val="2.2365382231406279E-2"/>
          <c:y val="3.8666536843385765E-2"/>
          <c:w val="0.49551406820165639"/>
          <c:h val="0.94434927577791361"/>
        </c:manualLayout>
      </c:layout>
      <c:doughnutChart>
        <c:varyColors val="1"/>
        <c:ser>
          <c:idx val="0"/>
          <c:order val="0"/>
          <c:tx>
            <c:strRef>
              <c:f>Лист1!$B$1</c:f>
              <c:strCache>
                <c:ptCount val="1"/>
                <c:pt idx="0">
                  <c:v>Столбец1</c:v>
                </c:pt>
              </c:strCache>
            </c:strRef>
          </c:tx>
          <c:cat>
            <c:strRef>
              <c:f>Лист1!$A$2:$A$5</c:f>
              <c:strCache>
                <c:ptCount val="4"/>
                <c:pt idx="0">
                  <c:v>Образование                                       1 031 198,00 тыс.руб. (64,51%)</c:v>
                </c:pt>
                <c:pt idx="1">
                  <c:v>Культура, кинематография              84 637,40 тыс.руб. (5,29%)</c:v>
                </c:pt>
                <c:pt idx="2">
                  <c:v>Социальная политика                       42 902,00 тыс.руб. (2,68%)</c:v>
                </c:pt>
                <c:pt idx="3">
                  <c:v>Физическая культура и спорт          23 311,80 тыс.руб. (1,46%)</c:v>
                </c:pt>
              </c:strCache>
            </c:strRef>
          </c:cat>
          <c:val>
            <c:numRef>
              <c:f>Лист1!$B$2:$B$5</c:f>
              <c:numCache>
                <c:formatCode>General</c:formatCode>
                <c:ptCount val="4"/>
                <c:pt idx="0">
                  <c:v>64.510000000000005</c:v>
                </c:pt>
                <c:pt idx="1">
                  <c:v>5.29</c:v>
                </c:pt>
                <c:pt idx="2">
                  <c:v>2.68</c:v>
                </c:pt>
                <c:pt idx="3">
                  <c:v>1.46</c:v>
                </c:pt>
              </c:numCache>
            </c:numRef>
          </c:val>
        </c:ser>
        <c:dLbls/>
        <c:firstSliceAng val="0"/>
        <c:holeSize val="50"/>
      </c:doughnutChart>
    </c:plotArea>
    <c:legend>
      <c:legendPos val="r"/>
      <c:layout>
        <c:manualLayout>
          <c:xMode val="edge"/>
          <c:yMode val="edge"/>
          <c:x val="0.54927109898990567"/>
          <c:y val="3.9543551477537492E-2"/>
          <c:w val="0.44906140004084683"/>
          <c:h val="0.91849687934217361"/>
        </c:manualLayout>
      </c:layout>
      <c:overlay val="1"/>
    </c:legend>
    <c:plotVisOnly val="1"/>
    <c:dispBlanksAs val="zero"/>
  </c:chart>
  <c:txPr>
    <a:bodyPr/>
    <a:lstStyle/>
    <a:p>
      <a:pPr>
        <a:defRPr sz="1800"/>
      </a:pPr>
      <a:endParaRPr lang="ru-RU"/>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ru-RU"/>
  <c:style val="10"/>
  <c:chart>
    <c:autoTitleDeleted val="1"/>
    <c:plotArea>
      <c:layout>
        <c:manualLayout>
          <c:layoutTarget val="inner"/>
          <c:xMode val="edge"/>
          <c:yMode val="edge"/>
          <c:x val="0"/>
          <c:y val="3.1436308508775872E-2"/>
          <c:w val="0.99429772353336399"/>
          <c:h val="0.58283208510711026"/>
        </c:manualLayout>
      </c:layout>
      <c:barChart>
        <c:barDir val="col"/>
        <c:grouping val="clustered"/>
        <c:ser>
          <c:idx val="0"/>
          <c:order val="0"/>
          <c:tx>
            <c:strRef>
              <c:f>Лист1!$B$1</c:f>
              <c:strCache>
                <c:ptCount val="1"/>
                <c:pt idx="0">
                  <c:v>2018</c:v>
                </c:pt>
              </c:strCache>
            </c:strRef>
          </c:tx>
          <c:dLbls>
            <c:spPr>
              <a:noFill/>
              <a:ln>
                <a:noFill/>
              </a:ln>
              <a:effectLst/>
            </c:spPr>
            <c:txPr>
              <a:bodyPr/>
              <a:lstStyle/>
              <a:p>
                <a:pPr>
                  <a:defRPr sz="1400"/>
                </a:pPr>
                <a:endParaRPr lang="ru-RU"/>
              </a:p>
            </c:txPr>
            <c:showVal val="1"/>
            <c:extLst>
              <c:ext xmlns:c15="http://schemas.microsoft.com/office/drawing/2012/chart" uri="{CE6537A1-D6FC-4f65-9D91-7224C49458BB}">
                <c15:layout/>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Лист1!$B$2:$B$5</c:f>
              <c:numCache>
                <c:formatCode>General</c:formatCode>
                <c:ptCount val="4"/>
                <c:pt idx="0">
                  <c:v>24487</c:v>
                </c:pt>
                <c:pt idx="1">
                  <c:v>27690</c:v>
                </c:pt>
                <c:pt idx="2">
                  <c:v>24432</c:v>
                </c:pt>
                <c:pt idx="3">
                  <c:v>27147</c:v>
                </c:pt>
              </c:numCache>
            </c:numRef>
          </c:val>
        </c:ser>
        <c:ser>
          <c:idx val="1"/>
          <c:order val="1"/>
          <c:tx>
            <c:strRef>
              <c:f>Лист1!$C$1</c:f>
              <c:strCache>
                <c:ptCount val="1"/>
                <c:pt idx="0">
                  <c:v>2019</c:v>
                </c:pt>
              </c:strCache>
            </c:strRef>
          </c:tx>
          <c:dLbls>
            <c:spPr>
              <a:noFill/>
              <a:ln>
                <a:noFill/>
              </a:ln>
              <a:effectLst/>
            </c:spPr>
            <c:txPr>
              <a:bodyPr/>
              <a:lstStyle/>
              <a:p>
                <a:pPr>
                  <a:defRPr sz="1400"/>
                </a:pPr>
                <a:endParaRPr lang="ru-RU"/>
              </a:p>
            </c:txPr>
            <c:showVal val="1"/>
            <c:extLst>
              <c:ext xmlns:c15="http://schemas.microsoft.com/office/drawing/2012/chart" uri="{CE6537A1-D6FC-4f65-9D91-7224C49458BB}">
                <c15:layout/>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Лист1!$C$2:$C$5</c:f>
              <c:numCache>
                <c:formatCode>General</c:formatCode>
                <c:ptCount val="4"/>
                <c:pt idx="0">
                  <c:v>25994</c:v>
                </c:pt>
                <c:pt idx="1">
                  <c:v>29394</c:v>
                </c:pt>
                <c:pt idx="2">
                  <c:v>24100</c:v>
                </c:pt>
                <c:pt idx="3">
                  <c:v>28200</c:v>
                </c:pt>
              </c:numCache>
            </c:numRef>
          </c:val>
        </c:ser>
        <c:ser>
          <c:idx val="2"/>
          <c:order val="2"/>
          <c:tx>
            <c:strRef>
              <c:f>Лист1!$D$1</c:f>
              <c:strCache>
                <c:ptCount val="1"/>
                <c:pt idx="0">
                  <c:v>2020</c:v>
                </c:pt>
              </c:strCache>
            </c:strRef>
          </c:tx>
          <c:dLbls>
            <c:spPr>
              <a:noFill/>
              <a:ln>
                <a:noFill/>
              </a:ln>
              <a:effectLst/>
            </c:spPr>
            <c:txPr>
              <a:bodyPr/>
              <a:lstStyle/>
              <a:p>
                <a:pPr>
                  <a:defRPr sz="1400"/>
                </a:pPr>
                <a:endParaRPr lang="ru-RU"/>
              </a:p>
            </c:txPr>
            <c:showVal val="1"/>
            <c:extLst>
              <c:ext xmlns:c15="http://schemas.microsoft.com/office/drawing/2012/chart" uri="{CE6537A1-D6FC-4f65-9D91-7224C49458BB}">
                <c15:layout/>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Лист1!$D$2:$D$5</c:f>
              <c:numCache>
                <c:formatCode>General</c:formatCode>
                <c:ptCount val="4"/>
                <c:pt idx="0">
                  <c:v>27673</c:v>
                </c:pt>
                <c:pt idx="1">
                  <c:v>31294</c:v>
                </c:pt>
                <c:pt idx="2">
                  <c:v>28175</c:v>
                </c:pt>
                <c:pt idx="3">
                  <c:v>30680</c:v>
                </c:pt>
              </c:numCache>
            </c:numRef>
          </c:val>
        </c:ser>
        <c:dLbls>
          <c:showVal val="1"/>
        </c:dLbls>
        <c:gapWidth val="75"/>
        <c:axId val="80574720"/>
        <c:axId val="80584704"/>
      </c:barChart>
      <c:catAx>
        <c:axId val="80574720"/>
        <c:scaling>
          <c:orientation val="minMax"/>
        </c:scaling>
        <c:axPos val="b"/>
        <c:numFmt formatCode="General" sourceLinked="0"/>
        <c:majorTickMark val="none"/>
        <c:tickLblPos val="nextTo"/>
        <c:crossAx val="80584704"/>
        <c:crosses val="autoZero"/>
        <c:auto val="1"/>
        <c:lblAlgn val="ctr"/>
        <c:lblOffset val="100"/>
      </c:catAx>
      <c:valAx>
        <c:axId val="80584704"/>
        <c:scaling>
          <c:orientation val="minMax"/>
        </c:scaling>
        <c:delete val="1"/>
        <c:axPos val="l"/>
        <c:numFmt formatCode="General" sourceLinked="1"/>
        <c:majorTickMark val="none"/>
        <c:tickLblPos val="nextTo"/>
        <c:crossAx val="80574720"/>
        <c:crosses val="autoZero"/>
        <c:crossBetween val="between"/>
      </c:valAx>
    </c:plotArea>
    <c:legend>
      <c:legendPos val="b"/>
      <c:layout/>
    </c:legend>
    <c:plotVisOnly val="1"/>
    <c:dispBlanksAs val="gap"/>
  </c:chart>
  <c:txPr>
    <a:bodyPr/>
    <a:lstStyle/>
    <a:p>
      <a:pPr>
        <a:defRPr sz="1800"/>
      </a:pPr>
      <a:endParaRPr lang="ru-RU"/>
    </a:p>
  </c:tx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lang val="ru-RU"/>
  <c:chart>
    <c:autoTitleDeleted val="1"/>
    <c:view3D>
      <c:rAngAx val="1"/>
    </c:view3D>
    <c:plotArea>
      <c:layout/>
      <c:bar3DChart>
        <c:barDir val="col"/>
        <c:grouping val="stacked"/>
        <c:ser>
          <c:idx val="0"/>
          <c:order val="0"/>
          <c:tx>
            <c:strRef>
              <c:f>Лист1!$B$1</c:f>
              <c:strCache>
                <c:ptCount val="1"/>
                <c:pt idx="0">
                  <c:v>тыс. руб.</c:v>
                </c:pt>
              </c:strCache>
            </c:strRef>
          </c:tx>
          <c:spPr>
            <a:solidFill>
              <a:srgbClr val="6699FF"/>
            </a:solidFill>
            <a:ln>
              <a:solidFill>
                <a:srgbClr val="6699FF"/>
              </a:solidFill>
            </a:ln>
          </c:spPr>
          <c:dLbls>
            <c:dLbl>
              <c:idx val="0"/>
              <c:layout>
                <c:manualLayout>
                  <c:x val="1.4125443852626405E-2"/>
                  <c:y val="-0.41353539101014647"/>
                </c:manualLayout>
              </c:layout>
              <c:showVal val="1"/>
              <c:extLst>
                <c:ext xmlns:c15="http://schemas.microsoft.com/office/drawing/2012/chart" uri="{CE6537A1-D6FC-4f65-9D91-7224C49458BB}">
                  <c15:layout/>
                </c:ext>
              </c:extLst>
            </c:dLbl>
            <c:dLbl>
              <c:idx val="1"/>
              <c:layout>
                <c:manualLayout>
                  <c:x val="9.4129070289824569E-3"/>
                  <c:y val="-0.22666498398702978"/>
                </c:manualLayout>
              </c:layout>
              <c:showVal val="1"/>
              <c:extLst>
                <c:ext xmlns:c15="http://schemas.microsoft.com/office/drawing/2012/chart" uri="{CE6537A1-D6FC-4f65-9D91-7224C49458BB}">
                  <c15:layout/>
                </c:ext>
              </c:extLst>
            </c:dLbl>
            <c:dLbl>
              <c:idx val="2"/>
              <c:layout>
                <c:manualLayout>
                  <c:x val="1.3297721336297629E-2"/>
                  <c:y val="-0.19851369573792602"/>
                </c:manualLayout>
              </c:layout>
              <c:showVal val="1"/>
              <c:extLst>
                <c:ext xmlns:c15="http://schemas.microsoft.com/office/drawing/2012/chart" uri="{CE6537A1-D6FC-4f65-9D91-7224C49458BB}">
                  <c15:layout/>
                </c:ext>
              </c:extLst>
            </c:dLbl>
            <c:dLbl>
              <c:idx val="3"/>
              <c:layout>
                <c:manualLayout>
                  <c:x val="1.6620647196065451E-2"/>
                  <c:y val="-0.18419889968391109"/>
                </c:manualLayout>
              </c:layout>
              <c:showVal val="1"/>
              <c:extLst>
                <c:ext xmlns:c15="http://schemas.microsoft.com/office/drawing/2012/chart" uri="{CE6537A1-D6FC-4f65-9D91-7224C49458BB}">
                  <c15:layout/>
                </c:ext>
              </c:extLst>
            </c:dLbl>
            <c:dLbl>
              <c:idx val="4"/>
              <c:layout>
                <c:manualLayout>
                  <c:x val="1.8288258847028456E-2"/>
                  <c:y val="-0.17018841957283692"/>
                </c:manualLayout>
              </c:layout>
              <c:showVal val="1"/>
              <c:extLst>
                <c:ext xmlns:c15="http://schemas.microsoft.com/office/drawing/2012/chart" uri="{CE6537A1-D6FC-4f65-9D91-7224C49458BB}">
                  <c15:layout/>
                </c:ext>
              </c:extLst>
            </c:dLbl>
            <c:spPr>
              <a:noFill/>
              <a:ln>
                <a:noFill/>
              </a:ln>
              <a:effectLst/>
            </c:spPr>
            <c:txPr>
              <a:bodyPr/>
              <a:lstStyle/>
              <a:p>
                <a:pPr>
                  <a:defRPr sz="1400"/>
                </a:pPr>
                <a:endParaRPr lang="ru-RU"/>
              </a:p>
            </c:txPr>
            <c:showVal val="1"/>
            <c:extLst>
              <c:ext xmlns:c15="http://schemas.microsoft.com/office/drawing/2012/chart" uri="{CE6537A1-D6FC-4f65-9D91-7224C49458BB}">
                <c15:showLeaderLines val="0"/>
              </c:ext>
            </c:extLst>
          </c:dLbls>
          <c:cat>
            <c:strRef>
              <c:f>Лист1!$A$2:$A$6</c:f>
              <c:strCache>
                <c:ptCount val="5"/>
                <c:pt idx="0">
                  <c:v>01.01.2019 г.</c:v>
                </c:pt>
                <c:pt idx="1">
                  <c:v>01.01.2020 г.</c:v>
                </c:pt>
                <c:pt idx="2">
                  <c:v>01.01.2021 г.</c:v>
                </c:pt>
                <c:pt idx="3">
                  <c:v>01.01.2022 г.</c:v>
                </c:pt>
                <c:pt idx="4">
                  <c:v>01.01.2023 г.</c:v>
                </c:pt>
              </c:strCache>
            </c:strRef>
          </c:cat>
          <c:val>
            <c:numRef>
              <c:f>Лист1!$B$2:$B$6</c:f>
              <c:numCache>
                <c:formatCode>#,##0.0</c:formatCode>
                <c:ptCount val="5"/>
                <c:pt idx="0">
                  <c:v>30224.400000000001</c:v>
                </c:pt>
                <c:pt idx="1">
                  <c:v>13549</c:v>
                </c:pt>
                <c:pt idx="2">
                  <c:v>12008</c:v>
                </c:pt>
                <c:pt idx="3">
                  <c:v>10507.9</c:v>
                </c:pt>
                <c:pt idx="4">
                  <c:v>8907.9</c:v>
                </c:pt>
              </c:numCache>
            </c:numRef>
          </c:val>
        </c:ser>
        <c:dLbls/>
        <c:shape val="cylinder"/>
        <c:axId val="83021184"/>
        <c:axId val="82392192"/>
        <c:axId val="0"/>
      </c:bar3DChart>
      <c:catAx>
        <c:axId val="83021184"/>
        <c:scaling>
          <c:orientation val="minMax"/>
        </c:scaling>
        <c:axPos val="b"/>
        <c:numFmt formatCode="General" sourceLinked="1"/>
        <c:tickLblPos val="nextTo"/>
        <c:txPr>
          <a:bodyPr/>
          <a:lstStyle/>
          <a:p>
            <a:pPr>
              <a:defRPr sz="1400"/>
            </a:pPr>
            <a:endParaRPr lang="ru-RU"/>
          </a:p>
        </c:txPr>
        <c:crossAx val="82392192"/>
        <c:crosses val="autoZero"/>
        <c:auto val="1"/>
        <c:lblAlgn val="ctr"/>
        <c:lblOffset val="100"/>
      </c:catAx>
      <c:valAx>
        <c:axId val="82392192"/>
        <c:scaling>
          <c:orientation val="minMax"/>
        </c:scaling>
        <c:delete val="1"/>
        <c:axPos val="l"/>
        <c:numFmt formatCode="#,##0.0" sourceLinked="1"/>
        <c:tickLblPos val="nextTo"/>
        <c:crossAx val="83021184"/>
        <c:crosses val="autoZero"/>
        <c:crossBetween val="between"/>
      </c:valAx>
    </c:plotArea>
    <c:plotVisOnly val="1"/>
    <c:dispBlanksAs val="gap"/>
  </c:chart>
  <c:txPr>
    <a:bodyPr/>
    <a:lstStyle/>
    <a:p>
      <a:pPr>
        <a:defRPr sz="1800"/>
      </a:pPr>
      <a:endParaRPr lang="ru-RU"/>
    </a:p>
  </c:txPr>
  <c:externalData r:id="rId1"/>
</c:chartSpace>
</file>

<file path=ppt/diagrams/_rels/data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image" Target="../media/image15.jpeg"/><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39F8FE-D0CE-4753-A4F0-7D68457C9CA2}" type="doc">
      <dgm:prSet loTypeId="urn:microsoft.com/office/officeart/2005/8/layout/orgChart1" loCatId="hierarchy" qsTypeId="urn:microsoft.com/office/officeart/2005/8/quickstyle/simple5" qsCatId="simple" csTypeId="urn:microsoft.com/office/officeart/2005/8/colors/accent4_1" csCatId="accent4" phldr="1"/>
      <dgm:spPr/>
      <dgm:t>
        <a:bodyPr/>
        <a:lstStyle/>
        <a:p>
          <a:endParaRPr lang="ru-RU"/>
        </a:p>
      </dgm:t>
    </dgm:pt>
    <dgm:pt modelId="{671CEDCA-1A64-4439-9339-0F688EDE5058}">
      <dgm:prSet phldrT="[Текст]" custT="1"/>
      <dgm:spPr/>
      <dgm:t>
        <a:bodyPr/>
        <a:lstStyle/>
        <a:p>
          <a:r>
            <a:rPr lang="ru-RU" sz="1800" b="0" dirty="0" smtClean="0">
              <a:effectLst>
                <a:outerShdw blurRad="38100" dist="38100" dir="2700000" algn="tl">
                  <a:srgbClr val="000000">
                    <a:alpha val="43137"/>
                  </a:srgbClr>
                </a:outerShdw>
              </a:effectLst>
              <a:latin typeface="+mn-lt"/>
            </a:rPr>
            <a:t>Консолидированный бюджет </a:t>
          </a:r>
        </a:p>
        <a:p>
          <a:r>
            <a:rPr lang="ru-RU" sz="1800" b="0" dirty="0" smtClean="0">
              <a:effectLst>
                <a:outerShdw blurRad="38100" dist="38100" dir="2700000" algn="tl">
                  <a:srgbClr val="000000">
                    <a:alpha val="43137"/>
                  </a:srgbClr>
                </a:outerShdw>
              </a:effectLst>
              <a:latin typeface="+mn-lt"/>
            </a:rPr>
            <a:t>Павловского муниципального района</a:t>
          </a:r>
          <a:endParaRPr lang="ru-RU" sz="1500" dirty="0">
            <a:latin typeface="+mn-lt"/>
          </a:endParaRPr>
        </a:p>
      </dgm:t>
    </dgm:pt>
    <dgm:pt modelId="{3DA66334-1FE0-4407-BAF8-A68A68670F0F}" type="parTrans" cxnId="{625A438F-225C-445F-8340-06C397F699D1}">
      <dgm:prSet/>
      <dgm:spPr/>
      <dgm:t>
        <a:bodyPr/>
        <a:lstStyle/>
        <a:p>
          <a:endParaRPr lang="ru-RU"/>
        </a:p>
      </dgm:t>
    </dgm:pt>
    <dgm:pt modelId="{D13344E8-16B3-4CA6-9F18-E9BE0D955015}" type="sibTrans" cxnId="{625A438F-225C-445F-8340-06C397F699D1}">
      <dgm:prSet/>
      <dgm:spPr/>
      <dgm:t>
        <a:bodyPr/>
        <a:lstStyle/>
        <a:p>
          <a:endParaRPr lang="ru-RU"/>
        </a:p>
      </dgm:t>
    </dgm:pt>
    <dgm:pt modelId="{36C854BF-B52A-4BAD-8FE9-F2523999037C}">
      <dgm:prSet phldrT="[Текст]" custT="1"/>
      <dgm:spPr/>
      <dgm:t>
        <a:bodyPr/>
        <a:lstStyle/>
        <a:p>
          <a:pPr>
            <a:lnSpc>
              <a:spcPct val="80000"/>
            </a:lnSpc>
          </a:pPr>
          <a:r>
            <a:rPr lang="ru-RU" sz="1600" b="0" dirty="0" smtClean="0">
              <a:effectLst>
                <a:outerShdw blurRad="38100" dist="38100" dir="2700000" algn="tl">
                  <a:srgbClr val="000000">
                    <a:alpha val="43137"/>
                  </a:srgbClr>
                </a:outerShdw>
              </a:effectLst>
              <a:latin typeface="+mn-lt"/>
            </a:rPr>
            <a:t>15</a:t>
          </a:r>
        </a:p>
        <a:p>
          <a:pPr>
            <a:lnSpc>
              <a:spcPct val="80000"/>
            </a:lnSpc>
          </a:pPr>
          <a:r>
            <a:rPr lang="ru-RU" sz="1600" b="0" dirty="0" smtClean="0">
              <a:effectLst>
                <a:outerShdw blurRad="38100" dist="38100" dir="2700000" algn="tl">
                  <a:srgbClr val="000000">
                    <a:alpha val="43137"/>
                  </a:srgbClr>
                </a:outerShdw>
              </a:effectLst>
              <a:latin typeface="+mn-lt"/>
            </a:rPr>
            <a:t>Бюджеты поселений</a:t>
          </a:r>
          <a:endParaRPr lang="ru-RU" sz="1600" b="0" dirty="0">
            <a:effectLst>
              <a:outerShdw blurRad="38100" dist="38100" dir="2700000" algn="tl">
                <a:srgbClr val="000000">
                  <a:alpha val="43137"/>
                </a:srgbClr>
              </a:outerShdw>
            </a:effectLst>
            <a:latin typeface="+mn-lt"/>
          </a:endParaRPr>
        </a:p>
      </dgm:t>
    </dgm:pt>
    <dgm:pt modelId="{A582C93F-0081-40A8-BED0-25E907DEE320}" type="parTrans" cxnId="{1436EE6A-3152-4913-9D05-09B699EBBBC5}">
      <dgm:prSet/>
      <dgm:spPr/>
      <dgm:t>
        <a:bodyPr/>
        <a:lstStyle/>
        <a:p>
          <a:endParaRPr lang="ru-RU"/>
        </a:p>
      </dgm:t>
    </dgm:pt>
    <dgm:pt modelId="{EA5030EB-6210-4CF5-A045-8285AC985F24}" type="sibTrans" cxnId="{1436EE6A-3152-4913-9D05-09B699EBBBC5}">
      <dgm:prSet/>
      <dgm:spPr/>
      <dgm:t>
        <a:bodyPr/>
        <a:lstStyle/>
        <a:p>
          <a:endParaRPr lang="ru-RU"/>
        </a:p>
      </dgm:t>
    </dgm:pt>
    <dgm:pt modelId="{573A43F8-5390-4AB9-939A-9A152CF500D5}">
      <dgm:prSet phldrT="[Текст]" custT="1"/>
      <dgm:spPr/>
      <dgm:t>
        <a:bodyPr/>
        <a:lstStyle/>
        <a:p>
          <a:r>
            <a:rPr lang="ru-RU" sz="1600" b="0" dirty="0" smtClean="0">
              <a:effectLst>
                <a:outerShdw blurRad="38100" dist="38100" dir="2700000" algn="tl">
                  <a:srgbClr val="000000">
                    <a:alpha val="43137"/>
                  </a:srgbClr>
                </a:outerShdw>
              </a:effectLst>
            </a:rPr>
            <a:t>1</a:t>
          </a:r>
        </a:p>
        <a:p>
          <a:r>
            <a:rPr lang="ru-RU" sz="1600" b="0" dirty="0" smtClean="0">
              <a:effectLst>
                <a:outerShdw blurRad="38100" dist="38100" dir="2700000" algn="tl">
                  <a:srgbClr val="000000">
                    <a:alpha val="43137"/>
                  </a:srgbClr>
                </a:outerShdw>
              </a:effectLst>
              <a:latin typeface="+mn-lt"/>
            </a:rPr>
            <a:t>Бюджет городского поселения – город Павловск</a:t>
          </a:r>
          <a:endParaRPr lang="ru-RU" sz="1600" b="0" dirty="0">
            <a:effectLst>
              <a:outerShdw blurRad="38100" dist="38100" dir="2700000" algn="tl">
                <a:srgbClr val="000000">
                  <a:alpha val="43137"/>
                </a:srgbClr>
              </a:outerShdw>
            </a:effectLst>
            <a:latin typeface="+mn-lt"/>
          </a:endParaRPr>
        </a:p>
      </dgm:t>
    </dgm:pt>
    <dgm:pt modelId="{C18E8504-02DB-4F71-A744-09FDF3D5F9F6}" type="parTrans" cxnId="{23C9464E-C320-42C8-9E6B-190B45773FB3}">
      <dgm:prSet/>
      <dgm:spPr/>
      <dgm:t>
        <a:bodyPr/>
        <a:lstStyle/>
        <a:p>
          <a:endParaRPr lang="ru-RU"/>
        </a:p>
      </dgm:t>
    </dgm:pt>
    <dgm:pt modelId="{82A33EA7-5FA8-46D7-9A86-402CD82E909E}" type="sibTrans" cxnId="{23C9464E-C320-42C8-9E6B-190B45773FB3}">
      <dgm:prSet/>
      <dgm:spPr/>
      <dgm:t>
        <a:bodyPr/>
        <a:lstStyle/>
        <a:p>
          <a:endParaRPr lang="ru-RU"/>
        </a:p>
      </dgm:t>
    </dgm:pt>
    <dgm:pt modelId="{98A41FB8-A203-4F63-A6D4-F6486778F238}">
      <dgm:prSet phldrT="[Текст]" custT="1"/>
      <dgm:spPr/>
      <dgm:t>
        <a:bodyPr/>
        <a:lstStyle/>
        <a:p>
          <a:r>
            <a:rPr lang="ru-RU" sz="1600" b="0" dirty="0" smtClean="0">
              <a:effectLst>
                <a:outerShdw blurRad="38100" dist="38100" dir="2700000" algn="tl">
                  <a:srgbClr val="000000">
                    <a:alpha val="43137"/>
                  </a:srgbClr>
                </a:outerShdw>
              </a:effectLst>
              <a:latin typeface="+mn-lt"/>
            </a:rPr>
            <a:t>14</a:t>
          </a:r>
        </a:p>
        <a:p>
          <a:r>
            <a:rPr lang="ru-RU" sz="1600" b="0" dirty="0" smtClean="0">
              <a:effectLst>
                <a:outerShdw blurRad="38100" dist="38100" dir="2700000" algn="tl">
                  <a:srgbClr val="000000">
                    <a:alpha val="43137"/>
                  </a:srgbClr>
                </a:outerShdw>
              </a:effectLst>
              <a:latin typeface="+mn-lt"/>
            </a:rPr>
            <a:t>Бюджеты сельских поселений</a:t>
          </a:r>
        </a:p>
      </dgm:t>
    </dgm:pt>
    <dgm:pt modelId="{23C4A419-2499-4A4C-B693-EB52F02321B8}" type="parTrans" cxnId="{C2A3B03B-51FA-460D-BE53-C7FB34A6A9AE}">
      <dgm:prSet/>
      <dgm:spPr/>
      <dgm:t>
        <a:bodyPr/>
        <a:lstStyle/>
        <a:p>
          <a:endParaRPr lang="ru-RU"/>
        </a:p>
      </dgm:t>
    </dgm:pt>
    <dgm:pt modelId="{FFF4520F-37A5-4DF4-A66E-220886788AC6}" type="sibTrans" cxnId="{C2A3B03B-51FA-460D-BE53-C7FB34A6A9AE}">
      <dgm:prSet/>
      <dgm:spPr/>
      <dgm:t>
        <a:bodyPr/>
        <a:lstStyle/>
        <a:p>
          <a:endParaRPr lang="ru-RU"/>
        </a:p>
      </dgm:t>
    </dgm:pt>
    <dgm:pt modelId="{E1FB25FE-532A-4A8A-BECE-90E27D2ECBCF}">
      <dgm:prSet phldrT="[Текст]" custT="1"/>
      <dgm:spPr/>
      <dgm:t>
        <a:bodyPr/>
        <a:lstStyle/>
        <a:p>
          <a:r>
            <a:rPr lang="ru-RU" sz="1600" b="0" dirty="0" smtClean="0">
              <a:effectLst>
                <a:outerShdw blurRad="38100" dist="38100" dir="2700000" algn="tl">
                  <a:srgbClr val="000000">
                    <a:alpha val="43137"/>
                  </a:srgbClr>
                </a:outerShdw>
              </a:effectLst>
              <a:latin typeface="+mn-lt"/>
            </a:rPr>
            <a:t>Бюджет муниципального района</a:t>
          </a:r>
          <a:endParaRPr lang="ru-RU" sz="1600" b="0" dirty="0">
            <a:effectLst>
              <a:outerShdw blurRad="38100" dist="38100" dir="2700000" algn="tl">
                <a:srgbClr val="000000">
                  <a:alpha val="43137"/>
                </a:srgbClr>
              </a:outerShdw>
            </a:effectLst>
            <a:latin typeface="+mn-lt"/>
          </a:endParaRPr>
        </a:p>
      </dgm:t>
    </dgm:pt>
    <dgm:pt modelId="{2E260C23-362A-45BF-B467-97D3E6EDD8DB}" type="parTrans" cxnId="{DC849070-A5C6-4D72-B3B6-AEF7F5EC932A}">
      <dgm:prSet/>
      <dgm:spPr/>
      <dgm:t>
        <a:bodyPr/>
        <a:lstStyle/>
        <a:p>
          <a:endParaRPr lang="ru-RU"/>
        </a:p>
      </dgm:t>
    </dgm:pt>
    <dgm:pt modelId="{A5DE0721-D802-49A7-B936-D5032F70F988}" type="sibTrans" cxnId="{DC849070-A5C6-4D72-B3B6-AEF7F5EC932A}">
      <dgm:prSet/>
      <dgm:spPr/>
      <dgm:t>
        <a:bodyPr/>
        <a:lstStyle/>
        <a:p>
          <a:endParaRPr lang="ru-RU"/>
        </a:p>
      </dgm:t>
    </dgm:pt>
    <dgm:pt modelId="{A1726C82-D531-42E5-8812-E10DA5CCC054}" type="pres">
      <dgm:prSet presAssocID="{D939F8FE-D0CE-4753-A4F0-7D68457C9CA2}" presName="hierChild1" presStyleCnt="0">
        <dgm:presLayoutVars>
          <dgm:orgChart val="1"/>
          <dgm:chPref val="1"/>
          <dgm:dir/>
          <dgm:animOne val="branch"/>
          <dgm:animLvl val="lvl"/>
          <dgm:resizeHandles/>
        </dgm:presLayoutVars>
      </dgm:prSet>
      <dgm:spPr/>
      <dgm:t>
        <a:bodyPr/>
        <a:lstStyle/>
        <a:p>
          <a:endParaRPr lang="ru-RU"/>
        </a:p>
      </dgm:t>
    </dgm:pt>
    <dgm:pt modelId="{B921E435-1E1D-41AA-BD26-58B3EBF36ABE}" type="pres">
      <dgm:prSet presAssocID="{671CEDCA-1A64-4439-9339-0F688EDE5058}" presName="hierRoot1" presStyleCnt="0">
        <dgm:presLayoutVars>
          <dgm:hierBranch val="init"/>
        </dgm:presLayoutVars>
      </dgm:prSet>
      <dgm:spPr/>
      <dgm:t>
        <a:bodyPr/>
        <a:lstStyle/>
        <a:p>
          <a:endParaRPr lang="ru-RU"/>
        </a:p>
      </dgm:t>
    </dgm:pt>
    <dgm:pt modelId="{2A54FA65-1CCD-4480-8FE9-A6FFF911B6F5}" type="pres">
      <dgm:prSet presAssocID="{671CEDCA-1A64-4439-9339-0F688EDE5058}" presName="rootComposite1" presStyleCnt="0"/>
      <dgm:spPr/>
      <dgm:t>
        <a:bodyPr/>
        <a:lstStyle/>
        <a:p>
          <a:endParaRPr lang="ru-RU"/>
        </a:p>
      </dgm:t>
    </dgm:pt>
    <dgm:pt modelId="{3CC37B14-09C2-45DC-A84B-D35581AB5892}" type="pres">
      <dgm:prSet presAssocID="{671CEDCA-1A64-4439-9339-0F688EDE5058}" presName="rootText1" presStyleLbl="node0" presStyleIdx="0" presStyleCnt="1" custScaleX="415361" custScaleY="160256">
        <dgm:presLayoutVars>
          <dgm:chPref val="3"/>
        </dgm:presLayoutVars>
      </dgm:prSet>
      <dgm:spPr/>
      <dgm:t>
        <a:bodyPr/>
        <a:lstStyle/>
        <a:p>
          <a:endParaRPr lang="ru-RU"/>
        </a:p>
      </dgm:t>
    </dgm:pt>
    <dgm:pt modelId="{42F80746-9081-420F-B648-427D4E077787}" type="pres">
      <dgm:prSet presAssocID="{671CEDCA-1A64-4439-9339-0F688EDE5058}" presName="rootConnector1" presStyleLbl="node1" presStyleIdx="0" presStyleCnt="0"/>
      <dgm:spPr/>
      <dgm:t>
        <a:bodyPr/>
        <a:lstStyle/>
        <a:p>
          <a:endParaRPr lang="ru-RU"/>
        </a:p>
      </dgm:t>
    </dgm:pt>
    <dgm:pt modelId="{55ED4E17-FC26-4B8C-B99A-6A2F73C14887}" type="pres">
      <dgm:prSet presAssocID="{671CEDCA-1A64-4439-9339-0F688EDE5058}" presName="hierChild2" presStyleCnt="0"/>
      <dgm:spPr/>
      <dgm:t>
        <a:bodyPr/>
        <a:lstStyle/>
        <a:p>
          <a:endParaRPr lang="ru-RU"/>
        </a:p>
      </dgm:t>
    </dgm:pt>
    <dgm:pt modelId="{BF25AB32-FFAC-4B58-B8E6-83E35D461773}" type="pres">
      <dgm:prSet presAssocID="{A582C93F-0081-40A8-BED0-25E907DEE320}" presName="Name37" presStyleLbl="parChTrans1D2" presStyleIdx="0" presStyleCnt="2"/>
      <dgm:spPr/>
      <dgm:t>
        <a:bodyPr/>
        <a:lstStyle/>
        <a:p>
          <a:endParaRPr lang="ru-RU"/>
        </a:p>
      </dgm:t>
    </dgm:pt>
    <dgm:pt modelId="{31339A48-9B90-4C58-A77B-A2218ECF236A}" type="pres">
      <dgm:prSet presAssocID="{36C854BF-B52A-4BAD-8FE9-F2523999037C}" presName="hierRoot2" presStyleCnt="0">
        <dgm:presLayoutVars>
          <dgm:hierBranch val="init"/>
        </dgm:presLayoutVars>
      </dgm:prSet>
      <dgm:spPr/>
      <dgm:t>
        <a:bodyPr/>
        <a:lstStyle/>
        <a:p>
          <a:endParaRPr lang="ru-RU"/>
        </a:p>
      </dgm:t>
    </dgm:pt>
    <dgm:pt modelId="{FFD78F60-2A2F-4C33-9B31-CE9B73BF06CF}" type="pres">
      <dgm:prSet presAssocID="{36C854BF-B52A-4BAD-8FE9-F2523999037C}" presName="rootComposite" presStyleCnt="0"/>
      <dgm:spPr/>
      <dgm:t>
        <a:bodyPr/>
        <a:lstStyle/>
        <a:p>
          <a:endParaRPr lang="ru-RU"/>
        </a:p>
      </dgm:t>
    </dgm:pt>
    <dgm:pt modelId="{5205DF40-9B9D-44C0-A600-FE41A879693F}" type="pres">
      <dgm:prSet presAssocID="{36C854BF-B52A-4BAD-8FE9-F2523999037C}" presName="rootText" presStyleLbl="node2" presStyleIdx="0" presStyleCnt="2" custScaleX="180646">
        <dgm:presLayoutVars>
          <dgm:chPref val="3"/>
        </dgm:presLayoutVars>
      </dgm:prSet>
      <dgm:spPr/>
      <dgm:t>
        <a:bodyPr/>
        <a:lstStyle/>
        <a:p>
          <a:endParaRPr lang="ru-RU"/>
        </a:p>
      </dgm:t>
    </dgm:pt>
    <dgm:pt modelId="{B1DC1E0F-C4A9-40B2-9D7E-4CBF676C48E5}" type="pres">
      <dgm:prSet presAssocID="{36C854BF-B52A-4BAD-8FE9-F2523999037C}" presName="rootConnector" presStyleLbl="node2" presStyleIdx="0" presStyleCnt="2"/>
      <dgm:spPr/>
      <dgm:t>
        <a:bodyPr/>
        <a:lstStyle/>
        <a:p>
          <a:endParaRPr lang="ru-RU"/>
        </a:p>
      </dgm:t>
    </dgm:pt>
    <dgm:pt modelId="{D1E8D53C-EBF6-4CEC-A865-AC1D5C1C8320}" type="pres">
      <dgm:prSet presAssocID="{36C854BF-B52A-4BAD-8FE9-F2523999037C}" presName="hierChild4" presStyleCnt="0"/>
      <dgm:spPr/>
      <dgm:t>
        <a:bodyPr/>
        <a:lstStyle/>
        <a:p>
          <a:endParaRPr lang="ru-RU"/>
        </a:p>
      </dgm:t>
    </dgm:pt>
    <dgm:pt modelId="{599E31DC-BFF0-4419-9E81-A3F134140454}" type="pres">
      <dgm:prSet presAssocID="{C18E8504-02DB-4F71-A744-09FDF3D5F9F6}" presName="Name37" presStyleLbl="parChTrans1D3" presStyleIdx="0" presStyleCnt="2"/>
      <dgm:spPr/>
      <dgm:t>
        <a:bodyPr/>
        <a:lstStyle/>
        <a:p>
          <a:endParaRPr lang="ru-RU"/>
        </a:p>
      </dgm:t>
    </dgm:pt>
    <dgm:pt modelId="{85F2AE46-9376-4E83-8A52-5BFEF3B0DB64}" type="pres">
      <dgm:prSet presAssocID="{573A43F8-5390-4AB9-939A-9A152CF500D5}" presName="hierRoot2" presStyleCnt="0">
        <dgm:presLayoutVars>
          <dgm:hierBranch val="init"/>
        </dgm:presLayoutVars>
      </dgm:prSet>
      <dgm:spPr/>
      <dgm:t>
        <a:bodyPr/>
        <a:lstStyle/>
        <a:p>
          <a:endParaRPr lang="ru-RU"/>
        </a:p>
      </dgm:t>
    </dgm:pt>
    <dgm:pt modelId="{CDE296DF-11C1-4939-88B3-B913F3297AE9}" type="pres">
      <dgm:prSet presAssocID="{573A43F8-5390-4AB9-939A-9A152CF500D5}" presName="rootComposite" presStyleCnt="0"/>
      <dgm:spPr/>
      <dgm:t>
        <a:bodyPr/>
        <a:lstStyle/>
        <a:p>
          <a:endParaRPr lang="ru-RU"/>
        </a:p>
      </dgm:t>
    </dgm:pt>
    <dgm:pt modelId="{98B99544-7CDE-443D-B0DB-9C3951712EF3}" type="pres">
      <dgm:prSet presAssocID="{573A43F8-5390-4AB9-939A-9A152CF500D5}" presName="rootText" presStyleLbl="node3" presStyleIdx="0" presStyleCnt="2" custScaleX="205878" custScaleY="119265">
        <dgm:presLayoutVars>
          <dgm:chPref val="3"/>
        </dgm:presLayoutVars>
      </dgm:prSet>
      <dgm:spPr/>
      <dgm:t>
        <a:bodyPr/>
        <a:lstStyle/>
        <a:p>
          <a:endParaRPr lang="ru-RU"/>
        </a:p>
      </dgm:t>
    </dgm:pt>
    <dgm:pt modelId="{9C243D79-F902-404F-9BA1-420CEB81113C}" type="pres">
      <dgm:prSet presAssocID="{573A43F8-5390-4AB9-939A-9A152CF500D5}" presName="rootConnector" presStyleLbl="node3" presStyleIdx="0" presStyleCnt="2"/>
      <dgm:spPr/>
      <dgm:t>
        <a:bodyPr/>
        <a:lstStyle/>
        <a:p>
          <a:endParaRPr lang="ru-RU"/>
        </a:p>
      </dgm:t>
    </dgm:pt>
    <dgm:pt modelId="{1BB40F78-B4C7-416D-8155-ED050DA88177}" type="pres">
      <dgm:prSet presAssocID="{573A43F8-5390-4AB9-939A-9A152CF500D5}" presName="hierChild4" presStyleCnt="0"/>
      <dgm:spPr/>
      <dgm:t>
        <a:bodyPr/>
        <a:lstStyle/>
        <a:p>
          <a:endParaRPr lang="ru-RU"/>
        </a:p>
      </dgm:t>
    </dgm:pt>
    <dgm:pt modelId="{85D930D6-EB83-4A21-B223-6A7EC7B8849A}" type="pres">
      <dgm:prSet presAssocID="{573A43F8-5390-4AB9-939A-9A152CF500D5}" presName="hierChild5" presStyleCnt="0"/>
      <dgm:spPr/>
      <dgm:t>
        <a:bodyPr/>
        <a:lstStyle/>
        <a:p>
          <a:endParaRPr lang="ru-RU"/>
        </a:p>
      </dgm:t>
    </dgm:pt>
    <dgm:pt modelId="{ED4E658C-BB82-4A73-A480-FD91A9795CBA}" type="pres">
      <dgm:prSet presAssocID="{23C4A419-2499-4A4C-B693-EB52F02321B8}" presName="Name37" presStyleLbl="parChTrans1D3" presStyleIdx="1" presStyleCnt="2"/>
      <dgm:spPr/>
      <dgm:t>
        <a:bodyPr/>
        <a:lstStyle/>
        <a:p>
          <a:endParaRPr lang="ru-RU"/>
        </a:p>
      </dgm:t>
    </dgm:pt>
    <dgm:pt modelId="{17FB6994-0D37-4B16-9865-6D5098B2B0AE}" type="pres">
      <dgm:prSet presAssocID="{98A41FB8-A203-4F63-A6D4-F6486778F238}" presName="hierRoot2" presStyleCnt="0">
        <dgm:presLayoutVars>
          <dgm:hierBranch val="init"/>
        </dgm:presLayoutVars>
      </dgm:prSet>
      <dgm:spPr/>
      <dgm:t>
        <a:bodyPr/>
        <a:lstStyle/>
        <a:p>
          <a:endParaRPr lang="ru-RU"/>
        </a:p>
      </dgm:t>
    </dgm:pt>
    <dgm:pt modelId="{C4CEF721-2409-4644-85AD-395B0DE1E41F}" type="pres">
      <dgm:prSet presAssocID="{98A41FB8-A203-4F63-A6D4-F6486778F238}" presName="rootComposite" presStyleCnt="0"/>
      <dgm:spPr/>
      <dgm:t>
        <a:bodyPr/>
        <a:lstStyle/>
        <a:p>
          <a:endParaRPr lang="ru-RU"/>
        </a:p>
      </dgm:t>
    </dgm:pt>
    <dgm:pt modelId="{E00FD14B-4291-4D2F-99A5-640B8AE86191}" type="pres">
      <dgm:prSet presAssocID="{98A41FB8-A203-4F63-A6D4-F6486778F238}" presName="rootText" presStyleLbl="node3" presStyleIdx="1" presStyleCnt="2" custScaleX="205878">
        <dgm:presLayoutVars>
          <dgm:chPref val="3"/>
        </dgm:presLayoutVars>
      </dgm:prSet>
      <dgm:spPr/>
      <dgm:t>
        <a:bodyPr/>
        <a:lstStyle/>
        <a:p>
          <a:endParaRPr lang="ru-RU"/>
        </a:p>
      </dgm:t>
    </dgm:pt>
    <dgm:pt modelId="{BC0C1067-CFBC-4DEB-B8D0-5FE56CD2412A}" type="pres">
      <dgm:prSet presAssocID="{98A41FB8-A203-4F63-A6D4-F6486778F238}" presName="rootConnector" presStyleLbl="node3" presStyleIdx="1" presStyleCnt="2"/>
      <dgm:spPr/>
      <dgm:t>
        <a:bodyPr/>
        <a:lstStyle/>
        <a:p>
          <a:endParaRPr lang="ru-RU"/>
        </a:p>
      </dgm:t>
    </dgm:pt>
    <dgm:pt modelId="{53F04730-DAF2-4A37-A1C1-7A772184CBB6}" type="pres">
      <dgm:prSet presAssocID="{98A41FB8-A203-4F63-A6D4-F6486778F238}" presName="hierChild4" presStyleCnt="0"/>
      <dgm:spPr/>
      <dgm:t>
        <a:bodyPr/>
        <a:lstStyle/>
        <a:p>
          <a:endParaRPr lang="ru-RU"/>
        </a:p>
      </dgm:t>
    </dgm:pt>
    <dgm:pt modelId="{5C690390-32E7-4E17-B064-EA3294DADD8B}" type="pres">
      <dgm:prSet presAssocID="{98A41FB8-A203-4F63-A6D4-F6486778F238}" presName="hierChild5" presStyleCnt="0"/>
      <dgm:spPr/>
      <dgm:t>
        <a:bodyPr/>
        <a:lstStyle/>
        <a:p>
          <a:endParaRPr lang="ru-RU"/>
        </a:p>
      </dgm:t>
    </dgm:pt>
    <dgm:pt modelId="{AFC9DBB4-1CC4-4378-AED2-192C7F1E94B5}" type="pres">
      <dgm:prSet presAssocID="{36C854BF-B52A-4BAD-8FE9-F2523999037C}" presName="hierChild5" presStyleCnt="0"/>
      <dgm:spPr/>
      <dgm:t>
        <a:bodyPr/>
        <a:lstStyle/>
        <a:p>
          <a:endParaRPr lang="ru-RU"/>
        </a:p>
      </dgm:t>
    </dgm:pt>
    <dgm:pt modelId="{230A55F6-D10A-4F91-9B4F-4043AA54C853}" type="pres">
      <dgm:prSet presAssocID="{2E260C23-362A-45BF-B467-97D3E6EDD8DB}" presName="Name37" presStyleLbl="parChTrans1D2" presStyleIdx="1" presStyleCnt="2"/>
      <dgm:spPr/>
      <dgm:t>
        <a:bodyPr/>
        <a:lstStyle/>
        <a:p>
          <a:endParaRPr lang="ru-RU"/>
        </a:p>
      </dgm:t>
    </dgm:pt>
    <dgm:pt modelId="{A1A365FF-9669-41EC-8111-26938621C1E3}" type="pres">
      <dgm:prSet presAssocID="{E1FB25FE-532A-4A8A-BECE-90E27D2ECBCF}" presName="hierRoot2" presStyleCnt="0">
        <dgm:presLayoutVars>
          <dgm:hierBranch val="init"/>
        </dgm:presLayoutVars>
      </dgm:prSet>
      <dgm:spPr/>
      <dgm:t>
        <a:bodyPr/>
        <a:lstStyle/>
        <a:p>
          <a:endParaRPr lang="ru-RU"/>
        </a:p>
      </dgm:t>
    </dgm:pt>
    <dgm:pt modelId="{84C7DB84-CD60-475B-96DB-63721A98E702}" type="pres">
      <dgm:prSet presAssocID="{E1FB25FE-532A-4A8A-BECE-90E27D2ECBCF}" presName="rootComposite" presStyleCnt="0"/>
      <dgm:spPr/>
      <dgm:t>
        <a:bodyPr/>
        <a:lstStyle/>
        <a:p>
          <a:endParaRPr lang="ru-RU"/>
        </a:p>
      </dgm:t>
    </dgm:pt>
    <dgm:pt modelId="{D859C348-7C3B-4376-BE14-73D14619B936}" type="pres">
      <dgm:prSet presAssocID="{E1FB25FE-532A-4A8A-BECE-90E27D2ECBCF}" presName="rootText" presStyleLbl="node2" presStyleIdx="1" presStyleCnt="2" custScaleX="209928">
        <dgm:presLayoutVars>
          <dgm:chPref val="3"/>
        </dgm:presLayoutVars>
      </dgm:prSet>
      <dgm:spPr/>
      <dgm:t>
        <a:bodyPr/>
        <a:lstStyle/>
        <a:p>
          <a:endParaRPr lang="ru-RU"/>
        </a:p>
      </dgm:t>
    </dgm:pt>
    <dgm:pt modelId="{31D0806C-6CA9-4523-A162-8DE0EB6C9B3B}" type="pres">
      <dgm:prSet presAssocID="{E1FB25FE-532A-4A8A-BECE-90E27D2ECBCF}" presName="rootConnector" presStyleLbl="node2" presStyleIdx="1" presStyleCnt="2"/>
      <dgm:spPr/>
      <dgm:t>
        <a:bodyPr/>
        <a:lstStyle/>
        <a:p>
          <a:endParaRPr lang="ru-RU"/>
        </a:p>
      </dgm:t>
    </dgm:pt>
    <dgm:pt modelId="{F598B16E-E282-48BF-93CB-A7C40FDABD8C}" type="pres">
      <dgm:prSet presAssocID="{E1FB25FE-532A-4A8A-BECE-90E27D2ECBCF}" presName="hierChild4" presStyleCnt="0"/>
      <dgm:spPr/>
      <dgm:t>
        <a:bodyPr/>
        <a:lstStyle/>
        <a:p>
          <a:endParaRPr lang="ru-RU"/>
        </a:p>
      </dgm:t>
    </dgm:pt>
    <dgm:pt modelId="{08B74AF2-ACE2-494A-9044-9E1B91CC1C9C}" type="pres">
      <dgm:prSet presAssocID="{E1FB25FE-532A-4A8A-BECE-90E27D2ECBCF}" presName="hierChild5" presStyleCnt="0"/>
      <dgm:spPr/>
      <dgm:t>
        <a:bodyPr/>
        <a:lstStyle/>
        <a:p>
          <a:endParaRPr lang="ru-RU"/>
        </a:p>
      </dgm:t>
    </dgm:pt>
    <dgm:pt modelId="{3945A45C-4DB4-4870-9D60-515D2E2F6A10}" type="pres">
      <dgm:prSet presAssocID="{671CEDCA-1A64-4439-9339-0F688EDE5058}" presName="hierChild3" presStyleCnt="0"/>
      <dgm:spPr/>
      <dgm:t>
        <a:bodyPr/>
        <a:lstStyle/>
        <a:p>
          <a:endParaRPr lang="ru-RU"/>
        </a:p>
      </dgm:t>
    </dgm:pt>
  </dgm:ptLst>
  <dgm:cxnLst>
    <dgm:cxn modelId="{0480AB6E-90BF-4495-A7D9-BC969632BAE0}" type="presOf" srcId="{C18E8504-02DB-4F71-A744-09FDF3D5F9F6}" destId="{599E31DC-BFF0-4419-9E81-A3F134140454}" srcOrd="0" destOrd="0" presId="urn:microsoft.com/office/officeart/2005/8/layout/orgChart1"/>
    <dgm:cxn modelId="{8F419962-F385-42D0-95C9-F524605F0A2E}" type="presOf" srcId="{36C854BF-B52A-4BAD-8FE9-F2523999037C}" destId="{5205DF40-9B9D-44C0-A600-FE41A879693F}" srcOrd="0" destOrd="0" presId="urn:microsoft.com/office/officeart/2005/8/layout/orgChart1"/>
    <dgm:cxn modelId="{FAD4D54C-5002-4591-A7BF-D2900162BC53}" type="presOf" srcId="{573A43F8-5390-4AB9-939A-9A152CF500D5}" destId="{9C243D79-F902-404F-9BA1-420CEB81113C}" srcOrd="1" destOrd="0" presId="urn:microsoft.com/office/officeart/2005/8/layout/orgChart1"/>
    <dgm:cxn modelId="{DC849070-A5C6-4D72-B3B6-AEF7F5EC932A}" srcId="{671CEDCA-1A64-4439-9339-0F688EDE5058}" destId="{E1FB25FE-532A-4A8A-BECE-90E27D2ECBCF}" srcOrd="1" destOrd="0" parTransId="{2E260C23-362A-45BF-B467-97D3E6EDD8DB}" sibTransId="{A5DE0721-D802-49A7-B936-D5032F70F988}"/>
    <dgm:cxn modelId="{D33ABDAE-D506-46E6-99E5-11D8DDA4BE3A}" type="presOf" srcId="{2E260C23-362A-45BF-B467-97D3E6EDD8DB}" destId="{230A55F6-D10A-4F91-9B4F-4043AA54C853}" srcOrd="0" destOrd="0" presId="urn:microsoft.com/office/officeart/2005/8/layout/orgChart1"/>
    <dgm:cxn modelId="{521D83DE-6A28-4363-9E0D-250F5C067FC8}" type="presOf" srcId="{36C854BF-B52A-4BAD-8FE9-F2523999037C}" destId="{B1DC1E0F-C4A9-40B2-9D7E-4CBF676C48E5}" srcOrd="1" destOrd="0" presId="urn:microsoft.com/office/officeart/2005/8/layout/orgChart1"/>
    <dgm:cxn modelId="{1436EE6A-3152-4913-9D05-09B699EBBBC5}" srcId="{671CEDCA-1A64-4439-9339-0F688EDE5058}" destId="{36C854BF-B52A-4BAD-8FE9-F2523999037C}" srcOrd="0" destOrd="0" parTransId="{A582C93F-0081-40A8-BED0-25E907DEE320}" sibTransId="{EA5030EB-6210-4CF5-A045-8285AC985F24}"/>
    <dgm:cxn modelId="{625A438F-225C-445F-8340-06C397F699D1}" srcId="{D939F8FE-D0CE-4753-A4F0-7D68457C9CA2}" destId="{671CEDCA-1A64-4439-9339-0F688EDE5058}" srcOrd="0" destOrd="0" parTransId="{3DA66334-1FE0-4407-BAF8-A68A68670F0F}" sibTransId="{D13344E8-16B3-4CA6-9F18-E9BE0D955015}"/>
    <dgm:cxn modelId="{9A1BC722-0992-42DF-B683-2D5010CFCE8C}" type="presOf" srcId="{573A43F8-5390-4AB9-939A-9A152CF500D5}" destId="{98B99544-7CDE-443D-B0DB-9C3951712EF3}" srcOrd="0" destOrd="0" presId="urn:microsoft.com/office/officeart/2005/8/layout/orgChart1"/>
    <dgm:cxn modelId="{F6249786-592F-46DE-96FE-8AF46FCE0E43}" type="presOf" srcId="{D939F8FE-D0CE-4753-A4F0-7D68457C9CA2}" destId="{A1726C82-D531-42E5-8812-E10DA5CCC054}" srcOrd="0" destOrd="0" presId="urn:microsoft.com/office/officeart/2005/8/layout/orgChart1"/>
    <dgm:cxn modelId="{96B9836D-87E3-4E36-B23F-A36D2A1F4874}" type="presOf" srcId="{23C4A419-2499-4A4C-B693-EB52F02321B8}" destId="{ED4E658C-BB82-4A73-A480-FD91A9795CBA}" srcOrd="0" destOrd="0" presId="urn:microsoft.com/office/officeart/2005/8/layout/orgChart1"/>
    <dgm:cxn modelId="{23C9464E-C320-42C8-9E6B-190B45773FB3}" srcId="{36C854BF-B52A-4BAD-8FE9-F2523999037C}" destId="{573A43F8-5390-4AB9-939A-9A152CF500D5}" srcOrd="0" destOrd="0" parTransId="{C18E8504-02DB-4F71-A744-09FDF3D5F9F6}" sibTransId="{82A33EA7-5FA8-46D7-9A86-402CD82E909E}"/>
    <dgm:cxn modelId="{1E514C32-11E9-44AE-A44D-C9E46817BD21}" type="presOf" srcId="{98A41FB8-A203-4F63-A6D4-F6486778F238}" destId="{BC0C1067-CFBC-4DEB-B8D0-5FE56CD2412A}" srcOrd="1" destOrd="0" presId="urn:microsoft.com/office/officeart/2005/8/layout/orgChart1"/>
    <dgm:cxn modelId="{C8E96C64-A23E-461C-9668-C601889068B9}" type="presOf" srcId="{671CEDCA-1A64-4439-9339-0F688EDE5058}" destId="{42F80746-9081-420F-B648-427D4E077787}" srcOrd="1" destOrd="0" presId="urn:microsoft.com/office/officeart/2005/8/layout/orgChart1"/>
    <dgm:cxn modelId="{1CF89583-77B8-42BE-8AD0-81BB03F8D3F4}" type="presOf" srcId="{E1FB25FE-532A-4A8A-BECE-90E27D2ECBCF}" destId="{D859C348-7C3B-4376-BE14-73D14619B936}" srcOrd="0" destOrd="0" presId="urn:microsoft.com/office/officeart/2005/8/layout/orgChart1"/>
    <dgm:cxn modelId="{D7044A77-8892-4D9B-BCE1-D3D3465BDC93}" type="presOf" srcId="{98A41FB8-A203-4F63-A6D4-F6486778F238}" destId="{E00FD14B-4291-4D2F-99A5-640B8AE86191}" srcOrd="0" destOrd="0" presId="urn:microsoft.com/office/officeart/2005/8/layout/orgChart1"/>
    <dgm:cxn modelId="{C2A3B03B-51FA-460D-BE53-C7FB34A6A9AE}" srcId="{36C854BF-B52A-4BAD-8FE9-F2523999037C}" destId="{98A41FB8-A203-4F63-A6D4-F6486778F238}" srcOrd="1" destOrd="0" parTransId="{23C4A419-2499-4A4C-B693-EB52F02321B8}" sibTransId="{FFF4520F-37A5-4DF4-A66E-220886788AC6}"/>
    <dgm:cxn modelId="{0419A83C-FA66-4D86-B2A4-C7F2860FB2DF}" type="presOf" srcId="{A582C93F-0081-40A8-BED0-25E907DEE320}" destId="{BF25AB32-FFAC-4B58-B8E6-83E35D461773}" srcOrd="0" destOrd="0" presId="urn:microsoft.com/office/officeart/2005/8/layout/orgChart1"/>
    <dgm:cxn modelId="{2DC0CFC6-C643-4C77-92AC-D36F90BE88F6}" type="presOf" srcId="{E1FB25FE-532A-4A8A-BECE-90E27D2ECBCF}" destId="{31D0806C-6CA9-4523-A162-8DE0EB6C9B3B}" srcOrd="1" destOrd="0" presId="urn:microsoft.com/office/officeart/2005/8/layout/orgChart1"/>
    <dgm:cxn modelId="{49068EA8-95A7-4D2F-A95F-D0418B6CEFCB}" type="presOf" srcId="{671CEDCA-1A64-4439-9339-0F688EDE5058}" destId="{3CC37B14-09C2-45DC-A84B-D35581AB5892}" srcOrd="0" destOrd="0" presId="urn:microsoft.com/office/officeart/2005/8/layout/orgChart1"/>
    <dgm:cxn modelId="{D1F89A2E-7D0A-4AFD-B251-275257FFD807}" type="presParOf" srcId="{A1726C82-D531-42E5-8812-E10DA5CCC054}" destId="{B921E435-1E1D-41AA-BD26-58B3EBF36ABE}" srcOrd="0" destOrd="0" presId="urn:microsoft.com/office/officeart/2005/8/layout/orgChart1"/>
    <dgm:cxn modelId="{0E5058C2-8AAD-40D3-9A9B-B31A275894D4}" type="presParOf" srcId="{B921E435-1E1D-41AA-BD26-58B3EBF36ABE}" destId="{2A54FA65-1CCD-4480-8FE9-A6FFF911B6F5}" srcOrd="0" destOrd="0" presId="urn:microsoft.com/office/officeart/2005/8/layout/orgChart1"/>
    <dgm:cxn modelId="{DF011E4E-F1A8-4EEB-8F6C-7DB99117C14F}" type="presParOf" srcId="{2A54FA65-1CCD-4480-8FE9-A6FFF911B6F5}" destId="{3CC37B14-09C2-45DC-A84B-D35581AB5892}" srcOrd="0" destOrd="0" presId="urn:microsoft.com/office/officeart/2005/8/layout/orgChart1"/>
    <dgm:cxn modelId="{34F7A25D-93A3-4919-BC81-F7034DFB58A2}" type="presParOf" srcId="{2A54FA65-1CCD-4480-8FE9-A6FFF911B6F5}" destId="{42F80746-9081-420F-B648-427D4E077787}" srcOrd="1" destOrd="0" presId="urn:microsoft.com/office/officeart/2005/8/layout/orgChart1"/>
    <dgm:cxn modelId="{423CEAD2-A03C-4208-9574-C025CFACEC65}" type="presParOf" srcId="{B921E435-1E1D-41AA-BD26-58B3EBF36ABE}" destId="{55ED4E17-FC26-4B8C-B99A-6A2F73C14887}" srcOrd="1" destOrd="0" presId="urn:microsoft.com/office/officeart/2005/8/layout/orgChart1"/>
    <dgm:cxn modelId="{8AFC0AF3-F6BF-4699-8BC7-F431588B229A}" type="presParOf" srcId="{55ED4E17-FC26-4B8C-B99A-6A2F73C14887}" destId="{BF25AB32-FFAC-4B58-B8E6-83E35D461773}" srcOrd="0" destOrd="0" presId="urn:microsoft.com/office/officeart/2005/8/layout/orgChart1"/>
    <dgm:cxn modelId="{CC4916A7-6C10-4D48-BE7B-398F34C81D8E}" type="presParOf" srcId="{55ED4E17-FC26-4B8C-B99A-6A2F73C14887}" destId="{31339A48-9B90-4C58-A77B-A2218ECF236A}" srcOrd="1" destOrd="0" presId="urn:microsoft.com/office/officeart/2005/8/layout/orgChart1"/>
    <dgm:cxn modelId="{29039981-1DFC-4333-A8CE-B04E8C072630}" type="presParOf" srcId="{31339A48-9B90-4C58-A77B-A2218ECF236A}" destId="{FFD78F60-2A2F-4C33-9B31-CE9B73BF06CF}" srcOrd="0" destOrd="0" presId="urn:microsoft.com/office/officeart/2005/8/layout/orgChart1"/>
    <dgm:cxn modelId="{44E7CB12-410A-4BD8-B612-C0F8C8AD5040}" type="presParOf" srcId="{FFD78F60-2A2F-4C33-9B31-CE9B73BF06CF}" destId="{5205DF40-9B9D-44C0-A600-FE41A879693F}" srcOrd="0" destOrd="0" presId="urn:microsoft.com/office/officeart/2005/8/layout/orgChart1"/>
    <dgm:cxn modelId="{B8AE8434-A567-4DCC-9EC2-B0F48484B0E7}" type="presParOf" srcId="{FFD78F60-2A2F-4C33-9B31-CE9B73BF06CF}" destId="{B1DC1E0F-C4A9-40B2-9D7E-4CBF676C48E5}" srcOrd="1" destOrd="0" presId="urn:microsoft.com/office/officeart/2005/8/layout/orgChart1"/>
    <dgm:cxn modelId="{EDAC9E7F-EB5B-4974-B967-BDD683134E5E}" type="presParOf" srcId="{31339A48-9B90-4C58-A77B-A2218ECF236A}" destId="{D1E8D53C-EBF6-4CEC-A865-AC1D5C1C8320}" srcOrd="1" destOrd="0" presId="urn:microsoft.com/office/officeart/2005/8/layout/orgChart1"/>
    <dgm:cxn modelId="{21E6D50F-02ED-4756-8F40-C7C2019A9E8A}" type="presParOf" srcId="{D1E8D53C-EBF6-4CEC-A865-AC1D5C1C8320}" destId="{599E31DC-BFF0-4419-9E81-A3F134140454}" srcOrd="0" destOrd="0" presId="urn:microsoft.com/office/officeart/2005/8/layout/orgChart1"/>
    <dgm:cxn modelId="{0583402F-3589-4301-9DCE-C8BE851F0606}" type="presParOf" srcId="{D1E8D53C-EBF6-4CEC-A865-AC1D5C1C8320}" destId="{85F2AE46-9376-4E83-8A52-5BFEF3B0DB64}" srcOrd="1" destOrd="0" presId="urn:microsoft.com/office/officeart/2005/8/layout/orgChart1"/>
    <dgm:cxn modelId="{3B2B2E3F-8792-4047-8181-0F218E880F98}" type="presParOf" srcId="{85F2AE46-9376-4E83-8A52-5BFEF3B0DB64}" destId="{CDE296DF-11C1-4939-88B3-B913F3297AE9}" srcOrd="0" destOrd="0" presId="urn:microsoft.com/office/officeart/2005/8/layout/orgChart1"/>
    <dgm:cxn modelId="{48E17599-519E-4A3F-921F-F537754B7EB0}" type="presParOf" srcId="{CDE296DF-11C1-4939-88B3-B913F3297AE9}" destId="{98B99544-7CDE-443D-B0DB-9C3951712EF3}" srcOrd="0" destOrd="0" presId="urn:microsoft.com/office/officeart/2005/8/layout/orgChart1"/>
    <dgm:cxn modelId="{A2ADBB62-6A5D-4001-85D2-D171B9AFFE82}" type="presParOf" srcId="{CDE296DF-11C1-4939-88B3-B913F3297AE9}" destId="{9C243D79-F902-404F-9BA1-420CEB81113C}" srcOrd="1" destOrd="0" presId="urn:microsoft.com/office/officeart/2005/8/layout/orgChart1"/>
    <dgm:cxn modelId="{8DB74725-6CB9-4609-99EB-0AEE5633AD3A}" type="presParOf" srcId="{85F2AE46-9376-4E83-8A52-5BFEF3B0DB64}" destId="{1BB40F78-B4C7-416D-8155-ED050DA88177}" srcOrd="1" destOrd="0" presId="urn:microsoft.com/office/officeart/2005/8/layout/orgChart1"/>
    <dgm:cxn modelId="{C68058F0-4117-488E-9F55-BBAE8D34C3D9}" type="presParOf" srcId="{85F2AE46-9376-4E83-8A52-5BFEF3B0DB64}" destId="{85D930D6-EB83-4A21-B223-6A7EC7B8849A}" srcOrd="2" destOrd="0" presId="urn:microsoft.com/office/officeart/2005/8/layout/orgChart1"/>
    <dgm:cxn modelId="{042C966D-DA45-4E34-9BCD-E4EC80954C07}" type="presParOf" srcId="{D1E8D53C-EBF6-4CEC-A865-AC1D5C1C8320}" destId="{ED4E658C-BB82-4A73-A480-FD91A9795CBA}" srcOrd="2" destOrd="0" presId="urn:microsoft.com/office/officeart/2005/8/layout/orgChart1"/>
    <dgm:cxn modelId="{5E23D014-DC75-4F5A-8E7C-3BE8A6D6488F}" type="presParOf" srcId="{D1E8D53C-EBF6-4CEC-A865-AC1D5C1C8320}" destId="{17FB6994-0D37-4B16-9865-6D5098B2B0AE}" srcOrd="3" destOrd="0" presId="urn:microsoft.com/office/officeart/2005/8/layout/orgChart1"/>
    <dgm:cxn modelId="{F2785365-F813-4D8F-9DDA-DDE0CF4EB82B}" type="presParOf" srcId="{17FB6994-0D37-4B16-9865-6D5098B2B0AE}" destId="{C4CEF721-2409-4644-85AD-395B0DE1E41F}" srcOrd="0" destOrd="0" presId="urn:microsoft.com/office/officeart/2005/8/layout/orgChart1"/>
    <dgm:cxn modelId="{25005978-32D0-4491-840B-D312C11B8548}" type="presParOf" srcId="{C4CEF721-2409-4644-85AD-395B0DE1E41F}" destId="{E00FD14B-4291-4D2F-99A5-640B8AE86191}" srcOrd="0" destOrd="0" presId="urn:microsoft.com/office/officeart/2005/8/layout/orgChart1"/>
    <dgm:cxn modelId="{5A16BDF1-E74F-49B6-BCDE-728B11D59C15}" type="presParOf" srcId="{C4CEF721-2409-4644-85AD-395B0DE1E41F}" destId="{BC0C1067-CFBC-4DEB-B8D0-5FE56CD2412A}" srcOrd="1" destOrd="0" presId="urn:microsoft.com/office/officeart/2005/8/layout/orgChart1"/>
    <dgm:cxn modelId="{F94BCB1A-30A8-4A56-AD57-6B82BF48D536}" type="presParOf" srcId="{17FB6994-0D37-4B16-9865-6D5098B2B0AE}" destId="{53F04730-DAF2-4A37-A1C1-7A772184CBB6}" srcOrd="1" destOrd="0" presId="urn:microsoft.com/office/officeart/2005/8/layout/orgChart1"/>
    <dgm:cxn modelId="{9FF9B4CF-5A50-4F8C-ADCD-206E05ADDD73}" type="presParOf" srcId="{17FB6994-0D37-4B16-9865-6D5098B2B0AE}" destId="{5C690390-32E7-4E17-B064-EA3294DADD8B}" srcOrd="2" destOrd="0" presId="urn:microsoft.com/office/officeart/2005/8/layout/orgChart1"/>
    <dgm:cxn modelId="{4110B631-B922-4F4D-88DE-64E6E1EF468E}" type="presParOf" srcId="{31339A48-9B90-4C58-A77B-A2218ECF236A}" destId="{AFC9DBB4-1CC4-4378-AED2-192C7F1E94B5}" srcOrd="2" destOrd="0" presId="urn:microsoft.com/office/officeart/2005/8/layout/orgChart1"/>
    <dgm:cxn modelId="{1C03FBC7-4125-44A6-B9E0-19739C97021B}" type="presParOf" srcId="{55ED4E17-FC26-4B8C-B99A-6A2F73C14887}" destId="{230A55F6-D10A-4F91-9B4F-4043AA54C853}" srcOrd="2" destOrd="0" presId="urn:microsoft.com/office/officeart/2005/8/layout/orgChart1"/>
    <dgm:cxn modelId="{5F6685B0-11EC-4042-939E-AB57C3FCAEBC}" type="presParOf" srcId="{55ED4E17-FC26-4B8C-B99A-6A2F73C14887}" destId="{A1A365FF-9669-41EC-8111-26938621C1E3}" srcOrd="3" destOrd="0" presId="urn:microsoft.com/office/officeart/2005/8/layout/orgChart1"/>
    <dgm:cxn modelId="{5674B315-AA43-4C4D-B0E8-4230F23CFEB4}" type="presParOf" srcId="{A1A365FF-9669-41EC-8111-26938621C1E3}" destId="{84C7DB84-CD60-475B-96DB-63721A98E702}" srcOrd="0" destOrd="0" presId="urn:microsoft.com/office/officeart/2005/8/layout/orgChart1"/>
    <dgm:cxn modelId="{B879E22F-6AA3-4A49-84E4-B5D8624AAD4F}" type="presParOf" srcId="{84C7DB84-CD60-475B-96DB-63721A98E702}" destId="{D859C348-7C3B-4376-BE14-73D14619B936}" srcOrd="0" destOrd="0" presId="urn:microsoft.com/office/officeart/2005/8/layout/orgChart1"/>
    <dgm:cxn modelId="{B350946D-C23F-482F-B13F-9A721C2C475D}" type="presParOf" srcId="{84C7DB84-CD60-475B-96DB-63721A98E702}" destId="{31D0806C-6CA9-4523-A162-8DE0EB6C9B3B}" srcOrd="1" destOrd="0" presId="urn:microsoft.com/office/officeart/2005/8/layout/orgChart1"/>
    <dgm:cxn modelId="{376491A2-2FF4-4268-B257-3447D98008D7}" type="presParOf" srcId="{A1A365FF-9669-41EC-8111-26938621C1E3}" destId="{F598B16E-E282-48BF-93CB-A7C40FDABD8C}" srcOrd="1" destOrd="0" presId="urn:microsoft.com/office/officeart/2005/8/layout/orgChart1"/>
    <dgm:cxn modelId="{9D2C29BC-B3C6-4437-B81F-BFC864196B59}" type="presParOf" srcId="{A1A365FF-9669-41EC-8111-26938621C1E3}" destId="{08B74AF2-ACE2-494A-9044-9E1B91CC1C9C}" srcOrd="2" destOrd="0" presId="urn:microsoft.com/office/officeart/2005/8/layout/orgChart1"/>
    <dgm:cxn modelId="{61582B1C-8DED-4E2F-AD91-12C3E3EE7786}" type="presParOf" srcId="{B921E435-1E1D-41AA-BD26-58B3EBF36ABE}" destId="{3945A45C-4DB4-4870-9D60-515D2E2F6A10}" srcOrd="2" destOrd="0" presId="urn:microsoft.com/office/officeart/2005/8/layout/orgChart1"/>
  </dgm:cxnLst>
  <dgm:bg>
    <a:noFill/>
  </dgm:bg>
  <dgm:whole>
    <a:ln>
      <a:noFill/>
    </a:ln>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5BF792-B05B-4654-8DAF-922E203CA3A9}" type="doc">
      <dgm:prSet loTypeId="urn:microsoft.com/office/officeart/2008/layout/HorizontalMultiLevelHierarchy" loCatId="hierarchy" qsTypeId="urn:microsoft.com/office/officeart/2005/8/quickstyle/simple4" qsCatId="simple" csTypeId="urn:microsoft.com/office/officeart/2005/8/colors/accent4_1" csCatId="accent4" phldr="1"/>
      <dgm:spPr/>
      <dgm:t>
        <a:bodyPr/>
        <a:lstStyle/>
        <a:p>
          <a:endParaRPr lang="ru-RU"/>
        </a:p>
      </dgm:t>
    </dgm:pt>
    <dgm:pt modelId="{7D728C25-AF6E-4183-AF3C-49E7AC7F63E9}">
      <dgm:prSet phldrT="[Текст]" custT="1"/>
      <dgm:spPr/>
      <dgm:t>
        <a:bodyPr/>
        <a:lstStyle/>
        <a:p>
          <a:r>
            <a:rPr lang="ru-RU" sz="2000" dirty="0" smtClean="0"/>
            <a:t>Составление проекта бюджета муниципального района основывается на:</a:t>
          </a:r>
          <a:endParaRPr lang="ru-RU" sz="2000" dirty="0"/>
        </a:p>
      </dgm:t>
    </dgm:pt>
    <dgm:pt modelId="{ADE80A71-75D6-4DA1-B147-6CC30E99B317}" type="parTrans" cxnId="{6804F308-7CA5-4EF9-AA66-D57D6305A306}">
      <dgm:prSet/>
      <dgm:spPr/>
      <dgm:t>
        <a:bodyPr/>
        <a:lstStyle/>
        <a:p>
          <a:endParaRPr lang="ru-RU"/>
        </a:p>
      </dgm:t>
    </dgm:pt>
    <dgm:pt modelId="{89ECB8E2-1157-41F9-87CB-244DAF43F15B}" type="sibTrans" cxnId="{6804F308-7CA5-4EF9-AA66-D57D6305A306}">
      <dgm:prSet/>
      <dgm:spPr/>
      <dgm:t>
        <a:bodyPr/>
        <a:lstStyle/>
        <a:p>
          <a:endParaRPr lang="ru-RU"/>
        </a:p>
      </dgm:t>
    </dgm:pt>
    <dgm:pt modelId="{CE5FF539-6D18-4CA9-8256-5C4509C76C71}">
      <dgm:prSet phldrT="[Текст]" custT="1"/>
      <dgm:spPr/>
      <dgm:t>
        <a:bodyPr/>
        <a:lstStyle/>
        <a:p>
          <a:r>
            <a:rPr lang="ru-RU" sz="1600" dirty="0" smtClean="0"/>
            <a:t>Основных направлениях бюджетной и налоговой политики Российской Федерации, Воронежской области и Павловского района</a:t>
          </a:r>
          <a:endParaRPr lang="ru-RU" sz="1600" dirty="0"/>
        </a:p>
      </dgm:t>
    </dgm:pt>
    <dgm:pt modelId="{AB2CE94D-90BE-4552-A91D-5EE3E2DCEC3C}" type="parTrans" cxnId="{45EDC233-38CD-4FAE-938C-5CB7190E724C}">
      <dgm:prSet/>
      <dgm:spPr/>
      <dgm:t>
        <a:bodyPr/>
        <a:lstStyle/>
        <a:p>
          <a:endParaRPr lang="ru-RU" dirty="0"/>
        </a:p>
      </dgm:t>
    </dgm:pt>
    <dgm:pt modelId="{16E9B7C1-8F4A-4ADA-A83B-F233BD829557}" type="sibTrans" cxnId="{45EDC233-38CD-4FAE-938C-5CB7190E724C}">
      <dgm:prSet/>
      <dgm:spPr/>
      <dgm:t>
        <a:bodyPr/>
        <a:lstStyle/>
        <a:p>
          <a:endParaRPr lang="ru-RU"/>
        </a:p>
      </dgm:t>
    </dgm:pt>
    <dgm:pt modelId="{CD6EE5B3-9B35-4140-903F-A434F26FC99C}">
      <dgm:prSet phldrT="[Текст]" custT="1"/>
      <dgm:spPr/>
      <dgm:t>
        <a:bodyPr/>
        <a:lstStyle/>
        <a:p>
          <a:r>
            <a:rPr lang="ru-RU" sz="1600" dirty="0" smtClean="0"/>
            <a:t>Муниципальных</a:t>
          </a:r>
          <a:r>
            <a:rPr lang="ru-RU" sz="2000" dirty="0" smtClean="0"/>
            <a:t> </a:t>
          </a:r>
          <a:r>
            <a:rPr lang="ru-RU" sz="1600" dirty="0" smtClean="0"/>
            <a:t>программах Павловского муниципального района</a:t>
          </a:r>
          <a:endParaRPr lang="ru-RU" sz="1600" dirty="0"/>
        </a:p>
      </dgm:t>
    </dgm:pt>
    <dgm:pt modelId="{88168D9E-E8B6-428C-B546-BEC938E4C820}" type="parTrans" cxnId="{D6E8B0FD-6EE8-431B-A215-DBC1B0230B58}">
      <dgm:prSet/>
      <dgm:spPr/>
      <dgm:t>
        <a:bodyPr/>
        <a:lstStyle/>
        <a:p>
          <a:endParaRPr lang="ru-RU" dirty="0"/>
        </a:p>
      </dgm:t>
    </dgm:pt>
    <dgm:pt modelId="{9E702513-CC47-4F90-A549-EB2598B57A43}" type="sibTrans" cxnId="{D6E8B0FD-6EE8-431B-A215-DBC1B0230B58}">
      <dgm:prSet/>
      <dgm:spPr/>
      <dgm:t>
        <a:bodyPr/>
        <a:lstStyle/>
        <a:p>
          <a:endParaRPr lang="ru-RU"/>
        </a:p>
      </dgm:t>
    </dgm:pt>
    <dgm:pt modelId="{763D00D5-9146-41C2-B294-C8FB293E24B2}">
      <dgm:prSet phldrT="[Текст]" custT="1"/>
      <dgm:spPr/>
      <dgm:t>
        <a:bodyPr/>
        <a:lstStyle/>
        <a:p>
          <a:r>
            <a:rPr lang="ru-RU" sz="1600" dirty="0" smtClean="0"/>
            <a:t>Прогнозе социально-экономического развития Воронежской области и Павловского района</a:t>
          </a:r>
          <a:endParaRPr lang="ru-RU" sz="1600" dirty="0"/>
        </a:p>
      </dgm:t>
    </dgm:pt>
    <dgm:pt modelId="{E36B4BE5-1259-41CD-98B9-76DEC278CD7C}" type="parTrans" cxnId="{5E42F823-3107-40B3-A4F7-EF5C6EAFE5C9}">
      <dgm:prSet/>
      <dgm:spPr/>
      <dgm:t>
        <a:bodyPr/>
        <a:lstStyle/>
        <a:p>
          <a:endParaRPr lang="ru-RU" dirty="0"/>
        </a:p>
      </dgm:t>
    </dgm:pt>
    <dgm:pt modelId="{630FDCD3-D765-42C3-AE4A-EB2366500770}" type="sibTrans" cxnId="{5E42F823-3107-40B3-A4F7-EF5C6EAFE5C9}">
      <dgm:prSet/>
      <dgm:spPr/>
      <dgm:t>
        <a:bodyPr/>
        <a:lstStyle/>
        <a:p>
          <a:endParaRPr lang="ru-RU"/>
        </a:p>
      </dgm:t>
    </dgm:pt>
    <dgm:pt modelId="{1B63CA42-7074-46BB-B925-B054D9DA9A1C}" type="pres">
      <dgm:prSet presAssocID="{A85BF792-B05B-4654-8DAF-922E203CA3A9}" presName="Name0" presStyleCnt="0">
        <dgm:presLayoutVars>
          <dgm:chPref val="1"/>
          <dgm:dir/>
          <dgm:animOne val="branch"/>
          <dgm:animLvl val="lvl"/>
          <dgm:resizeHandles val="exact"/>
        </dgm:presLayoutVars>
      </dgm:prSet>
      <dgm:spPr/>
      <dgm:t>
        <a:bodyPr/>
        <a:lstStyle/>
        <a:p>
          <a:endParaRPr lang="ru-RU"/>
        </a:p>
      </dgm:t>
    </dgm:pt>
    <dgm:pt modelId="{4F5AF686-0750-43FD-B26E-92B7C0AE1994}" type="pres">
      <dgm:prSet presAssocID="{7D728C25-AF6E-4183-AF3C-49E7AC7F63E9}" presName="root1" presStyleCnt="0"/>
      <dgm:spPr/>
      <dgm:t>
        <a:bodyPr/>
        <a:lstStyle/>
        <a:p>
          <a:endParaRPr lang="ru-RU"/>
        </a:p>
      </dgm:t>
    </dgm:pt>
    <dgm:pt modelId="{1E1AB717-7B2A-4106-B361-E831FBBDDD03}" type="pres">
      <dgm:prSet presAssocID="{7D728C25-AF6E-4183-AF3C-49E7AC7F63E9}" presName="LevelOneTextNode" presStyleLbl="node0" presStyleIdx="0" presStyleCnt="1" custScaleX="191211" custScaleY="100000" custLinFactNeighborX="-71972" custLinFactNeighborY="-98">
        <dgm:presLayoutVars>
          <dgm:chPref val="3"/>
        </dgm:presLayoutVars>
      </dgm:prSet>
      <dgm:spPr/>
      <dgm:t>
        <a:bodyPr/>
        <a:lstStyle/>
        <a:p>
          <a:endParaRPr lang="ru-RU"/>
        </a:p>
      </dgm:t>
    </dgm:pt>
    <dgm:pt modelId="{DD1A6966-0FBF-43E6-AB7C-AC5584CD035A}" type="pres">
      <dgm:prSet presAssocID="{7D728C25-AF6E-4183-AF3C-49E7AC7F63E9}" presName="level2hierChild" presStyleCnt="0"/>
      <dgm:spPr/>
      <dgm:t>
        <a:bodyPr/>
        <a:lstStyle/>
        <a:p>
          <a:endParaRPr lang="ru-RU"/>
        </a:p>
      </dgm:t>
    </dgm:pt>
    <dgm:pt modelId="{566BC0B8-D216-4C18-BB80-BF145AB160F7}" type="pres">
      <dgm:prSet presAssocID="{AB2CE94D-90BE-4552-A91D-5EE3E2DCEC3C}" presName="conn2-1" presStyleLbl="parChTrans1D2" presStyleIdx="0" presStyleCnt="3"/>
      <dgm:spPr/>
      <dgm:t>
        <a:bodyPr/>
        <a:lstStyle/>
        <a:p>
          <a:endParaRPr lang="ru-RU"/>
        </a:p>
      </dgm:t>
    </dgm:pt>
    <dgm:pt modelId="{11A0474B-91DF-474B-8671-BFDFA9F688C4}" type="pres">
      <dgm:prSet presAssocID="{AB2CE94D-90BE-4552-A91D-5EE3E2DCEC3C}" presName="connTx" presStyleLbl="parChTrans1D2" presStyleIdx="0" presStyleCnt="3"/>
      <dgm:spPr/>
      <dgm:t>
        <a:bodyPr/>
        <a:lstStyle/>
        <a:p>
          <a:endParaRPr lang="ru-RU"/>
        </a:p>
      </dgm:t>
    </dgm:pt>
    <dgm:pt modelId="{342A4B55-FF08-4196-9D88-2CC496115FAE}" type="pres">
      <dgm:prSet presAssocID="{CE5FF539-6D18-4CA9-8256-5C4509C76C71}" presName="root2" presStyleCnt="0"/>
      <dgm:spPr/>
      <dgm:t>
        <a:bodyPr/>
        <a:lstStyle/>
        <a:p>
          <a:endParaRPr lang="ru-RU"/>
        </a:p>
      </dgm:t>
    </dgm:pt>
    <dgm:pt modelId="{57705B76-1030-420B-B863-26F1019084E9}" type="pres">
      <dgm:prSet presAssocID="{CE5FF539-6D18-4CA9-8256-5C4509C76C71}" presName="LevelTwoTextNode" presStyleLbl="node2" presStyleIdx="0" presStyleCnt="3" custScaleX="233111" custScaleY="160918">
        <dgm:presLayoutVars>
          <dgm:chPref val="3"/>
        </dgm:presLayoutVars>
      </dgm:prSet>
      <dgm:spPr/>
      <dgm:t>
        <a:bodyPr/>
        <a:lstStyle/>
        <a:p>
          <a:endParaRPr lang="ru-RU"/>
        </a:p>
      </dgm:t>
    </dgm:pt>
    <dgm:pt modelId="{6C9BD6B8-F2E1-46FC-82A9-32121EA37596}" type="pres">
      <dgm:prSet presAssocID="{CE5FF539-6D18-4CA9-8256-5C4509C76C71}" presName="level3hierChild" presStyleCnt="0"/>
      <dgm:spPr/>
      <dgm:t>
        <a:bodyPr/>
        <a:lstStyle/>
        <a:p>
          <a:endParaRPr lang="ru-RU"/>
        </a:p>
      </dgm:t>
    </dgm:pt>
    <dgm:pt modelId="{C8D5CEF3-9895-41B4-BCEE-EB4A5442B841}" type="pres">
      <dgm:prSet presAssocID="{E36B4BE5-1259-41CD-98B9-76DEC278CD7C}" presName="conn2-1" presStyleLbl="parChTrans1D2" presStyleIdx="1" presStyleCnt="3"/>
      <dgm:spPr/>
      <dgm:t>
        <a:bodyPr/>
        <a:lstStyle/>
        <a:p>
          <a:endParaRPr lang="ru-RU"/>
        </a:p>
      </dgm:t>
    </dgm:pt>
    <dgm:pt modelId="{560BC02A-A0D5-4ECE-BBD8-6AFE93440E40}" type="pres">
      <dgm:prSet presAssocID="{E36B4BE5-1259-41CD-98B9-76DEC278CD7C}" presName="connTx" presStyleLbl="parChTrans1D2" presStyleIdx="1" presStyleCnt="3"/>
      <dgm:spPr/>
      <dgm:t>
        <a:bodyPr/>
        <a:lstStyle/>
        <a:p>
          <a:endParaRPr lang="ru-RU"/>
        </a:p>
      </dgm:t>
    </dgm:pt>
    <dgm:pt modelId="{00BB97DE-DE5C-414B-A266-2F5E5EAC8996}" type="pres">
      <dgm:prSet presAssocID="{763D00D5-9146-41C2-B294-C8FB293E24B2}" presName="root2" presStyleCnt="0"/>
      <dgm:spPr/>
      <dgm:t>
        <a:bodyPr/>
        <a:lstStyle/>
        <a:p>
          <a:endParaRPr lang="ru-RU"/>
        </a:p>
      </dgm:t>
    </dgm:pt>
    <dgm:pt modelId="{87036961-60FA-4312-973C-1DC4B557F651}" type="pres">
      <dgm:prSet presAssocID="{763D00D5-9146-41C2-B294-C8FB293E24B2}" presName="LevelTwoTextNode" presStyleLbl="node2" presStyleIdx="1" presStyleCnt="3" custScaleX="231350" custScaleY="116254">
        <dgm:presLayoutVars>
          <dgm:chPref val="3"/>
        </dgm:presLayoutVars>
      </dgm:prSet>
      <dgm:spPr/>
      <dgm:t>
        <a:bodyPr/>
        <a:lstStyle/>
        <a:p>
          <a:endParaRPr lang="ru-RU"/>
        </a:p>
      </dgm:t>
    </dgm:pt>
    <dgm:pt modelId="{0819FD67-D045-4B1F-90EE-EA55C059B855}" type="pres">
      <dgm:prSet presAssocID="{763D00D5-9146-41C2-B294-C8FB293E24B2}" presName="level3hierChild" presStyleCnt="0"/>
      <dgm:spPr/>
      <dgm:t>
        <a:bodyPr/>
        <a:lstStyle/>
        <a:p>
          <a:endParaRPr lang="ru-RU"/>
        </a:p>
      </dgm:t>
    </dgm:pt>
    <dgm:pt modelId="{67AE9DCB-72D6-45A3-BC6B-0A24A95095F3}" type="pres">
      <dgm:prSet presAssocID="{88168D9E-E8B6-428C-B546-BEC938E4C820}" presName="conn2-1" presStyleLbl="parChTrans1D2" presStyleIdx="2" presStyleCnt="3"/>
      <dgm:spPr/>
      <dgm:t>
        <a:bodyPr/>
        <a:lstStyle/>
        <a:p>
          <a:endParaRPr lang="ru-RU"/>
        </a:p>
      </dgm:t>
    </dgm:pt>
    <dgm:pt modelId="{C46E3A84-727C-4755-8D3D-904EE4439838}" type="pres">
      <dgm:prSet presAssocID="{88168D9E-E8B6-428C-B546-BEC938E4C820}" presName="connTx" presStyleLbl="parChTrans1D2" presStyleIdx="2" presStyleCnt="3"/>
      <dgm:spPr/>
      <dgm:t>
        <a:bodyPr/>
        <a:lstStyle/>
        <a:p>
          <a:endParaRPr lang="ru-RU"/>
        </a:p>
      </dgm:t>
    </dgm:pt>
    <dgm:pt modelId="{175DCD98-6D12-4D51-A50E-9450A73D2A90}" type="pres">
      <dgm:prSet presAssocID="{CD6EE5B3-9B35-4140-903F-A434F26FC99C}" presName="root2" presStyleCnt="0"/>
      <dgm:spPr/>
      <dgm:t>
        <a:bodyPr/>
        <a:lstStyle/>
        <a:p>
          <a:endParaRPr lang="ru-RU"/>
        </a:p>
      </dgm:t>
    </dgm:pt>
    <dgm:pt modelId="{5C175D13-1D72-43DB-95FB-2A6DB3890D50}" type="pres">
      <dgm:prSet presAssocID="{CD6EE5B3-9B35-4140-903F-A434F26FC99C}" presName="LevelTwoTextNode" presStyleLbl="node2" presStyleIdx="2" presStyleCnt="3" custScaleX="233111" custScaleY="104293">
        <dgm:presLayoutVars>
          <dgm:chPref val="3"/>
        </dgm:presLayoutVars>
      </dgm:prSet>
      <dgm:spPr/>
      <dgm:t>
        <a:bodyPr/>
        <a:lstStyle/>
        <a:p>
          <a:endParaRPr lang="ru-RU"/>
        </a:p>
      </dgm:t>
    </dgm:pt>
    <dgm:pt modelId="{8C8B6913-A641-47F2-902B-EE6C53733A8C}" type="pres">
      <dgm:prSet presAssocID="{CD6EE5B3-9B35-4140-903F-A434F26FC99C}" presName="level3hierChild" presStyleCnt="0"/>
      <dgm:spPr/>
      <dgm:t>
        <a:bodyPr/>
        <a:lstStyle/>
        <a:p>
          <a:endParaRPr lang="ru-RU"/>
        </a:p>
      </dgm:t>
    </dgm:pt>
  </dgm:ptLst>
  <dgm:cxnLst>
    <dgm:cxn modelId="{5E42F823-3107-40B3-A4F7-EF5C6EAFE5C9}" srcId="{7D728C25-AF6E-4183-AF3C-49E7AC7F63E9}" destId="{763D00D5-9146-41C2-B294-C8FB293E24B2}" srcOrd="1" destOrd="0" parTransId="{E36B4BE5-1259-41CD-98B9-76DEC278CD7C}" sibTransId="{630FDCD3-D765-42C3-AE4A-EB2366500770}"/>
    <dgm:cxn modelId="{1658FDAC-707E-47BB-99D9-76CF4B06A231}" type="presOf" srcId="{AB2CE94D-90BE-4552-A91D-5EE3E2DCEC3C}" destId="{566BC0B8-D216-4C18-BB80-BF145AB160F7}" srcOrd="0" destOrd="0" presId="urn:microsoft.com/office/officeart/2008/layout/HorizontalMultiLevelHierarchy"/>
    <dgm:cxn modelId="{4EDCC8B8-29B2-4C63-847C-B95827FE7D98}" type="presOf" srcId="{7D728C25-AF6E-4183-AF3C-49E7AC7F63E9}" destId="{1E1AB717-7B2A-4106-B361-E831FBBDDD03}" srcOrd="0" destOrd="0" presId="urn:microsoft.com/office/officeart/2008/layout/HorizontalMultiLevelHierarchy"/>
    <dgm:cxn modelId="{F0A0C93A-33A8-4FED-8743-0E97584E3E4B}" type="presOf" srcId="{CE5FF539-6D18-4CA9-8256-5C4509C76C71}" destId="{57705B76-1030-420B-B863-26F1019084E9}" srcOrd="0" destOrd="0" presId="urn:microsoft.com/office/officeart/2008/layout/HorizontalMultiLevelHierarchy"/>
    <dgm:cxn modelId="{9A409455-5B47-4C37-8719-88A7D186ADE4}" type="presOf" srcId="{A85BF792-B05B-4654-8DAF-922E203CA3A9}" destId="{1B63CA42-7074-46BB-B925-B054D9DA9A1C}" srcOrd="0" destOrd="0" presId="urn:microsoft.com/office/officeart/2008/layout/HorizontalMultiLevelHierarchy"/>
    <dgm:cxn modelId="{359FC2E6-4779-4FC1-A4E5-3E0F6707266C}" type="presOf" srcId="{E36B4BE5-1259-41CD-98B9-76DEC278CD7C}" destId="{560BC02A-A0D5-4ECE-BBD8-6AFE93440E40}" srcOrd="1" destOrd="0" presId="urn:microsoft.com/office/officeart/2008/layout/HorizontalMultiLevelHierarchy"/>
    <dgm:cxn modelId="{E1E77477-B2BE-412D-ACC0-E5FBC1936699}" type="presOf" srcId="{E36B4BE5-1259-41CD-98B9-76DEC278CD7C}" destId="{C8D5CEF3-9895-41B4-BCEE-EB4A5442B841}" srcOrd="0" destOrd="0" presId="urn:microsoft.com/office/officeart/2008/layout/HorizontalMultiLevelHierarchy"/>
    <dgm:cxn modelId="{F2406ACF-9405-4314-9DAE-3187581969E7}" type="presOf" srcId="{CD6EE5B3-9B35-4140-903F-A434F26FC99C}" destId="{5C175D13-1D72-43DB-95FB-2A6DB3890D50}" srcOrd="0" destOrd="0" presId="urn:microsoft.com/office/officeart/2008/layout/HorizontalMultiLevelHierarchy"/>
    <dgm:cxn modelId="{D6E8B0FD-6EE8-431B-A215-DBC1B0230B58}" srcId="{7D728C25-AF6E-4183-AF3C-49E7AC7F63E9}" destId="{CD6EE5B3-9B35-4140-903F-A434F26FC99C}" srcOrd="2" destOrd="0" parTransId="{88168D9E-E8B6-428C-B546-BEC938E4C820}" sibTransId="{9E702513-CC47-4F90-A549-EB2598B57A43}"/>
    <dgm:cxn modelId="{2AF6DDAC-C5A0-4D1D-A20C-CBF7E4DDCD12}" type="presOf" srcId="{88168D9E-E8B6-428C-B546-BEC938E4C820}" destId="{C46E3A84-727C-4755-8D3D-904EE4439838}" srcOrd="1" destOrd="0" presId="urn:microsoft.com/office/officeart/2008/layout/HorizontalMultiLevelHierarchy"/>
    <dgm:cxn modelId="{45EDC233-38CD-4FAE-938C-5CB7190E724C}" srcId="{7D728C25-AF6E-4183-AF3C-49E7AC7F63E9}" destId="{CE5FF539-6D18-4CA9-8256-5C4509C76C71}" srcOrd="0" destOrd="0" parTransId="{AB2CE94D-90BE-4552-A91D-5EE3E2DCEC3C}" sibTransId="{16E9B7C1-8F4A-4ADA-A83B-F233BD829557}"/>
    <dgm:cxn modelId="{94497D85-4E8E-4E99-A29C-C2B9FC54DB15}" type="presOf" srcId="{AB2CE94D-90BE-4552-A91D-5EE3E2DCEC3C}" destId="{11A0474B-91DF-474B-8671-BFDFA9F688C4}" srcOrd="1" destOrd="0" presId="urn:microsoft.com/office/officeart/2008/layout/HorizontalMultiLevelHierarchy"/>
    <dgm:cxn modelId="{4ABFF747-8732-434F-8266-CE0EE581D8DF}" type="presOf" srcId="{763D00D5-9146-41C2-B294-C8FB293E24B2}" destId="{87036961-60FA-4312-973C-1DC4B557F651}" srcOrd="0" destOrd="0" presId="urn:microsoft.com/office/officeart/2008/layout/HorizontalMultiLevelHierarchy"/>
    <dgm:cxn modelId="{6804F308-7CA5-4EF9-AA66-D57D6305A306}" srcId="{A85BF792-B05B-4654-8DAF-922E203CA3A9}" destId="{7D728C25-AF6E-4183-AF3C-49E7AC7F63E9}" srcOrd="0" destOrd="0" parTransId="{ADE80A71-75D6-4DA1-B147-6CC30E99B317}" sibTransId="{89ECB8E2-1157-41F9-87CB-244DAF43F15B}"/>
    <dgm:cxn modelId="{F84D06CA-8831-46C4-AC4F-36F02010EA74}" type="presOf" srcId="{88168D9E-E8B6-428C-B546-BEC938E4C820}" destId="{67AE9DCB-72D6-45A3-BC6B-0A24A95095F3}" srcOrd="0" destOrd="0" presId="urn:microsoft.com/office/officeart/2008/layout/HorizontalMultiLevelHierarchy"/>
    <dgm:cxn modelId="{8689F66A-5EEF-4DDF-9457-4E57E34F4776}" type="presParOf" srcId="{1B63CA42-7074-46BB-B925-B054D9DA9A1C}" destId="{4F5AF686-0750-43FD-B26E-92B7C0AE1994}" srcOrd="0" destOrd="0" presId="urn:microsoft.com/office/officeart/2008/layout/HorizontalMultiLevelHierarchy"/>
    <dgm:cxn modelId="{05DEA36E-321A-4B0F-B11B-55B22446C120}" type="presParOf" srcId="{4F5AF686-0750-43FD-B26E-92B7C0AE1994}" destId="{1E1AB717-7B2A-4106-B361-E831FBBDDD03}" srcOrd="0" destOrd="0" presId="urn:microsoft.com/office/officeart/2008/layout/HorizontalMultiLevelHierarchy"/>
    <dgm:cxn modelId="{BC4E3F2D-2E24-4126-AB24-44DCDFE71012}" type="presParOf" srcId="{4F5AF686-0750-43FD-B26E-92B7C0AE1994}" destId="{DD1A6966-0FBF-43E6-AB7C-AC5584CD035A}" srcOrd="1" destOrd="0" presId="urn:microsoft.com/office/officeart/2008/layout/HorizontalMultiLevelHierarchy"/>
    <dgm:cxn modelId="{FC9F9E9C-E84D-4973-9387-D86306C242DC}" type="presParOf" srcId="{DD1A6966-0FBF-43E6-AB7C-AC5584CD035A}" destId="{566BC0B8-D216-4C18-BB80-BF145AB160F7}" srcOrd="0" destOrd="0" presId="urn:microsoft.com/office/officeart/2008/layout/HorizontalMultiLevelHierarchy"/>
    <dgm:cxn modelId="{17DF76C6-EF93-4574-8DE5-E6A6C4D100A0}" type="presParOf" srcId="{566BC0B8-D216-4C18-BB80-BF145AB160F7}" destId="{11A0474B-91DF-474B-8671-BFDFA9F688C4}" srcOrd="0" destOrd="0" presId="urn:microsoft.com/office/officeart/2008/layout/HorizontalMultiLevelHierarchy"/>
    <dgm:cxn modelId="{9F22664B-8DD6-4066-89B5-E3407092A1AB}" type="presParOf" srcId="{DD1A6966-0FBF-43E6-AB7C-AC5584CD035A}" destId="{342A4B55-FF08-4196-9D88-2CC496115FAE}" srcOrd="1" destOrd="0" presId="urn:microsoft.com/office/officeart/2008/layout/HorizontalMultiLevelHierarchy"/>
    <dgm:cxn modelId="{1BEA5A68-5D77-4DFD-9AB3-47BB0C371136}" type="presParOf" srcId="{342A4B55-FF08-4196-9D88-2CC496115FAE}" destId="{57705B76-1030-420B-B863-26F1019084E9}" srcOrd="0" destOrd="0" presId="urn:microsoft.com/office/officeart/2008/layout/HorizontalMultiLevelHierarchy"/>
    <dgm:cxn modelId="{19E16F13-3129-4176-8A1C-20E7647F9415}" type="presParOf" srcId="{342A4B55-FF08-4196-9D88-2CC496115FAE}" destId="{6C9BD6B8-F2E1-46FC-82A9-32121EA37596}" srcOrd="1" destOrd="0" presId="urn:microsoft.com/office/officeart/2008/layout/HorizontalMultiLevelHierarchy"/>
    <dgm:cxn modelId="{608CD78B-8A28-419C-BA62-5602BA61CCBC}" type="presParOf" srcId="{DD1A6966-0FBF-43E6-AB7C-AC5584CD035A}" destId="{C8D5CEF3-9895-41B4-BCEE-EB4A5442B841}" srcOrd="2" destOrd="0" presId="urn:microsoft.com/office/officeart/2008/layout/HorizontalMultiLevelHierarchy"/>
    <dgm:cxn modelId="{7392E35D-6EA6-4C2D-B5F2-AFC4E135EF64}" type="presParOf" srcId="{C8D5CEF3-9895-41B4-BCEE-EB4A5442B841}" destId="{560BC02A-A0D5-4ECE-BBD8-6AFE93440E40}" srcOrd="0" destOrd="0" presId="urn:microsoft.com/office/officeart/2008/layout/HorizontalMultiLevelHierarchy"/>
    <dgm:cxn modelId="{A952CB33-4D9A-4561-8202-0EA478D77C8E}" type="presParOf" srcId="{DD1A6966-0FBF-43E6-AB7C-AC5584CD035A}" destId="{00BB97DE-DE5C-414B-A266-2F5E5EAC8996}" srcOrd="3" destOrd="0" presId="urn:microsoft.com/office/officeart/2008/layout/HorizontalMultiLevelHierarchy"/>
    <dgm:cxn modelId="{B00D817C-FF44-4090-94B3-AEB9CAA4B2C4}" type="presParOf" srcId="{00BB97DE-DE5C-414B-A266-2F5E5EAC8996}" destId="{87036961-60FA-4312-973C-1DC4B557F651}" srcOrd="0" destOrd="0" presId="urn:microsoft.com/office/officeart/2008/layout/HorizontalMultiLevelHierarchy"/>
    <dgm:cxn modelId="{200E6B03-6758-42EF-ABC6-5DDBF1D7ABAD}" type="presParOf" srcId="{00BB97DE-DE5C-414B-A266-2F5E5EAC8996}" destId="{0819FD67-D045-4B1F-90EE-EA55C059B855}" srcOrd="1" destOrd="0" presId="urn:microsoft.com/office/officeart/2008/layout/HorizontalMultiLevelHierarchy"/>
    <dgm:cxn modelId="{CD922EAD-09AF-422D-997D-FC878AEACEC3}" type="presParOf" srcId="{DD1A6966-0FBF-43E6-AB7C-AC5584CD035A}" destId="{67AE9DCB-72D6-45A3-BC6B-0A24A95095F3}" srcOrd="4" destOrd="0" presId="urn:microsoft.com/office/officeart/2008/layout/HorizontalMultiLevelHierarchy"/>
    <dgm:cxn modelId="{0186DA7D-CEAC-426C-BEA4-7A7239A78A60}" type="presParOf" srcId="{67AE9DCB-72D6-45A3-BC6B-0A24A95095F3}" destId="{C46E3A84-727C-4755-8D3D-904EE4439838}" srcOrd="0" destOrd="0" presId="urn:microsoft.com/office/officeart/2008/layout/HorizontalMultiLevelHierarchy"/>
    <dgm:cxn modelId="{AAF96796-C264-4633-8962-EFE05127E899}" type="presParOf" srcId="{DD1A6966-0FBF-43E6-AB7C-AC5584CD035A}" destId="{175DCD98-6D12-4D51-A50E-9450A73D2A90}" srcOrd="5" destOrd="0" presId="urn:microsoft.com/office/officeart/2008/layout/HorizontalMultiLevelHierarchy"/>
    <dgm:cxn modelId="{272A07AA-2926-4C28-8AF2-E5CCB1B5D032}" type="presParOf" srcId="{175DCD98-6D12-4D51-A50E-9450A73D2A90}" destId="{5C175D13-1D72-43DB-95FB-2A6DB3890D50}" srcOrd="0" destOrd="0" presId="urn:microsoft.com/office/officeart/2008/layout/HorizontalMultiLevelHierarchy"/>
    <dgm:cxn modelId="{772DA1C1-4317-42A6-A59C-3EFB2B3CE4C7}" type="presParOf" srcId="{175DCD98-6D12-4D51-A50E-9450A73D2A90}" destId="{8C8B6913-A641-47F2-902B-EE6C53733A8C}" srcOrd="1" destOrd="0" presId="urn:microsoft.com/office/officeart/2008/layout/HorizontalMultiLevelHierarchy"/>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1E7D69-49E6-4C37-9863-9AE78EBBEB87}"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ru-RU"/>
        </a:p>
      </dgm:t>
    </dgm:pt>
    <dgm:pt modelId="{EB61F867-9B5E-49A9-A117-7BCEECE5461A}">
      <dgm:prSet phldrT="[Текст]" custT="1"/>
      <dgm:spPr/>
      <dgm:t>
        <a:bodyPr vert="horz"/>
        <a:lstStyle/>
        <a:p>
          <a:r>
            <a:rPr lang="ru-RU" sz="700" dirty="0" smtClean="0"/>
            <a:t>Август</a:t>
          </a:r>
          <a:endParaRPr lang="ru-RU" sz="700" dirty="0"/>
        </a:p>
      </dgm:t>
    </dgm:pt>
    <dgm:pt modelId="{10E685E9-594C-4AF3-A1C3-E7F3A74579F6}" type="parTrans" cxnId="{F9739D9A-1F98-4815-87BE-9F0BFC4C8C4C}">
      <dgm:prSet/>
      <dgm:spPr/>
      <dgm:t>
        <a:bodyPr/>
        <a:lstStyle/>
        <a:p>
          <a:endParaRPr lang="ru-RU"/>
        </a:p>
      </dgm:t>
    </dgm:pt>
    <dgm:pt modelId="{F918CA8C-1EAC-45EC-B262-5FCE41DEE69F}" type="sibTrans" cxnId="{F9739D9A-1F98-4815-87BE-9F0BFC4C8C4C}">
      <dgm:prSet/>
      <dgm:spPr/>
      <dgm:t>
        <a:bodyPr/>
        <a:lstStyle/>
        <a:p>
          <a:endParaRPr lang="ru-RU"/>
        </a:p>
      </dgm:t>
    </dgm:pt>
    <dgm:pt modelId="{68D93356-C4BB-4153-AD25-2F543B083122}">
      <dgm:prSet phldrT="[Текст]" custT="1"/>
      <dgm:spPr/>
      <dgm:t>
        <a:bodyPr/>
        <a:lstStyle/>
        <a:p>
          <a:pPr algn="just"/>
          <a:r>
            <a:rPr lang="ru-RU" sz="1300" dirty="0" smtClean="0"/>
            <a:t>    Определение основных подходов к формированию бюджета муниципального района</a:t>
          </a:r>
          <a:endParaRPr lang="ru-RU" sz="1300" dirty="0"/>
        </a:p>
      </dgm:t>
    </dgm:pt>
    <dgm:pt modelId="{7118A86E-01AD-41B5-A663-A3EB6E670C26}" type="parTrans" cxnId="{8710E10E-7E7E-4C42-B325-FC8FFC36E579}">
      <dgm:prSet/>
      <dgm:spPr/>
      <dgm:t>
        <a:bodyPr/>
        <a:lstStyle/>
        <a:p>
          <a:endParaRPr lang="ru-RU"/>
        </a:p>
      </dgm:t>
    </dgm:pt>
    <dgm:pt modelId="{30C0A926-B6DC-4AE0-8A08-26A9C1684CF9}" type="sibTrans" cxnId="{8710E10E-7E7E-4C42-B325-FC8FFC36E579}">
      <dgm:prSet/>
      <dgm:spPr/>
      <dgm:t>
        <a:bodyPr/>
        <a:lstStyle/>
        <a:p>
          <a:endParaRPr lang="ru-RU"/>
        </a:p>
      </dgm:t>
    </dgm:pt>
    <dgm:pt modelId="{2EAB3279-9CC7-4CB4-91F3-3EDCE1FD66A6}">
      <dgm:prSet phldrT="[Текст]"/>
      <dgm:spPr/>
      <dgm:t>
        <a:bodyPr/>
        <a:lstStyle/>
        <a:p>
          <a:r>
            <a:rPr lang="ru-RU" dirty="0" smtClean="0"/>
            <a:t>Ноябрь</a:t>
          </a:r>
          <a:endParaRPr lang="ru-RU" dirty="0"/>
        </a:p>
      </dgm:t>
    </dgm:pt>
    <dgm:pt modelId="{090771B0-D4C5-4190-8EAF-B4A7D54C63FE}" type="parTrans" cxnId="{2CA2C1DB-8AA1-4C8B-8100-43236F885E63}">
      <dgm:prSet/>
      <dgm:spPr/>
      <dgm:t>
        <a:bodyPr/>
        <a:lstStyle/>
        <a:p>
          <a:endParaRPr lang="ru-RU"/>
        </a:p>
      </dgm:t>
    </dgm:pt>
    <dgm:pt modelId="{F460FDE9-0D72-42A0-802F-ECD3684A66F0}" type="sibTrans" cxnId="{2CA2C1DB-8AA1-4C8B-8100-43236F885E63}">
      <dgm:prSet/>
      <dgm:spPr/>
      <dgm:t>
        <a:bodyPr/>
        <a:lstStyle/>
        <a:p>
          <a:endParaRPr lang="ru-RU"/>
        </a:p>
      </dgm:t>
    </dgm:pt>
    <dgm:pt modelId="{3BFAFFBC-590B-4494-A49C-83EB0AAE6E35}">
      <dgm:prSet phldrT="[Текст]" custT="1"/>
      <dgm:spPr/>
      <dgm:t>
        <a:bodyPr/>
        <a:lstStyle/>
        <a:p>
          <a:pPr algn="just"/>
          <a:r>
            <a:rPr lang="ru-RU" sz="1300" dirty="0" smtClean="0"/>
            <a:t>     Внесение проекта решения Совета народных депутатов о бюджете муниципального района на рассмотрение в Совет народных депутатов Павловского муниципального района (не позднее 15 ноября)</a:t>
          </a:r>
          <a:endParaRPr lang="ru-RU" sz="1300" dirty="0"/>
        </a:p>
      </dgm:t>
    </dgm:pt>
    <dgm:pt modelId="{25D8874B-2108-4768-9C5F-7220DB5E46CA}" type="parTrans" cxnId="{E7BA7F41-0ED4-4392-BD8D-AAE2DCFB4090}">
      <dgm:prSet/>
      <dgm:spPr/>
      <dgm:t>
        <a:bodyPr/>
        <a:lstStyle/>
        <a:p>
          <a:endParaRPr lang="ru-RU"/>
        </a:p>
      </dgm:t>
    </dgm:pt>
    <dgm:pt modelId="{42ED51A4-1A4B-4B52-8638-C5C7AE1E8B18}" type="sibTrans" cxnId="{E7BA7F41-0ED4-4392-BD8D-AAE2DCFB4090}">
      <dgm:prSet/>
      <dgm:spPr/>
      <dgm:t>
        <a:bodyPr/>
        <a:lstStyle/>
        <a:p>
          <a:endParaRPr lang="ru-RU"/>
        </a:p>
      </dgm:t>
    </dgm:pt>
    <dgm:pt modelId="{C142A574-596E-4466-ABEB-585A51E04715}">
      <dgm:prSet phldrT="[Текст]"/>
      <dgm:spPr/>
      <dgm:t>
        <a:bodyPr/>
        <a:lstStyle/>
        <a:p>
          <a:r>
            <a:rPr lang="ru-RU" dirty="0" smtClean="0"/>
            <a:t>Декабрь</a:t>
          </a:r>
          <a:endParaRPr lang="ru-RU" dirty="0"/>
        </a:p>
      </dgm:t>
    </dgm:pt>
    <dgm:pt modelId="{AE3FDCD8-8BDA-44A0-B59D-7FD70EF6C5D9}" type="parTrans" cxnId="{4A715C0E-F060-4EA8-B566-AD9C8B0D8768}">
      <dgm:prSet/>
      <dgm:spPr/>
      <dgm:t>
        <a:bodyPr/>
        <a:lstStyle/>
        <a:p>
          <a:endParaRPr lang="ru-RU"/>
        </a:p>
      </dgm:t>
    </dgm:pt>
    <dgm:pt modelId="{B1B46240-425E-4F87-88AF-8D5BFF90C7D2}" type="sibTrans" cxnId="{4A715C0E-F060-4EA8-B566-AD9C8B0D8768}">
      <dgm:prSet/>
      <dgm:spPr/>
      <dgm:t>
        <a:bodyPr/>
        <a:lstStyle/>
        <a:p>
          <a:endParaRPr lang="ru-RU"/>
        </a:p>
      </dgm:t>
    </dgm:pt>
    <dgm:pt modelId="{6072063C-6CF7-4D54-B30F-EAD4B7F32E9E}">
      <dgm:prSet phldrT="[Текст]" custT="1"/>
      <dgm:spPr/>
      <dgm:t>
        <a:bodyPr/>
        <a:lstStyle/>
        <a:p>
          <a:pPr algn="just"/>
          <a:r>
            <a:rPr lang="ru-RU" sz="1300" dirty="0" smtClean="0"/>
            <a:t>     Проведение публичных слушаний по вопросу принятия проекта решения о бюджете Павловского муниципального района</a:t>
          </a:r>
          <a:endParaRPr lang="ru-RU" sz="1300" dirty="0"/>
        </a:p>
      </dgm:t>
    </dgm:pt>
    <dgm:pt modelId="{463BD1C3-76CB-4097-A2EC-5EB2EC1E4365}" type="parTrans" cxnId="{EC542191-A6A6-4CF8-B4DD-1859BBB9FBAA}">
      <dgm:prSet/>
      <dgm:spPr/>
      <dgm:t>
        <a:bodyPr/>
        <a:lstStyle/>
        <a:p>
          <a:endParaRPr lang="ru-RU"/>
        </a:p>
      </dgm:t>
    </dgm:pt>
    <dgm:pt modelId="{D6B1CE33-F22F-4592-B8F1-0DBC80FA2F42}" type="sibTrans" cxnId="{EC542191-A6A6-4CF8-B4DD-1859BBB9FBAA}">
      <dgm:prSet/>
      <dgm:spPr/>
      <dgm:t>
        <a:bodyPr/>
        <a:lstStyle/>
        <a:p>
          <a:endParaRPr lang="ru-RU"/>
        </a:p>
      </dgm:t>
    </dgm:pt>
    <dgm:pt modelId="{971D93E2-D08F-48C4-8CF1-6F2395AA92E9}">
      <dgm:prSet phldrT="[Текст]"/>
      <dgm:spPr/>
      <dgm:t>
        <a:bodyPr/>
        <a:lstStyle/>
        <a:p>
          <a:r>
            <a:rPr lang="ru-RU" dirty="0" smtClean="0"/>
            <a:t>Третья декада декабря</a:t>
          </a:r>
          <a:endParaRPr lang="ru-RU" dirty="0"/>
        </a:p>
      </dgm:t>
    </dgm:pt>
    <dgm:pt modelId="{362AE338-DAB2-494D-B603-C8A03857AF63}" type="parTrans" cxnId="{05208164-0036-451A-9FA6-A3F2F7D9E7E6}">
      <dgm:prSet/>
      <dgm:spPr/>
      <dgm:t>
        <a:bodyPr/>
        <a:lstStyle/>
        <a:p>
          <a:endParaRPr lang="ru-RU"/>
        </a:p>
      </dgm:t>
    </dgm:pt>
    <dgm:pt modelId="{CB094F24-2A54-4DB3-B0F7-229BCBA2A4B2}" type="sibTrans" cxnId="{05208164-0036-451A-9FA6-A3F2F7D9E7E6}">
      <dgm:prSet/>
      <dgm:spPr/>
      <dgm:t>
        <a:bodyPr/>
        <a:lstStyle/>
        <a:p>
          <a:endParaRPr lang="ru-RU"/>
        </a:p>
      </dgm:t>
    </dgm:pt>
    <dgm:pt modelId="{F7079254-912E-431C-ACE1-202E940881CB}">
      <dgm:prSet phldrT="[Текст]"/>
      <dgm:spPr/>
      <dgm:t>
        <a:bodyPr/>
        <a:lstStyle/>
        <a:p>
          <a:r>
            <a:rPr lang="ru-RU" dirty="0" smtClean="0"/>
            <a:t>Ноябрь</a:t>
          </a:r>
          <a:endParaRPr lang="ru-RU" dirty="0"/>
        </a:p>
      </dgm:t>
    </dgm:pt>
    <dgm:pt modelId="{B30F5649-CFAB-4B54-9CD6-048EB7F3366C}" type="parTrans" cxnId="{00F42080-75A6-44CD-856D-B8BAEF29447F}">
      <dgm:prSet/>
      <dgm:spPr/>
      <dgm:t>
        <a:bodyPr/>
        <a:lstStyle/>
        <a:p>
          <a:endParaRPr lang="ru-RU"/>
        </a:p>
      </dgm:t>
    </dgm:pt>
    <dgm:pt modelId="{131156BC-AB93-4D3B-9A61-FDEB8320264E}" type="sibTrans" cxnId="{00F42080-75A6-44CD-856D-B8BAEF29447F}">
      <dgm:prSet/>
      <dgm:spPr/>
      <dgm:t>
        <a:bodyPr/>
        <a:lstStyle/>
        <a:p>
          <a:endParaRPr lang="ru-RU"/>
        </a:p>
      </dgm:t>
    </dgm:pt>
    <dgm:pt modelId="{E7584D79-9EB2-4B8B-9934-DCF783C381EE}">
      <dgm:prSet phldrT="[Текст]"/>
      <dgm:spPr/>
      <dgm:t>
        <a:bodyPr/>
        <a:lstStyle/>
        <a:p>
          <a:r>
            <a:rPr lang="ru-RU" dirty="0" smtClean="0"/>
            <a:t>Сентябрь-Октябрь</a:t>
          </a:r>
          <a:endParaRPr lang="ru-RU" dirty="0"/>
        </a:p>
      </dgm:t>
    </dgm:pt>
    <dgm:pt modelId="{104540E0-CCA5-4348-82CE-EC05E15C71BB}" type="parTrans" cxnId="{513C3C1C-FB64-436E-9846-F4A61B092C3E}">
      <dgm:prSet/>
      <dgm:spPr/>
      <dgm:t>
        <a:bodyPr/>
        <a:lstStyle/>
        <a:p>
          <a:endParaRPr lang="ru-RU"/>
        </a:p>
      </dgm:t>
    </dgm:pt>
    <dgm:pt modelId="{46473203-7FA7-4283-8287-FC6CC4175D40}" type="sibTrans" cxnId="{513C3C1C-FB64-436E-9846-F4A61B092C3E}">
      <dgm:prSet/>
      <dgm:spPr/>
      <dgm:t>
        <a:bodyPr/>
        <a:lstStyle/>
        <a:p>
          <a:endParaRPr lang="ru-RU"/>
        </a:p>
      </dgm:t>
    </dgm:pt>
    <dgm:pt modelId="{1DBC65A2-F01E-4683-9B59-067855ECC0E1}">
      <dgm:prSet custT="1"/>
      <dgm:spPr/>
      <dgm:t>
        <a:bodyPr/>
        <a:lstStyle/>
        <a:p>
          <a:pPr algn="just"/>
          <a:r>
            <a:rPr lang="ru-RU" sz="1300" dirty="0" smtClean="0"/>
            <a:t>     Основные показатели прогноза социально-экономического развития Павловского муниципального района</a:t>
          </a:r>
          <a:endParaRPr lang="ru-RU" sz="1300" dirty="0"/>
        </a:p>
      </dgm:t>
    </dgm:pt>
    <dgm:pt modelId="{49A26DCD-0F45-4C4B-873A-279BB249A5A5}" type="parTrans" cxnId="{D55A95EF-3A1C-4A34-AD4A-34F3692606A0}">
      <dgm:prSet/>
      <dgm:spPr/>
      <dgm:t>
        <a:bodyPr/>
        <a:lstStyle/>
        <a:p>
          <a:endParaRPr lang="ru-RU"/>
        </a:p>
      </dgm:t>
    </dgm:pt>
    <dgm:pt modelId="{B8EECAE5-BB1B-4FD3-AFEA-23197F2EE955}" type="sibTrans" cxnId="{D55A95EF-3A1C-4A34-AD4A-34F3692606A0}">
      <dgm:prSet/>
      <dgm:spPr/>
      <dgm:t>
        <a:bodyPr/>
        <a:lstStyle/>
        <a:p>
          <a:endParaRPr lang="ru-RU"/>
        </a:p>
      </dgm:t>
    </dgm:pt>
    <dgm:pt modelId="{F715F841-4638-4D97-AECD-587E77CF494D}">
      <dgm:prSet custT="1"/>
      <dgm:spPr/>
      <dgm:t>
        <a:bodyPr/>
        <a:lstStyle/>
        <a:p>
          <a:pPr algn="just"/>
          <a:r>
            <a:rPr lang="ru-RU" sz="1200" dirty="0" smtClean="0"/>
            <a:t>     </a:t>
          </a:r>
          <a:r>
            <a:rPr lang="ru-RU" sz="1300" dirty="0" smtClean="0"/>
            <a:t>Работа органов и структурных подразделений администрации, субъектов бюджетного планирования по подготовке и обоснованию бюджетных ассигнований</a:t>
          </a:r>
          <a:endParaRPr lang="ru-RU" sz="1300" dirty="0"/>
        </a:p>
      </dgm:t>
    </dgm:pt>
    <dgm:pt modelId="{EECF0D5B-6853-4047-8823-F13934CB7E56}" type="parTrans" cxnId="{A60B8C40-4AD6-4FD0-B4A4-307C5081AF1B}">
      <dgm:prSet/>
      <dgm:spPr/>
      <dgm:t>
        <a:bodyPr/>
        <a:lstStyle/>
        <a:p>
          <a:endParaRPr lang="ru-RU"/>
        </a:p>
      </dgm:t>
    </dgm:pt>
    <dgm:pt modelId="{241ACEAB-4963-4E60-891B-349E0A6892C5}" type="sibTrans" cxnId="{A60B8C40-4AD6-4FD0-B4A4-307C5081AF1B}">
      <dgm:prSet/>
      <dgm:spPr/>
      <dgm:t>
        <a:bodyPr/>
        <a:lstStyle/>
        <a:p>
          <a:endParaRPr lang="ru-RU"/>
        </a:p>
      </dgm:t>
    </dgm:pt>
    <dgm:pt modelId="{359BA62F-E75A-4C52-B871-A060E18DB79A}">
      <dgm:prSet custT="1"/>
      <dgm:spPr/>
      <dgm:t>
        <a:bodyPr/>
        <a:lstStyle/>
        <a:p>
          <a:pPr algn="just"/>
          <a:r>
            <a:rPr lang="ru-RU" sz="1200" dirty="0" smtClean="0"/>
            <a:t>     </a:t>
          </a:r>
          <a:r>
            <a:rPr lang="ru-RU" sz="1300" dirty="0" smtClean="0"/>
            <a:t>Одобрение главой муниципального района проекта решения Совета народных депутатов о бюджете Павловского муниципального района</a:t>
          </a:r>
          <a:endParaRPr lang="ru-RU" sz="1300" dirty="0"/>
        </a:p>
      </dgm:t>
    </dgm:pt>
    <dgm:pt modelId="{8AC8DA0C-47B5-49A5-A7DA-174EB97773D8}" type="parTrans" cxnId="{82268ECF-A7AC-4925-9A32-4E40A37FF6A8}">
      <dgm:prSet/>
      <dgm:spPr/>
      <dgm:t>
        <a:bodyPr/>
        <a:lstStyle/>
        <a:p>
          <a:endParaRPr lang="ru-RU"/>
        </a:p>
      </dgm:t>
    </dgm:pt>
    <dgm:pt modelId="{CE6E686D-EB33-4E41-8160-2F98961C219F}" type="sibTrans" cxnId="{82268ECF-A7AC-4925-9A32-4E40A37FF6A8}">
      <dgm:prSet/>
      <dgm:spPr/>
      <dgm:t>
        <a:bodyPr/>
        <a:lstStyle/>
        <a:p>
          <a:endParaRPr lang="ru-RU"/>
        </a:p>
      </dgm:t>
    </dgm:pt>
    <dgm:pt modelId="{29A5B211-F272-4DCF-AFB7-8534B5D9501C}">
      <dgm:prSet custT="1"/>
      <dgm:spPr/>
      <dgm:t>
        <a:bodyPr/>
        <a:lstStyle/>
        <a:p>
          <a:pPr algn="just"/>
          <a:r>
            <a:rPr lang="ru-RU" sz="1300" dirty="0" smtClean="0"/>
            <a:t>     Принятие Советом народных депутатов Павловского муниципального района решения о бюджете муниципального района</a:t>
          </a:r>
          <a:endParaRPr lang="ru-RU" sz="1300" dirty="0"/>
        </a:p>
      </dgm:t>
    </dgm:pt>
    <dgm:pt modelId="{6D9D2ECF-E75D-4FC3-9981-FD7B254AF1F5}" type="parTrans" cxnId="{625E92AC-BD0D-4059-B39B-391149E354E3}">
      <dgm:prSet/>
      <dgm:spPr/>
      <dgm:t>
        <a:bodyPr/>
        <a:lstStyle/>
        <a:p>
          <a:endParaRPr lang="ru-RU"/>
        </a:p>
      </dgm:t>
    </dgm:pt>
    <dgm:pt modelId="{D315EF65-BD9D-47E5-8505-6578A3C91C0E}" type="sibTrans" cxnId="{625E92AC-BD0D-4059-B39B-391149E354E3}">
      <dgm:prSet/>
      <dgm:spPr/>
      <dgm:t>
        <a:bodyPr/>
        <a:lstStyle/>
        <a:p>
          <a:endParaRPr lang="ru-RU"/>
        </a:p>
      </dgm:t>
    </dgm:pt>
    <dgm:pt modelId="{46789D6F-A85C-4D93-AE1F-F7D1798EF327}">
      <dgm:prSet phldrT="[Текст]"/>
      <dgm:spPr/>
      <dgm:t>
        <a:bodyPr vert="horz"/>
        <a:lstStyle/>
        <a:p>
          <a:r>
            <a:rPr lang="ru-RU" dirty="0" smtClean="0"/>
            <a:t>Август -Сентябрь</a:t>
          </a:r>
          <a:endParaRPr lang="ru-RU" dirty="0"/>
        </a:p>
      </dgm:t>
    </dgm:pt>
    <dgm:pt modelId="{D597308F-633A-485F-989F-3D619A0ABBB7}" type="sibTrans" cxnId="{3953604B-40A7-4F18-9E36-081423BA15C5}">
      <dgm:prSet/>
      <dgm:spPr/>
      <dgm:t>
        <a:bodyPr/>
        <a:lstStyle/>
        <a:p>
          <a:endParaRPr lang="ru-RU"/>
        </a:p>
      </dgm:t>
    </dgm:pt>
    <dgm:pt modelId="{C6EE0E41-CDAF-455B-B7D4-63E7061A93BB}" type="parTrans" cxnId="{3953604B-40A7-4F18-9E36-081423BA15C5}">
      <dgm:prSet/>
      <dgm:spPr/>
      <dgm:t>
        <a:bodyPr/>
        <a:lstStyle/>
        <a:p>
          <a:endParaRPr lang="ru-RU"/>
        </a:p>
      </dgm:t>
    </dgm:pt>
    <dgm:pt modelId="{8A5B03A4-587A-4008-9D04-3E49C74ED0F2}" type="pres">
      <dgm:prSet presAssocID="{EA1E7D69-49E6-4C37-9863-9AE78EBBEB87}" presName="linearFlow" presStyleCnt="0">
        <dgm:presLayoutVars>
          <dgm:dir/>
          <dgm:animLvl val="lvl"/>
          <dgm:resizeHandles val="exact"/>
        </dgm:presLayoutVars>
      </dgm:prSet>
      <dgm:spPr/>
      <dgm:t>
        <a:bodyPr/>
        <a:lstStyle/>
        <a:p>
          <a:endParaRPr lang="ru-RU"/>
        </a:p>
      </dgm:t>
    </dgm:pt>
    <dgm:pt modelId="{F7D076BA-1DA1-4376-9CE9-5259319DD998}" type="pres">
      <dgm:prSet presAssocID="{EB61F867-9B5E-49A9-A117-7BCEECE5461A}" presName="composite" presStyleCnt="0"/>
      <dgm:spPr/>
    </dgm:pt>
    <dgm:pt modelId="{B762A8E7-FA74-471B-89C2-98406D76ACA2}" type="pres">
      <dgm:prSet presAssocID="{EB61F867-9B5E-49A9-A117-7BCEECE5461A}" presName="parentText" presStyleLbl="alignNode1" presStyleIdx="0" presStyleCnt="7" custAng="0" custScaleY="100241" custLinFactNeighborX="0" custLinFactNeighborY="-1451">
        <dgm:presLayoutVars>
          <dgm:chMax val="1"/>
          <dgm:bulletEnabled val="1"/>
        </dgm:presLayoutVars>
      </dgm:prSet>
      <dgm:spPr/>
      <dgm:t>
        <a:bodyPr/>
        <a:lstStyle/>
        <a:p>
          <a:endParaRPr lang="ru-RU"/>
        </a:p>
      </dgm:t>
    </dgm:pt>
    <dgm:pt modelId="{EDC63FED-65BC-47E8-BF7D-43441F7F2320}" type="pres">
      <dgm:prSet presAssocID="{EB61F867-9B5E-49A9-A117-7BCEECE5461A}" presName="descendantText" presStyleLbl="alignAcc1" presStyleIdx="0" presStyleCnt="7" custScaleX="98577" custScaleY="94207" custLinFactNeighborX="-259" custLinFactNeighborY="12234">
        <dgm:presLayoutVars>
          <dgm:bulletEnabled val="1"/>
        </dgm:presLayoutVars>
      </dgm:prSet>
      <dgm:spPr/>
      <dgm:t>
        <a:bodyPr/>
        <a:lstStyle/>
        <a:p>
          <a:endParaRPr lang="ru-RU"/>
        </a:p>
      </dgm:t>
    </dgm:pt>
    <dgm:pt modelId="{D5180018-47C3-4AAC-9FFE-14CFC887B03A}" type="pres">
      <dgm:prSet presAssocID="{F918CA8C-1EAC-45EC-B262-5FCE41DEE69F}" presName="sp" presStyleCnt="0"/>
      <dgm:spPr/>
    </dgm:pt>
    <dgm:pt modelId="{1A1943BA-C0BB-48A8-A3E6-0C628CB61AB2}" type="pres">
      <dgm:prSet presAssocID="{46789D6F-A85C-4D93-AE1F-F7D1798EF327}" presName="composite" presStyleCnt="0"/>
      <dgm:spPr/>
    </dgm:pt>
    <dgm:pt modelId="{25C54580-D105-4AB3-A79B-5FC58202DDE8}" type="pres">
      <dgm:prSet presAssocID="{46789D6F-A85C-4D93-AE1F-F7D1798EF327}" presName="parentText" presStyleLbl="alignNode1" presStyleIdx="1" presStyleCnt="7" custAng="0" custLinFactNeighborX="0" custLinFactNeighborY="-7888">
        <dgm:presLayoutVars>
          <dgm:chMax val="1"/>
          <dgm:bulletEnabled val="1"/>
        </dgm:presLayoutVars>
      </dgm:prSet>
      <dgm:spPr/>
      <dgm:t>
        <a:bodyPr/>
        <a:lstStyle/>
        <a:p>
          <a:endParaRPr lang="ru-RU"/>
        </a:p>
      </dgm:t>
    </dgm:pt>
    <dgm:pt modelId="{3D768F0D-312B-4BF9-A98C-D4C298419ACC}" type="pres">
      <dgm:prSet presAssocID="{46789D6F-A85C-4D93-AE1F-F7D1798EF327}" presName="descendantText" presStyleLbl="alignAcc1" presStyleIdx="1" presStyleCnt="7" custScaleX="98773" custScaleY="100000" custLinFactNeighborX="-159" custLinFactNeighborY="-11256">
        <dgm:presLayoutVars>
          <dgm:bulletEnabled val="1"/>
        </dgm:presLayoutVars>
      </dgm:prSet>
      <dgm:spPr/>
      <dgm:t>
        <a:bodyPr/>
        <a:lstStyle/>
        <a:p>
          <a:endParaRPr lang="ru-RU"/>
        </a:p>
      </dgm:t>
    </dgm:pt>
    <dgm:pt modelId="{897CD1EF-8AA8-47DD-819E-0C46A44DBC44}" type="pres">
      <dgm:prSet presAssocID="{D597308F-633A-485F-989F-3D619A0ABBB7}" presName="sp" presStyleCnt="0"/>
      <dgm:spPr/>
    </dgm:pt>
    <dgm:pt modelId="{B1D82C4C-CE16-43EC-B197-52E70D790259}" type="pres">
      <dgm:prSet presAssocID="{E7584D79-9EB2-4B8B-9934-DCF783C381EE}" presName="composite" presStyleCnt="0"/>
      <dgm:spPr/>
    </dgm:pt>
    <dgm:pt modelId="{60C73676-77F6-45FA-BB7E-372D8737249C}" type="pres">
      <dgm:prSet presAssocID="{E7584D79-9EB2-4B8B-9934-DCF783C381EE}" presName="parentText" presStyleLbl="alignNode1" presStyleIdx="2" presStyleCnt="7">
        <dgm:presLayoutVars>
          <dgm:chMax val="1"/>
          <dgm:bulletEnabled val="1"/>
        </dgm:presLayoutVars>
      </dgm:prSet>
      <dgm:spPr/>
      <dgm:t>
        <a:bodyPr/>
        <a:lstStyle/>
        <a:p>
          <a:endParaRPr lang="ru-RU"/>
        </a:p>
      </dgm:t>
    </dgm:pt>
    <dgm:pt modelId="{0AA8BB0A-437F-41CA-AA79-AF783345D6B6}" type="pres">
      <dgm:prSet presAssocID="{E7584D79-9EB2-4B8B-9934-DCF783C381EE}" presName="descendantText" presStyleLbl="alignAcc1" presStyleIdx="2" presStyleCnt="7" custScaleY="85528">
        <dgm:presLayoutVars>
          <dgm:bulletEnabled val="1"/>
        </dgm:presLayoutVars>
      </dgm:prSet>
      <dgm:spPr/>
      <dgm:t>
        <a:bodyPr/>
        <a:lstStyle/>
        <a:p>
          <a:endParaRPr lang="ru-RU"/>
        </a:p>
      </dgm:t>
    </dgm:pt>
    <dgm:pt modelId="{655D416A-DA01-4F41-BA64-A279BBEE5D14}" type="pres">
      <dgm:prSet presAssocID="{46473203-7FA7-4283-8287-FC6CC4175D40}" presName="sp" presStyleCnt="0"/>
      <dgm:spPr/>
    </dgm:pt>
    <dgm:pt modelId="{F94BFB15-FCC4-422B-B88B-FEAB55110C98}" type="pres">
      <dgm:prSet presAssocID="{F7079254-912E-431C-ACE1-202E940881CB}" presName="composite" presStyleCnt="0"/>
      <dgm:spPr/>
    </dgm:pt>
    <dgm:pt modelId="{AC701D93-BE71-4C17-AE62-FCE3E9862B19}" type="pres">
      <dgm:prSet presAssocID="{F7079254-912E-431C-ACE1-202E940881CB}" presName="parentText" presStyleLbl="alignNode1" presStyleIdx="3" presStyleCnt="7">
        <dgm:presLayoutVars>
          <dgm:chMax val="1"/>
          <dgm:bulletEnabled val="1"/>
        </dgm:presLayoutVars>
      </dgm:prSet>
      <dgm:spPr/>
      <dgm:t>
        <a:bodyPr/>
        <a:lstStyle/>
        <a:p>
          <a:endParaRPr lang="ru-RU"/>
        </a:p>
      </dgm:t>
    </dgm:pt>
    <dgm:pt modelId="{76094BB8-2136-47DC-9A1B-911E56E4CCEF}" type="pres">
      <dgm:prSet presAssocID="{F7079254-912E-431C-ACE1-202E940881CB}" presName="descendantText" presStyleLbl="alignAcc1" presStyleIdx="3" presStyleCnt="7">
        <dgm:presLayoutVars>
          <dgm:bulletEnabled val="1"/>
        </dgm:presLayoutVars>
      </dgm:prSet>
      <dgm:spPr/>
      <dgm:t>
        <a:bodyPr/>
        <a:lstStyle/>
        <a:p>
          <a:endParaRPr lang="ru-RU"/>
        </a:p>
      </dgm:t>
    </dgm:pt>
    <dgm:pt modelId="{53C8F4CE-57DB-4AF7-804C-62F867E854D1}" type="pres">
      <dgm:prSet presAssocID="{131156BC-AB93-4D3B-9A61-FDEB8320264E}" presName="sp" presStyleCnt="0"/>
      <dgm:spPr/>
    </dgm:pt>
    <dgm:pt modelId="{17CB8635-FFB9-4723-B7F5-57DA1B7AFC1E}" type="pres">
      <dgm:prSet presAssocID="{2EAB3279-9CC7-4CB4-91F3-3EDCE1FD66A6}" presName="composite" presStyleCnt="0"/>
      <dgm:spPr/>
    </dgm:pt>
    <dgm:pt modelId="{D1C6A935-13B6-4B6A-A5B7-F4F54A0024C8}" type="pres">
      <dgm:prSet presAssocID="{2EAB3279-9CC7-4CB4-91F3-3EDCE1FD66A6}" presName="parentText" presStyleLbl="alignNode1" presStyleIdx="4" presStyleCnt="7">
        <dgm:presLayoutVars>
          <dgm:chMax val="1"/>
          <dgm:bulletEnabled val="1"/>
        </dgm:presLayoutVars>
      </dgm:prSet>
      <dgm:spPr/>
      <dgm:t>
        <a:bodyPr/>
        <a:lstStyle/>
        <a:p>
          <a:endParaRPr lang="ru-RU"/>
        </a:p>
      </dgm:t>
    </dgm:pt>
    <dgm:pt modelId="{30D9CF9F-4EFE-4B5E-A5A5-98A27BB23119}" type="pres">
      <dgm:prSet presAssocID="{2EAB3279-9CC7-4CB4-91F3-3EDCE1FD66A6}" presName="descendantText" presStyleLbl="alignAcc1" presStyleIdx="4" presStyleCnt="7" custScaleY="128302">
        <dgm:presLayoutVars>
          <dgm:bulletEnabled val="1"/>
        </dgm:presLayoutVars>
      </dgm:prSet>
      <dgm:spPr/>
      <dgm:t>
        <a:bodyPr/>
        <a:lstStyle/>
        <a:p>
          <a:endParaRPr lang="ru-RU"/>
        </a:p>
      </dgm:t>
    </dgm:pt>
    <dgm:pt modelId="{F01F47A4-62D0-4BF2-AF79-83115626D7CC}" type="pres">
      <dgm:prSet presAssocID="{F460FDE9-0D72-42A0-802F-ECD3684A66F0}" presName="sp" presStyleCnt="0"/>
      <dgm:spPr/>
    </dgm:pt>
    <dgm:pt modelId="{E626824F-8D05-41F8-A552-E07FF89BB587}" type="pres">
      <dgm:prSet presAssocID="{C142A574-596E-4466-ABEB-585A51E04715}" presName="composite" presStyleCnt="0"/>
      <dgm:spPr/>
    </dgm:pt>
    <dgm:pt modelId="{CD0C7592-F633-496A-B041-4A70774CC1AD}" type="pres">
      <dgm:prSet presAssocID="{C142A574-596E-4466-ABEB-585A51E04715}" presName="parentText" presStyleLbl="alignNode1" presStyleIdx="5" presStyleCnt="7">
        <dgm:presLayoutVars>
          <dgm:chMax val="1"/>
          <dgm:bulletEnabled val="1"/>
        </dgm:presLayoutVars>
      </dgm:prSet>
      <dgm:spPr/>
      <dgm:t>
        <a:bodyPr/>
        <a:lstStyle/>
        <a:p>
          <a:endParaRPr lang="ru-RU"/>
        </a:p>
      </dgm:t>
    </dgm:pt>
    <dgm:pt modelId="{727A53A4-1D75-46E6-9BDA-025FC1006F0B}" type="pres">
      <dgm:prSet presAssocID="{C142A574-596E-4466-ABEB-585A51E04715}" presName="descendantText" presStyleLbl="alignAcc1" presStyleIdx="5" presStyleCnt="7" custScaleY="83512" custLinFactNeighborX="1621" custLinFactNeighborY="310">
        <dgm:presLayoutVars>
          <dgm:bulletEnabled val="1"/>
        </dgm:presLayoutVars>
      </dgm:prSet>
      <dgm:spPr/>
      <dgm:t>
        <a:bodyPr/>
        <a:lstStyle/>
        <a:p>
          <a:endParaRPr lang="ru-RU"/>
        </a:p>
      </dgm:t>
    </dgm:pt>
    <dgm:pt modelId="{1B42A352-105B-456F-B9D9-EB1EDCA59AB0}" type="pres">
      <dgm:prSet presAssocID="{B1B46240-425E-4F87-88AF-8D5BFF90C7D2}" presName="sp" presStyleCnt="0"/>
      <dgm:spPr/>
    </dgm:pt>
    <dgm:pt modelId="{2042338B-78CC-44AB-8C44-188769B66F35}" type="pres">
      <dgm:prSet presAssocID="{971D93E2-D08F-48C4-8CF1-6F2395AA92E9}" presName="composite" presStyleCnt="0"/>
      <dgm:spPr/>
    </dgm:pt>
    <dgm:pt modelId="{8C74B62A-AF1B-4101-93B4-B27E57EAA61F}" type="pres">
      <dgm:prSet presAssocID="{971D93E2-D08F-48C4-8CF1-6F2395AA92E9}" presName="parentText" presStyleLbl="alignNode1" presStyleIdx="6" presStyleCnt="7">
        <dgm:presLayoutVars>
          <dgm:chMax val="1"/>
          <dgm:bulletEnabled val="1"/>
        </dgm:presLayoutVars>
      </dgm:prSet>
      <dgm:spPr/>
      <dgm:t>
        <a:bodyPr/>
        <a:lstStyle/>
        <a:p>
          <a:endParaRPr lang="ru-RU"/>
        </a:p>
      </dgm:t>
    </dgm:pt>
    <dgm:pt modelId="{241E0B60-E825-4595-805D-248BE5993ED9}" type="pres">
      <dgm:prSet presAssocID="{971D93E2-D08F-48C4-8CF1-6F2395AA92E9}" presName="descendantText" presStyleLbl="alignAcc1" presStyleIdx="6" presStyleCnt="7">
        <dgm:presLayoutVars>
          <dgm:bulletEnabled val="1"/>
        </dgm:presLayoutVars>
      </dgm:prSet>
      <dgm:spPr/>
      <dgm:t>
        <a:bodyPr/>
        <a:lstStyle/>
        <a:p>
          <a:endParaRPr lang="ru-RU"/>
        </a:p>
      </dgm:t>
    </dgm:pt>
  </dgm:ptLst>
  <dgm:cxnLst>
    <dgm:cxn modelId="{DEFAE61B-608D-45F4-A97B-7141301D15C6}" type="presOf" srcId="{971D93E2-D08F-48C4-8CF1-6F2395AA92E9}" destId="{8C74B62A-AF1B-4101-93B4-B27E57EAA61F}" srcOrd="0" destOrd="0" presId="urn:microsoft.com/office/officeart/2005/8/layout/chevron2"/>
    <dgm:cxn modelId="{8710E10E-7E7E-4C42-B325-FC8FFC36E579}" srcId="{EB61F867-9B5E-49A9-A117-7BCEECE5461A}" destId="{68D93356-C4BB-4153-AD25-2F543B083122}" srcOrd="0" destOrd="0" parTransId="{7118A86E-01AD-41B5-A663-A3EB6E670C26}" sibTransId="{30C0A926-B6DC-4AE0-8A08-26A9C1684CF9}"/>
    <dgm:cxn modelId="{D55A95EF-3A1C-4A34-AD4A-34F3692606A0}" srcId="{46789D6F-A85C-4D93-AE1F-F7D1798EF327}" destId="{1DBC65A2-F01E-4683-9B59-067855ECC0E1}" srcOrd="0" destOrd="0" parTransId="{49A26DCD-0F45-4C4B-873A-279BB249A5A5}" sibTransId="{B8EECAE5-BB1B-4FD3-AFEA-23197F2EE955}"/>
    <dgm:cxn modelId="{EC542191-A6A6-4CF8-B4DD-1859BBB9FBAA}" srcId="{C142A574-596E-4466-ABEB-585A51E04715}" destId="{6072063C-6CF7-4D54-B30F-EAD4B7F32E9E}" srcOrd="0" destOrd="0" parTransId="{463BD1C3-76CB-4097-A2EC-5EB2EC1E4365}" sibTransId="{D6B1CE33-F22F-4592-B8F1-0DBC80FA2F42}"/>
    <dgm:cxn modelId="{97121DDB-3C82-4E4E-959C-E6E256ADC840}" type="presOf" srcId="{EA1E7D69-49E6-4C37-9863-9AE78EBBEB87}" destId="{8A5B03A4-587A-4008-9D04-3E49C74ED0F2}" srcOrd="0" destOrd="0" presId="urn:microsoft.com/office/officeart/2005/8/layout/chevron2"/>
    <dgm:cxn modelId="{E5A57E39-6351-40EF-8E13-E6CF18229E2A}" type="presOf" srcId="{EB61F867-9B5E-49A9-A117-7BCEECE5461A}" destId="{B762A8E7-FA74-471B-89C2-98406D76ACA2}" srcOrd="0" destOrd="0" presId="urn:microsoft.com/office/officeart/2005/8/layout/chevron2"/>
    <dgm:cxn modelId="{E7BA7F41-0ED4-4392-BD8D-AAE2DCFB4090}" srcId="{2EAB3279-9CC7-4CB4-91F3-3EDCE1FD66A6}" destId="{3BFAFFBC-590B-4494-A49C-83EB0AAE6E35}" srcOrd="0" destOrd="0" parTransId="{25D8874B-2108-4768-9C5F-7220DB5E46CA}" sibTransId="{42ED51A4-1A4B-4B52-8638-C5C7AE1E8B18}"/>
    <dgm:cxn modelId="{F57FB259-7359-4EA1-B405-9ECC123100F9}" type="presOf" srcId="{2EAB3279-9CC7-4CB4-91F3-3EDCE1FD66A6}" destId="{D1C6A935-13B6-4B6A-A5B7-F4F54A0024C8}" srcOrd="0" destOrd="0" presId="urn:microsoft.com/office/officeart/2005/8/layout/chevron2"/>
    <dgm:cxn modelId="{F9739D9A-1F98-4815-87BE-9F0BFC4C8C4C}" srcId="{EA1E7D69-49E6-4C37-9863-9AE78EBBEB87}" destId="{EB61F867-9B5E-49A9-A117-7BCEECE5461A}" srcOrd="0" destOrd="0" parTransId="{10E685E9-594C-4AF3-A1C3-E7F3A74579F6}" sibTransId="{F918CA8C-1EAC-45EC-B262-5FCE41DEE69F}"/>
    <dgm:cxn modelId="{00F42080-75A6-44CD-856D-B8BAEF29447F}" srcId="{EA1E7D69-49E6-4C37-9863-9AE78EBBEB87}" destId="{F7079254-912E-431C-ACE1-202E940881CB}" srcOrd="3" destOrd="0" parTransId="{B30F5649-CFAB-4B54-9CD6-048EB7F3366C}" sibTransId="{131156BC-AB93-4D3B-9A61-FDEB8320264E}"/>
    <dgm:cxn modelId="{4D733F5C-89C7-498C-84F9-2168D9759D59}" type="presOf" srcId="{1DBC65A2-F01E-4683-9B59-067855ECC0E1}" destId="{3D768F0D-312B-4BF9-A98C-D4C298419ACC}" srcOrd="0" destOrd="0" presId="urn:microsoft.com/office/officeart/2005/8/layout/chevron2"/>
    <dgm:cxn modelId="{ACE38EF7-012E-47F2-A24E-CD50B0E16709}" type="presOf" srcId="{F7079254-912E-431C-ACE1-202E940881CB}" destId="{AC701D93-BE71-4C17-AE62-FCE3E9862B19}" srcOrd="0" destOrd="0" presId="urn:microsoft.com/office/officeart/2005/8/layout/chevron2"/>
    <dgm:cxn modelId="{3953604B-40A7-4F18-9E36-081423BA15C5}" srcId="{EA1E7D69-49E6-4C37-9863-9AE78EBBEB87}" destId="{46789D6F-A85C-4D93-AE1F-F7D1798EF327}" srcOrd="1" destOrd="0" parTransId="{C6EE0E41-CDAF-455B-B7D4-63E7061A93BB}" sibTransId="{D597308F-633A-485F-989F-3D619A0ABBB7}"/>
    <dgm:cxn modelId="{05208164-0036-451A-9FA6-A3F2F7D9E7E6}" srcId="{EA1E7D69-49E6-4C37-9863-9AE78EBBEB87}" destId="{971D93E2-D08F-48C4-8CF1-6F2395AA92E9}" srcOrd="6" destOrd="0" parTransId="{362AE338-DAB2-494D-B603-C8A03857AF63}" sibTransId="{CB094F24-2A54-4DB3-B0F7-229BCBA2A4B2}"/>
    <dgm:cxn modelId="{CD4E2CED-3546-4244-93B8-A0C973744E7C}" type="presOf" srcId="{6072063C-6CF7-4D54-B30F-EAD4B7F32E9E}" destId="{727A53A4-1D75-46E6-9BDA-025FC1006F0B}" srcOrd="0" destOrd="0" presId="urn:microsoft.com/office/officeart/2005/8/layout/chevron2"/>
    <dgm:cxn modelId="{82268ECF-A7AC-4925-9A32-4E40A37FF6A8}" srcId="{F7079254-912E-431C-ACE1-202E940881CB}" destId="{359BA62F-E75A-4C52-B871-A060E18DB79A}" srcOrd="0" destOrd="0" parTransId="{8AC8DA0C-47B5-49A5-A7DA-174EB97773D8}" sibTransId="{CE6E686D-EB33-4E41-8160-2F98961C219F}"/>
    <dgm:cxn modelId="{4A715C0E-F060-4EA8-B566-AD9C8B0D8768}" srcId="{EA1E7D69-49E6-4C37-9863-9AE78EBBEB87}" destId="{C142A574-596E-4466-ABEB-585A51E04715}" srcOrd="5" destOrd="0" parTransId="{AE3FDCD8-8BDA-44A0-B59D-7FD70EF6C5D9}" sibTransId="{B1B46240-425E-4F87-88AF-8D5BFF90C7D2}"/>
    <dgm:cxn modelId="{A9F19DB7-0753-4504-93FC-BF46810C7501}" type="presOf" srcId="{C142A574-596E-4466-ABEB-585A51E04715}" destId="{CD0C7592-F633-496A-B041-4A70774CC1AD}" srcOrd="0" destOrd="0" presId="urn:microsoft.com/office/officeart/2005/8/layout/chevron2"/>
    <dgm:cxn modelId="{E8628E14-795F-4096-824C-374BED90DF41}" type="presOf" srcId="{F715F841-4638-4D97-AECD-587E77CF494D}" destId="{0AA8BB0A-437F-41CA-AA79-AF783345D6B6}" srcOrd="0" destOrd="0" presId="urn:microsoft.com/office/officeart/2005/8/layout/chevron2"/>
    <dgm:cxn modelId="{6C3FA305-D37D-44B4-B24C-4CCA23AE0326}" type="presOf" srcId="{29A5B211-F272-4DCF-AFB7-8534B5D9501C}" destId="{241E0B60-E825-4595-805D-248BE5993ED9}" srcOrd="0" destOrd="0" presId="urn:microsoft.com/office/officeart/2005/8/layout/chevron2"/>
    <dgm:cxn modelId="{2CA2C1DB-8AA1-4C8B-8100-43236F885E63}" srcId="{EA1E7D69-49E6-4C37-9863-9AE78EBBEB87}" destId="{2EAB3279-9CC7-4CB4-91F3-3EDCE1FD66A6}" srcOrd="4" destOrd="0" parTransId="{090771B0-D4C5-4190-8EAF-B4A7D54C63FE}" sibTransId="{F460FDE9-0D72-42A0-802F-ECD3684A66F0}"/>
    <dgm:cxn modelId="{A60B8C40-4AD6-4FD0-B4A4-307C5081AF1B}" srcId="{E7584D79-9EB2-4B8B-9934-DCF783C381EE}" destId="{F715F841-4638-4D97-AECD-587E77CF494D}" srcOrd="0" destOrd="0" parTransId="{EECF0D5B-6853-4047-8823-F13934CB7E56}" sibTransId="{241ACEAB-4963-4E60-891B-349E0A6892C5}"/>
    <dgm:cxn modelId="{FC7940B5-D47A-4D93-B583-E79ECC0910A1}" type="presOf" srcId="{E7584D79-9EB2-4B8B-9934-DCF783C381EE}" destId="{60C73676-77F6-45FA-BB7E-372D8737249C}" srcOrd="0" destOrd="0" presId="urn:microsoft.com/office/officeart/2005/8/layout/chevron2"/>
    <dgm:cxn modelId="{513C3C1C-FB64-436E-9846-F4A61B092C3E}" srcId="{EA1E7D69-49E6-4C37-9863-9AE78EBBEB87}" destId="{E7584D79-9EB2-4B8B-9934-DCF783C381EE}" srcOrd="2" destOrd="0" parTransId="{104540E0-CCA5-4348-82CE-EC05E15C71BB}" sibTransId="{46473203-7FA7-4283-8287-FC6CC4175D40}"/>
    <dgm:cxn modelId="{CB49043B-A4E1-424D-851C-0C6F40A4B424}" type="presOf" srcId="{359BA62F-E75A-4C52-B871-A060E18DB79A}" destId="{76094BB8-2136-47DC-9A1B-911E56E4CCEF}" srcOrd="0" destOrd="0" presId="urn:microsoft.com/office/officeart/2005/8/layout/chevron2"/>
    <dgm:cxn modelId="{A19121EE-C04C-4919-851B-EAE4662CA7F1}" type="presOf" srcId="{3BFAFFBC-590B-4494-A49C-83EB0AAE6E35}" destId="{30D9CF9F-4EFE-4B5E-A5A5-98A27BB23119}" srcOrd="0" destOrd="0" presId="urn:microsoft.com/office/officeart/2005/8/layout/chevron2"/>
    <dgm:cxn modelId="{625E92AC-BD0D-4059-B39B-391149E354E3}" srcId="{971D93E2-D08F-48C4-8CF1-6F2395AA92E9}" destId="{29A5B211-F272-4DCF-AFB7-8534B5D9501C}" srcOrd="0" destOrd="0" parTransId="{6D9D2ECF-E75D-4FC3-9981-FD7B254AF1F5}" sibTransId="{D315EF65-BD9D-47E5-8505-6578A3C91C0E}"/>
    <dgm:cxn modelId="{78F8922F-607E-4972-BF2E-98D2C039FCB0}" type="presOf" srcId="{46789D6F-A85C-4D93-AE1F-F7D1798EF327}" destId="{25C54580-D105-4AB3-A79B-5FC58202DDE8}" srcOrd="0" destOrd="0" presId="urn:microsoft.com/office/officeart/2005/8/layout/chevron2"/>
    <dgm:cxn modelId="{416C2AAE-7978-455F-853A-88C2879ECDA6}" type="presOf" srcId="{68D93356-C4BB-4153-AD25-2F543B083122}" destId="{EDC63FED-65BC-47E8-BF7D-43441F7F2320}" srcOrd="0" destOrd="0" presId="urn:microsoft.com/office/officeart/2005/8/layout/chevron2"/>
    <dgm:cxn modelId="{1438CCC6-CC5D-46A9-9F21-1D86B13710B1}" type="presParOf" srcId="{8A5B03A4-587A-4008-9D04-3E49C74ED0F2}" destId="{F7D076BA-1DA1-4376-9CE9-5259319DD998}" srcOrd="0" destOrd="0" presId="urn:microsoft.com/office/officeart/2005/8/layout/chevron2"/>
    <dgm:cxn modelId="{7907D87C-6ACC-4E46-A2AF-621946E4414E}" type="presParOf" srcId="{F7D076BA-1DA1-4376-9CE9-5259319DD998}" destId="{B762A8E7-FA74-471B-89C2-98406D76ACA2}" srcOrd="0" destOrd="0" presId="urn:microsoft.com/office/officeart/2005/8/layout/chevron2"/>
    <dgm:cxn modelId="{C69B5ABF-DF1C-445F-9EA3-5EF67306C03C}" type="presParOf" srcId="{F7D076BA-1DA1-4376-9CE9-5259319DD998}" destId="{EDC63FED-65BC-47E8-BF7D-43441F7F2320}" srcOrd="1" destOrd="0" presId="urn:microsoft.com/office/officeart/2005/8/layout/chevron2"/>
    <dgm:cxn modelId="{7EB6438E-1511-4A1D-9420-EA3B9DF46093}" type="presParOf" srcId="{8A5B03A4-587A-4008-9D04-3E49C74ED0F2}" destId="{D5180018-47C3-4AAC-9FFE-14CFC887B03A}" srcOrd="1" destOrd="0" presId="urn:microsoft.com/office/officeart/2005/8/layout/chevron2"/>
    <dgm:cxn modelId="{F1CA982E-72A4-4AB1-B471-862BF8C267B6}" type="presParOf" srcId="{8A5B03A4-587A-4008-9D04-3E49C74ED0F2}" destId="{1A1943BA-C0BB-48A8-A3E6-0C628CB61AB2}" srcOrd="2" destOrd="0" presId="urn:microsoft.com/office/officeart/2005/8/layout/chevron2"/>
    <dgm:cxn modelId="{BBCD282A-54C6-4EE2-8ECC-B0D4F2D2972A}" type="presParOf" srcId="{1A1943BA-C0BB-48A8-A3E6-0C628CB61AB2}" destId="{25C54580-D105-4AB3-A79B-5FC58202DDE8}" srcOrd="0" destOrd="0" presId="urn:microsoft.com/office/officeart/2005/8/layout/chevron2"/>
    <dgm:cxn modelId="{D5087E91-E534-4023-A209-3D4219447A83}" type="presParOf" srcId="{1A1943BA-C0BB-48A8-A3E6-0C628CB61AB2}" destId="{3D768F0D-312B-4BF9-A98C-D4C298419ACC}" srcOrd="1" destOrd="0" presId="urn:microsoft.com/office/officeart/2005/8/layout/chevron2"/>
    <dgm:cxn modelId="{1D9B33B0-E996-4AAA-A500-9FB9161B93B2}" type="presParOf" srcId="{8A5B03A4-587A-4008-9D04-3E49C74ED0F2}" destId="{897CD1EF-8AA8-47DD-819E-0C46A44DBC44}" srcOrd="3" destOrd="0" presId="urn:microsoft.com/office/officeart/2005/8/layout/chevron2"/>
    <dgm:cxn modelId="{0BE2364C-D2F7-4A16-B85D-A4F314D330B3}" type="presParOf" srcId="{8A5B03A4-587A-4008-9D04-3E49C74ED0F2}" destId="{B1D82C4C-CE16-43EC-B197-52E70D790259}" srcOrd="4" destOrd="0" presId="urn:microsoft.com/office/officeart/2005/8/layout/chevron2"/>
    <dgm:cxn modelId="{A337ED97-7A95-4456-9284-64CDE3360CEA}" type="presParOf" srcId="{B1D82C4C-CE16-43EC-B197-52E70D790259}" destId="{60C73676-77F6-45FA-BB7E-372D8737249C}" srcOrd="0" destOrd="0" presId="urn:microsoft.com/office/officeart/2005/8/layout/chevron2"/>
    <dgm:cxn modelId="{D0A61D1A-F9A8-4591-AD26-025F93B1C3F0}" type="presParOf" srcId="{B1D82C4C-CE16-43EC-B197-52E70D790259}" destId="{0AA8BB0A-437F-41CA-AA79-AF783345D6B6}" srcOrd="1" destOrd="0" presId="urn:microsoft.com/office/officeart/2005/8/layout/chevron2"/>
    <dgm:cxn modelId="{065E228C-B162-4B59-8954-E5BB5127D832}" type="presParOf" srcId="{8A5B03A4-587A-4008-9D04-3E49C74ED0F2}" destId="{655D416A-DA01-4F41-BA64-A279BBEE5D14}" srcOrd="5" destOrd="0" presId="urn:microsoft.com/office/officeart/2005/8/layout/chevron2"/>
    <dgm:cxn modelId="{AE562F16-DE1E-4E49-AE9B-ADBC3EB9F13A}" type="presParOf" srcId="{8A5B03A4-587A-4008-9D04-3E49C74ED0F2}" destId="{F94BFB15-FCC4-422B-B88B-FEAB55110C98}" srcOrd="6" destOrd="0" presId="urn:microsoft.com/office/officeart/2005/8/layout/chevron2"/>
    <dgm:cxn modelId="{04B20781-67E0-4269-8D98-A589EE8BCC00}" type="presParOf" srcId="{F94BFB15-FCC4-422B-B88B-FEAB55110C98}" destId="{AC701D93-BE71-4C17-AE62-FCE3E9862B19}" srcOrd="0" destOrd="0" presId="urn:microsoft.com/office/officeart/2005/8/layout/chevron2"/>
    <dgm:cxn modelId="{0B3B8ABA-83E0-4C0F-A317-8D0F6ABC903B}" type="presParOf" srcId="{F94BFB15-FCC4-422B-B88B-FEAB55110C98}" destId="{76094BB8-2136-47DC-9A1B-911E56E4CCEF}" srcOrd="1" destOrd="0" presId="urn:microsoft.com/office/officeart/2005/8/layout/chevron2"/>
    <dgm:cxn modelId="{0E38B009-9A5D-418B-9527-C61DE476A819}" type="presParOf" srcId="{8A5B03A4-587A-4008-9D04-3E49C74ED0F2}" destId="{53C8F4CE-57DB-4AF7-804C-62F867E854D1}" srcOrd="7" destOrd="0" presId="urn:microsoft.com/office/officeart/2005/8/layout/chevron2"/>
    <dgm:cxn modelId="{F70A5111-12D6-41FA-8F17-19256BB04F65}" type="presParOf" srcId="{8A5B03A4-587A-4008-9D04-3E49C74ED0F2}" destId="{17CB8635-FFB9-4723-B7F5-57DA1B7AFC1E}" srcOrd="8" destOrd="0" presId="urn:microsoft.com/office/officeart/2005/8/layout/chevron2"/>
    <dgm:cxn modelId="{7F599E12-57E0-4D37-AD3C-41698B183200}" type="presParOf" srcId="{17CB8635-FFB9-4723-B7F5-57DA1B7AFC1E}" destId="{D1C6A935-13B6-4B6A-A5B7-F4F54A0024C8}" srcOrd="0" destOrd="0" presId="urn:microsoft.com/office/officeart/2005/8/layout/chevron2"/>
    <dgm:cxn modelId="{38354054-89B2-42AF-9CC9-0810F166B170}" type="presParOf" srcId="{17CB8635-FFB9-4723-B7F5-57DA1B7AFC1E}" destId="{30D9CF9F-4EFE-4B5E-A5A5-98A27BB23119}" srcOrd="1" destOrd="0" presId="urn:microsoft.com/office/officeart/2005/8/layout/chevron2"/>
    <dgm:cxn modelId="{55F458E7-DA8F-45E1-8337-F0709BA92287}" type="presParOf" srcId="{8A5B03A4-587A-4008-9D04-3E49C74ED0F2}" destId="{F01F47A4-62D0-4BF2-AF79-83115626D7CC}" srcOrd="9" destOrd="0" presId="urn:microsoft.com/office/officeart/2005/8/layout/chevron2"/>
    <dgm:cxn modelId="{07F76931-AA03-460D-8D3F-C423939176B5}" type="presParOf" srcId="{8A5B03A4-587A-4008-9D04-3E49C74ED0F2}" destId="{E626824F-8D05-41F8-A552-E07FF89BB587}" srcOrd="10" destOrd="0" presId="urn:microsoft.com/office/officeart/2005/8/layout/chevron2"/>
    <dgm:cxn modelId="{1C48C7C6-180F-4B8C-806B-D7410577A015}" type="presParOf" srcId="{E626824F-8D05-41F8-A552-E07FF89BB587}" destId="{CD0C7592-F633-496A-B041-4A70774CC1AD}" srcOrd="0" destOrd="0" presId="urn:microsoft.com/office/officeart/2005/8/layout/chevron2"/>
    <dgm:cxn modelId="{F8D70911-73FB-495C-8785-0122B26BDF86}" type="presParOf" srcId="{E626824F-8D05-41F8-A552-E07FF89BB587}" destId="{727A53A4-1D75-46E6-9BDA-025FC1006F0B}" srcOrd="1" destOrd="0" presId="urn:microsoft.com/office/officeart/2005/8/layout/chevron2"/>
    <dgm:cxn modelId="{EB3DF0C2-BB80-4436-9860-DE2FCC157027}" type="presParOf" srcId="{8A5B03A4-587A-4008-9D04-3E49C74ED0F2}" destId="{1B42A352-105B-456F-B9D9-EB1EDCA59AB0}" srcOrd="11" destOrd="0" presId="urn:microsoft.com/office/officeart/2005/8/layout/chevron2"/>
    <dgm:cxn modelId="{5E34245D-39EC-45DA-9232-C1EFC7061E67}" type="presParOf" srcId="{8A5B03A4-587A-4008-9D04-3E49C74ED0F2}" destId="{2042338B-78CC-44AB-8C44-188769B66F35}" srcOrd="12" destOrd="0" presId="urn:microsoft.com/office/officeart/2005/8/layout/chevron2"/>
    <dgm:cxn modelId="{543DBE7C-6FC7-45F1-A712-7DEB08213412}" type="presParOf" srcId="{2042338B-78CC-44AB-8C44-188769B66F35}" destId="{8C74B62A-AF1B-4101-93B4-B27E57EAA61F}" srcOrd="0" destOrd="0" presId="urn:microsoft.com/office/officeart/2005/8/layout/chevron2"/>
    <dgm:cxn modelId="{00C33C07-3A48-4A10-A3B1-543FA0407258}" type="presParOf" srcId="{2042338B-78CC-44AB-8C44-188769B66F35}" destId="{241E0B60-E825-4595-805D-248BE5993ED9}"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C8F35CF-299E-4983-9278-716B92484A73}" type="doc">
      <dgm:prSet loTypeId="urn:microsoft.com/office/officeart/2005/8/layout/radial4" loCatId="relationship" qsTypeId="urn:microsoft.com/office/officeart/2005/8/quickstyle/3d2" qsCatId="3D" csTypeId="urn:microsoft.com/office/officeart/2005/8/colors/accent0_1" csCatId="mainScheme" phldr="1"/>
      <dgm:spPr/>
      <dgm:t>
        <a:bodyPr/>
        <a:lstStyle/>
        <a:p>
          <a:endParaRPr lang="ru-RU"/>
        </a:p>
      </dgm:t>
    </dgm:pt>
    <dgm:pt modelId="{D0A8354E-4703-406C-84DC-5D9026CCA8DC}">
      <dgm:prSet phldrT="[Текст]"/>
      <dgm:spPr/>
      <dgm:t>
        <a:bodyPr/>
        <a:lstStyle/>
        <a:p>
          <a:r>
            <a:rPr lang="ru-RU" dirty="0" smtClean="0"/>
            <a:t>РАСХОДЫ</a:t>
          </a:r>
          <a:endParaRPr lang="ru-RU" dirty="0"/>
        </a:p>
      </dgm:t>
    </dgm:pt>
    <dgm:pt modelId="{C2D65333-E470-4E00-AB68-F8812FE247E4}" type="parTrans" cxnId="{734D5595-2855-4EC5-AB95-113D6F2EB857}">
      <dgm:prSet/>
      <dgm:spPr/>
      <dgm:t>
        <a:bodyPr/>
        <a:lstStyle/>
        <a:p>
          <a:endParaRPr lang="ru-RU"/>
        </a:p>
      </dgm:t>
    </dgm:pt>
    <dgm:pt modelId="{1DD7EBDE-5397-4EF3-8A72-2910EB231063}" type="sibTrans" cxnId="{734D5595-2855-4EC5-AB95-113D6F2EB857}">
      <dgm:prSet/>
      <dgm:spPr/>
      <dgm:t>
        <a:bodyPr/>
        <a:lstStyle/>
        <a:p>
          <a:endParaRPr lang="ru-RU"/>
        </a:p>
      </dgm:t>
    </dgm:pt>
    <dgm:pt modelId="{FDA03024-AFDC-4C38-B2BF-AE0021061E3C}">
      <dgm:prSet phldrT="[Текст]"/>
      <dgm:spPr/>
      <dgm:t>
        <a:bodyPr/>
        <a:lstStyle/>
        <a:p>
          <a:r>
            <a:rPr lang="ru-RU" dirty="0" smtClean="0"/>
            <a:t>По ведомствам</a:t>
          </a:r>
          <a:endParaRPr lang="ru-RU" dirty="0"/>
        </a:p>
      </dgm:t>
    </dgm:pt>
    <dgm:pt modelId="{844F70C7-3306-4846-8B17-780B13FB85C0}" type="parTrans" cxnId="{CDCE72C7-9095-47A4-9EE2-89CFD1571B2B}">
      <dgm:prSet/>
      <dgm:spPr/>
      <dgm:t>
        <a:bodyPr/>
        <a:lstStyle/>
        <a:p>
          <a:endParaRPr lang="ru-RU"/>
        </a:p>
      </dgm:t>
    </dgm:pt>
    <dgm:pt modelId="{FB52D934-D0B9-426F-8EC9-E4479B642F17}" type="sibTrans" cxnId="{CDCE72C7-9095-47A4-9EE2-89CFD1571B2B}">
      <dgm:prSet/>
      <dgm:spPr/>
      <dgm:t>
        <a:bodyPr/>
        <a:lstStyle/>
        <a:p>
          <a:endParaRPr lang="ru-RU"/>
        </a:p>
      </dgm:t>
    </dgm:pt>
    <dgm:pt modelId="{3F704B5A-B7E1-486B-82E2-8C9F875CB84C}">
      <dgm:prSet phldrT="[Текст]"/>
      <dgm:spPr/>
      <dgm:t>
        <a:bodyPr/>
        <a:lstStyle/>
        <a:p>
          <a:r>
            <a:rPr lang="ru-RU" dirty="0" smtClean="0"/>
            <a:t>По функциям организованного самоуправления</a:t>
          </a:r>
          <a:endParaRPr lang="ru-RU" dirty="0"/>
        </a:p>
      </dgm:t>
    </dgm:pt>
    <dgm:pt modelId="{91AD4358-6A7A-44DA-A88A-D24BB0B70B10}" type="parTrans" cxnId="{E7AF5B10-3934-43FA-96DB-4A75FC462C3D}">
      <dgm:prSet/>
      <dgm:spPr/>
      <dgm:t>
        <a:bodyPr/>
        <a:lstStyle/>
        <a:p>
          <a:endParaRPr lang="ru-RU"/>
        </a:p>
      </dgm:t>
    </dgm:pt>
    <dgm:pt modelId="{502D2674-C973-47F1-B76B-BFAF23F8A38A}" type="sibTrans" cxnId="{E7AF5B10-3934-43FA-96DB-4A75FC462C3D}">
      <dgm:prSet/>
      <dgm:spPr/>
      <dgm:t>
        <a:bodyPr/>
        <a:lstStyle/>
        <a:p>
          <a:endParaRPr lang="ru-RU"/>
        </a:p>
      </dgm:t>
    </dgm:pt>
    <dgm:pt modelId="{5555C06A-4ECA-47FA-B993-A222FCD3F535}">
      <dgm:prSet phldrT="[Текст]"/>
      <dgm:spPr/>
      <dgm:t>
        <a:bodyPr/>
        <a:lstStyle/>
        <a:p>
          <a:r>
            <a:rPr lang="ru-RU" dirty="0" smtClean="0"/>
            <a:t>По муниципальным программам</a:t>
          </a:r>
          <a:endParaRPr lang="ru-RU" dirty="0"/>
        </a:p>
      </dgm:t>
    </dgm:pt>
    <dgm:pt modelId="{EF831116-AF7E-4EA6-8ABC-98ED62EC3D01}" type="parTrans" cxnId="{834B6042-E460-4688-9CFB-2F38AAE2E23C}">
      <dgm:prSet/>
      <dgm:spPr/>
      <dgm:t>
        <a:bodyPr/>
        <a:lstStyle/>
        <a:p>
          <a:endParaRPr lang="ru-RU"/>
        </a:p>
      </dgm:t>
    </dgm:pt>
    <dgm:pt modelId="{026D44BC-0DE7-492E-AC84-10974815C336}" type="sibTrans" cxnId="{834B6042-E460-4688-9CFB-2F38AAE2E23C}">
      <dgm:prSet/>
      <dgm:spPr/>
      <dgm:t>
        <a:bodyPr/>
        <a:lstStyle/>
        <a:p>
          <a:endParaRPr lang="ru-RU"/>
        </a:p>
      </dgm:t>
    </dgm:pt>
    <dgm:pt modelId="{4ECABFFD-35E8-4C2C-9771-DB959C0D2FD6}">
      <dgm:prSet phldrT="[Текст]"/>
      <dgm:spPr/>
      <dgm:t>
        <a:bodyPr/>
        <a:lstStyle/>
        <a:p>
          <a:r>
            <a:rPr lang="ru-RU" dirty="0" smtClean="0"/>
            <a:t>По типам расходных обязательств</a:t>
          </a:r>
          <a:endParaRPr lang="ru-RU" dirty="0"/>
        </a:p>
      </dgm:t>
    </dgm:pt>
    <dgm:pt modelId="{83C76DE8-8453-491E-89DA-D26628CD7C1F}" type="parTrans" cxnId="{370D86A3-90A7-4FB0-BD47-E9236A9C9C99}">
      <dgm:prSet/>
      <dgm:spPr/>
      <dgm:t>
        <a:bodyPr/>
        <a:lstStyle/>
        <a:p>
          <a:endParaRPr lang="ru-RU"/>
        </a:p>
      </dgm:t>
    </dgm:pt>
    <dgm:pt modelId="{1551B664-41FB-4207-8BBB-816C2B4F17A2}" type="sibTrans" cxnId="{370D86A3-90A7-4FB0-BD47-E9236A9C9C99}">
      <dgm:prSet/>
      <dgm:spPr/>
      <dgm:t>
        <a:bodyPr/>
        <a:lstStyle/>
        <a:p>
          <a:endParaRPr lang="ru-RU"/>
        </a:p>
      </dgm:t>
    </dgm:pt>
    <dgm:pt modelId="{F04F3FFB-3D7A-4E38-8261-A739DA05F18D}" type="pres">
      <dgm:prSet presAssocID="{1C8F35CF-299E-4983-9278-716B92484A73}" presName="cycle" presStyleCnt="0">
        <dgm:presLayoutVars>
          <dgm:chMax val="1"/>
          <dgm:dir/>
          <dgm:animLvl val="ctr"/>
          <dgm:resizeHandles val="exact"/>
        </dgm:presLayoutVars>
      </dgm:prSet>
      <dgm:spPr/>
      <dgm:t>
        <a:bodyPr/>
        <a:lstStyle/>
        <a:p>
          <a:endParaRPr lang="ru-RU"/>
        </a:p>
      </dgm:t>
    </dgm:pt>
    <dgm:pt modelId="{BE725B2D-F586-4A1B-B960-F1B94EA54C58}" type="pres">
      <dgm:prSet presAssocID="{D0A8354E-4703-406C-84DC-5D9026CCA8DC}" presName="centerShape" presStyleLbl="node0" presStyleIdx="0" presStyleCnt="1" custScaleX="116766" custScaleY="64620"/>
      <dgm:spPr/>
      <dgm:t>
        <a:bodyPr/>
        <a:lstStyle/>
        <a:p>
          <a:endParaRPr lang="ru-RU"/>
        </a:p>
      </dgm:t>
    </dgm:pt>
    <dgm:pt modelId="{1326B9B0-0EA2-410D-8266-A45126940775}" type="pres">
      <dgm:prSet presAssocID="{844F70C7-3306-4846-8B17-780B13FB85C0}" presName="parTrans" presStyleLbl="bgSibTrans2D1" presStyleIdx="0" presStyleCnt="4"/>
      <dgm:spPr/>
      <dgm:t>
        <a:bodyPr/>
        <a:lstStyle/>
        <a:p>
          <a:endParaRPr lang="ru-RU"/>
        </a:p>
      </dgm:t>
    </dgm:pt>
    <dgm:pt modelId="{050A3D06-2F1B-45F2-82B2-CA5927CF5AF0}" type="pres">
      <dgm:prSet presAssocID="{FDA03024-AFDC-4C38-B2BF-AE0021061E3C}" presName="node" presStyleLbl="node1" presStyleIdx="0" presStyleCnt="4" custScaleX="91600" custScaleY="63918">
        <dgm:presLayoutVars>
          <dgm:bulletEnabled val="1"/>
        </dgm:presLayoutVars>
      </dgm:prSet>
      <dgm:spPr/>
      <dgm:t>
        <a:bodyPr/>
        <a:lstStyle/>
        <a:p>
          <a:endParaRPr lang="ru-RU"/>
        </a:p>
      </dgm:t>
    </dgm:pt>
    <dgm:pt modelId="{BAAF49A3-E4AC-4E81-AC8D-C52889666EF8}" type="pres">
      <dgm:prSet presAssocID="{91AD4358-6A7A-44DA-A88A-D24BB0B70B10}" presName="parTrans" presStyleLbl="bgSibTrans2D1" presStyleIdx="1" presStyleCnt="4" custLinFactNeighborX="2078" custLinFactNeighborY="3810"/>
      <dgm:spPr/>
      <dgm:t>
        <a:bodyPr/>
        <a:lstStyle/>
        <a:p>
          <a:endParaRPr lang="ru-RU"/>
        </a:p>
      </dgm:t>
    </dgm:pt>
    <dgm:pt modelId="{6A70A1FE-53BB-44E7-9310-2B04C0590B0A}" type="pres">
      <dgm:prSet presAssocID="{3F704B5A-B7E1-486B-82E2-8C9F875CB84C}" presName="node" presStyleLbl="node1" presStyleIdx="1" presStyleCnt="4" custScaleX="105387" custScaleY="79083">
        <dgm:presLayoutVars>
          <dgm:bulletEnabled val="1"/>
        </dgm:presLayoutVars>
      </dgm:prSet>
      <dgm:spPr/>
      <dgm:t>
        <a:bodyPr/>
        <a:lstStyle/>
        <a:p>
          <a:endParaRPr lang="ru-RU"/>
        </a:p>
      </dgm:t>
    </dgm:pt>
    <dgm:pt modelId="{AD82A728-B52C-442A-A2BA-B1D07FF53459}" type="pres">
      <dgm:prSet presAssocID="{EF831116-AF7E-4EA6-8ABC-98ED62EC3D01}" presName="parTrans" presStyleLbl="bgSibTrans2D1" presStyleIdx="2" presStyleCnt="4"/>
      <dgm:spPr/>
      <dgm:t>
        <a:bodyPr/>
        <a:lstStyle/>
        <a:p>
          <a:endParaRPr lang="ru-RU"/>
        </a:p>
      </dgm:t>
    </dgm:pt>
    <dgm:pt modelId="{B9E8586C-AA25-411F-9D9C-6C82B2D13F6D}" type="pres">
      <dgm:prSet presAssocID="{5555C06A-4ECA-47FA-B993-A222FCD3F535}" presName="node" presStyleLbl="node1" presStyleIdx="2" presStyleCnt="4" custScaleX="96542" custScaleY="81122">
        <dgm:presLayoutVars>
          <dgm:bulletEnabled val="1"/>
        </dgm:presLayoutVars>
      </dgm:prSet>
      <dgm:spPr/>
      <dgm:t>
        <a:bodyPr/>
        <a:lstStyle/>
        <a:p>
          <a:endParaRPr lang="ru-RU"/>
        </a:p>
      </dgm:t>
    </dgm:pt>
    <dgm:pt modelId="{36174143-0D96-47F1-94A5-A84FBC98A7DD}" type="pres">
      <dgm:prSet presAssocID="{83C76DE8-8453-491E-89DA-D26628CD7C1F}" presName="parTrans" presStyleLbl="bgSibTrans2D1" presStyleIdx="3" presStyleCnt="4"/>
      <dgm:spPr/>
      <dgm:t>
        <a:bodyPr/>
        <a:lstStyle/>
        <a:p>
          <a:endParaRPr lang="ru-RU"/>
        </a:p>
      </dgm:t>
    </dgm:pt>
    <dgm:pt modelId="{2BE3BB4F-4E1A-4D89-A918-8FC32FDA86E2}" type="pres">
      <dgm:prSet presAssocID="{4ECABFFD-35E8-4C2C-9771-DB959C0D2FD6}" presName="node" presStyleLbl="node1" presStyleIdx="3" presStyleCnt="4" custScaleX="88373" custScaleY="65419">
        <dgm:presLayoutVars>
          <dgm:bulletEnabled val="1"/>
        </dgm:presLayoutVars>
      </dgm:prSet>
      <dgm:spPr/>
      <dgm:t>
        <a:bodyPr/>
        <a:lstStyle/>
        <a:p>
          <a:endParaRPr lang="ru-RU"/>
        </a:p>
      </dgm:t>
    </dgm:pt>
  </dgm:ptLst>
  <dgm:cxnLst>
    <dgm:cxn modelId="{3DDDB47D-1836-4380-9926-14084A6B9FC3}" type="presOf" srcId="{3F704B5A-B7E1-486B-82E2-8C9F875CB84C}" destId="{6A70A1FE-53BB-44E7-9310-2B04C0590B0A}" srcOrd="0" destOrd="0" presId="urn:microsoft.com/office/officeart/2005/8/layout/radial4"/>
    <dgm:cxn modelId="{74841902-5316-475B-8F2D-7DCB292D44D7}" type="presOf" srcId="{83C76DE8-8453-491E-89DA-D26628CD7C1F}" destId="{36174143-0D96-47F1-94A5-A84FBC98A7DD}" srcOrd="0" destOrd="0" presId="urn:microsoft.com/office/officeart/2005/8/layout/radial4"/>
    <dgm:cxn modelId="{A83F84A4-CDF2-44A7-863F-69CD45949034}" type="presOf" srcId="{5555C06A-4ECA-47FA-B993-A222FCD3F535}" destId="{B9E8586C-AA25-411F-9D9C-6C82B2D13F6D}" srcOrd="0" destOrd="0" presId="urn:microsoft.com/office/officeart/2005/8/layout/radial4"/>
    <dgm:cxn modelId="{E7AF5B10-3934-43FA-96DB-4A75FC462C3D}" srcId="{D0A8354E-4703-406C-84DC-5D9026CCA8DC}" destId="{3F704B5A-B7E1-486B-82E2-8C9F875CB84C}" srcOrd="1" destOrd="0" parTransId="{91AD4358-6A7A-44DA-A88A-D24BB0B70B10}" sibTransId="{502D2674-C973-47F1-B76B-BFAF23F8A38A}"/>
    <dgm:cxn modelId="{370D86A3-90A7-4FB0-BD47-E9236A9C9C99}" srcId="{D0A8354E-4703-406C-84DC-5D9026CCA8DC}" destId="{4ECABFFD-35E8-4C2C-9771-DB959C0D2FD6}" srcOrd="3" destOrd="0" parTransId="{83C76DE8-8453-491E-89DA-D26628CD7C1F}" sibTransId="{1551B664-41FB-4207-8BBB-816C2B4F17A2}"/>
    <dgm:cxn modelId="{89D20764-1F5D-4AC7-91F8-DDE955DC1994}" type="presOf" srcId="{844F70C7-3306-4846-8B17-780B13FB85C0}" destId="{1326B9B0-0EA2-410D-8266-A45126940775}" srcOrd="0" destOrd="0" presId="urn:microsoft.com/office/officeart/2005/8/layout/radial4"/>
    <dgm:cxn modelId="{8466B5FE-F608-4562-B07F-0A04E3BC6C97}" type="presOf" srcId="{91AD4358-6A7A-44DA-A88A-D24BB0B70B10}" destId="{BAAF49A3-E4AC-4E81-AC8D-C52889666EF8}" srcOrd="0" destOrd="0" presId="urn:microsoft.com/office/officeart/2005/8/layout/radial4"/>
    <dgm:cxn modelId="{834B6042-E460-4688-9CFB-2F38AAE2E23C}" srcId="{D0A8354E-4703-406C-84DC-5D9026CCA8DC}" destId="{5555C06A-4ECA-47FA-B993-A222FCD3F535}" srcOrd="2" destOrd="0" parTransId="{EF831116-AF7E-4EA6-8ABC-98ED62EC3D01}" sibTransId="{026D44BC-0DE7-492E-AC84-10974815C336}"/>
    <dgm:cxn modelId="{0F33CAB2-9E2D-4A92-B966-73C1B014E56F}" type="presOf" srcId="{D0A8354E-4703-406C-84DC-5D9026CCA8DC}" destId="{BE725B2D-F586-4A1B-B960-F1B94EA54C58}" srcOrd="0" destOrd="0" presId="urn:microsoft.com/office/officeart/2005/8/layout/radial4"/>
    <dgm:cxn modelId="{734D5595-2855-4EC5-AB95-113D6F2EB857}" srcId="{1C8F35CF-299E-4983-9278-716B92484A73}" destId="{D0A8354E-4703-406C-84DC-5D9026CCA8DC}" srcOrd="0" destOrd="0" parTransId="{C2D65333-E470-4E00-AB68-F8812FE247E4}" sibTransId="{1DD7EBDE-5397-4EF3-8A72-2910EB231063}"/>
    <dgm:cxn modelId="{E0414159-3C88-493C-9EC5-018821CB2934}" type="presOf" srcId="{4ECABFFD-35E8-4C2C-9771-DB959C0D2FD6}" destId="{2BE3BB4F-4E1A-4D89-A918-8FC32FDA86E2}" srcOrd="0" destOrd="0" presId="urn:microsoft.com/office/officeart/2005/8/layout/radial4"/>
    <dgm:cxn modelId="{CDCE72C7-9095-47A4-9EE2-89CFD1571B2B}" srcId="{D0A8354E-4703-406C-84DC-5D9026CCA8DC}" destId="{FDA03024-AFDC-4C38-B2BF-AE0021061E3C}" srcOrd="0" destOrd="0" parTransId="{844F70C7-3306-4846-8B17-780B13FB85C0}" sibTransId="{FB52D934-D0B9-426F-8EC9-E4479B642F17}"/>
    <dgm:cxn modelId="{46649882-EDCB-44C5-82D7-64330750DC8E}" type="presOf" srcId="{1C8F35CF-299E-4983-9278-716B92484A73}" destId="{F04F3FFB-3D7A-4E38-8261-A739DA05F18D}" srcOrd="0" destOrd="0" presId="urn:microsoft.com/office/officeart/2005/8/layout/radial4"/>
    <dgm:cxn modelId="{C2E4255D-830D-4B31-8F2B-0F484D2E0E48}" type="presOf" srcId="{FDA03024-AFDC-4C38-B2BF-AE0021061E3C}" destId="{050A3D06-2F1B-45F2-82B2-CA5927CF5AF0}" srcOrd="0" destOrd="0" presId="urn:microsoft.com/office/officeart/2005/8/layout/radial4"/>
    <dgm:cxn modelId="{0527C362-BC0A-40CA-8341-F753D0718316}" type="presOf" srcId="{EF831116-AF7E-4EA6-8ABC-98ED62EC3D01}" destId="{AD82A728-B52C-442A-A2BA-B1D07FF53459}" srcOrd="0" destOrd="0" presId="urn:microsoft.com/office/officeart/2005/8/layout/radial4"/>
    <dgm:cxn modelId="{4CCBC118-EC03-4A17-B68E-AF4B2DB0ECBE}" type="presParOf" srcId="{F04F3FFB-3D7A-4E38-8261-A739DA05F18D}" destId="{BE725B2D-F586-4A1B-B960-F1B94EA54C58}" srcOrd="0" destOrd="0" presId="urn:microsoft.com/office/officeart/2005/8/layout/radial4"/>
    <dgm:cxn modelId="{91F4B6D5-8A01-4725-9B3F-119C0173CB85}" type="presParOf" srcId="{F04F3FFB-3D7A-4E38-8261-A739DA05F18D}" destId="{1326B9B0-0EA2-410D-8266-A45126940775}" srcOrd="1" destOrd="0" presId="urn:microsoft.com/office/officeart/2005/8/layout/radial4"/>
    <dgm:cxn modelId="{458C956B-FE84-4C2B-B0A7-0F3CB6BB372E}" type="presParOf" srcId="{F04F3FFB-3D7A-4E38-8261-A739DA05F18D}" destId="{050A3D06-2F1B-45F2-82B2-CA5927CF5AF0}" srcOrd="2" destOrd="0" presId="urn:microsoft.com/office/officeart/2005/8/layout/radial4"/>
    <dgm:cxn modelId="{3303EB7C-DED9-4DBF-982B-41C6130092CD}" type="presParOf" srcId="{F04F3FFB-3D7A-4E38-8261-A739DA05F18D}" destId="{BAAF49A3-E4AC-4E81-AC8D-C52889666EF8}" srcOrd="3" destOrd="0" presId="urn:microsoft.com/office/officeart/2005/8/layout/radial4"/>
    <dgm:cxn modelId="{26A0E108-3022-46A3-A781-9DBA3D58F61F}" type="presParOf" srcId="{F04F3FFB-3D7A-4E38-8261-A739DA05F18D}" destId="{6A70A1FE-53BB-44E7-9310-2B04C0590B0A}" srcOrd="4" destOrd="0" presId="urn:microsoft.com/office/officeart/2005/8/layout/radial4"/>
    <dgm:cxn modelId="{E80CE93D-616F-4A3A-ADE9-62801F03275B}" type="presParOf" srcId="{F04F3FFB-3D7A-4E38-8261-A739DA05F18D}" destId="{AD82A728-B52C-442A-A2BA-B1D07FF53459}" srcOrd="5" destOrd="0" presId="urn:microsoft.com/office/officeart/2005/8/layout/radial4"/>
    <dgm:cxn modelId="{13DF1AD1-9832-4A00-B762-152200F4159F}" type="presParOf" srcId="{F04F3FFB-3D7A-4E38-8261-A739DA05F18D}" destId="{B9E8586C-AA25-411F-9D9C-6C82B2D13F6D}" srcOrd="6" destOrd="0" presId="urn:microsoft.com/office/officeart/2005/8/layout/radial4"/>
    <dgm:cxn modelId="{1F244FED-E396-4E89-86A6-C95C24B2A882}" type="presParOf" srcId="{F04F3FFB-3D7A-4E38-8261-A739DA05F18D}" destId="{36174143-0D96-47F1-94A5-A84FBC98A7DD}" srcOrd="7" destOrd="0" presId="urn:microsoft.com/office/officeart/2005/8/layout/radial4"/>
    <dgm:cxn modelId="{89C226FF-D409-4D69-B024-2CF4CCB7D555}" type="presParOf" srcId="{F04F3FFB-3D7A-4E38-8261-A739DA05F18D}" destId="{2BE3BB4F-4E1A-4D89-A918-8FC32FDA86E2}" srcOrd="8" destOrd="0" presId="urn:microsoft.com/office/officeart/2005/8/layout/radial4"/>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DC4FCF-20F1-4030-9A27-D67E435A6DDE}" type="doc">
      <dgm:prSet loTypeId="urn:microsoft.com/office/officeart/2005/8/layout/vList3#1" loCatId="picture" qsTypeId="urn:microsoft.com/office/officeart/2005/8/quickstyle/3d1" qsCatId="3D" csTypeId="urn:microsoft.com/office/officeart/2005/8/colors/accent1_2" csCatId="accent1" phldr="1"/>
      <dgm:spPr/>
      <dgm:t>
        <a:bodyPr/>
        <a:lstStyle/>
        <a:p>
          <a:endParaRPr lang="ru-RU"/>
        </a:p>
      </dgm:t>
    </dgm:pt>
    <dgm:pt modelId="{952D90D4-DAC3-4677-AE1E-F4CC571C7E8C}">
      <dgm:prSet phldrT="[Текст]"/>
      <dgm:spPr/>
      <dgm:t>
        <a:bodyPr/>
        <a:lstStyle/>
        <a:p>
          <a:r>
            <a:rPr lang="ru-RU" dirty="0" smtClean="0"/>
            <a:t>Общегосударственные вопросы</a:t>
          </a:r>
          <a:endParaRPr lang="ru-RU" dirty="0"/>
        </a:p>
      </dgm:t>
    </dgm:pt>
    <dgm:pt modelId="{866DA0D5-DD9A-4F4C-A132-56E869EC8D3E}" type="parTrans" cxnId="{8A2B6BCF-E071-41EB-83D9-E7F68F721278}">
      <dgm:prSet/>
      <dgm:spPr/>
      <dgm:t>
        <a:bodyPr/>
        <a:lstStyle/>
        <a:p>
          <a:endParaRPr lang="ru-RU"/>
        </a:p>
      </dgm:t>
    </dgm:pt>
    <dgm:pt modelId="{B3D6F599-1DDC-43F3-8E41-0CAB3608A824}" type="sibTrans" cxnId="{8A2B6BCF-E071-41EB-83D9-E7F68F721278}">
      <dgm:prSet/>
      <dgm:spPr/>
      <dgm:t>
        <a:bodyPr/>
        <a:lstStyle/>
        <a:p>
          <a:endParaRPr lang="ru-RU"/>
        </a:p>
      </dgm:t>
    </dgm:pt>
    <dgm:pt modelId="{0CFFBFC6-12C9-4759-B0BF-447A49980AF7}">
      <dgm:prSet phldrT="[Текст]"/>
      <dgm:spPr/>
      <dgm:t>
        <a:bodyPr/>
        <a:lstStyle/>
        <a:p>
          <a:r>
            <a:rPr lang="ru-RU" dirty="0" smtClean="0"/>
            <a:t>Национальная безопасность  и правоохранительная деятельность</a:t>
          </a:r>
          <a:endParaRPr lang="ru-RU" dirty="0"/>
        </a:p>
      </dgm:t>
    </dgm:pt>
    <dgm:pt modelId="{4C2BD734-4707-4FA6-A0B6-837A1C2309AA}" type="parTrans" cxnId="{D4B018B7-E4C1-4781-8E83-6881567C7158}">
      <dgm:prSet/>
      <dgm:spPr/>
      <dgm:t>
        <a:bodyPr/>
        <a:lstStyle/>
        <a:p>
          <a:endParaRPr lang="ru-RU"/>
        </a:p>
      </dgm:t>
    </dgm:pt>
    <dgm:pt modelId="{4313D71B-D4F4-4A1B-860C-C6B391EE0998}" type="sibTrans" cxnId="{D4B018B7-E4C1-4781-8E83-6881567C7158}">
      <dgm:prSet/>
      <dgm:spPr/>
      <dgm:t>
        <a:bodyPr/>
        <a:lstStyle/>
        <a:p>
          <a:endParaRPr lang="ru-RU"/>
        </a:p>
      </dgm:t>
    </dgm:pt>
    <dgm:pt modelId="{5049FFE2-EF29-4BDE-93B3-1336BF5AF57D}">
      <dgm:prSet phldrT="[Текст]"/>
      <dgm:spPr/>
      <dgm:t>
        <a:bodyPr/>
        <a:lstStyle/>
        <a:p>
          <a:r>
            <a:rPr lang="ru-RU" dirty="0" smtClean="0"/>
            <a:t>Национальная экономика</a:t>
          </a:r>
          <a:endParaRPr lang="ru-RU" dirty="0"/>
        </a:p>
      </dgm:t>
    </dgm:pt>
    <dgm:pt modelId="{A7B54E92-5758-46E6-87F4-F7B8B2977D17}" type="parTrans" cxnId="{829AB1A7-7A79-466A-B5C3-C0791A9394A8}">
      <dgm:prSet/>
      <dgm:spPr/>
      <dgm:t>
        <a:bodyPr/>
        <a:lstStyle/>
        <a:p>
          <a:endParaRPr lang="ru-RU"/>
        </a:p>
      </dgm:t>
    </dgm:pt>
    <dgm:pt modelId="{6B857907-8DA5-4464-9C26-03029E85331B}" type="sibTrans" cxnId="{829AB1A7-7A79-466A-B5C3-C0791A9394A8}">
      <dgm:prSet/>
      <dgm:spPr/>
      <dgm:t>
        <a:bodyPr/>
        <a:lstStyle/>
        <a:p>
          <a:endParaRPr lang="ru-RU"/>
        </a:p>
      </dgm:t>
    </dgm:pt>
    <dgm:pt modelId="{55EBBB03-6556-42B8-A9E9-173C6875B3BC}">
      <dgm:prSet/>
      <dgm:spPr/>
      <dgm:t>
        <a:bodyPr/>
        <a:lstStyle/>
        <a:p>
          <a:r>
            <a:rPr lang="ru-RU" dirty="0" smtClean="0"/>
            <a:t>Охрана окружающей среды</a:t>
          </a:r>
          <a:endParaRPr lang="ru-RU" dirty="0"/>
        </a:p>
      </dgm:t>
    </dgm:pt>
    <dgm:pt modelId="{23AFF7FF-0F33-47D5-8B7B-7CDFD209EB1F}" type="parTrans" cxnId="{2C516F85-F176-43AB-B77C-2798037501F7}">
      <dgm:prSet/>
      <dgm:spPr/>
      <dgm:t>
        <a:bodyPr/>
        <a:lstStyle/>
        <a:p>
          <a:endParaRPr lang="ru-RU"/>
        </a:p>
      </dgm:t>
    </dgm:pt>
    <dgm:pt modelId="{A1FD0A67-8476-406F-A51B-3B472C14B2DC}" type="sibTrans" cxnId="{2C516F85-F176-43AB-B77C-2798037501F7}">
      <dgm:prSet/>
      <dgm:spPr/>
      <dgm:t>
        <a:bodyPr/>
        <a:lstStyle/>
        <a:p>
          <a:endParaRPr lang="ru-RU"/>
        </a:p>
      </dgm:t>
    </dgm:pt>
    <dgm:pt modelId="{28D1C18B-4970-4EF2-B78B-2EBF8E9EA2FA}">
      <dgm:prSet/>
      <dgm:spPr/>
      <dgm:t>
        <a:bodyPr/>
        <a:lstStyle/>
        <a:p>
          <a:r>
            <a:rPr lang="ru-RU" dirty="0" smtClean="0"/>
            <a:t>Образование</a:t>
          </a:r>
          <a:endParaRPr lang="ru-RU" dirty="0"/>
        </a:p>
      </dgm:t>
    </dgm:pt>
    <dgm:pt modelId="{716A1495-A29C-4D70-A2B7-6D80D00CFA78}" type="parTrans" cxnId="{0CF40759-AE51-45C5-B860-378D5F4DCF35}">
      <dgm:prSet/>
      <dgm:spPr/>
      <dgm:t>
        <a:bodyPr/>
        <a:lstStyle/>
        <a:p>
          <a:endParaRPr lang="ru-RU"/>
        </a:p>
      </dgm:t>
    </dgm:pt>
    <dgm:pt modelId="{6E75925A-175B-4EC6-A5EA-AABD86B57D39}" type="sibTrans" cxnId="{0CF40759-AE51-45C5-B860-378D5F4DCF35}">
      <dgm:prSet/>
      <dgm:spPr/>
      <dgm:t>
        <a:bodyPr/>
        <a:lstStyle/>
        <a:p>
          <a:endParaRPr lang="ru-RU"/>
        </a:p>
      </dgm:t>
    </dgm:pt>
    <dgm:pt modelId="{26A1E3F9-A30D-4024-8367-B14B3563A2F3}">
      <dgm:prSet/>
      <dgm:spPr/>
      <dgm:t>
        <a:bodyPr/>
        <a:lstStyle/>
        <a:p>
          <a:r>
            <a:rPr lang="ru-RU" dirty="0" smtClean="0"/>
            <a:t>Культура,  кинематография</a:t>
          </a:r>
          <a:endParaRPr lang="ru-RU" dirty="0"/>
        </a:p>
      </dgm:t>
    </dgm:pt>
    <dgm:pt modelId="{30BCBB87-E596-432E-B56F-B37E3CBFA5B8}" type="parTrans" cxnId="{A9B132D7-1DFB-4040-9695-B5852EA96F4C}">
      <dgm:prSet/>
      <dgm:spPr/>
      <dgm:t>
        <a:bodyPr/>
        <a:lstStyle/>
        <a:p>
          <a:endParaRPr lang="ru-RU"/>
        </a:p>
      </dgm:t>
    </dgm:pt>
    <dgm:pt modelId="{AF5F2B1D-76EE-45F9-9DAB-1BA1C9AABAF0}" type="sibTrans" cxnId="{A9B132D7-1DFB-4040-9695-B5852EA96F4C}">
      <dgm:prSet/>
      <dgm:spPr/>
      <dgm:t>
        <a:bodyPr/>
        <a:lstStyle/>
        <a:p>
          <a:endParaRPr lang="ru-RU"/>
        </a:p>
      </dgm:t>
    </dgm:pt>
    <dgm:pt modelId="{3668E430-433F-4E0E-A895-B6FE908C5535}">
      <dgm:prSet/>
      <dgm:spPr/>
      <dgm:t>
        <a:bodyPr/>
        <a:lstStyle/>
        <a:p>
          <a:r>
            <a:rPr lang="ru-RU" dirty="0" smtClean="0"/>
            <a:t>Социальная политика</a:t>
          </a:r>
          <a:endParaRPr lang="ru-RU" dirty="0"/>
        </a:p>
      </dgm:t>
    </dgm:pt>
    <dgm:pt modelId="{2AB4993A-1BFE-4A1D-AA1C-12B43E736ACD}" type="parTrans" cxnId="{C7CF2494-5547-4898-8B67-0E4C2126E0DB}">
      <dgm:prSet/>
      <dgm:spPr/>
      <dgm:t>
        <a:bodyPr/>
        <a:lstStyle/>
        <a:p>
          <a:endParaRPr lang="ru-RU"/>
        </a:p>
      </dgm:t>
    </dgm:pt>
    <dgm:pt modelId="{5F3117D9-E619-4968-AE34-BC0134E05830}" type="sibTrans" cxnId="{C7CF2494-5547-4898-8B67-0E4C2126E0DB}">
      <dgm:prSet/>
      <dgm:spPr/>
      <dgm:t>
        <a:bodyPr/>
        <a:lstStyle/>
        <a:p>
          <a:endParaRPr lang="ru-RU"/>
        </a:p>
      </dgm:t>
    </dgm:pt>
    <dgm:pt modelId="{FA02CC56-A894-4BDA-A699-97C5EA0795A7}">
      <dgm:prSet/>
      <dgm:spPr/>
      <dgm:t>
        <a:bodyPr/>
        <a:lstStyle/>
        <a:p>
          <a:r>
            <a:rPr lang="ru-RU" dirty="0" smtClean="0"/>
            <a:t>Физическая культура и спорт</a:t>
          </a:r>
          <a:endParaRPr lang="ru-RU" dirty="0"/>
        </a:p>
      </dgm:t>
    </dgm:pt>
    <dgm:pt modelId="{E5F4AB27-4C12-44C7-9DAC-D741C8353368}" type="parTrans" cxnId="{B3C2CEF1-D7C2-4A77-A4AD-DF98DD274A95}">
      <dgm:prSet/>
      <dgm:spPr/>
      <dgm:t>
        <a:bodyPr/>
        <a:lstStyle/>
        <a:p>
          <a:endParaRPr lang="ru-RU"/>
        </a:p>
      </dgm:t>
    </dgm:pt>
    <dgm:pt modelId="{8B9DF781-10BB-4EB9-B07C-2B279882A475}" type="sibTrans" cxnId="{B3C2CEF1-D7C2-4A77-A4AD-DF98DD274A95}">
      <dgm:prSet/>
      <dgm:spPr/>
      <dgm:t>
        <a:bodyPr/>
        <a:lstStyle/>
        <a:p>
          <a:endParaRPr lang="ru-RU"/>
        </a:p>
      </dgm:t>
    </dgm:pt>
    <dgm:pt modelId="{3A3E9D35-2621-4761-BFBD-30185527A4B9}">
      <dgm:prSet/>
      <dgm:spPr/>
      <dgm:t>
        <a:bodyPr/>
        <a:lstStyle/>
        <a:p>
          <a:r>
            <a:rPr lang="ru-RU" dirty="0" smtClean="0"/>
            <a:t>Обслуживание государственного и муниципального долга</a:t>
          </a:r>
          <a:endParaRPr lang="ru-RU" dirty="0"/>
        </a:p>
      </dgm:t>
    </dgm:pt>
    <dgm:pt modelId="{1A00DCD4-B23E-46B7-8D97-A834B0A4D091}" type="parTrans" cxnId="{3EB5C6C0-E9B9-486E-8A92-6FE03507875A}">
      <dgm:prSet/>
      <dgm:spPr/>
      <dgm:t>
        <a:bodyPr/>
        <a:lstStyle/>
        <a:p>
          <a:endParaRPr lang="ru-RU"/>
        </a:p>
      </dgm:t>
    </dgm:pt>
    <dgm:pt modelId="{DE9BE107-31B2-4D8B-9B4F-9D02DBA152CC}" type="sibTrans" cxnId="{3EB5C6C0-E9B9-486E-8A92-6FE03507875A}">
      <dgm:prSet/>
      <dgm:spPr/>
      <dgm:t>
        <a:bodyPr/>
        <a:lstStyle/>
        <a:p>
          <a:endParaRPr lang="ru-RU"/>
        </a:p>
      </dgm:t>
    </dgm:pt>
    <dgm:pt modelId="{555F98A5-2DB4-41C6-93DE-B14428CADBA3}">
      <dgm:prSet/>
      <dgm:spPr/>
      <dgm:t>
        <a:bodyPr/>
        <a:lstStyle/>
        <a:p>
          <a:r>
            <a:rPr lang="ru-RU" dirty="0" smtClean="0"/>
            <a:t>Межбюджетные трансферты общего характера</a:t>
          </a:r>
          <a:endParaRPr lang="ru-RU" dirty="0"/>
        </a:p>
      </dgm:t>
    </dgm:pt>
    <dgm:pt modelId="{F50809FD-FC1F-48C1-86A1-E433BB55E262}" type="parTrans" cxnId="{AB489C5E-255C-4FB4-B7A1-F51593FD64B1}">
      <dgm:prSet/>
      <dgm:spPr/>
      <dgm:t>
        <a:bodyPr/>
        <a:lstStyle/>
        <a:p>
          <a:endParaRPr lang="ru-RU"/>
        </a:p>
      </dgm:t>
    </dgm:pt>
    <dgm:pt modelId="{2BEF53BD-0AEF-4EE2-92DF-A59F4F669241}" type="sibTrans" cxnId="{AB489C5E-255C-4FB4-B7A1-F51593FD64B1}">
      <dgm:prSet/>
      <dgm:spPr/>
      <dgm:t>
        <a:bodyPr/>
        <a:lstStyle/>
        <a:p>
          <a:endParaRPr lang="ru-RU"/>
        </a:p>
      </dgm:t>
    </dgm:pt>
    <dgm:pt modelId="{6726C199-11E3-466B-B6CB-A7FA0991D0F1}" type="pres">
      <dgm:prSet presAssocID="{72DC4FCF-20F1-4030-9A27-D67E435A6DDE}" presName="linearFlow" presStyleCnt="0">
        <dgm:presLayoutVars>
          <dgm:dir/>
          <dgm:resizeHandles val="exact"/>
        </dgm:presLayoutVars>
      </dgm:prSet>
      <dgm:spPr/>
      <dgm:t>
        <a:bodyPr/>
        <a:lstStyle/>
        <a:p>
          <a:endParaRPr lang="ru-RU"/>
        </a:p>
      </dgm:t>
    </dgm:pt>
    <dgm:pt modelId="{7C167442-81CE-4169-AAA0-ED4DF2E09277}" type="pres">
      <dgm:prSet presAssocID="{952D90D4-DAC3-4677-AE1E-F4CC571C7E8C}" presName="composite" presStyleCnt="0"/>
      <dgm:spPr/>
    </dgm:pt>
    <dgm:pt modelId="{4E32A47B-6DFD-4572-B42D-C7BEAAF05E47}" type="pres">
      <dgm:prSet presAssocID="{952D90D4-DAC3-4677-AE1E-F4CC571C7E8C}" presName="imgShp" presStyleLbl="fgImgPlace1" presStyleIdx="0" presStyleCnt="10"/>
      <dgm:spPr>
        <a:blipFill>
          <a:blip xmlns:r="http://schemas.openxmlformats.org/officeDocument/2006/relationships" r:embed="rId1" cstate="print">
            <a:extLst>
              <a:ext uri="{28A0092B-C50C-407E-A947-70E740481C1C}">
                <a14:useLocalDpi xmlns:a14="http://schemas.microsoft.com/office/drawing/2010/main" xmlns="" val="0"/>
              </a:ext>
            </a:extLst>
          </a:blip>
          <a:srcRect/>
          <a:stretch>
            <a:fillRect t="-2000" b="-2000"/>
          </a:stretch>
        </a:blipFill>
      </dgm:spPr>
    </dgm:pt>
    <dgm:pt modelId="{F0661283-4E7A-4CB9-867E-2886DE3454CC}" type="pres">
      <dgm:prSet presAssocID="{952D90D4-DAC3-4677-AE1E-F4CC571C7E8C}" presName="txShp" presStyleLbl="node1" presStyleIdx="0" presStyleCnt="10">
        <dgm:presLayoutVars>
          <dgm:bulletEnabled val="1"/>
        </dgm:presLayoutVars>
      </dgm:prSet>
      <dgm:spPr/>
      <dgm:t>
        <a:bodyPr/>
        <a:lstStyle/>
        <a:p>
          <a:endParaRPr lang="ru-RU"/>
        </a:p>
      </dgm:t>
    </dgm:pt>
    <dgm:pt modelId="{5B68A5DE-C614-461B-A18B-5A33709033D5}" type="pres">
      <dgm:prSet presAssocID="{B3D6F599-1DDC-43F3-8E41-0CAB3608A824}" presName="spacing" presStyleCnt="0"/>
      <dgm:spPr/>
    </dgm:pt>
    <dgm:pt modelId="{40F86BE1-0D30-4DE7-A2B6-0C5965FD8307}" type="pres">
      <dgm:prSet presAssocID="{0CFFBFC6-12C9-4759-B0BF-447A49980AF7}" presName="composite" presStyleCnt="0"/>
      <dgm:spPr/>
    </dgm:pt>
    <dgm:pt modelId="{9F429099-01B2-44F9-AC3F-BE2BC2AC2974}" type="pres">
      <dgm:prSet presAssocID="{0CFFBFC6-12C9-4759-B0BF-447A49980AF7}" presName="imgShp" presStyleLbl="fgImgPlace1" presStyleIdx="1" presStyleCnt="10"/>
      <dgm:spPr>
        <a:blipFill>
          <a:blip xmlns:r="http://schemas.openxmlformats.org/officeDocument/2006/relationships" r:embed="rId2" cstate="print">
            <a:extLst>
              <a:ext uri="{28A0092B-C50C-407E-A947-70E740481C1C}">
                <a14:useLocalDpi xmlns:a14="http://schemas.microsoft.com/office/drawing/2010/main" xmlns="" val="0"/>
              </a:ext>
            </a:extLst>
          </a:blip>
          <a:srcRect/>
          <a:stretch>
            <a:fillRect l="-123000" r="-123000"/>
          </a:stretch>
        </a:blipFill>
      </dgm:spPr>
    </dgm:pt>
    <dgm:pt modelId="{48E831E8-724D-4949-BA9F-112BD7CBB1C2}" type="pres">
      <dgm:prSet presAssocID="{0CFFBFC6-12C9-4759-B0BF-447A49980AF7}" presName="txShp" presStyleLbl="node1" presStyleIdx="1" presStyleCnt="10">
        <dgm:presLayoutVars>
          <dgm:bulletEnabled val="1"/>
        </dgm:presLayoutVars>
      </dgm:prSet>
      <dgm:spPr/>
      <dgm:t>
        <a:bodyPr/>
        <a:lstStyle/>
        <a:p>
          <a:endParaRPr lang="ru-RU"/>
        </a:p>
      </dgm:t>
    </dgm:pt>
    <dgm:pt modelId="{E44BBA27-81F1-420A-9E49-000C3CA50EC3}" type="pres">
      <dgm:prSet presAssocID="{4313D71B-D4F4-4A1B-860C-C6B391EE0998}" presName="spacing" presStyleCnt="0"/>
      <dgm:spPr/>
    </dgm:pt>
    <dgm:pt modelId="{89EC3782-7FBF-4AD2-850C-9CEC7D814822}" type="pres">
      <dgm:prSet presAssocID="{5049FFE2-EF29-4BDE-93B3-1336BF5AF57D}" presName="composite" presStyleCnt="0"/>
      <dgm:spPr/>
    </dgm:pt>
    <dgm:pt modelId="{A7732781-A45C-4D7B-ADB8-FB12202163CF}" type="pres">
      <dgm:prSet presAssocID="{5049FFE2-EF29-4BDE-93B3-1336BF5AF57D}" presName="imgShp" presStyleLbl="fgImgPlace1" presStyleIdx="2" presStyleCnt="10"/>
      <dgm:spPr>
        <a:blipFill>
          <a:blip xmlns:r="http://schemas.openxmlformats.org/officeDocument/2006/relationships" r:embed="rId3" cstate="print">
            <a:extLst>
              <a:ext uri="{28A0092B-C50C-407E-A947-70E740481C1C}">
                <a14:useLocalDpi xmlns:a14="http://schemas.microsoft.com/office/drawing/2010/main" xmlns="" val="0"/>
              </a:ext>
            </a:extLst>
          </a:blip>
          <a:srcRect/>
          <a:stretch>
            <a:fillRect l="-36000" r="-36000"/>
          </a:stretch>
        </a:blipFill>
      </dgm:spPr>
    </dgm:pt>
    <dgm:pt modelId="{EF8A1A9E-DDD9-494B-9BDE-53F02754BAEC}" type="pres">
      <dgm:prSet presAssocID="{5049FFE2-EF29-4BDE-93B3-1336BF5AF57D}" presName="txShp" presStyleLbl="node1" presStyleIdx="2" presStyleCnt="10">
        <dgm:presLayoutVars>
          <dgm:bulletEnabled val="1"/>
        </dgm:presLayoutVars>
      </dgm:prSet>
      <dgm:spPr/>
      <dgm:t>
        <a:bodyPr/>
        <a:lstStyle/>
        <a:p>
          <a:endParaRPr lang="ru-RU"/>
        </a:p>
      </dgm:t>
    </dgm:pt>
    <dgm:pt modelId="{4B9F9BB1-C459-4843-9E9E-240F82191812}" type="pres">
      <dgm:prSet presAssocID="{6B857907-8DA5-4464-9C26-03029E85331B}" presName="spacing" presStyleCnt="0"/>
      <dgm:spPr/>
    </dgm:pt>
    <dgm:pt modelId="{AD83672C-2512-4B7A-A1DF-304171A1C69D}" type="pres">
      <dgm:prSet presAssocID="{55EBBB03-6556-42B8-A9E9-173C6875B3BC}" presName="composite" presStyleCnt="0"/>
      <dgm:spPr/>
    </dgm:pt>
    <dgm:pt modelId="{4DC30EA3-4E2B-41A0-B5F4-09CC89465EC9}" type="pres">
      <dgm:prSet presAssocID="{55EBBB03-6556-42B8-A9E9-173C6875B3BC}" presName="imgShp" presStyleLbl="fgImgPlace1" presStyleIdx="3" presStyleCnt="10"/>
      <dgm:spPr>
        <a:blipFill>
          <a:blip xmlns:r="http://schemas.openxmlformats.org/officeDocument/2006/relationships" r:embed="rId4" cstate="print">
            <a:extLst>
              <a:ext uri="{28A0092B-C50C-407E-A947-70E740481C1C}">
                <a14:useLocalDpi xmlns:a14="http://schemas.microsoft.com/office/drawing/2010/main" xmlns="" val="0"/>
              </a:ext>
            </a:extLst>
          </a:blip>
          <a:srcRect/>
          <a:stretch>
            <a:fillRect l="-113000" r="-113000"/>
          </a:stretch>
        </a:blipFill>
      </dgm:spPr>
    </dgm:pt>
    <dgm:pt modelId="{E9625F7A-8F94-4430-B580-092D94C63784}" type="pres">
      <dgm:prSet presAssocID="{55EBBB03-6556-42B8-A9E9-173C6875B3BC}" presName="txShp" presStyleLbl="node1" presStyleIdx="3" presStyleCnt="10">
        <dgm:presLayoutVars>
          <dgm:bulletEnabled val="1"/>
        </dgm:presLayoutVars>
      </dgm:prSet>
      <dgm:spPr/>
      <dgm:t>
        <a:bodyPr/>
        <a:lstStyle/>
        <a:p>
          <a:endParaRPr lang="ru-RU"/>
        </a:p>
      </dgm:t>
    </dgm:pt>
    <dgm:pt modelId="{A1C3259C-51FC-40C1-8978-854F8DE18C85}" type="pres">
      <dgm:prSet presAssocID="{A1FD0A67-8476-406F-A51B-3B472C14B2DC}" presName="spacing" presStyleCnt="0"/>
      <dgm:spPr/>
    </dgm:pt>
    <dgm:pt modelId="{D9396DA0-413A-4909-AA2F-D109FD95E92B}" type="pres">
      <dgm:prSet presAssocID="{28D1C18B-4970-4EF2-B78B-2EBF8E9EA2FA}" presName="composite" presStyleCnt="0"/>
      <dgm:spPr/>
    </dgm:pt>
    <dgm:pt modelId="{1EC63AAA-D2D3-4619-B05B-51F5504C6E2D}" type="pres">
      <dgm:prSet presAssocID="{28D1C18B-4970-4EF2-B78B-2EBF8E9EA2FA}" presName="imgShp" presStyleLbl="fgImgPlace1" presStyleIdx="4" presStyleCnt="10"/>
      <dgm:spPr>
        <a:blipFill>
          <a:blip xmlns:r="http://schemas.openxmlformats.org/officeDocument/2006/relationships" r:embed="rId5" cstate="print">
            <a:extLst>
              <a:ext uri="{28A0092B-C50C-407E-A947-70E740481C1C}">
                <a14:useLocalDpi xmlns:a14="http://schemas.microsoft.com/office/drawing/2010/main" xmlns="" val="0"/>
              </a:ext>
            </a:extLst>
          </a:blip>
          <a:srcRect/>
          <a:stretch>
            <a:fillRect l="-37000" r="-37000"/>
          </a:stretch>
        </a:blipFill>
      </dgm:spPr>
      <dgm:t>
        <a:bodyPr/>
        <a:lstStyle/>
        <a:p>
          <a:endParaRPr lang="ru-RU"/>
        </a:p>
      </dgm:t>
    </dgm:pt>
    <dgm:pt modelId="{D6ED9649-6E76-42BB-A95C-D5BA414E36F9}" type="pres">
      <dgm:prSet presAssocID="{28D1C18B-4970-4EF2-B78B-2EBF8E9EA2FA}" presName="txShp" presStyleLbl="node1" presStyleIdx="4" presStyleCnt="10">
        <dgm:presLayoutVars>
          <dgm:bulletEnabled val="1"/>
        </dgm:presLayoutVars>
      </dgm:prSet>
      <dgm:spPr/>
      <dgm:t>
        <a:bodyPr/>
        <a:lstStyle/>
        <a:p>
          <a:endParaRPr lang="ru-RU"/>
        </a:p>
      </dgm:t>
    </dgm:pt>
    <dgm:pt modelId="{EBE5D83A-78A7-405C-8FF9-0D696B7328A7}" type="pres">
      <dgm:prSet presAssocID="{6E75925A-175B-4EC6-A5EA-AABD86B57D39}" presName="spacing" presStyleCnt="0"/>
      <dgm:spPr/>
    </dgm:pt>
    <dgm:pt modelId="{4EB98F4D-5C3D-4CD5-B9FE-AEE957B26A27}" type="pres">
      <dgm:prSet presAssocID="{26A1E3F9-A30D-4024-8367-B14B3563A2F3}" presName="composite" presStyleCnt="0"/>
      <dgm:spPr/>
    </dgm:pt>
    <dgm:pt modelId="{A78FB94B-2D08-445D-AA70-2CC8C9FE6AD0}" type="pres">
      <dgm:prSet presAssocID="{26A1E3F9-A30D-4024-8367-B14B3563A2F3}" presName="imgShp" presStyleLbl="fgImgPlace1" presStyleIdx="5" presStyleCnt="10"/>
      <dgm:spPr>
        <a:blipFill>
          <a:blip xmlns:r="http://schemas.openxmlformats.org/officeDocument/2006/relationships" r:embed="rId6" cstate="print">
            <a:extLst>
              <a:ext uri="{28A0092B-C50C-407E-A947-70E740481C1C}">
                <a14:useLocalDpi xmlns:a14="http://schemas.microsoft.com/office/drawing/2010/main" xmlns="" val="0"/>
              </a:ext>
            </a:extLst>
          </a:blip>
          <a:srcRect/>
          <a:stretch>
            <a:fillRect l="-38000" r="-38000"/>
          </a:stretch>
        </a:blipFill>
      </dgm:spPr>
    </dgm:pt>
    <dgm:pt modelId="{07ACF89F-2211-4C75-A018-2EE44F9DA550}" type="pres">
      <dgm:prSet presAssocID="{26A1E3F9-A30D-4024-8367-B14B3563A2F3}" presName="txShp" presStyleLbl="node1" presStyleIdx="5" presStyleCnt="10">
        <dgm:presLayoutVars>
          <dgm:bulletEnabled val="1"/>
        </dgm:presLayoutVars>
      </dgm:prSet>
      <dgm:spPr/>
      <dgm:t>
        <a:bodyPr/>
        <a:lstStyle/>
        <a:p>
          <a:endParaRPr lang="ru-RU"/>
        </a:p>
      </dgm:t>
    </dgm:pt>
    <dgm:pt modelId="{AEC2791E-0886-46A6-9E12-5EC034E8E410}" type="pres">
      <dgm:prSet presAssocID="{AF5F2B1D-76EE-45F9-9DAB-1BA1C9AABAF0}" presName="spacing" presStyleCnt="0"/>
      <dgm:spPr/>
    </dgm:pt>
    <dgm:pt modelId="{12D1383D-4A33-4983-9A8D-93FE8C8748FC}" type="pres">
      <dgm:prSet presAssocID="{3668E430-433F-4E0E-A895-B6FE908C5535}" presName="composite" presStyleCnt="0"/>
      <dgm:spPr/>
    </dgm:pt>
    <dgm:pt modelId="{1D062E86-32A6-4CD3-A5AB-505EB6297FB0}" type="pres">
      <dgm:prSet presAssocID="{3668E430-433F-4E0E-A895-B6FE908C5535}" presName="imgShp" presStyleLbl="fgImgPlace1" presStyleIdx="6" presStyleCnt="10"/>
      <dgm:spPr>
        <a:blipFill>
          <a:blip xmlns:r="http://schemas.openxmlformats.org/officeDocument/2006/relationships" r:embed="rId7" cstate="print">
            <a:extLst>
              <a:ext uri="{28A0092B-C50C-407E-A947-70E740481C1C}">
                <a14:useLocalDpi xmlns:a14="http://schemas.microsoft.com/office/drawing/2010/main" xmlns="" val="0"/>
              </a:ext>
            </a:extLst>
          </a:blip>
          <a:srcRect/>
          <a:stretch>
            <a:fillRect l="-103000" r="-103000"/>
          </a:stretch>
        </a:blipFill>
      </dgm:spPr>
    </dgm:pt>
    <dgm:pt modelId="{5E58AD27-9D16-4FF3-848B-E9F44F3D92B3}" type="pres">
      <dgm:prSet presAssocID="{3668E430-433F-4E0E-A895-B6FE908C5535}" presName="txShp" presStyleLbl="node1" presStyleIdx="6" presStyleCnt="10">
        <dgm:presLayoutVars>
          <dgm:bulletEnabled val="1"/>
        </dgm:presLayoutVars>
      </dgm:prSet>
      <dgm:spPr/>
      <dgm:t>
        <a:bodyPr/>
        <a:lstStyle/>
        <a:p>
          <a:endParaRPr lang="ru-RU"/>
        </a:p>
      </dgm:t>
    </dgm:pt>
    <dgm:pt modelId="{C14A2CC5-A59B-4C35-998E-FA873E099FBD}" type="pres">
      <dgm:prSet presAssocID="{5F3117D9-E619-4968-AE34-BC0134E05830}" presName="spacing" presStyleCnt="0"/>
      <dgm:spPr/>
    </dgm:pt>
    <dgm:pt modelId="{3D32F113-5FB5-422E-9D2D-724042B1A7F7}" type="pres">
      <dgm:prSet presAssocID="{FA02CC56-A894-4BDA-A699-97C5EA0795A7}" presName="composite" presStyleCnt="0"/>
      <dgm:spPr/>
    </dgm:pt>
    <dgm:pt modelId="{FA2AEB97-0648-42E5-A806-BFF5E1658F81}" type="pres">
      <dgm:prSet presAssocID="{FA02CC56-A894-4BDA-A699-97C5EA0795A7}" presName="imgShp" presStyleLbl="fgImgPlace1" presStyleIdx="7" presStyleCnt="10"/>
      <dgm:spPr>
        <a:blipFill>
          <a:blip xmlns:r="http://schemas.openxmlformats.org/officeDocument/2006/relationships" r:embed="rId8" cstate="print">
            <a:extLst>
              <a:ext uri="{28A0092B-C50C-407E-A947-70E740481C1C}">
                <a14:useLocalDpi xmlns:a14="http://schemas.microsoft.com/office/drawing/2010/main" xmlns="" val="0"/>
              </a:ext>
            </a:extLst>
          </a:blip>
          <a:srcRect/>
          <a:stretch>
            <a:fillRect l="-14000" r="-14000"/>
          </a:stretch>
        </a:blipFill>
      </dgm:spPr>
    </dgm:pt>
    <dgm:pt modelId="{4BE343BF-78A8-422C-BB7E-5739E5F2F3A8}" type="pres">
      <dgm:prSet presAssocID="{FA02CC56-A894-4BDA-A699-97C5EA0795A7}" presName="txShp" presStyleLbl="node1" presStyleIdx="7" presStyleCnt="10">
        <dgm:presLayoutVars>
          <dgm:bulletEnabled val="1"/>
        </dgm:presLayoutVars>
      </dgm:prSet>
      <dgm:spPr/>
      <dgm:t>
        <a:bodyPr/>
        <a:lstStyle/>
        <a:p>
          <a:endParaRPr lang="ru-RU"/>
        </a:p>
      </dgm:t>
    </dgm:pt>
    <dgm:pt modelId="{236F0E5C-0875-4B4F-9926-252DFCC82FEA}" type="pres">
      <dgm:prSet presAssocID="{8B9DF781-10BB-4EB9-B07C-2B279882A475}" presName="spacing" presStyleCnt="0"/>
      <dgm:spPr/>
    </dgm:pt>
    <dgm:pt modelId="{605AF66B-1FF2-4536-ACCD-4BA656590767}" type="pres">
      <dgm:prSet presAssocID="{3A3E9D35-2621-4761-BFBD-30185527A4B9}" presName="composite" presStyleCnt="0"/>
      <dgm:spPr/>
    </dgm:pt>
    <dgm:pt modelId="{D2F11215-7F2F-47C3-8132-78D7C26F3E74}" type="pres">
      <dgm:prSet presAssocID="{3A3E9D35-2621-4761-BFBD-30185527A4B9}" presName="imgShp" presStyleLbl="fgImgPlace1" presStyleIdx="8" presStyleCnt="10"/>
      <dgm:spPr>
        <a:blipFill>
          <a:blip xmlns:r="http://schemas.openxmlformats.org/officeDocument/2006/relationships" r:embed="rId9" cstate="print">
            <a:extLst>
              <a:ext uri="{28A0092B-C50C-407E-A947-70E740481C1C}">
                <a14:useLocalDpi xmlns:a14="http://schemas.microsoft.com/office/drawing/2010/main" xmlns="" val="0"/>
              </a:ext>
            </a:extLst>
          </a:blip>
          <a:srcRect/>
          <a:stretch>
            <a:fillRect l="-133000" r="-133000"/>
          </a:stretch>
        </a:blipFill>
      </dgm:spPr>
    </dgm:pt>
    <dgm:pt modelId="{3A92D9E5-C1EF-4F1F-9634-4470C1604149}" type="pres">
      <dgm:prSet presAssocID="{3A3E9D35-2621-4761-BFBD-30185527A4B9}" presName="txShp" presStyleLbl="node1" presStyleIdx="8" presStyleCnt="10">
        <dgm:presLayoutVars>
          <dgm:bulletEnabled val="1"/>
        </dgm:presLayoutVars>
      </dgm:prSet>
      <dgm:spPr/>
      <dgm:t>
        <a:bodyPr/>
        <a:lstStyle/>
        <a:p>
          <a:endParaRPr lang="ru-RU"/>
        </a:p>
      </dgm:t>
    </dgm:pt>
    <dgm:pt modelId="{18BF7ABC-DE83-4FFA-A4D3-C7F0BDE67982}" type="pres">
      <dgm:prSet presAssocID="{DE9BE107-31B2-4D8B-9B4F-9D02DBA152CC}" presName="spacing" presStyleCnt="0"/>
      <dgm:spPr/>
    </dgm:pt>
    <dgm:pt modelId="{222C60B9-F0BC-4074-BEEA-137970AC878A}" type="pres">
      <dgm:prSet presAssocID="{555F98A5-2DB4-41C6-93DE-B14428CADBA3}" presName="composite" presStyleCnt="0"/>
      <dgm:spPr/>
    </dgm:pt>
    <dgm:pt modelId="{1408A999-7880-45AD-9771-EB86F0EB36E2}" type="pres">
      <dgm:prSet presAssocID="{555F98A5-2DB4-41C6-93DE-B14428CADBA3}" presName="imgShp" presStyleLbl="fgImgPlace1" presStyleIdx="9" presStyleCnt="10"/>
      <dgm:spPr>
        <a:blipFill>
          <a:blip xmlns:r="http://schemas.openxmlformats.org/officeDocument/2006/relationships" r:embed="rId10" cstate="print">
            <a:extLst>
              <a:ext uri="{28A0092B-C50C-407E-A947-70E740481C1C}">
                <a14:useLocalDpi xmlns:a14="http://schemas.microsoft.com/office/drawing/2010/main" xmlns="" val="0"/>
              </a:ext>
            </a:extLst>
          </a:blip>
          <a:srcRect/>
          <a:stretch>
            <a:fillRect l="-50000" r="-50000"/>
          </a:stretch>
        </a:blipFill>
      </dgm:spPr>
    </dgm:pt>
    <dgm:pt modelId="{9D7DAA4C-8DEB-43FC-AE00-8229D74DB7B0}" type="pres">
      <dgm:prSet presAssocID="{555F98A5-2DB4-41C6-93DE-B14428CADBA3}" presName="txShp" presStyleLbl="node1" presStyleIdx="9" presStyleCnt="10">
        <dgm:presLayoutVars>
          <dgm:bulletEnabled val="1"/>
        </dgm:presLayoutVars>
      </dgm:prSet>
      <dgm:spPr/>
      <dgm:t>
        <a:bodyPr/>
        <a:lstStyle/>
        <a:p>
          <a:endParaRPr lang="ru-RU"/>
        </a:p>
      </dgm:t>
    </dgm:pt>
  </dgm:ptLst>
  <dgm:cxnLst>
    <dgm:cxn modelId="{41BB4836-1038-42B5-B1C7-A57B1E8A421C}" type="presOf" srcId="{952D90D4-DAC3-4677-AE1E-F4CC571C7E8C}" destId="{F0661283-4E7A-4CB9-867E-2886DE3454CC}" srcOrd="0" destOrd="0" presId="urn:microsoft.com/office/officeart/2005/8/layout/vList3#1"/>
    <dgm:cxn modelId="{EDD9C506-73D4-47F9-8911-881CC731B0C6}" type="presOf" srcId="{5049FFE2-EF29-4BDE-93B3-1336BF5AF57D}" destId="{EF8A1A9E-DDD9-494B-9BDE-53F02754BAEC}" srcOrd="0" destOrd="0" presId="urn:microsoft.com/office/officeart/2005/8/layout/vList3#1"/>
    <dgm:cxn modelId="{3EB5C6C0-E9B9-486E-8A92-6FE03507875A}" srcId="{72DC4FCF-20F1-4030-9A27-D67E435A6DDE}" destId="{3A3E9D35-2621-4761-BFBD-30185527A4B9}" srcOrd="8" destOrd="0" parTransId="{1A00DCD4-B23E-46B7-8D97-A834B0A4D091}" sibTransId="{DE9BE107-31B2-4D8B-9B4F-9D02DBA152CC}"/>
    <dgm:cxn modelId="{8E040B20-B701-4B99-9408-E2DD69CD6CF7}" type="presOf" srcId="{FA02CC56-A894-4BDA-A699-97C5EA0795A7}" destId="{4BE343BF-78A8-422C-BB7E-5739E5F2F3A8}" srcOrd="0" destOrd="0" presId="urn:microsoft.com/office/officeart/2005/8/layout/vList3#1"/>
    <dgm:cxn modelId="{C7CF2494-5547-4898-8B67-0E4C2126E0DB}" srcId="{72DC4FCF-20F1-4030-9A27-D67E435A6DDE}" destId="{3668E430-433F-4E0E-A895-B6FE908C5535}" srcOrd="6" destOrd="0" parTransId="{2AB4993A-1BFE-4A1D-AA1C-12B43E736ACD}" sibTransId="{5F3117D9-E619-4968-AE34-BC0134E05830}"/>
    <dgm:cxn modelId="{829AB1A7-7A79-466A-B5C3-C0791A9394A8}" srcId="{72DC4FCF-20F1-4030-9A27-D67E435A6DDE}" destId="{5049FFE2-EF29-4BDE-93B3-1336BF5AF57D}" srcOrd="2" destOrd="0" parTransId="{A7B54E92-5758-46E6-87F4-F7B8B2977D17}" sibTransId="{6B857907-8DA5-4464-9C26-03029E85331B}"/>
    <dgm:cxn modelId="{B3C2CEF1-D7C2-4A77-A4AD-DF98DD274A95}" srcId="{72DC4FCF-20F1-4030-9A27-D67E435A6DDE}" destId="{FA02CC56-A894-4BDA-A699-97C5EA0795A7}" srcOrd="7" destOrd="0" parTransId="{E5F4AB27-4C12-44C7-9DAC-D741C8353368}" sibTransId="{8B9DF781-10BB-4EB9-B07C-2B279882A475}"/>
    <dgm:cxn modelId="{8A2B6BCF-E071-41EB-83D9-E7F68F721278}" srcId="{72DC4FCF-20F1-4030-9A27-D67E435A6DDE}" destId="{952D90D4-DAC3-4677-AE1E-F4CC571C7E8C}" srcOrd="0" destOrd="0" parTransId="{866DA0D5-DD9A-4F4C-A132-56E869EC8D3E}" sibTransId="{B3D6F599-1DDC-43F3-8E41-0CAB3608A824}"/>
    <dgm:cxn modelId="{AB489C5E-255C-4FB4-B7A1-F51593FD64B1}" srcId="{72DC4FCF-20F1-4030-9A27-D67E435A6DDE}" destId="{555F98A5-2DB4-41C6-93DE-B14428CADBA3}" srcOrd="9" destOrd="0" parTransId="{F50809FD-FC1F-48C1-86A1-E433BB55E262}" sibTransId="{2BEF53BD-0AEF-4EE2-92DF-A59F4F669241}"/>
    <dgm:cxn modelId="{EDF5FB30-A27D-419C-A135-8AC12DB1A803}" type="presOf" srcId="{0CFFBFC6-12C9-4759-B0BF-447A49980AF7}" destId="{48E831E8-724D-4949-BA9F-112BD7CBB1C2}" srcOrd="0" destOrd="0" presId="urn:microsoft.com/office/officeart/2005/8/layout/vList3#1"/>
    <dgm:cxn modelId="{8007A302-405F-4F8E-93A9-CA58E03E8CCA}" type="presOf" srcId="{26A1E3F9-A30D-4024-8367-B14B3563A2F3}" destId="{07ACF89F-2211-4C75-A018-2EE44F9DA550}" srcOrd="0" destOrd="0" presId="urn:microsoft.com/office/officeart/2005/8/layout/vList3#1"/>
    <dgm:cxn modelId="{19BFC8F4-450D-4EDE-9E0D-A82867202DEE}" type="presOf" srcId="{3668E430-433F-4E0E-A895-B6FE908C5535}" destId="{5E58AD27-9D16-4FF3-848B-E9F44F3D92B3}" srcOrd="0" destOrd="0" presId="urn:microsoft.com/office/officeart/2005/8/layout/vList3#1"/>
    <dgm:cxn modelId="{A9B132D7-1DFB-4040-9695-B5852EA96F4C}" srcId="{72DC4FCF-20F1-4030-9A27-D67E435A6DDE}" destId="{26A1E3F9-A30D-4024-8367-B14B3563A2F3}" srcOrd="5" destOrd="0" parTransId="{30BCBB87-E596-432E-B56F-B37E3CBFA5B8}" sibTransId="{AF5F2B1D-76EE-45F9-9DAB-1BA1C9AABAF0}"/>
    <dgm:cxn modelId="{9BE96730-8BAF-44B3-ADEF-5BC33377D5C7}" type="presOf" srcId="{555F98A5-2DB4-41C6-93DE-B14428CADBA3}" destId="{9D7DAA4C-8DEB-43FC-AE00-8229D74DB7B0}" srcOrd="0" destOrd="0" presId="urn:microsoft.com/office/officeart/2005/8/layout/vList3#1"/>
    <dgm:cxn modelId="{0CF40759-AE51-45C5-B860-378D5F4DCF35}" srcId="{72DC4FCF-20F1-4030-9A27-D67E435A6DDE}" destId="{28D1C18B-4970-4EF2-B78B-2EBF8E9EA2FA}" srcOrd="4" destOrd="0" parTransId="{716A1495-A29C-4D70-A2B7-6D80D00CFA78}" sibTransId="{6E75925A-175B-4EC6-A5EA-AABD86B57D39}"/>
    <dgm:cxn modelId="{D5FF8299-BA59-4C6D-9FA0-2076809948E9}" type="presOf" srcId="{3A3E9D35-2621-4761-BFBD-30185527A4B9}" destId="{3A92D9E5-C1EF-4F1F-9634-4470C1604149}" srcOrd="0" destOrd="0" presId="urn:microsoft.com/office/officeart/2005/8/layout/vList3#1"/>
    <dgm:cxn modelId="{2C516F85-F176-43AB-B77C-2798037501F7}" srcId="{72DC4FCF-20F1-4030-9A27-D67E435A6DDE}" destId="{55EBBB03-6556-42B8-A9E9-173C6875B3BC}" srcOrd="3" destOrd="0" parTransId="{23AFF7FF-0F33-47D5-8B7B-7CDFD209EB1F}" sibTransId="{A1FD0A67-8476-406F-A51B-3B472C14B2DC}"/>
    <dgm:cxn modelId="{04C9F2D9-80B5-438E-A5FB-0CC4F46ADB4F}" type="presOf" srcId="{72DC4FCF-20F1-4030-9A27-D67E435A6DDE}" destId="{6726C199-11E3-466B-B6CB-A7FA0991D0F1}" srcOrd="0" destOrd="0" presId="urn:microsoft.com/office/officeart/2005/8/layout/vList3#1"/>
    <dgm:cxn modelId="{D4B018B7-E4C1-4781-8E83-6881567C7158}" srcId="{72DC4FCF-20F1-4030-9A27-D67E435A6DDE}" destId="{0CFFBFC6-12C9-4759-B0BF-447A49980AF7}" srcOrd="1" destOrd="0" parTransId="{4C2BD734-4707-4FA6-A0B6-837A1C2309AA}" sibTransId="{4313D71B-D4F4-4A1B-860C-C6B391EE0998}"/>
    <dgm:cxn modelId="{1EA71FC7-9CDA-4892-B47A-7953D73CF601}" type="presOf" srcId="{55EBBB03-6556-42B8-A9E9-173C6875B3BC}" destId="{E9625F7A-8F94-4430-B580-092D94C63784}" srcOrd="0" destOrd="0" presId="urn:microsoft.com/office/officeart/2005/8/layout/vList3#1"/>
    <dgm:cxn modelId="{A0C20EC3-3EC5-49DB-8F2C-527A9AE85C16}" type="presOf" srcId="{28D1C18B-4970-4EF2-B78B-2EBF8E9EA2FA}" destId="{D6ED9649-6E76-42BB-A95C-D5BA414E36F9}" srcOrd="0" destOrd="0" presId="urn:microsoft.com/office/officeart/2005/8/layout/vList3#1"/>
    <dgm:cxn modelId="{E9F78DCB-400A-4FFC-A7A0-85753AFE2D1D}" type="presParOf" srcId="{6726C199-11E3-466B-B6CB-A7FA0991D0F1}" destId="{7C167442-81CE-4169-AAA0-ED4DF2E09277}" srcOrd="0" destOrd="0" presId="urn:microsoft.com/office/officeart/2005/8/layout/vList3#1"/>
    <dgm:cxn modelId="{2E9B92F8-2D58-4C2D-9FE1-C390470A9037}" type="presParOf" srcId="{7C167442-81CE-4169-AAA0-ED4DF2E09277}" destId="{4E32A47B-6DFD-4572-B42D-C7BEAAF05E47}" srcOrd="0" destOrd="0" presId="urn:microsoft.com/office/officeart/2005/8/layout/vList3#1"/>
    <dgm:cxn modelId="{28472ADC-5F58-443B-AF28-C4BCEAEE6F56}" type="presParOf" srcId="{7C167442-81CE-4169-AAA0-ED4DF2E09277}" destId="{F0661283-4E7A-4CB9-867E-2886DE3454CC}" srcOrd="1" destOrd="0" presId="urn:microsoft.com/office/officeart/2005/8/layout/vList3#1"/>
    <dgm:cxn modelId="{84FA5A54-82B3-40B9-A956-9177CF5A1613}" type="presParOf" srcId="{6726C199-11E3-466B-B6CB-A7FA0991D0F1}" destId="{5B68A5DE-C614-461B-A18B-5A33709033D5}" srcOrd="1" destOrd="0" presId="urn:microsoft.com/office/officeart/2005/8/layout/vList3#1"/>
    <dgm:cxn modelId="{01BBA12E-0C67-471B-8B63-F78BE77E4C38}" type="presParOf" srcId="{6726C199-11E3-466B-B6CB-A7FA0991D0F1}" destId="{40F86BE1-0D30-4DE7-A2B6-0C5965FD8307}" srcOrd="2" destOrd="0" presId="urn:microsoft.com/office/officeart/2005/8/layout/vList3#1"/>
    <dgm:cxn modelId="{19FB9A47-82C0-4CF2-BD69-2B8E8B723E1F}" type="presParOf" srcId="{40F86BE1-0D30-4DE7-A2B6-0C5965FD8307}" destId="{9F429099-01B2-44F9-AC3F-BE2BC2AC2974}" srcOrd="0" destOrd="0" presId="urn:microsoft.com/office/officeart/2005/8/layout/vList3#1"/>
    <dgm:cxn modelId="{0DCADD41-8414-4B90-9347-846A52FD9633}" type="presParOf" srcId="{40F86BE1-0D30-4DE7-A2B6-0C5965FD8307}" destId="{48E831E8-724D-4949-BA9F-112BD7CBB1C2}" srcOrd="1" destOrd="0" presId="urn:microsoft.com/office/officeart/2005/8/layout/vList3#1"/>
    <dgm:cxn modelId="{31EF4182-53F7-4037-81D9-1CB0C52A64A3}" type="presParOf" srcId="{6726C199-11E3-466B-B6CB-A7FA0991D0F1}" destId="{E44BBA27-81F1-420A-9E49-000C3CA50EC3}" srcOrd="3" destOrd="0" presId="urn:microsoft.com/office/officeart/2005/8/layout/vList3#1"/>
    <dgm:cxn modelId="{1C7A5935-5282-4753-844D-D74DC669ED25}" type="presParOf" srcId="{6726C199-11E3-466B-B6CB-A7FA0991D0F1}" destId="{89EC3782-7FBF-4AD2-850C-9CEC7D814822}" srcOrd="4" destOrd="0" presId="urn:microsoft.com/office/officeart/2005/8/layout/vList3#1"/>
    <dgm:cxn modelId="{C5D99903-EF14-4000-9B46-5B06EEF593E9}" type="presParOf" srcId="{89EC3782-7FBF-4AD2-850C-9CEC7D814822}" destId="{A7732781-A45C-4D7B-ADB8-FB12202163CF}" srcOrd="0" destOrd="0" presId="urn:microsoft.com/office/officeart/2005/8/layout/vList3#1"/>
    <dgm:cxn modelId="{8E1D4F0A-9AD5-4376-BF95-6F6E53528A0A}" type="presParOf" srcId="{89EC3782-7FBF-4AD2-850C-9CEC7D814822}" destId="{EF8A1A9E-DDD9-494B-9BDE-53F02754BAEC}" srcOrd="1" destOrd="0" presId="urn:microsoft.com/office/officeart/2005/8/layout/vList3#1"/>
    <dgm:cxn modelId="{72CB2B09-C59D-48FE-827A-FEC876A610B9}" type="presParOf" srcId="{6726C199-11E3-466B-B6CB-A7FA0991D0F1}" destId="{4B9F9BB1-C459-4843-9E9E-240F82191812}" srcOrd="5" destOrd="0" presId="urn:microsoft.com/office/officeart/2005/8/layout/vList3#1"/>
    <dgm:cxn modelId="{9A76014A-D8DD-4923-AC04-41F9547AA8C2}" type="presParOf" srcId="{6726C199-11E3-466B-B6CB-A7FA0991D0F1}" destId="{AD83672C-2512-4B7A-A1DF-304171A1C69D}" srcOrd="6" destOrd="0" presId="urn:microsoft.com/office/officeart/2005/8/layout/vList3#1"/>
    <dgm:cxn modelId="{E1DCD43A-8AC4-47C6-8D7D-58C0A089CD7E}" type="presParOf" srcId="{AD83672C-2512-4B7A-A1DF-304171A1C69D}" destId="{4DC30EA3-4E2B-41A0-B5F4-09CC89465EC9}" srcOrd="0" destOrd="0" presId="urn:microsoft.com/office/officeart/2005/8/layout/vList3#1"/>
    <dgm:cxn modelId="{E4E673EB-1D0A-4356-89A2-FD84457BBFAC}" type="presParOf" srcId="{AD83672C-2512-4B7A-A1DF-304171A1C69D}" destId="{E9625F7A-8F94-4430-B580-092D94C63784}" srcOrd="1" destOrd="0" presId="urn:microsoft.com/office/officeart/2005/8/layout/vList3#1"/>
    <dgm:cxn modelId="{E79C7DF1-8565-4FEC-89CE-179C2CA31195}" type="presParOf" srcId="{6726C199-11E3-466B-B6CB-A7FA0991D0F1}" destId="{A1C3259C-51FC-40C1-8978-854F8DE18C85}" srcOrd="7" destOrd="0" presId="urn:microsoft.com/office/officeart/2005/8/layout/vList3#1"/>
    <dgm:cxn modelId="{926AD608-D815-4284-AFF0-41D61CC6C0D2}" type="presParOf" srcId="{6726C199-11E3-466B-B6CB-A7FA0991D0F1}" destId="{D9396DA0-413A-4909-AA2F-D109FD95E92B}" srcOrd="8" destOrd="0" presId="urn:microsoft.com/office/officeart/2005/8/layout/vList3#1"/>
    <dgm:cxn modelId="{8C7B3728-5ACB-4017-8170-B896190561B4}" type="presParOf" srcId="{D9396DA0-413A-4909-AA2F-D109FD95E92B}" destId="{1EC63AAA-D2D3-4619-B05B-51F5504C6E2D}" srcOrd="0" destOrd="0" presId="urn:microsoft.com/office/officeart/2005/8/layout/vList3#1"/>
    <dgm:cxn modelId="{FDA55875-E777-4CB4-BA71-1073CAD8599E}" type="presParOf" srcId="{D9396DA0-413A-4909-AA2F-D109FD95E92B}" destId="{D6ED9649-6E76-42BB-A95C-D5BA414E36F9}" srcOrd="1" destOrd="0" presId="urn:microsoft.com/office/officeart/2005/8/layout/vList3#1"/>
    <dgm:cxn modelId="{8BEFD6D6-383C-49C5-A04E-6A21610D3CA6}" type="presParOf" srcId="{6726C199-11E3-466B-B6CB-A7FA0991D0F1}" destId="{EBE5D83A-78A7-405C-8FF9-0D696B7328A7}" srcOrd="9" destOrd="0" presId="urn:microsoft.com/office/officeart/2005/8/layout/vList3#1"/>
    <dgm:cxn modelId="{F074C474-15D1-4A03-90B4-46E6743301F2}" type="presParOf" srcId="{6726C199-11E3-466B-B6CB-A7FA0991D0F1}" destId="{4EB98F4D-5C3D-4CD5-B9FE-AEE957B26A27}" srcOrd="10" destOrd="0" presId="urn:microsoft.com/office/officeart/2005/8/layout/vList3#1"/>
    <dgm:cxn modelId="{542A82C9-332A-4686-BAEB-C6C550F5291B}" type="presParOf" srcId="{4EB98F4D-5C3D-4CD5-B9FE-AEE957B26A27}" destId="{A78FB94B-2D08-445D-AA70-2CC8C9FE6AD0}" srcOrd="0" destOrd="0" presId="urn:microsoft.com/office/officeart/2005/8/layout/vList3#1"/>
    <dgm:cxn modelId="{0393D62D-CA54-4EA7-92B2-7D481DE6CD05}" type="presParOf" srcId="{4EB98F4D-5C3D-4CD5-B9FE-AEE957B26A27}" destId="{07ACF89F-2211-4C75-A018-2EE44F9DA550}" srcOrd="1" destOrd="0" presId="urn:microsoft.com/office/officeart/2005/8/layout/vList3#1"/>
    <dgm:cxn modelId="{19112F0E-2119-49F5-994F-FD0488E99283}" type="presParOf" srcId="{6726C199-11E3-466B-B6CB-A7FA0991D0F1}" destId="{AEC2791E-0886-46A6-9E12-5EC034E8E410}" srcOrd="11" destOrd="0" presId="urn:microsoft.com/office/officeart/2005/8/layout/vList3#1"/>
    <dgm:cxn modelId="{E7F68A2B-3B40-4FEF-8E93-327EB57FCDDC}" type="presParOf" srcId="{6726C199-11E3-466B-B6CB-A7FA0991D0F1}" destId="{12D1383D-4A33-4983-9A8D-93FE8C8748FC}" srcOrd="12" destOrd="0" presId="urn:microsoft.com/office/officeart/2005/8/layout/vList3#1"/>
    <dgm:cxn modelId="{281C3D87-7A87-40E4-B8E4-0073DDCA8AB3}" type="presParOf" srcId="{12D1383D-4A33-4983-9A8D-93FE8C8748FC}" destId="{1D062E86-32A6-4CD3-A5AB-505EB6297FB0}" srcOrd="0" destOrd="0" presId="urn:microsoft.com/office/officeart/2005/8/layout/vList3#1"/>
    <dgm:cxn modelId="{AA3888CA-AA03-49F7-BEEF-F1FDFD7D5226}" type="presParOf" srcId="{12D1383D-4A33-4983-9A8D-93FE8C8748FC}" destId="{5E58AD27-9D16-4FF3-848B-E9F44F3D92B3}" srcOrd="1" destOrd="0" presId="urn:microsoft.com/office/officeart/2005/8/layout/vList3#1"/>
    <dgm:cxn modelId="{D1652C18-B87B-4BFC-934C-A54E8476E7B6}" type="presParOf" srcId="{6726C199-11E3-466B-B6CB-A7FA0991D0F1}" destId="{C14A2CC5-A59B-4C35-998E-FA873E099FBD}" srcOrd="13" destOrd="0" presId="urn:microsoft.com/office/officeart/2005/8/layout/vList3#1"/>
    <dgm:cxn modelId="{37380362-BCA2-472A-ACB2-2AF275464952}" type="presParOf" srcId="{6726C199-11E3-466B-B6CB-A7FA0991D0F1}" destId="{3D32F113-5FB5-422E-9D2D-724042B1A7F7}" srcOrd="14" destOrd="0" presId="urn:microsoft.com/office/officeart/2005/8/layout/vList3#1"/>
    <dgm:cxn modelId="{3717221A-A3BD-4CDF-B356-8CF8E12FA485}" type="presParOf" srcId="{3D32F113-5FB5-422E-9D2D-724042B1A7F7}" destId="{FA2AEB97-0648-42E5-A806-BFF5E1658F81}" srcOrd="0" destOrd="0" presId="urn:microsoft.com/office/officeart/2005/8/layout/vList3#1"/>
    <dgm:cxn modelId="{A3CF65F0-9AED-409B-AE08-8093AEF9EF1E}" type="presParOf" srcId="{3D32F113-5FB5-422E-9D2D-724042B1A7F7}" destId="{4BE343BF-78A8-422C-BB7E-5739E5F2F3A8}" srcOrd="1" destOrd="0" presId="urn:microsoft.com/office/officeart/2005/8/layout/vList3#1"/>
    <dgm:cxn modelId="{02C0600A-9A6F-47C7-9A04-D27F1733D6DF}" type="presParOf" srcId="{6726C199-11E3-466B-B6CB-A7FA0991D0F1}" destId="{236F0E5C-0875-4B4F-9926-252DFCC82FEA}" srcOrd="15" destOrd="0" presId="urn:microsoft.com/office/officeart/2005/8/layout/vList3#1"/>
    <dgm:cxn modelId="{CBD6BB97-ED69-4FF6-9FF1-E7D9640689FE}" type="presParOf" srcId="{6726C199-11E3-466B-B6CB-A7FA0991D0F1}" destId="{605AF66B-1FF2-4536-ACCD-4BA656590767}" srcOrd="16" destOrd="0" presId="urn:microsoft.com/office/officeart/2005/8/layout/vList3#1"/>
    <dgm:cxn modelId="{A3F60AE0-3EE3-4C0B-BFFE-4297AEFEDCB7}" type="presParOf" srcId="{605AF66B-1FF2-4536-ACCD-4BA656590767}" destId="{D2F11215-7F2F-47C3-8132-78D7C26F3E74}" srcOrd="0" destOrd="0" presId="urn:microsoft.com/office/officeart/2005/8/layout/vList3#1"/>
    <dgm:cxn modelId="{4B0F53B3-6A66-4AC5-8BE7-4F067B97817A}" type="presParOf" srcId="{605AF66B-1FF2-4536-ACCD-4BA656590767}" destId="{3A92D9E5-C1EF-4F1F-9634-4470C1604149}" srcOrd="1" destOrd="0" presId="urn:microsoft.com/office/officeart/2005/8/layout/vList3#1"/>
    <dgm:cxn modelId="{05969EC9-8077-4DD9-AF4A-4107C3226E29}" type="presParOf" srcId="{6726C199-11E3-466B-B6CB-A7FA0991D0F1}" destId="{18BF7ABC-DE83-4FFA-A4D3-C7F0BDE67982}" srcOrd="17" destOrd="0" presId="urn:microsoft.com/office/officeart/2005/8/layout/vList3#1"/>
    <dgm:cxn modelId="{2DB330B2-6C13-4920-A5D5-08EEA53B1C14}" type="presParOf" srcId="{6726C199-11E3-466B-B6CB-A7FA0991D0F1}" destId="{222C60B9-F0BC-4074-BEEA-137970AC878A}" srcOrd="18" destOrd="0" presId="urn:microsoft.com/office/officeart/2005/8/layout/vList3#1"/>
    <dgm:cxn modelId="{A0A89088-053C-4ACB-A1EC-8941DE87C98F}" type="presParOf" srcId="{222C60B9-F0BC-4074-BEEA-137970AC878A}" destId="{1408A999-7880-45AD-9771-EB86F0EB36E2}" srcOrd="0" destOrd="0" presId="urn:microsoft.com/office/officeart/2005/8/layout/vList3#1"/>
    <dgm:cxn modelId="{1BD3F750-1113-41BA-9678-81F52C80AB58}" type="presParOf" srcId="{222C60B9-F0BC-4074-BEEA-137970AC878A}" destId="{9D7DAA4C-8DEB-43FC-AE00-8229D74DB7B0}" srcOrd="1" destOrd="0" presId="urn:microsoft.com/office/officeart/2005/8/layout/vList3#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A55F6-D10A-4F91-9B4F-4043AA54C853}">
      <dsp:nvSpPr>
        <dsp:cNvPr id="0" name=""/>
        <dsp:cNvSpPr/>
      </dsp:nvSpPr>
      <dsp:spPr>
        <a:xfrm>
          <a:off x="3663987" y="1182178"/>
          <a:ext cx="1485863" cy="309484"/>
        </a:xfrm>
        <a:custGeom>
          <a:avLst/>
          <a:gdLst/>
          <a:ahLst/>
          <a:cxnLst/>
          <a:rect l="0" t="0" r="0" b="0"/>
          <a:pathLst>
            <a:path>
              <a:moveTo>
                <a:pt x="0" y="0"/>
              </a:moveTo>
              <a:lnTo>
                <a:pt x="0" y="154742"/>
              </a:lnTo>
              <a:lnTo>
                <a:pt x="1485863" y="154742"/>
              </a:lnTo>
              <a:lnTo>
                <a:pt x="1485863" y="309484"/>
              </a:lnTo>
            </a:path>
          </a:pathLst>
        </a:custGeom>
        <a:noFill/>
        <a:ln w="15875"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4E658C-BB82-4A73-A480-FD91A9795CBA}">
      <dsp:nvSpPr>
        <dsp:cNvPr id="0" name=""/>
        <dsp:cNvSpPr/>
      </dsp:nvSpPr>
      <dsp:spPr>
        <a:xfrm>
          <a:off x="897456" y="2228530"/>
          <a:ext cx="399336" cy="1866227"/>
        </a:xfrm>
        <a:custGeom>
          <a:avLst/>
          <a:gdLst/>
          <a:ahLst/>
          <a:cxnLst/>
          <a:rect l="0" t="0" r="0" b="0"/>
          <a:pathLst>
            <a:path>
              <a:moveTo>
                <a:pt x="0" y="0"/>
              </a:moveTo>
              <a:lnTo>
                <a:pt x="0" y="1866227"/>
              </a:lnTo>
              <a:lnTo>
                <a:pt x="399336" y="1866227"/>
              </a:lnTo>
            </a:path>
          </a:pathLst>
        </a:custGeom>
        <a:noFill/>
        <a:ln w="15875"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9E31DC-BFF0-4419-9E81-A3F134140454}">
      <dsp:nvSpPr>
        <dsp:cNvPr id="0" name=""/>
        <dsp:cNvSpPr/>
      </dsp:nvSpPr>
      <dsp:spPr>
        <a:xfrm>
          <a:off x="897456" y="2228530"/>
          <a:ext cx="399336" cy="748896"/>
        </a:xfrm>
        <a:custGeom>
          <a:avLst/>
          <a:gdLst/>
          <a:ahLst/>
          <a:cxnLst/>
          <a:rect l="0" t="0" r="0" b="0"/>
          <a:pathLst>
            <a:path>
              <a:moveTo>
                <a:pt x="0" y="0"/>
              </a:moveTo>
              <a:lnTo>
                <a:pt x="0" y="748896"/>
              </a:lnTo>
              <a:lnTo>
                <a:pt x="399336" y="748896"/>
              </a:lnTo>
            </a:path>
          </a:pathLst>
        </a:custGeom>
        <a:noFill/>
        <a:ln w="15875"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25AB32-FFAC-4B58-B8E6-83E35D461773}">
      <dsp:nvSpPr>
        <dsp:cNvPr id="0" name=""/>
        <dsp:cNvSpPr/>
      </dsp:nvSpPr>
      <dsp:spPr>
        <a:xfrm>
          <a:off x="1962353" y="1182178"/>
          <a:ext cx="1701633" cy="309484"/>
        </a:xfrm>
        <a:custGeom>
          <a:avLst/>
          <a:gdLst/>
          <a:ahLst/>
          <a:cxnLst/>
          <a:rect l="0" t="0" r="0" b="0"/>
          <a:pathLst>
            <a:path>
              <a:moveTo>
                <a:pt x="1701633" y="0"/>
              </a:moveTo>
              <a:lnTo>
                <a:pt x="1701633" y="154742"/>
              </a:lnTo>
              <a:lnTo>
                <a:pt x="0" y="154742"/>
              </a:lnTo>
              <a:lnTo>
                <a:pt x="0" y="309484"/>
              </a:lnTo>
            </a:path>
          </a:pathLst>
        </a:custGeom>
        <a:noFill/>
        <a:ln w="15875"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C37B14-09C2-45DC-A84B-D35581AB5892}">
      <dsp:nvSpPr>
        <dsp:cNvPr id="0" name=""/>
        <dsp:cNvSpPr/>
      </dsp:nvSpPr>
      <dsp:spPr>
        <a:xfrm>
          <a:off x="603326" y="1304"/>
          <a:ext cx="6121320" cy="1180874"/>
        </a:xfrm>
        <a:prstGeom prst="rect">
          <a:avLst/>
        </a:prstGeom>
        <a:gradFill rotWithShape="0">
          <a:gsLst>
            <a:gs pos="0">
              <a:schemeClr val="lt1">
                <a:hueOff val="0"/>
                <a:satOff val="0"/>
                <a:lumOff val="0"/>
                <a:alphaOff val="0"/>
                <a:lumMod val="95000"/>
              </a:schemeClr>
            </a:gs>
            <a:gs pos="100000">
              <a:schemeClr val="lt1">
                <a:hueOff val="0"/>
                <a:satOff val="0"/>
                <a:lumOff val="0"/>
                <a:alphaOff val="0"/>
                <a:shade val="82000"/>
                <a:satMod val="125000"/>
                <a:lumMod val="74000"/>
              </a:schemeClr>
            </a:gs>
          </a:gsLst>
          <a:lin ang="5400000" scaled="0"/>
        </a:gradFill>
        <a:ln>
          <a:noFill/>
        </a:ln>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lt1">
              <a:hueOff val="0"/>
              <a:satOff val="0"/>
              <a:lumOff val="0"/>
              <a:alphaOff val="0"/>
              <a:shade val="30000"/>
              <a:satMod val="12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b="0" kern="1200" dirty="0" smtClean="0">
              <a:effectLst>
                <a:outerShdw blurRad="38100" dist="38100" dir="2700000" algn="tl">
                  <a:srgbClr val="000000">
                    <a:alpha val="43137"/>
                  </a:srgbClr>
                </a:outerShdw>
              </a:effectLst>
              <a:latin typeface="+mn-lt"/>
            </a:rPr>
            <a:t>Консолидированный бюджет </a:t>
          </a:r>
        </a:p>
        <a:p>
          <a:pPr lvl="0" algn="ctr" defTabSz="800100">
            <a:lnSpc>
              <a:spcPct val="90000"/>
            </a:lnSpc>
            <a:spcBef>
              <a:spcPct val="0"/>
            </a:spcBef>
            <a:spcAft>
              <a:spcPct val="35000"/>
            </a:spcAft>
          </a:pPr>
          <a:r>
            <a:rPr lang="ru-RU" sz="1800" b="0" kern="1200" dirty="0" smtClean="0">
              <a:effectLst>
                <a:outerShdw blurRad="38100" dist="38100" dir="2700000" algn="tl">
                  <a:srgbClr val="000000">
                    <a:alpha val="43137"/>
                  </a:srgbClr>
                </a:outerShdw>
              </a:effectLst>
              <a:latin typeface="+mn-lt"/>
            </a:rPr>
            <a:t>Павловского муниципального района</a:t>
          </a:r>
          <a:endParaRPr lang="ru-RU" sz="1500" kern="1200" dirty="0">
            <a:latin typeface="+mn-lt"/>
          </a:endParaRPr>
        </a:p>
      </dsp:txBody>
      <dsp:txXfrm>
        <a:off x="603326" y="1304"/>
        <a:ext cx="6121320" cy="1180874"/>
      </dsp:txXfrm>
    </dsp:sp>
    <dsp:sp modelId="{5205DF40-9B9D-44C0-A600-FE41A879693F}">
      <dsp:nvSpPr>
        <dsp:cNvPr id="0" name=""/>
        <dsp:cNvSpPr/>
      </dsp:nvSpPr>
      <dsp:spPr>
        <a:xfrm>
          <a:off x="631231" y="1491663"/>
          <a:ext cx="2662243" cy="736867"/>
        </a:xfrm>
        <a:prstGeom prst="rect">
          <a:avLst/>
        </a:prstGeom>
        <a:gradFill rotWithShape="0">
          <a:gsLst>
            <a:gs pos="0">
              <a:schemeClr val="lt1">
                <a:hueOff val="0"/>
                <a:satOff val="0"/>
                <a:lumOff val="0"/>
                <a:alphaOff val="0"/>
                <a:lumMod val="95000"/>
              </a:schemeClr>
            </a:gs>
            <a:gs pos="100000">
              <a:schemeClr val="lt1">
                <a:hueOff val="0"/>
                <a:satOff val="0"/>
                <a:lumOff val="0"/>
                <a:alphaOff val="0"/>
                <a:shade val="82000"/>
                <a:satMod val="125000"/>
                <a:lumMod val="74000"/>
              </a:schemeClr>
            </a:gs>
          </a:gsLst>
          <a:lin ang="5400000" scaled="0"/>
        </a:gradFill>
        <a:ln>
          <a:noFill/>
        </a:ln>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lt1">
              <a:hueOff val="0"/>
              <a:satOff val="0"/>
              <a:lumOff val="0"/>
              <a:alphaOff val="0"/>
              <a:shade val="30000"/>
              <a:satMod val="12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80000"/>
            </a:lnSpc>
            <a:spcBef>
              <a:spcPct val="0"/>
            </a:spcBef>
            <a:spcAft>
              <a:spcPct val="35000"/>
            </a:spcAft>
          </a:pPr>
          <a:r>
            <a:rPr lang="ru-RU" sz="1600" b="0" kern="1200" dirty="0" smtClean="0">
              <a:effectLst>
                <a:outerShdw blurRad="38100" dist="38100" dir="2700000" algn="tl">
                  <a:srgbClr val="000000">
                    <a:alpha val="43137"/>
                  </a:srgbClr>
                </a:outerShdw>
              </a:effectLst>
              <a:latin typeface="+mn-lt"/>
            </a:rPr>
            <a:t>15</a:t>
          </a:r>
        </a:p>
        <a:p>
          <a:pPr lvl="0" algn="ctr" defTabSz="711200">
            <a:lnSpc>
              <a:spcPct val="80000"/>
            </a:lnSpc>
            <a:spcBef>
              <a:spcPct val="0"/>
            </a:spcBef>
            <a:spcAft>
              <a:spcPct val="35000"/>
            </a:spcAft>
          </a:pPr>
          <a:r>
            <a:rPr lang="ru-RU" sz="1600" b="0" kern="1200" dirty="0" smtClean="0">
              <a:effectLst>
                <a:outerShdw blurRad="38100" dist="38100" dir="2700000" algn="tl">
                  <a:srgbClr val="000000">
                    <a:alpha val="43137"/>
                  </a:srgbClr>
                </a:outerShdw>
              </a:effectLst>
              <a:latin typeface="+mn-lt"/>
            </a:rPr>
            <a:t>Бюджеты поселений</a:t>
          </a:r>
          <a:endParaRPr lang="ru-RU" sz="1600" b="0" kern="1200" dirty="0">
            <a:effectLst>
              <a:outerShdw blurRad="38100" dist="38100" dir="2700000" algn="tl">
                <a:srgbClr val="000000">
                  <a:alpha val="43137"/>
                </a:srgbClr>
              </a:outerShdw>
            </a:effectLst>
            <a:latin typeface="+mn-lt"/>
          </a:endParaRPr>
        </a:p>
      </dsp:txBody>
      <dsp:txXfrm>
        <a:off x="631231" y="1491663"/>
        <a:ext cx="2662243" cy="736867"/>
      </dsp:txXfrm>
    </dsp:sp>
    <dsp:sp modelId="{98B99544-7CDE-443D-B0DB-9C3951712EF3}">
      <dsp:nvSpPr>
        <dsp:cNvPr id="0" name=""/>
        <dsp:cNvSpPr/>
      </dsp:nvSpPr>
      <dsp:spPr>
        <a:xfrm>
          <a:off x="1296792" y="2538014"/>
          <a:ext cx="3034096" cy="878825"/>
        </a:xfrm>
        <a:prstGeom prst="rect">
          <a:avLst/>
        </a:prstGeom>
        <a:gradFill rotWithShape="0">
          <a:gsLst>
            <a:gs pos="0">
              <a:schemeClr val="lt1">
                <a:hueOff val="0"/>
                <a:satOff val="0"/>
                <a:lumOff val="0"/>
                <a:alphaOff val="0"/>
                <a:lumMod val="95000"/>
              </a:schemeClr>
            </a:gs>
            <a:gs pos="100000">
              <a:schemeClr val="lt1">
                <a:hueOff val="0"/>
                <a:satOff val="0"/>
                <a:lumOff val="0"/>
                <a:alphaOff val="0"/>
                <a:shade val="82000"/>
                <a:satMod val="125000"/>
                <a:lumMod val="74000"/>
              </a:schemeClr>
            </a:gs>
          </a:gsLst>
          <a:lin ang="5400000" scaled="0"/>
        </a:gradFill>
        <a:ln>
          <a:noFill/>
        </a:ln>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lt1">
              <a:hueOff val="0"/>
              <a:satOff val="0"/>
              <a:lumOff val="0"/>
              <a:alphaOff val="0"/>
              <a:shade val="30000"/>
              <a:satMod val="12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smtClean="0">
              <a:effectLst>
                <a:outerShdw blurRad="38100" dist="38100" dir="2700000" algn="tl">
                  <a:srgbClr val="000000">
                    <a:alpha val="43137"/>
                  </a:srgbClr>
                </a:outerShdw>
              </a:effectLst>
            </a:rPr>
            <a:t>1</a:t>
          </a:r>
        </a:p>
        <a:p>
          <a:pPr lvl="0" algn="ctr" defTabSz="711200">
            <a:lnSpc>
              <a:spcPct val="90000"/>
            </a:lnSpc>
            <a:spcBef>
              <a:spcPct val="0"/>
            </a:spcBef>
            <a:spcAft>
              <a:spcPct val="35000"/>
            </a:spcAft>
          </a:pPr>
          <a:r>
            <a:rPr lang="ru-RU" sz="1600" b="0" kern="1200" dirty="0" smtClean="0">
              <a:effectLst>
                <a:outerShdw blurRad="38100" dist="38100" dir="2700000" algn="tl">
                  <a:srgbClr val="000000">
                    <a:alpha val="43137"/>
                  </a:srgbClr>
                </a:outerShdw>
              </a:effectLst>
              <a:latin typeface="+mn-lt"/>
            </a:rPr>
            <a:t>Бюджет городского поселения – город Павловск</a:t>
          </a:r>
          <a:endParaRPr lang="ru-RU" sz="1600" b="0" kern="1200" dirty="0">
            <a:effectLst>
              <a:outerShdw blurRad="38100" dist="38100" dir="2700000" algn="tl">
                <a:srgbClr val="000000">
                  <a:alpha val="43137"/>
                </a:srgbClr>
              </a:outerShdw>
            </a:effectLst>
            <a:latin typeface="+mn-lt"/>
          </a:endParaRPr>
        </a:p>
      </dsp:txBody>
      <dsp:txXfrm>
        <a:off x="1296792" y="2538014"/>
        <a:ext cx="3034096" cy="878825"/>
      </dsp:txXfrm>
    </dsp:sp>
    <dsp:sp modelId="{E00FD14B-4291-4D2F-99A5-640B8AE86191}">
      <dsp:nvSpPr>
        <dsp:cNvPr id="0" name=""/>
        <dsp:cNvSpPr/>
      </dsp:nvSpPr>
      <dsp:spPr>
        <a:xfrm>
          <a:off x="1296792" y="3726324"/>
          <a:ext cx="3034096" cy="736867"/>
        </a:xfrm>
        <a:prstGeom prst="rect">
          <a:avLst/>
        </a:prstGeom>
        <a:gradFill rotWithShape="0">
          <a:gsLst>
            <a:gs pos="0">
              <a:schemeClr val="lt1">
                <a:hueOff val="0"/>
                <a:satOff val="0"/>
                <a:lumOff val="0"/>
                <a:alphaOff val="0"/>
                <a:lumMod val="95000"/>
              </a:schemeClr>
            </a:gs>
            <a:gs pos="100000">
              <a:schemeClr val="lt1">
                <a:hueOff val="0"/>
                <a:satOff val="0"/>
                <a:lumOff val="0"/>
                <a:alphaOff val="0"/>
                <a:shade val="82000"/>
                <a:satMod val="125000"/>
                <a:lumMod val="74000"/>
              </a:schemeClr>
            </a:gs>
          </a:gsLst>
          <a:lin ang="5400000" scaled="0"/>
        </a:gradFill>
        <a:ln>
          <a:noFill/>
        </a:ln>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lt1">
              <a:hueOff val="0"/>
              <a:satOff val="0"/>
              <a:lumOff val="0"/>
              <a:alphaOff val="0"/>
              <a:shade val="30000"/>
              <a:satMod val="12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smtClean="0">
              <a:effectLst>
                <a:outerShdw blurRad="38100" dist="38100" dir="2700000" algn="tl">
                  <a:srgbClr val="000000">
                    <a:alpha val="43137"/>
                  </a:srgbClr>
                </a:outerShdw>
              </a:effectLst>
              <a:latin typeface="+mn-lt"/>
            </a:rPr>
            <a:t>14</a:t>
          </a:r>
        </a:p>
        <a:p>
          <a:pPr lvl="0" algn="ctr" defTabSz="711200">
            <a:lnSpc>
              <a:spcPct val="90000"/>
            </a:lnSpc>
            <a:spcBef>
              <a:spcPct val="0"/>
            </a:spcBef>
            <a:spcAft>
              <a:spcPct val="35000"/>
            </a:spcAft>
          </a:pPr>
          <a:r>
            <a:rPr lang="ru-RU" sz="1600" b="0" kern="1200" dirty="0" smtClean="0">
              <a:effectLst>
                <a:outerShdw blurRad="38100" dist="38100" dir="2700000" algn="tl">
                  <a:srgbClr val="000000">
                    <a:alpha val="43137"/>
                  </a:srgbClr>
                </a:outerShdw>
              </a:effectLst>
              <a:latin typeface="+mn-lt"/>
            </a:rPr>
            <a:t>Бюджеты сельских поселений</a:t>
          </a:r>
        </a:p>
      </dsp:txBody>
      <dsp:txXfrm>
        <a:off x="1296792" y="3726324"/>
        <a:ext cx="3034096" cy="736867"/>
      </dsp:txXfrm>
    </dsp:sp>
    <dsp:sp modelId="{D859C348-7C3B-4376-BE14-73D14619B936}">
      <dsp:nvSpPr>
        <dsp:cNvPr id="0" name=""/>
        <dsp:cNvSpPr/>
      </dsp:nvSpPr>
      <dsp:spPr>
        <a:xfrm>
          <a:off x="3602959" y="1491663"/>
          <a:ext cx="3093782" cy="736867"/>
        </a:xfrm>
        <a:prstGeom prst="rect">
          <a:avLst/>
        </a:prstGeom>
        <a:gradFill rotWithShape="0">
          <a:gsLst>
            <a:gs pos="0">
              <a:schemeClr val="lt1">
                <a:hueOff val="0"/>
                <a:satOff val="0"/>
                <a:lumOff val="0"/>
                <a:alphaOff val="0"/>
                <a:lumMod val="95000"/>
              </a:schemeClr>
            </a:gs>
            <a:gs pos="100000">
              <a:schemeClr val="lt1">
                <a:hueOff val="0"/>
                <a:satOff val="0"/>
                <a:lumOff val="0"/>
                <a:alphaOff val="0"/>
                <a:shade val="82000"/>
                <a:satMod val="125000"/>
                <a:lumMod val="74000"/>
              </a:schemeClr>
            </a:gs>
          </a:gsLst>
          <a:lin ang="5400000" scaled="0"/>
        </a:gradFill>
        <a:ln>
          <a:noFill/>
        </a:ln>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lt1">
              <a:hueOff val="0"/>
              <a:satOff val="0"/>
              <a:lumOff val="0"/>
              <a:alphaOff val="0"/>
              <a:shade val="30000"/>
              <a:satMod val="12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smtClean="0">
              <a:effectLst>
                <a:outerShdw blurRad="38100" dist="38100" dir="2700000" algn="tl">
                  <a:srgbClr val="000000">
                    <a:alpha val="43137"/>
                  </a:srgbClr>
                </a:outerShdw>
              </a:effectLst>
              <a:latin typeface="+mn-lt"/>
            </a:rPr>
            <a:t>Бюджет муниципального района</a:t>
          </a:r>
          <a:endParaRPr lang="ru-RU" sz="1600" b="0" kern="1200" dirty="0">
            <a:effectLst>
              <a:outerShdw blurRad="38100" dist="38100" dir="2700000" algn="tl">
                <a:srgbClr val="000000">
                  <a:alpha val="43137"/>
                </a:srgbClr>
              </a:outerShdw>
            </a:effectLst>
            <a:latin typeface="+mn-lt"/>
          </a:endParaRPr>
        </a:p>
      </dsp:txBody>
      <dsp:txXfrm>
        <a:off x="3602959" y="1491663"/>
        <a:ext cx="3093782" cy="7368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AE9DCB-72D6-45A3-BC6B-0A24A95095F3}">
      <dsp:nvSpPr>
        <dsp:cNvPr id="0" name=""/>
        <dsp:cNvSpPr/>
      </dsp:nvSpPr>
      <dsp:spPr>
        <a:xfrm>
          <a:off x="1275994" y="1581083"/>
          <a:ext cx="826548" cy="985936"/>
        </a:xfrm>
        <a:custGeom>
          <a:avLst/>
          <a:gdLst/>
          <a:ahLst/>
          <a:cxnLst/>
          <a:rect l="0" t="0" r="0" b="0"/>
          <a:pathLst>
            <a:path>
              <a:moveTo>
                <a:pt x="0" y="0"/>
              </a:moveTo>
              <a:lnTo>
                <a:pt x="413274" y="0"/>
              </a:lnTo>
              <a:lnTo>
                <a:pt x="413274" y="985936"/>
              </a:lnTo>
              <a:lnTo>
                <a:pt x="826548" y="985936"/>
              </a:lnTo>
            </a:path>
          </a:pathLst>
        </a:custGeom>
        <a:noFill/>
        <a:ln w="9525" cap="flat" cmpd="sng" algn="ctr">
          <a:solidFill>
            <a:schemeClr val="accent4">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dirty="0"/>
        </a:p>
      </dsp:txBody>
      <dsp:txXfrm>
        <a:off x="1657104" y="2041887"/>
        <a:ext cx="64328" cy="64328"/>
      </dsp:txXfrm>
    </dsp:sp>
    <dsp:sp modelId="{C8D5CEF3-9895-41B4-BCEE-EB4A5442B841}">
      <dsp:nvSpPr>
        <dsp:cNvPr id="0" name=""/>
        <dsp:cNvSpPr/>
      </dsp:nvSpPr>
      <dsp:spPr>
        <a:xfrm>
          <a:off x="1275994" y="1581083"/>
          <a:ext cx="826548" cy="173197"/>
        </a:xfrm>
        <a:custGeom>
          <a:avLst/>
          <a:gdLst/>
          <a:ahLst/>
          <a:cxnLst/>
          <a:rect l="0" t="0" r="0" b="0"/>
          <a:pathLst>
            <a:path>
              <a:moveTo>
                <a:pt x="0" y="0"/>
              </a:moveTo>
              <a:lnTo>
                <a:pt x="413274" y="0"/>
              </a:lnTo>
              <a:lnTo>
                <a:pt x="413274" y="173197"/>
              </a:lnTo>
              <a:lnTo>
                <a:pt x="826548" y="173197"/>
              </a:lnTo>
            </a:path>
          </a:pathLst>
        </a:custGeom>
        <a:noFill/>
        <a:ln w="9525" cap="flat" cmpd="sng" algn="ctr">
          <a:solidFill>
            <a:schemeClr val="accent4">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dirty="0"/>
        </a:p>
      </dsp:txBody>
      <dsp:txXfrm>
        <a:off x="1668156" y="1646569"/>
        <a:ext cx="42224" cy="42224"/>
      </dsp:txXfrm>
    </dsp:sp>
    <dsp:sp modelId="{566BC0B8-D216-4C18-BB80-BF145AB160F7}">
      <dsp:nvSpPr>
        <dsp:cNvPr id="0" name=""/>
        <dsp:cNvSpPr/>
      </dsp:nvSpPr>
      <dsp:spPr>
        <a:xfrm>
          <a:off x="1275994" y="771436"/>
          <a:ext cx="826548" cy="809646"/>
        </a:xfrm>
        <a:custGeom>
          <a:avLst/>
          <a:gdLst/>
          <a:ahLst/>
          <a:cxnLst/>
          <a:rect l="0" t="0" r="0" b="0"/>
          <a:pathLst>
            <a:path>
              <a:moveTo>
                <a:pt x="0" y="809646"/>
              </a:moveTo>
              <a:lnTo>
                <a:pt x="413274" y="809646"/>
              </a:lnTo>
              <a:lnTo>
                <a:pt x="413274" y="0"/>
              </a:lnTo>
              <a:lnTo>
                <a:pt x="826548" y="0"/>
              </a:lnTo>
            </a:path>
          </a:pathLst>
        </a:custGeom>
        <a:noFill/>
        <a:ln w="9525" cap="flat" cmpd="sng" algn="ctr">
          <a:solidFill>
            <a:schemeClr val="accent4">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dirty="0"/>
        </a:p>
      </dsp:txBody>
      <dsp:txXfrm>
        <a:off x="1660342" y="1147334"/>
        <a:ext cx="57851" cy="57851"/>
      </dsp:txXfrm>
    </dsp:sp>
    <dsp:sp modelId="{1E1AB717-7B2A-4106-B361-E831FBBDDD03}">
      <dsp:nvSpPr>
        <dsp:cNvPr id="0" name=""/>
        <dsp:cNvSpPr/>
      </dsp:nvSpPr>
      <dsp:spPr>
        <a:xfrm rot="16200000">
          <a:off x="-879498" y="1006674"/>
          <a:ext cx="3162166" cy="1148818"/>
        </a:xfrm>
        <a:prstGeom prst="rect">
          <a:avLst/>
        </a:prstGeom>
        <a:gradFill rotWithShape="0">
          <a:gsLst>
            <a:gs pos="0">
              <a:schemeClr val="lt1">
                <a:hueOff val="0"/>
                <a:satOff val="0"/>
                <a:lumOff val="0"/>
                <a:alphaOff val="0"/>
                <a:lumMod val="95000"/>
              </a:schemeClr>
            </a:gs>
            <a:gs pos="100000">
              <a:schemeClr val="lt1">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t>Составление проекта бюджета муниципального района основывается на:</a:t>
          </a:r>
          <a:endParaRPr lang="ru-RU" sz="2000" kern="1200" dirty="0"/>
        </a:p>
      </dsp:txBody>
      <dsp:txXfrm>
        <a:off x="-879498" y="1006674"/>
        <a:ext cx="3162166" cy="1148818"/>
      </dsp:txXfrm>
    </dsp:sp>
    <dsp:sp modelId="{57705B76-1030-420B-B863-26F1019084E9}">
      <dsp:nvSpPr>
        <dsp:cNvPr id="0" name=""/>
        <dsp:cNvSpPr/>
      </dsp:nvSpPr>
      <dsp:spPr>
        <a:xfrm>
          <a:off x="2102542" y="288029"/>
          <a:ext cx="4593830" cy="966814"/>
        </a:xfrm>
        <a:prstGeom prst="rect">
          <a:avLst/>
        </a:prstGeom>
        <a:gradFill rotWithShape="0">
          <a:gsLst>
            <a:gs pos="0">
              <a:schemeClr val="lt1">
                <a:hueOff val="0"/>
                <a:satOff val="0"/>
                <a:lumOff val="0"/>
                <a:alphaOff val="0"/>
                <a:lumMod val="95000"/>
              </a:schemeClr>
            </a:gs>
            <a:gs pos="100000">
              <a:schemeClr val="lt1">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t>Основных направлениях бюджетной и налоговой политики Российской Федерации, Воронежской области и Павловского района</a:t>
          </a:r>
          <a:endParaRPr lang="ru-RU" sz="1600" kern="1200" dirty="0"/>
        </a:p>
      </dsp:txBody>
      <dsp:txXfrm>
        <a:off x="2102542" y="288029"/>
        <a:ext cx="4593830" cy="966814"/>
      </dsp:txXfrm>
    </dsp:sp>
    <dsp:sp modelId="{87036961-60FA-4312-973C-1DC4B557F651}">
      <dsp:nvSpPr>
        <dsp:cNvPr id="0" name=""/>
        <dsp:cNvSpPr/>
      </dsp:nvSpPr>
      <dsp:spPr>
        <a:xfrm>
          <a:off x="2102542" y="1405046"/>
          <a:ext cx="4559127" cy="698467"/>
        </a:xfrm>
        <a:prstGeom prst="rect">
          <a:avLst/>
        </a:prstGeom>
        <a:gradFill rotWithShape="0">
          <a:gsLst>
            <a:gs pos="0">
              <a:schemeClr val="lt1">
                <a:hueOff val="0"/>
                <a:satOff val="0"/>
                <a:lumOff val="0"/>
                <a:alphaOff val="0"/>
                <a:lumMod val="95000"/>
              </a:schemeClr>
            </a:gs>
            <a:gs pos="100000">
              <a:schemeClr val="lt1">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t>Прогнозе социально-экономического развития Воронежской области и Павловского района</a:t>
          </a:r>
          <a:endParaRPr lang="ru-RU" sz="1600" kern="1200" dirty="0"/>
        </a:p>
      </dsp:txBody>
      <dsp:txXfrm>
        <a:off x="2102542" y="1405046"/>
        <a:ext cx="4559127" cy="698467"/>
      </dsp:txXfrm>
    </dsp:sp>
    <dsp:sp modelId="{5C175D13-1D72-43DB-95FB-2A6DB3890D50}">
      <dsp:nvSpPr>
        <dsp:cNvPr id="0" name=""/>
        <dsp:cNvSpPr/>
      </dsp:nvSpPr>
      <dsp:spPr>
        <a:xfrm>
          <a:off x="2102542" y="2253717"/>
          <a:ext cx="4593830" cy="626604"/>
        </a:xfrm>
        <a:prstGeom prst="rect">
          <a:avLst/>
        </a:prstGeom>
        <a:gradFill rotWithShape="0">
          <a:gsLst>
            <a:gs pos="0">
              <a:schemeClr val="lt1">
                <a:hueOff val="0"/>
                <a:satOff val="0"/>
                <a:lumOff val="0"/>
                <a:alphaOff val="0"/>
                <a:lumMod val="95000"/>
              </a:schemeClr>
            </a:gs>
            <a:gs pos="100000">
              <a:schemeClr val="lt1">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t>Муниципальных</a:t>
          </a:r>
          <a:r>
            <a:rPr lang="ru-RU" sz="2000" kern="1200" dirty="0" smtClean="0"/>
            <a:t> </a:t>
          </a:r>
          <a:r>
            <a:rPr lang="ru-RU" sz="1600" kern="1200" dirty="0" smtClean="0"/>
            <a:t>программах Павловского муниципального района</a:t>
          </a:r>
          <a:endParaRPr lang="ru-RU" sz="1600" kern="1200" dirty="0"/>
        </a:p>
      </dsp:txBody>
      <dsp:txXfrm>
        <a:off x="2102542" y="2253717"/>
        <a:ext cx="4593830" cy="6266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62A8E7-FA74-471B-89C2-98406D76ACA2}">
      <dsp:nvSpPr>
        <dsp:cNvPr id="0" name=""/>
        <dsp:cNvSpPr/>
      </dsp:nvSpPr>
      <dsp:spPr>
        <a:xfrm rot="5400000">
          <a:off x="-103795" y="103795"/>
          <a:ext cx="688109" cy="48051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ru-RU" sz="700" kern="1200" dirty="0" smtClean="0"/>
            <a:t>Август</a:t>
          </a:r>
          <a:endParaRPr lang="ru-RU" sz="700" kern="1200" dirty="0"/>
        </a:p>
      </dsp:txBody>
      <dsp:txXfrm rot="-5400000">
        <a:off x="1" y="240258"/>
        <a:ext cx="480518" cy="207591"/>
      </dsp:txXfrm>
    </dsp:sp>
    <dsp:sp modelId="{EDC63FED-65BC-47E8-BF7D-43441F7F2320}">
      <dsp:nvSpPr>
        <dsp:cNvPr id="0" name=""/>
        <dsp:cNvSpPr/>
      </dsp:nvSpPr>
      <dsp:spPr>
        <a:xfrm rot="5400000">
          <a:off x="3846790" y="-3262819"/>
          <a:ext cx="420347" cy="7087822"/>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t>    Определение основных подходов к формированию бюджета муниципального района</a:t>
          </a:r>
          <a:endParaRPr lang="ru-RU" sz="1300" kern="1200" dirty="0"/>
        </a:p>
      </dsp:txBody>
      <dsp:txXfrm rot="-5400000">
        <a:off x="513053" y="91438"/>
        <a:ext cx="7067302" cy="379307"/>
      </dsp:txXfrm>
    </dsp:sp>
    <dsp:sp modelId="{25C54580-D105-4AB3-A79B-5FC58202DDE8}">
      <dsp:nvSpPr>
        <dsp:cNvPr id="0" name=""/>
        <dsp:cNvSpPr/>
      </dsp:nvSpPr>
      <dsp:spPr>
        <a:xfrm rot="5400000">
          <a:off x="-102968" y="655367"/>
          <a:ext cx="686454" cy="48051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ru-RU" sz="600" kern="1200" dirty="0" smtClean="0"/>
            <a:t>Август -Сентябрь</a:t>
          </a:r>
          <a:endParaRPr lang="ru-RU" sz="600" kern="1200" dirty="0"/>
        </a:p>
      </dsp:txBody>
      <dsp:txXfrm rot="-5400000">
        <a:off x="0" y="792658"/>
        <a:ext cx="480518" cy="205936"/>
      </dsp:txXfrm>
    </dsp:sp>
    <dsp:sp modelId="{3D768F0D-312B-4BF9-A98C-D4C298419ACC}">
      <dsp:nvSpPr>
        <dsp:cNvPr id="0" name=""/>
        <dsp:cNvSpPr/>
      </dsp:nvSpPr>
      <dsp:spPr>
        <a:xfrm rot="5400000">
          <a:off x="3841057" y="-2771536"/>
          <a:ext cx="446195" cy="7101914"/>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t>     Основные показатели прогноза социально-экономического развития Павловского муниципального района</a:t>
          </a:r>
          <a:endParaRPr lang="ru-RU" sz="1300" kern="1200" dirty="0"/>
        </a:p>
      </dsp:txBody>
      <dsp:txXfrm rot="-5400000">
        <a:off x="513198" y="578104"/>
        <a:ext cx="7080133" cy="402633"/>
      </dsp:txXfrm>
    </dsp:sp>
    <dsp:sp modelId="{60C73676-77F6-45FA-BB7E-372D8737249C}">
      <dsp:nvSpPr>
        <dsp:cNvPr id="0" name=""/>
        <dsp:cNvSpPr/>
      </dsp:nvSpPr>
      <dsp:spPr>
        <a:xfrm rot="5400000">
          <a:off x="-102968" y="1311828"/>
          <a:ext cx="686454" cy="48051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ru-RU" sz="600" kern="1200" dirty="0" smtClean="0"/>
            <a:t>Сентябрь-Октябрь</a:t>
          </a:r>
          <a:endParaRPr lang="ru-RU" sz="600" kern="1200" dirty="0"/>
        </a:p>
      </dsp:txBody>
      <dsp:txXfrm rot="-5400000">
        <a:off x="0" y="1449119"/>
        <a:ext cx="480518" cy="205936"/>
      </dsp:txXfrm>
    </dsp:sp>
    <dsp:sp modelId="{0AA8BB0A-437F-41CA-AA79-AF783345D6B6}">
      <dsp:nvSpPr>
        <dsp:cNvPr id="0" name=""/>
        <dsp:cNvSpPr/>
      </dsp:nvSpPr>
      <dsp:spPr>
        <a:xfrm rot="5400000">
          <a:off x="3884776" y="-2163110"/>
          <a:ext cx="381622" cy="7190137"/>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just" defTabSz="533400">
            <a:lnSpc>
              <a:spcPct val="90000"/>
            </a:lnSpc>
            <a:spcBef>
              <a:spcPct val="0"/>
            </a:spcBef>
            <a:spcAft>
              <a:spcPct val="15000"/>
            </a:spcAft>
            <a:buChar char="••"/>
          </a:pPr>
          <a:r>
            <a:rPr lang="ru-RU" sz="1200" kern="1200" dirty="0" smtClean="0"/>
            <a:t>     </a:t>
          </a:r>
          <a:r>
            <a:rPr lang="ru-RU" sz="1300" kern="1200" dirty="0" smtClean="0"/>
            <a:t>Работа органов и структурных подразделений администрации, субъектов бюджетного планирования по подготовке и обоснованию бюджетных ассигнований</a:t>
          </a:r>
          <a:endParaRPr lang="ru-RU" sz="1300" kern="1200" dirty="0"/>
        </a:p>
      </dsp:txBody>
      <dsp:txXfrm rot="-5400000">
        <a:off x="480519" y="1259776"/>
        <a:ext cx="7171508" cy="344364"/>
      </dsp:txXfrm>
    </dsp:sp>
    <dsp:sp modelId="{AC701D93-BE71-4C17-AE62-FCE3E9862B19}">
      <dsp:nvSpPr>
        <dsp:cNvPr id="0" name=""/>
        <dsp:cNvSpPr/>
      </dsp:nvSpPr>
      <dsp:spPr>
        <a:xfrm rot="5400000">
          <a:off x="-102968" y="1914142"/>
          <a:ext cx="686454" cy="48051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ru-RU" sz="600" kern="1200" dirty="0" smtClean="0"/>
            <a:t>Ноябрь</a:t>
          </a:r>
          <a:endParaRPr lang="ru-RU" sz="600" kern="1200" dirty="0"/>
        </a:p>
      </dsp:txBody>
      <dsp:txXfrm rot="-5400000">
        <a:off x="0" y="2051433"/>
        <a:ext cx="480518" cy="205936"/>
      </dsp:txXfrm>
    </dsp:sp>
    <dsp:sp modelId="{76094BB8-2136-47DC-9A1B-911E56E4CCEF}">
      <dsp:nvSpPr>
        <dsp:cNvPr id="0" name=""/>
        <dsp:cNvSpPr/>
      </dsp:nvSpPr>
      <dsp:spPr>
        <a:xfrm rot="5400000">
          <a:off x="3852489" y="-1560796"/>
          <a:ext cx="446195" cy="7190137"/>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just" defTabSz="533400">
            <a:lnSpc>
              <a:spcPct val="90000"/>
            </a:lnSpc>
            <a:spcBef>
              <a:spcPct val="0"/>
            </a:spcBef>
            <a:spcAft>
              <a:spcPct val="15000"/>
            </a:spcAft>
            <a:buChar char="••"/>
          </a:pPr>
          <a:r>
            <a:rPr lang="ru-RU" sz="1200" kern="1200" dirty="0" smtClean="0"/>
            <a:t>     </a:t>
          </a:r>
          <a:r>
            <a:rPr lang="ru-RU" sz="1300" kern="1200" dirty="0" smtClean="0"/>
            <a:t>Одобрение главой муниципального района проекта решения Совета народных депутатов о бюджете Павловского муниципального района</a:t>
          </a:r>
          <a:endParaRPr lang="ru-RU" sz="1300" kern="1200" dirty="0"/>
        </a:p>
      </dsp:txBody>
      <dsp:txXfrm rot="-5400000">
        <a:off x="480519" y="1832955"/>
        <a:ext cx="7168356" cy="402633"/>
      </dsp:txXfrm>
    </dsp:sp>
    <dsp:sp modelId="{D1C6A935-13B6-4B6A-A5B7-F4F54A0024C8}">
      <dsp:nvSpPr>
        <dsp:cNvPr id="0" name=""/>
        <dsp:cNvSpPr/>
      </dsp:nvSpPr>
      <dsp:spPr>
        <a:xfrm rot="5400000">
          <a:off x="-102968" y="2579597"/>
          <a:ext cx="686454" cy="48051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ru-RU" sz="600" kern="1200" dirty="0" smtClean="0"/>
            <a:t>Ноябрь</a:t>
          </a:r>
          <a:endParaRPr lang="ru-RU" sz="600" kern="1200" dirty="0"/>
        </a:p>
      </dsp:txBody>
      <dsp:txXfrm rot="-5400000">
        <a:off x="0" y="2716888"/>
        <a:ext cx="480518" cy="205936"/>
      </dsp:txXfrm>
    </dsp:sp>
    <dsp:sp modelId="{30D9CF9F-4EFE-4B5E-A5A5-98A27BB23119}">
      <dsp:nvSpPr>
        <dsp:cNvPr id="0" name=""/>
        <dsp:cNvSpPr/>
      </dsp:nvSpPr>
      <dsp:spPr>
        <a:xfrm rot="5400000">
          <a:off x="3789348" y="-895341"/>
          <a:ext cx="572477" cy="7190137"/>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t>     Внесение проекта решения Совета народных депутатов о бюджете муниципального района на рассмотрение в Совет народных депутатов Павловского муниципального района (не позднее 15 ноября)</a:t>
          </a:r>
          <a:endParaRPr lang="ru-RU" sz="1300" kern="1200" dirty="0"/>
        </a:p>
      </dsp:txBody>
      <dsp:txXfrm rot="-5400000">
        <a:off x="480518" y="2441435"/>
        <a:ext cx="7162191" cy="516585"/>
      </dsp:txXfrm>
    </dsp:sp>
    <dsp:sp modelId="{CD0C7592-F633-496A-B041-4A70774CC1AD}">
      <dsp:nvSpPr>
        <dsp:cNvPr id="0" name=""/>
        <dsp:cNvSpPr/>
      </dsp:nvSpPr>
      <dsp:spPr>
        <a:xfrm rot="5400000">
          <a:off x="-102968" y="3181911"/>
          <a:ext cx="686454" cy="48051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ru-RU" sz="600" kern="1200" dirty="0" smtClean="0"/>
            <a:t>Декабрь</a:t>
          </a:r>
          <a:endParaRPr lang="ru-RU" sz="600" kern="1200" dirty="0"/>
        </a:p>
      </dsp:txBody>
      <dsp:txXfrm rot="-5400000">
        <a:off x="0" y="3319202"/>
        <a:ext cx="480518" cy="205936"/>
      </dsp:txXfrm>
    </dsp:sp>
    <dsp:sp modelId="{727A53A4-1D75-46E6-9BDA-025FC1006F0B}">
      <dsp:nvSpPr>
        <dsp:cNvPr id="0" name=""/>
        <dsp:cNvSpPr/>
      </dsp:nvSpPr>
      <dsp:spPr>
        <a:xfrm rot="5400000">
          <a:off x="3889273" y="-291644"/>
          <a:ext cx="372626" cy="7190137"/>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t>     Проведение публичных слушаний по вопросу принятия проекта решения о бюджете Павловского муниципального района</a:t>
          </a:r>
          <a:endParaRPr lang="ru-RU" sz="1300" kern="1200" dirty="0"/>
        </a:p>
      </dsp:txBody>
      <dsp:txXfrm rot="-5400000">
        <a:off x="480518" y="3135301"/>
        <a:ext cx="7171947" cy="336246"/>
      </dsp:txXfrm>
    </dsp:sp>
    <dsp:sp modelId="{8C74B62A-AF1B-4101-93B4-B27E57EAA61F}">
      <dsp:nvSpPr>
        <dsp:cNvPr id="0" name=""/>
        <dsp:cNvSpPr/>
      </dsp:nvSpPr>
      <dsp:spPr>
        <a:xfrm rot="5400000">
          <a:off x="-102968" y="3784224"/>
          <a:ext cx="686454" cy="48051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ru-RU" sz="600" kern="1200" dirty="0" smtClean="0"/>
            <a:t>Третья декада декабря</a:t>
          </a:r>
          <a:endParaRPr lang="ru-RU" sz="600" kern="1200" dirty="0"/>
        </a:p>
      </dsp:txBody>
      <dsp:txXfrm rot="-5400000">
        <a:off x="0" y="3921515"/>
        <a:ext cx="480518" cy="205936"/>
      </dsp:txXfrm>
    </dsp:sp>
    <dsp:sp modelId="{241E0B60-E825-4595-805D-248BE5993ED9}">
      <dsp:nvSpPr>
        <dsp:cNvPr id="0" name=""/>
        <dsp:cNvSpPr/>
      </dsp:nvSpPr>
      <dsp:spPr>
        <a:xfrm rot="5400000">
          <a:off x="3852489" y="309285"/>
          <a:ext cx="446195" cy="7190137"/>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t>     Принятие Советом народных депутатов Павловского муниципального района решения о бюджете муниципального района</a:t>
          </a:r>
          <a:endParaRPr lang="ru-RU" sz="1300" kern="1200" dirty="0"/>
        </a:p>
      </dsp:txBody>
      <dsp:txXfrm rot="-5400000">
        <a:off x="480519" y="3703037"/>
        <a:ext cx="7168356" cy="4026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0.32596</cdr:x>
      <cdr:y>0.22222</cdr:y>
    </cdr:from>
    <cdr:to>
      <cdr:x>0.33571</cdr:x>
      <cdr:y>0.32339</cdr:y>
    </cdr:to>
    <cdr:cxnSp macro="">
      <cdr:nvCxnSpPr>
        <cdr:cNvPr id="3" name="Прямая соединительная линия 2"/>
        <cdr:cNvCxnSpPr/>
      </cdr:nvCxnSpPr>
      <cdr:spPr>
        <a:xfrm xmlns:a="http://schemas.openxmlformats.org/drawingml/2006/main" flipH="1" flipV="1">
          <a:off x="2435542" y="1152128"/>
          <a:ext cx="72851" cy="524523"/>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0.29649</cdr:x>
      <cdr:y>0.03237</cdr:y>
    </cdr:from>
    <cdr:to>
      <cdr:x>0.31598</cdr:x>
      <cdr:y>0.10463</cdr:y>
    </cdr:to>
    <cdr:cxnSp macro="">
      <cdr:nvCxnSpPr>
        <cdr:cNvPr id="5" name="Прямая соединительная линия 4"/>
        <cdr:cNvCxnSpPr/>
      </cdr:nvCxnSpPr>
      <cdr:spPr>
        <a:xfrm xmlns:a="http://schemas.openxmlformats.org/drawingml/2006/main">
          <a:off x="2215405" y="167801"/>
          <a:ext cx="145629" cy="374637"/>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0.14681</cdr:x>
      <cdr:y>0.08333</cdr:y>
    </cdr:from>
    <cdr:to>
      <cdr:x>0.18535</cdr:x>
      <cdr:y>0.13888</cdr:y>
    </cdr:to>
    <cdr:cxnSp macro="">
      <cdr:nvCxnSpPr>
        <cdr:cNvPr id="7" name="Прямая соединительная линия 6"/>
        <cdr:cNvCxnSpPr/>
      </cdr:nvCxnSpPr>
      <cdr:spPr>
        <a:xfrm xmlns:a="http://schemas.openxmlformats.org/drawingml/2006/main">
          <a:off x="1096963" y="432048"/>
          <a:ext cx="287970" cy="288003"/>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0.07484</cdr:x>
      <cdr:y>0.17505</cdr:y>
    </cdr:from>
    <cdr:to>
      <cdr:x>0.12302</cdr:x>
      <cdr:y>0.22663</cdr:y>
    </cdr:to>
    <cdr:cxnSp macro="">
      <cdr:nvCxnSpPr>
        <cdr:cNvPr id="10" name="Прямая соединительная линия 9"/>
        <cdr:cNvCxnSpPr/>
      </cdr:nvCxnSpPr>
      <cdr:spPr>
        <a:xfrm xmlns:a="http://schemas.openxmlformats.org/drawingml/2006/main">
          <a:off x="559221" y="907566"/>
          <a:ext cx="360001" cy="26742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0.05557</cdr:x>
      <cdr:y>0.26389</cdr:y>
    </cdr:from>
    <cdr:to>
      <cdr:x>0.08448</cdr:x>
      <cdr:y>0.31944</cdr:y>
    </cdr:to>
    <cdr:cxnSp macro="">
      <cdr:nvCxnSpPr>
        <cdr:cNvPr id="12" name="Прямая соединительная линия 11"/>
        <cdr:cNvCxnSpPr/>
      </cdr:nvCxnSpPr>
      <cdr:spPr>
        <a:xfrm xmlns:a="http://schemas.openxmlformats.org/drawingml/2006/main">
          <a:off x="415205" y="1368152"/>
          <a:ext cx="216016" cy="288004"/>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0.35432</cdr:x>
      <cdr:y>0.04996</cdr:y>
    </cdr:from>
    <cdr:to>
      <cdr:x>0.43141</cdr:x>
      <cdr:y>0.09432</cdr:y>
    </cdr:to>
    <cdr:cxnSp macro="">
      <cdr:nvCxnSpPr>
        <cdr:cNvPr id="14" name="Прямая соединительная линия 13"/>
        <cdr:cNvCxnSpPr/>
      </cdr:nvCxnSpPr>
      <cdr:spPr>
        <a:xfrm xmlns:a="http://schemas.openxmlformats.org/drawingml/2006/main" flipH="1">
          <a:off x="2647453" y="259036"/>
          <a:ext cx="576016" cy="229988"/>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0.87906</cdr:x>
      <cdr:y>0.79424</cdr:y>
    </cdr:from>
    <cdr:to>
      <cdr:x>1</cdr:x>
      <cdr:y>1</cdr:y>
    </cdr:to>
    <cdr:sp macro="" textlink="">
      <cdr:nvSpPr>
        <cdr:cNvPr id="2" name="TextBox 1"/>
        <cdr:cNvSpPr txBox="1"/>
      </cdr:nvSpPr>
      <cdr:spPr>
        <a:xfrm xmlns:a="http://schemas.openxmlformats.org/drawingml/2006/main">
          <a:off x="7200800" y="379583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4E7FAC5-78C6-4297-829B-541CB206CC75}" type="datetimeFigureOut">
              <a:rPr lang="ru-RU" smtClean="0"/>
              <a:pPr/>
              <a:t>20.01.2020</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9E0ACA0-FF2A-48F4-89BE-18A1E431994B}" type="slidenum">
              <a:rPr lang="ru-RU" smtClean="0"/>
              <a:pPr/>
              <a:t>‹#›</a:t>
            </a:fld>
            <a:endParaRPr lang="ru-RU"/>
          </a:p>
        </p:txBody>
      </p:sp>
    </p:spTree>
    <p:extLst>
      <p:ext uri="{BB962C8B-B14F-4D97-AF65-F5344CB8AC3E}">
        <p14:creationId xmlns:p14="http://schemas.microsoft.com/office/powerpoint/2010/main" xmlns="" val="3391099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D03D95-0642-4125-A8EA-86A814069500}" type="datetimeFigureOut">
              <a:rPr lang="ru-RU" smtClean="0"/>
              <a:pPr/>
              <a:t>20.01.2020</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01BA1F-40D3-41DC-BCAC-1156E3D9274F}" type="slidenum">
              <a:rPr lang="ru-RU" smtClean="0"/>
              <a:pPr/>
              <a:t>‹#›</a:t>
            </a:fld>
            <a:endParaRPr lang="ru-RU" dirty="0"/>
          </a:p>
        </p:txBody>
      </p:sp>
    </p:spTree>
    <p:extLst>
      <p:ext uri="{BB962C8B-B14F-4D97-AF65-F5344CB8AC3E}">
        <p14:creationId xmlns:p14="http://schemas.microsoft.com/office/powerpoint/2010/main" xmlns="" val="3609528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701BA1F-40D3-41DC-BCAC-1156E3D9274F}" type="slidenum">
              <a:rPr lang="ru-RU" smtClean="0"/>
              <a:pPr/>
              <a:t>1</a:t>
            </a:fld>
            <a:endParaRPr lang="ru-RU" dirty="0"/>
          </a:p>
        </p:txBody>
      </p:sp>
    </p:spTree>
    <p:extLst>
      <p:ext uri="{BB962C8B-B14F-4D97-AF65-F5344CB8AC3E}">
        <p14:creationId xmlns:p14="http://schemas.microsoft.com/office/powerpoint/2010/main" xmlns="" val="3800472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6"/>
            <a:ext cx="5637011"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B2AB126-BB1D-4FEB-85E0-9F54B49B2950}" type="datetime1">
              <a:rPr lang="ru-RU" smtClean="0"/>
              <a:pPr/>
              <a:t>20.01.2020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sp>
        <p:nvSpPr>
          <p:cNvPr id="2" name="Title 1"/>
          <p:cNvSpPr>
            <a:spLocks noGrp="1"/>
          </p:cNvSpPr>
          <p:nvPr>
            <p:ph type="ctrTitle"/>
          </p:nvPr>
        </p:nvSpPr>
        <p:spPr>
          <a:xfrm>
            <a:off x="817582" y="3132291"/>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653CF88-DCB3-4965-A812-023C2D7935AC}" type="datetime1">
              <a:rPr lang="ru-RU" smtClean="0"/>
              <a:pPr/>
              <a:t>20.01.2020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9"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4" y="731520"/>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B7E8922-54C0-4370-A8C2-969C4F2B9AFA}" type="datetime1">
              <a:rPr lang="ru-RU" smtClean="0"/>
              <a:pPr/>
              <a:t>20.01.2020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8973A22-71B8-4A2B-BD8C-9D8B4ECE6440}" type="datetime1">
              <a:rPr lang="ru-RU" smtClean="0"/>
              <a:pPr/>
              <a:t>20.01.2020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7"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2"/>
            <a:ext cx="5970495"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53BC0E8-29EF-479B-8848-E377E789A4DD}" type="datetime1">
              <a:rPr lang="ru-RU" smtClean="0"/>
              <a:pPr/>
              <a:t>20.01.2020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CCB2E08-70A7-4B9C-B841-D70662D5F7EE}" type="datetime1">
              <a:rPr lang="ru-RU" smtClean="0"/>
              <a:pPr/>
              <a:t>20.01.2020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3"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B649CD8-9B39-4B58-902D-6CD846858002}" type="datetime1">
              <a:rPr lang="ru-RU" smtClean="0"/>
              <a:pPr/>
              <a:t>20.01.2020</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dirty="0"/>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C061150-B110-4012-A78C-869DFD91F441}" type="datetime1">
              <a:rPr lang="ru-RU" smtClean="0"/>
              <a:pPr/>
              <a:t>20.01.2020</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48C35-C73B-4328-91F5-C4112B29ACF3}" type="datetime1">
              <a:rPr lang="ru-RU" smtClean="0"/>
              <a:pPr/>
              <a:t>20.01.2020</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6" y="2209801"/>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6" y="731521"/>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6" y="3497803"/>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CCE001-FBB0-4A88-A930-CD0B227F7527}" type="datetime1">
              <a:rPr lang="ru-RU" smtClean="0"/>
              <a:pPr/>
              <a:t>20.01.2020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877887" y="1010487"/>
            <a:ext cx="3694115"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9ACC920-94CA-4D82-955E-35F9A57A6E82}" type="datetime1">
              <a:rPr lang="ru-RU" smtClean="0"/>
              <a:pPr/>
              <a:t>20.01.2020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dirty="0"/>
          </a:p>
        </p:txBody>
      </p:sp>
      <p:sp>
        <p:nvSpPr>
          <p:cNvPr id="2" name="Title 1"/>
          <p:cNvSpPr>
            <a:spLocks noGrp="1"/>
          </p:cNvSpPr>
          <p:nvPr>
            <p:ph type="title"/>
          </p:nvPr>
        </p:nvSpPr>
        <p:spPr>
          <a:xfrm>
            <a:off x="727268" y="4464421"/>
            <a:ext cx="6383539"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90"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1"/>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6D2DF783-B4E7-47E5-A251-3987FB0E2E7A}" type="datetime1">
              <a:rPr lang="ru-RU" smtClean="0"/>
              <a:pPr/>
              <a:t>20.01.2020</a:t>
            </a:fld>
            <a:endParaRPr lang="ru-RU" dirty="0"/>
          </a:p>
        </p:txBody>
      </p:sp>
      <p:sp>
        <p:nvSpPr>
          <p:cNvPr id="5" name="Footer Placeholder 4"/>
          <p:cNvSpPr>
            <a:spLocks noGrp="1"/>
          </p:cNvSpPr>
          <p:nvPr>
            <p:ph type="ftr" sz="quarter" idx="3"/>
          </p:nvPr>
        </p:nvSpPr>
        <p:spPr>
          <a:xfrm>
            <a:off x="457201" y="6172201"/>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dirty="0"/>
          </a:p>
        </p:txBody>
      </p:sp>
      <p:sp>
        <p:nvSpPr>
          <p:cNvPr id="6" name="Slide Number Placeholder 5"/>
          <p:cNvSpPr>
            <a:spLocks noGrp="1"/>
          </p:cNvSpPr>
          <p:nvPr>
            <p:ph type="sldNum" sz="quarter" idx="4"/>
          </p:nvPr>
        </p:nvSpPr>
        <p:spPr>
          <a:xfrm>
            <a:off x="3810000" y="6172201"/>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chart" Target="../charts/chart4.xml"/><Relationship Id="rId7" Type="http://schemas.openxmlformats.org/officeDocument/2006/relationships/diagramColors" Target="../diagrams/colors4.xml"/><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microsoft.com/office/2007/relationships/diagramDrawing" Target="../diagrams/drawing4.xml"/><Relationship Id="rId4" Type="http://schemas.openxmlformats.org/officeDocument/2006/relationships/diagramData" Target="../diagrams/data4.xml"/><Relationship Id="rId9" Type="http://schemas.openxmlformats.org/officeDocument/2006/relationships/image" Target="../media/image12.jpeg"/></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7" Type="http://schemas.microsoft.com/office/2007/relationships/diagramDrawing" Target="../diagrams/drawing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28.jpeg"/><Relationship Id="rId4" Type="http://schemas.openxmlformats.org/officeDocument/2006/relationships/image" Target="../media/image27.jpeg"/></Relationships>
</file>

<file path=ppt/slides/_rels/slide3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png"/></Relationships>
</file>

<file path=ppt/slides/_rels/slide4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36.jpeg"/></Relationships>
</file>

<file path=ppt/slides/_rels/slide4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40.jpeg"/></Relationships>
</file>

<file path=ppt/slides/_rels/slide4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diagramData" Target="../diagrams/data1.xml"/><Relationship Id="rId7"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microsoft.com/office/2007/relationships/diagramDrawing" Target="../diagrams/drawing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microsoft.com/office/2007/relationships/diagramDrawing" Target="../diagrams/drawing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3">
            <a:extLst>
              <a:ext uri="{28A0092B-C50C-407E-A947-70E740481C1C}">
                <a14:useLocalDpi xmlns:a14="http://schemas.microsoft.com/office/drawing/2010/main" xmlns="" val="0"/>
              </a:ext>
            </a:extLst>
          </a:blip>
          <a:stretch>
            <a:fillRect/>
          </a:stretch>
        </p:blipFill>
        <p:spPr>
          <a:xfrm>
            <a:off x="1835696" y="548680"/>
            <a:ext cx="5574812" cy="3600399"/>
          </a:xfrm>
          <a:prstGeom prst="rect">
            <a:avLst/>
          </a:prstGeom>
          <a:ln>
            <a:noFill/>
          </a:ln>
          <a:effectLst>
            <a:outerShdw blurRad="292100" dist="139700" dir="2700000" algn="tl" rotWithShape="0">
              <a:srgbClr val="333333">
                <a:alpha val="65000"/>
              </a:srgbClr>
            </a:outerShdw>
          </a:effectLst>
        </p:spPr>
      </p:pic>
      <p:sp>
        <p:nvSpPr>
          <p:cNvPr id="2" name="Заголовок 1"/>
          <p:cNvSpPr>
            <a:spLocks noGrp="1"/>
          </p:cNvSpPr>
          <p:nvPr>
            <p:ph type="title"/>
          </p:nvPr>
        </p:nvSpPr>
        <p:spPr>
          <a:xfrm>
            <a:off x="611560" y="4293096"/>
            <a:ext cx="7920880" cy="2304256"/>
          </a:xfrm>
          <a:ln>
            <a:noFill/>
          </a:ln>
        </p:spPr>
        <p:txBody>
          <a:bodyPr/>
          <a:lstStyle/>
          <a:p>
            <a:pPr marL="0" indent="0" algn="ctr">
              <a:buNone/>
            </a:pPr>
            <a:r>
              <a:rPr lang="ru-RU" dirty="0" smtClean="0">
                <a:solidFill>
                  <a:schemeClr val="tx1"/>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Бюджет для граждан</a:t>
            </a:r>
            <a:br>
              <a:rPr lang="ru-RU" dirty="0" smtClean="0">
                <a:solidFill>
                  <a:schemeClr val="tx1"/>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r>
              <a:rPr lang="ru-RU" sz="1500" dirty="0" smtClean="0">
                <a:solidFill>
                  <a:schemeClr val="tx1"/>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
            </a:r>
            <a:br>
              <a:rPr lang="ru-RU" sz="1500" dirty="0" smtClean="0">
                <a:solidFill>
                  <a:schemeClr val="tx1"/>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r>
              <a:rPr lang="ru-RU" sz="1500" dirty="0">
                <a:solidFill>
                  <a:schemeClr val="tx1"/>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
            </a:r>
            <a:br>
              <a:rPr lang="ru-RU" sz="1500" dirty="0">
                <a:solidFill>
                  <a:schemeClr val="tx1"/>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r>
              <a:rPr lang="ru-RU" sz="1500" dirty="0" smtClean="0">
                <a:solidFill>
                  <a:schemeClr val="tx1"/>
                </a:solidFill>
                <a:effectLst>
                  <a:outerShdw blurRad="38100" dist="38100" dir="2700000" algn="tl">
                    <a:srgbClr val="000000">
                      <a:alpha val="43137"/>
                    </a:srgbClr>
                  </a:outerShdw>
                  <a:reflection blurRad="6350" stA="55000" endA="300" endPos="45500" dir="5400000" sy="-100000" algn="bl" rotWithShape="0"/>
                </a:effectLst>
                <a:ea typeface="Batang" pitchFamily="18" charset="-127"/>
              </a:rPr>
              <a:t>к решению Совета народных депутатов Павловского муниципального района «Об утверждении бюджета Павловского муниципального района на 2020 и плановый период 2021 и 2022 годы»</a:t>
            </a:r>
            <a:r>
              <a:rPr lang="ru-RU" sz="1500" dirty="0" smtClean="0">
                <a:solidFill>
                  <a:schemeClr val="tx1"/>
                </a:solidFill>
                <a:ea typeface="Batang" pitchFamily="18" charset="-127"/>
              </a:rPr>
              <a:t/>
            </a:r>
            <a:br>
              <a:rPr lang="ru-RU" sz="1500" dirty="0" smtClean="0">
                <a:solidFill>
                  <a:schemeClr val="tx1"/>
                </a:solidFill>
                <a:ea typeface="Batang" pitchFamily="18" charset="-127"/>
              </a:rPr>
            </a:br>
            <a:endParaRPr lang="ru-RU" sz="1500" dirty="0">
              <a:solidFill>
                <a:schemeClr val="tx1"/>
              </a:solidFill>
              <a:ea typeface="Batang" pitchFamily="18" charset="-127"/>
            </a:endParaRPr>
          </a:p>
        </p:txBody>
      </p:sp>
    </p:spTree>
    <p:extLst>
      <p:ext uri="{BB962C8B-B14F-4D97-AF65-F5344CB8AC3E}">
        <p14:creationId xmlns:p14="http://schemas.microsoft.com/office/powerpoint/2010/main" xmlns="" val="3178774179"/>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10</a:t>
            </a:fld>
            <a:endParaRPr lang="ru-RU" dirty="0"/>
          </a:p>
        </p:txBody>
      </p:sp>
      <p:pic>
        <p:nvPicPr>
          <p:cNvPr id="8" name="Объект 7"/>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1305076" y="2852936"/>
            <a:ext cx="3212778" cy="2467412"/>
          </a:xfrm>
          <a:prstGeom prst="rect">
            <a:avLst/>
          </a:prstGeom>
          <a:ln>
            <a:noFill/>
          </a:ln>
          <a:effectLst>
            <a:outerShdw blurRad="292100" dist="139700" dir="2700000" algn="tl" rotWithShape="0">
              <a:srgbClr val="333333">
                <a:alpha val="65000"/>
              </a:srgbClr>
            </a:outerShdw>
          </a:effectLst>
        </p:spPr>
      </p:pic>
      <p:pic>
        <p:nvPicPr>
          <p:cNvPr id="9" name="Объект 8"/>
          <p:cNvPicPr>
            <a:picLocks noGrp="1" noChangeAspect="1"/>
          </p:cNvPicPr>
          <p:nvPr>
            <p:ph sz="quarter" idx="14"/>
          </p:nvPr>
        </p:nvPicPr>
        <p:blipFill>
          <a:blip r:embed="rId3" cstate="print">
            <a:extLst>
              <a:ext uri="{28A0092B-C50C-407E-A947-70E740481C1C}">
                <a14:useLocalDpi xmlns:a14="http://schemas.microsoft.com/office/drawing/2010/main" xmlns="" val="0"/>
              </a:ext>
            </a:extLst>
          </a:blip>
          <a:stretch>
            <a:fillRect/>
          </a:stretch>
        </p:blipFill>
        <p:spPr>
          <a:xfrm>
            <a:off x="4896035" y="2924944"/>
            <a:ext cx="3564397" cy="2376264"/>
          </a:xfrm>
          <a:prstGeom prst="rect">
            <a:avLst/>
          </a:prstGeom>
          <a:ln>
            <a:noFill/>
          </a:ln>
          <a:effectLst>
            <a:outerShdw blurRad="292100" dist="139700" dir="2700000" algn="tl" rotWithShape="0">
              <a:srgbClr val="333333">
                <a:alpha val="65000"/>
              </a:srgbClr>
            </a:outerShdw>
          </a:effec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Rectangle 3"/>
          <p:cNvSpPr>
            <a:spLocks noChangeArrowheads="1"/>
          </p:cNvSpPr>
          <p:nvPr/>
        </p:nvSpPr>
        <p:spPr bwMode="auto">
          <a:xfrm>
            <a:off x="1276476" y="620688"/>
            <a:ext cx="739998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600" b="0" i="0" u="none" strike="noStrike" cap="none" normalizeH="0" baseline="0" dirty="0" smtClean="0">
                <a:ln>
                  <a:noFill/>
                </a:ln>
                <a:solidFill>
                  <a:srgbClr val="000000"/>
                </a:solidFill>
                <a:effectLst/>
                <a:ea typeface="Times New Roman" pitchFamily="18" charset="0"/>
                <a:cs typeface="Arial" pitchFamily="34" charset="0"/>
              </a:rPr>
              <a:t>обеспечение прозрачного механизма оценки эффективности предоставления налоговых льгот;</a:t>
            </a:r>
            <a:endParaRPr kumimoji="0" lang="ru-RU" sz="1600" b="0" i="0" u="none" strike="noStrike" cap="none" normalizeH="0" baseline="0" dirty="0" smtClean="0">
              <a:ln>
                <a:noFill/>
              </a:ln>
              <a:solidFill>
                <a:schemeClr val="tx1"/>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600" b="0" i="0" u="none" strike="noStrike" cap="none" normalizeH="0" baseline="0" dirty="0" err="1" smtClean="0">
                <a:ln>
                  <a:noFill/>
                </a:ln>
                <a:solidFill>
                  <a:srgbClr val="000000"/>
                </a:solidFill>
                <a:effectLst/>
                <a:ea typeface="Times New Roman" pitchFamily="18" charset="0"/>
                <a:cs typeface="Arial" pitchFamily="34" charset="0"/>
              </a:rPr>
              <a:t>приоритизация</a:t>
            </a:r>
            <a:r>
              <a:rPr kumimoji="0" lang="ru-RU" sz="1600" b="0" i="0" u="none" strike="noStrike" cap="none" normalizeH="0" baseline="0" dirty="0" smtClean="0">
                <a:ln>
                  <a:noFill/>
                </a:ln>
                <a:solidFill>
                  <a:srgbClr val="000000"/>
                </a:solidFill>
                <a:effectLst/>
                <a:ea typeface="Times New Roman" pitchFamily="18" charset="0"/>
                <a:cs typeface="Arial" pitchFamily="34" charset="0"/>
              </a:rPr>
              <a:t> бюджетных расходов с учетом необходимости реализации мероприятий, реализуемых в рамках муниципальных программ и </a:t>
            </a:r>
            <a:r>
              <a:rPr kumimoji="0" lang="ru-RU" sz="1600" b="0" i="0" u="none" strike="noStrike" cap="none" normalizeH="0" baseline="0" dirty="0" err="1" smtClean="0">
                <a:ln>
                  <a:noFill/>
                </a:ln>
                <a:solidFill>
                  <a:srgbClr val="000000"/>
                </a:solidFill>
                <a:effectLst/>
                <a:ea typeface="Times New Roman" pitchFamily="18" charset="0"/>
                <a:cs typeface="Arial" pitchFamily="34" charset="0"/>
              </a:rPr>
              <a:t>непрограммных</a:t>
            </a:r>
            <a:r>
              <a:rPr kumimoji="0" lang="ru-RU" sz="1600" b="0" i="0" u="none" strike="noStrike" cap="none" normalizeH="0" baseline="0" dirty="0" smtClean="0">
                <a:ln>
                  <a:noFill/>
                </a:ln>
                <a:solidFill>
                  <a:srgbClr val="000000"/>
                </a:solidFill>
                <a:effectLst/>
                <a:ea typeface="Times New Roman" pitchFamily="18" charset="0"/>
                <a:cs typeface="Arial" pitchFamily="34" charset="0"/>
              </a:rPr>
              <a:t> направлений;</a:t>
            </a:r>
            <a:endParaRPr kumimoji="0" lang="ru-RU" sz="1600" b="0" i="0" u="none" strike="noStrike" cap="none" normalizeH="0" baseline="0" dirty="0" smtClean="0">
              <a:ln>
                <a:noFill/>
              </a:ln>
              <a:solidFill>
                <a:schemeClr val="tx1"/>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600" b="0" i="0" u="none" strike="noStrike" cap="none" normalizeH="0" baseline="0" dirty="0" smtClean="0">
                <a:ln>
                  <a:noFill/>
                </a:ln>
                <a:solidFill>
                  <a:srgbClr val="000000"/>
                </a:solidFill>
                <a:effectLst/>
                <a:ea typeface="Times New Roman" pitchFamily="18" charset="0"/>
                <a:cs typeface="Arial" pitchFamily="34" charset="0"/>
              </a:rPr>
              <a:t>повышение открытости и прозрачности информации об управлении общественными финансами.</a:t>
            </a:r>
            <a:endParaRPr kumimoji="0" lang="ru-RU" sz="1600" b="0" i="0" u="none" strike="noStrike" cap="none" normalizeH="0" baseline="0" dirty="0" smtClean="0">
              <a:ln>
                <a:noFill/>
              </a:ln>
              <a:solidFill>
                <a:schemeClr val="tx1"/>
              </a:solidFill>
              <a:effectLst/>
              <a:cs typeface="Arial" pitchFamily="34" charset="0"/>
            </a:endParaRPr>
          </a:p>
        </p:txBody>
      </p:sp>
    </p:spTree>
    <p:extLst>
      <p:ext uri="{BB962C8B-B14F-4D97-AF65-F5344CB8AC3E}">
        <p14:creationId xmlns:p14="http://schemas.microsoft.com/office/powerpoint/2010/main" xmlns="" val="5852842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1276475" y="260648"/>
            <a:ext cx="7510366" cy="3677930"/>
          </a:xfrm>
          <a:prstGeom prst="rect">
            <a:avLst/>
          </a:prstGeom>
          <a:noFill/>
        </p:spPr>
        <p:txBody>
          <a:bodyPr wrap="square" rtlCol="0">
            <a:spAutoFit/>
          </a:bodyPr>
          <a:lstStyle/>
          <a:p>
            <a:pPr algn="ctr"/>
            <a:r>
              <a:rPr lang="ru-RU" sz="2500" b="1" dirty="0" smtClean="0"/>
              <a:t>Принцип скользящей трехлетки</a:t>
            </a:r>
          </a:p>
          <a:p>
            <a:pPr algn="just"/>
            <a:r>
              <a:rPr lang="ru-RU" sz="1600" dirty="0" smtClean="0"/>
              <a:t>     Бюджет Павловского муниципального района утверждается на 3 года. Каждый год 3-летний период бюджетного планирования сдвигается на 1 год вперед, т.е. корректируются ранее  утвержденные параметры 1 и 2-го года, добавляются параметры 3-го года.</a:t>
            </a:r>
          </a:p>
          <a:p>
            <a:pPr algn="just"/>
            <a:r>
              <a:rPr lang="ru-RU" sz="1600" dirty="0" smtClean="0"/>
              <a:t>     При этом в составе бюджета на плановый период закладываются «условно утверждаемые» расходы, которые не распределяются по статьям, в объеме не менее 2,5 процента общего объема расходов бюджета (без учета расходов бюджета, предусмотренных за счет межбюджетных трансфертов из других бюджетов бюджетной системы Российской Федерации, имеющих целевое назначение) на первый год планового периода и не менее 5 процентов (без учета расходов бюджета, предусмотренных за счет межбюджетных трансфертов из других бюджетов бюджетной системы Российской Федерации, имеющих целевое назначение) – на второй год планового периода.</a:t>
            </a:r>
            <a:endParaRPr lang="ru-RU" sz="1600" dirty="0"/>
          </a:p>
        </p:txBody>
      </p:sp>
      <p:graphicFrame>
        <p:nvGraphicFramePr>
          <p:cNvPr id="8" name="Таблица 7"/>
          <p:cNvGraphicFramePr>
            <a:graphicFrameLocks noGrp="1"/>
          </p:cNvGraphicFramePr>
          <p:nvPr>
            <p:extLst>
              <p:ext uri="{D42A27DB-BD31-4B8C-83A1-F6EECF244321}">
                <p14:modId xmlns:p14="http://schemas.microsoft.com/office/powerpoint/2010/main" xmlns="" val="1109884749"/>
              </p:ext>
            </p:extLst>
          </p:nvPr>
        </p:nvGraphicFramePr>
        <p:xfrm>
          <a:off x="1290451" y="3918352"/>
          <a:ext cx="7510368" cy="2390968"/>
        </p:xfrm>
        <a:graphic>
          <a:graphicData uri="http://schemas.openxmlformats.org/drawingml/2006/table">
            <a:tbl>
              <a:tblPr firstRow="1" bandRow="1">
                <a:tableStyleId>{69012ECD-51FC-41F1-AA8D-1B2483CD663E}</a:tableStyleId>
              </a:tblPr>
              <a:tblGrid>
                <a:gridCol w="1251728"/>
                <a:gridCol w="1251728"/>
                <a:gridCol w="1251728"/>
                <a:gridCol w="1251728"/>
                <a:gridCol w="1251728"/>
                <a:gridCol w="1251728"/>
              </a:tblGrid>
              <a:tr h="276975">
                <a:tc rowSpan="8">
                  <a:txBody>
                    <a:bodyPr/>
                    <a:lstStyle/>
                    <a:p>
                      <a:pPr algn="ctr"/>
                      <a:r>
                        <a:rPr lang="ru-RU" sz="1500" dirty="0" smtClean="0"/>
                        <a:t>Разработка бюджета на    3-х летний период</a:t>
                      </a:r>
                      <a:endParaRPr lang="ru-RU" sz="1500" dirty="0">
                        <a:solidFill>
                          <a:schemeClr val="tx1"/>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gridSpan="5">
                  <a:txBody>
                    <a:bodyPr/>
                    <a:lstStyle/>
                    <a:p>
                      <a:pPr algn="ctr"/>
                      <a:r>
                        <a:rPr lang="ru-RU" sz="1500" baseline="0" dirty="0" smtClean="0"/>
                        <a:t>Периоды</a:t>
                      </a:r>
                      <a:endParaRPr lang="ru-RU" sz="1500" baseline="0" dirty="0">
                        <a:solidFill>
                          <a:schemeClr val="tx1"/>
                        </a:solidFill>
                      </a:endParaRPr>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r>
              <a:tr h="237407">
                <a:tc vMerge="1">
                  <a:txBody>
                    <a:bodyPr/>
                    <a:lstStyle/>
                    <a:p>
                      <a:endParaRPr lang="ru-RU" dirty="0"/>
                    </a:p>
                  </a:txBody>
                  <a:tcPr/>
                </a:tc>
                <a:tc>
                  <a:txBody>
                    <a:bodyPr/>
                    <a:lstStyle/>
                    <a:p>
                      <a:pPr algn="ctr"/>
                      <a:r>
                        <a:rPr lang="ru-RU" sz="1200" dirty="0" smtClean="0"/>
                        <a:t>Т</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ru-RU" sz="1200" dirty="0" smtClean="0"/>
                        <a:t>Т+1</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ru-RU" sz="1200" dirty="0" smtClean="0"/>
                        <a:t>Т+2</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ru-RU" sz="1200" dirty="0" smtClean="0"/>
                        <a:t>Т+3</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ru-RU" sz="1200" dirty="0" smtClean="0"/>
                        <a:t>Т+4</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326000">
                <a:tc vMerge="1">
                  <a:txBody>
                    <a:bodyPr/>
                    <a:lstStyle/>
                    <a:p>
                      <a:endParaRPr lang="ru-RU"/>
                    </a:p>
                  </a:txBody>
                  <a:tcPr/>
                </a:tc>
                <a:tc>
                  <a:txBody>
                    <a:bodyPr/>
                    <a:lstStyle/>
                    <a:p>
                      <a:pPr algn="ctr"/>
                      <a:r>
                        <a:rPr lang="ru-RU" sz="1200" dirty="0" smtClean="0"/>
                        <a:t>2020</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ru-RU" sz="1200" dirty="0" smtClean="0"/>
                        <a:t>2021</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ru-RU" sz="1200" dirty="0" smtClean="0"/>
                        <a:t>2022</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ru-RU" sz="1200" dirty="0" smtClean="0"/>
                        <a:t>2023</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ru-RU" sz="1200" dirty="0" smtClean="0"/>
                        <a:t>2024</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95571">
                <a:tc vMerge="1">
                  <a:txBody>
                    <a:bodyPr/>
                    <a:lstStyle/>
                    <a:p>
                      <a:endParaRPr lang="ru-RU" dirty="0"/>
                    </a:p>
                  </a:txBody>
                  <a:tcPr/>
                </a:tc>
                <a:tc>
                  <a:txBody>
                    <a:bodyPr/>
                    <a:lstStyle/>
                    <a:p>
                      <a:pPr algn="ctr"/>
                      <a:r>
                        <a:rPr lang="ru-RU" sz="1300" dirty="0" smtClean="0"/>
                        <a:t>Очередной год</a:t>
                      </a:r>
                      <a:endParaRPr lang="ru-RU" sz="13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smtClean="0"/>
                        <a:t>Плановый период, 2 года</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tc gridSpan="2">
                  <a:txBody>
                    <a:bodyPr/>
                    <a:lstStyle/>
                    <a:p>
                      <a:pPr algn="ctr"/>
                      <a:r>
                        <a:rPr lang="ru-RU" sz="1200" dirty="0" smtClean="0"/>
                        <a:t>Разработка</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60000"/>
                        <a:lumOff val="40000"/>
                      </a:schemeClr>
                    </a:solidFill>
                  </a:tcPr>
                </a:tc>
                <a:tc hMerge="1">
                  <a:txBody>
                    <a:bodyPr/>
                    <a:lstStyle/>
                    <a:p>
                      <a:pPr algn="ctr"/>
                      <a:endParaRPr lang="ru-RU" sz="1300" dirty="0"/>
                    </a:p>
                  </a:txBody>
                  <a:tcPr/>
                </a:tc>
              </a:tr>
              <a:tr h="294953">
                <a:tc vMerge="1">
                  <a:txBody>
                    <a:bodyPr/>
                    <a:lstStyle/>
                    <a:p>
                      <a:endParaRPr lang="ru-RU"/>
                    </a:p>
                  </a:txBody>
                  <a:tcPr/>
                </a:tc>
                <a:tc>
                  <a:txBody>
                    <a:bodyPr/>
                    <a:lstStyle/>
                    <a:p>
                      <a:pPr algn="ctr"/>
                      <a:endParaRPr lang="ru-RU" sz="13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gridSpan="2">
                  <a:txBody>
                    <a:bodyPr/>
                    <a:lstStyle/>
                    <a:p>
                      <a:pPr algn="ctr"/>
                      <a:r>
                        <a:rPr lang="ru-RU" sz="1200" dirty="0" smtClean="0"/>
                        <a:t>Корректировка</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3">
                        <a:lumMod val="60000"/>
                        <a:lumOff val="40000"/>
                      </a:schemeClr>
                    </a:solidFill>
                  </a:tcPr>
                </a:tc>
                <a:tc hMerge="1">
                  <a:txBody>
                    <a:bodyPr/>
                    <a:lstStyle/>
                    <a:p>
                      <a:pPr algn="ctr"/>
                      <a:endParaRPr lang="ru-RU" sz="1300" dirty="0"/>
                    </a:p>
                  </a:txBody>
                  <a:tcPr/>
                </a:tc>
                <a:tc>
                  <a:txBody>
                    <a:bodyPr/>
                    <a:lstStyle/>
                    <a:p>
                      <a:pPr algn="ct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95571">
                <a:tc vMerge="1">
                  <a:txBody>
                    <a:bodyPr/>
                    <a:lstStyle/>
                    <a:p>
                      <a:endParaRPr lang="ru-RU" dirty="0"/>
                    </a:p>
                  </a:txBody>
                  <a:tcPr/>
                </a:tc>
                <a:tc>
                  <a:txBody>
                    <a:bodyPr/>
                    <a:lstStyle/>
                    <a:p>
                      <a:pPr algn="ctr"/>
                      <a:endParaRPr lang="ru-RU" sz="13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ru-RU" sz="1300" dirty="0" smtClean="0"/>
                        <a:t>Очередной год</a:t>
                      </a:r>
                      <a:endParaRPr lang="ru-RU" sz="13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smtClean="0"/>
                        <a:t>Плановый период, 2 года</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tc>
                  <a:txBody>
                    <a:bodyPr/>
                    <a:lstStyle/>
                    <a:p>
                      <a:pPr algn="ct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94953">
                <a:tc vMerge="1">
                  <a:txBody>
                    <a:bodyPr/>
                    <a:lstStyle/>
                    <a:p>
                      <a:endParaRPr lang="ru-RU" dirty="0"/>
                    </a:p>
                  </a:txBody>
                  <a:tcPr/>
                </a:tc>
                <a:tc>
                  <a:txBody>
                    <a:bodyPr/>
                    <a:lstStyle/>
                    <a:p>
                      <a:pPr algn="ctr"/>
                      <a:endParaRPr lang="ru-RU" sz="13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ru-RU" sz="13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gridSpan="2">
                  <a:txBody>
                    <a:bodyPr/>
                    <a:lstStyle/>
                    <a:p>
                      <a:pPr algn="ctr"/>
                      <a:r>
                        <a:rPr lang="ru-RU" sz="1200" dirty="0" smtClean="0"/>
                        <a:t>Корректировка</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3">
                        <a:lumMod val="60000"/>
                        <a:lumOff val="40000"/>
                      </a:schemeClr>
                    </a:solidFill>
                  </a:tcPr>
                </a:tc>
                <a:tc hMerge="1">
                  <a:txBody>
                    <a:bodyPr/>
                    <a:lstStyle/>
                    <a:p>
                      <a:pPr algn="ctr"/>
                      <a:endParaRPr lang="ru-RU" sz="1300" dirty="0"/>
                    </a:p>
                  </a:txBody>
                  <a:tcPr/>
                </a:tc>
                <a:tc>
                  <a:txBody>
                    <a:bodyPr/>
                    <a:lstStyle/>
                    <a:p>
                      <a:pPr algn="ct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69334">
                <a:tc vMerge="1">
                  <a:txBody>
                    <a:bodyPr/>
                    <a:lstStyle/>
                    <a:p>
                      <a:endParaRPr lang="ru-RU" dirty="0"/>
                    </a:p>
                  </a:txBody>
                  <a:tcPr/>
                </a:tc>
                <a:tc>
                  <a:txBody>
                    <a:bodyPr/>
                    <a:lstStyle/>
                    <a:p>
                      <a:pPr algn="ctr"/>
                      <a:endParaRPr lang="ru-RU" sz="13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ru-RU" sz="13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dirty="0" smtClean="0"/>
                        <a:t>Очередной год</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smtClean="0"/>
                        <a:t>Плановый период, 2 года</a:t>
                      </a:r>
                      <a:endParaRPr lang="ru-RU" sz="1200" dirty="0"/>
                    </a:p>
                  </a:txBody>
                  <a:tcP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tr>
            </a:tbl>
          </a:graphicData>
        </a:graphic>
      </p:graphicFrame>
      <p:sp>
        <p:nvSpPr>
          <p:cNvPr id="9" name="Стрелка вниз 8"/>
          <p:cNvSpPr/>
          <p:nvPr/>
        </p:nvSpPr>
        <p:spPr>
          <a:xfrm>
            <a:off x="3911433" y="5157193"/>
            <a:ext cx="214314" cy="288032"/>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низ 9"/>
          <p:cNvSpPr/>
          <p:nvPr/>
        </p:nvSpPr>
        <p:spPr>
          <a:xfrm>
            <a:off x="5868144" y="5154091"/>
            <a:ext cx="214314" cy="291133"/>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низ 10"/>
          <p:cNvSpPr/>
          <p:nvPr/>
        </p:nvSpPr>
        <p:spPr>
          <a:xfrm>
            <a:off x="5191611" y="5744527"/>
            <a:ext cx="214314" cy="307724"/>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низ 11"/>
          <p:cNvSpPr/>
          <p:nvPr/>
        </p:nvSpPr>
        <p:spPr>
          <a:xfrm>
            <a:off x="7164288" y="5746015"/>
            <a:ext cx="214314" cy="306236"/>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низ 12"/>
          <p:cNvSpPr/>
          <p:nvPr/>
        </p:nvSpPr>
        <p:spPr>
          <a:xfrm>
            <a:off x="6876256" y="5157193"/>
            <a:ext cx="214314" cy="288032"/>
          </a:xfrm>
          <a:prstGeom prst="downArrow">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трелка вниз 13"/>
          <p:cNvSpPr/>
          <p:nvPr/>
        </p:nvSpPr>
        <p:spPr>
          <a:xfrm>
            <a:off x="8028384" y="5157194"/>
            <a:ext cx="214314" cy="895058"/>
          </a:xfrm>
          <a:prstGeom prst="downArrow">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Номер слайда 1"/>
          <p:cNvSpPr>
            <a:spLocks noGrp="1"/>
          </p:cNvSpPr>
          <p:nvPr>
            <p:ph type="sldNum" sz="quarter" idx="12"/>
          </p:nvPr>
        </p:nvSpPr>
        <p:spPr>
          <a:xfrm>
            <a:off x="3810000" y="6309320"/>
            <a:ext cx="1828800" cy="360040"/>
          </a:xfrm>
        </p:spPr>
        <p:txBody>
          <a:bodyPr/>
          <a:lstStyle/>
          <a:p>
            <a:fld id="{B19B0651-EE4F-4900-A07F-96A6BFA9D0F0}" type="slidenum">
              <a:rPr lang="ru-RU" smtClean="0"/>
              <a:pPr/>
              <a:t>11</a:t>
            </a:fld>
            <a:endParaRPr lang="ru-RU" dirty="0"/>
          </a:p>
        </p:txBody>
      </p:sp>
    </p:spTree>
    <p:extLst>
      <p:ext uri="{BB962C8B-B14F-4D97-AF65-F5344CB8AC3E}">
        <p14:creationId xmlns:p14="http://schemas.microsoft.com/office/powerpoint/2010/main" xmlns="" val="2014134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12</a:t>
            </a:fld>
            <a:endParaRPr lang="ru-RU" dirty="0"/>
          </a:p>
        </p:txBody>
      </p:sp>
      <p:sp>
        <p:nvSpPr>
          <p:cNvPr id="3" name="Заголовок 2"/>
          <p:cNvSpPr>
            <a:spLocks noGrp="1"/>
          </p:cNvSpPr>
          <p:nvPr>
            <p:ph type="title"/>
          </p:nvPr>
        </p:nvSpPr>
        <p:spPr>
          <a:xfrm>
            <a:off x="1276476" y="500164"/>
            <a:ext cx="7327972" cy="682625"/>
          </a:xfrm>
        </p:spPr>
        <p:txBody>
          <a:bodyPr/>
          <a:lstStyle/>
          <a:p>
            <a:pPr marL="0" indent="0" algn="ctr">
              <a:buNone/>
            </a:pPr>
            <a:r>
              <a:rPr lang="ru-RU" sz="2500" dirty="0" smtClean="0">
                <a:latin typeface="+mn-lt"/>
              </a:rPr>
              <a:t>Доходы Павловского муниципального района</a:t>
            </a:r>
            <a:endParaRPr lang="ru-RU" sz="2500" dirty="0">
              <a:latin typeface="+mn-lt"/>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1835696" y="1037521"/>
            <a:ext cx="6572296" cy="338554"/>
          </a:xfrm>
          <a:prstGeom prst="rect">
            <a:avLst/>
          </a:prstGeom>
          <a:noFill/>
        </p:spPr>
        <p:txBody>
          <a:bodyPr wrap="square" rtlCol="0">
            <a:spAutoFit/>
          </a:bodyPr>
          <a:lstStyle/>
          <a:p>
            <a:pPr algn="ctr"/>
            <a:r>
              <a:rPr lang="ru-RU" sz="1600" b="1" i="1" dirty="0" smtClean="0"/>
              <a:t>Материалы для формирования доходов бюджета</a:t>
            </a:r>
            <a:endParaRPr lang="ru-RU" sz="1600" b="1" i="1" dirty="0"/>
          </a:p>
        </p:txBody>
      </p:sp>
      <p:sp>
        <p:nvSpPr>
          <p:cNvPr id="14" name="Прямоугольник 13"/>
          <p:cNvSpPr/>
          <p:nvPr/>
        </p:nvSpPr>
        <p:spPr>
          <a:xfrm>
            <a:off x="1276475" y="1500174"/>
            <a:ext cx="991269" cy="4687234"/>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sz="1600" b="1" dirty="0" smtClean="0">
                <a:solidFill>
                  <a:schemeClr val="tx1"/>
                </a:solidFill>
              </a:rPr>
              <a:t>Прогноз  социально-экономического развития Павловского муниципального района</a:t>
            </a:r>
            <a:endParaRPr lang="ru-RU" sz="1600" b="1" dirty="0">
              <a:solidFill>
                <a:schemeClr val="tx1"/>
              </a:solidFill>
            </a:endParaRPr>
          </a:p>
        </p:txBody>
      </p:sp>
      <p:sp>
        <p:nvSpPr>
          <p:cNvPr id="15" name="Прямоугольник 14"/>
          <p:cNvSpPr/>
          <p:nvPr/>
        </p:nvSpPr>
        <p:spPr>
          <a:xfrm>
            <a:off x="3161505" y="1500174"/>
            <a:ext cx="5616242" cy="571504"/>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Положения послания Президента РФ Федеральному Собранию РФ, определяющих </a:t>
            </a:r>
            <a:r>
              <a:rPr lang="ru-RU" sz="1600" dirty="0">
                <a:solidFill>
                  <a:schemeClr val="tx1"/>
                </a:solidFill>
              </a:rPr>
              <a:t>бюджетную политику</a:t>
            </a:r>
          </a:p>
        </p:txBody>
      </p:sp>
      <p:sp>
        <p:nvSpPr>
          <p:cNvPr id="16" name="Прямоугольник 15"/>
          <p:cNvSpPr/>
          <p:nvPr/>
        </p:nvSpPr>
        <p:spPr>
          <a:xfrm>
            <a:off x="3131841" y="2285992"/>
            <a:ext cx="5616242" cy="428628"/>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Основные направления бюджетной и налоговой политики РФ</a:t>
            </a:r>
            <a:endParaRPr lang="ru-RU" sz="1600" dirty="0">
              <a:solidFill>
                <a:schemeClr val="tx1"/>
              </a:solidFill>
            </a:endParaRPr>
          </a:p>
        </p:txBody>
      </p:sp>
      <p:sp>
        <p:nvSpPr>
          <p:cNvPr id="17" name="Прямоугольник 16"/>
          <p:cNvSpPr/>
          <p:nvPr/>
        </p:nvSpPr>
        <p:spPr>
          <a:xfrm>
            <a:off x="3131841" y="2857495"/>
            <a:ext cx="5616241" cy="586275"/>
          </a:xfrm>
          <a:prstGeom prst="rect">
            <a:avLst/>
          </a:prstGeom>
          <a:solidFill>
            <a:schemeClr val="bg1">
              <a:lumMod val="85000"/>
            </a:schemeClr>
          </a:solidFill>
          <a:ln w="952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Основные направления бюджетной, налоговой политики Воронежской области</a:t>
            </a:r>
            <a:endParaRPr lang="ru-RU" sz="1600" dirty="0">
              <a:solidFill>
                <a:schemeClr val="tx1"/>
              </a:solidFill>
            </a:endParaRPr>
          </a:p>
        </p:txBody>
      </p:sp>
      <p:sp>
        <p:nvSpPr>
          <p:cNvPr id="18" name="Прямоугольник 17"/>
          <p:cNvSpPr/>
          <p:nvPr/>
        </p:nvSpPr>
        <p:spPr>
          <a:xfrm>
            <a:off x="3131841" y="3612200"/>
            <a:ext cx="5616242" cy="695809"/>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Основные направления бюджетной, налоговой политики Павловского муниципального района</a:t>
            </a:r>
            <a:endParaRPr lang="ru-RU" sz="1600" dirty="0">
              <a:solidFill>
                <a:schemeClr val="tx1"/>
              </a:solidFill>
            </a:endParaRPr>
          </a:p>
        </p:txBody>
      </p:sp>
      <p:sp>
        <p:nvSpPr>
          <p:cNvPr id="19" name="Прямоугольник 18"/>
          <p:cNvSpPr/>
          <p:nvPr/>
        </p:nvSpPr>
        <p:spPr>
          <a:xfrm>
            <a:off x="3131841" y="4500570"/>
            <a:ext cx="5616241" cy="944654"/>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Закон Воронежской области от 17.11.2005 г. № 68-ОЗ «О межбюджетных отношениях органов государственной власти и органов местного самоуправления в Воронежской области»</a:t>
            </a:r>
            <a:endParaRPr lang="ru-RU" sz="1600" dirty="0">
              <a:solidFill>
                <a:schemeClr val="tx1"/>
              </a:solidFill>
            </a:endParaRPr>
          </a:p>
        </p:txBody>
      </p:sp>
      <p:sp>
        <p:nvSpPr>
          <p:cNvPr id="20" name="Прямоугольник 19"/>
          <p:cNvSpPr/>
          <p:nvPr/>
        </p:nvSpPr>
        <p:spPr>
          <a:xfrm>
            <a:off x="3131838" y="5615904"/>
            <a:ext cx="5616243" cy="571504"/>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Прогнозные данные главных администраторов </a:t>
            </a:r>
            <a:r>
              <a:rPr lang="ru-RU" sz="1600" dirty="0" smtClean="0">
                <a:gradFill flip="none" rotWithShape="1">
                  <a:gsLst>
                    <a:gs pos="0">
                      <a:schemeClr val="tx1">
                        <a:tint val="66000"/>
                        <a:satMod val="160000"/>
                      </a:schemeClr>
                    </a:gs>
                    <a:gs pos="50000">
                      <a:schemeClr val="tx1">
                        <a:tint val="44500"/>
                        <a:satMod val="160000"/>
                      </a:schemeClr>
                    </a:gs>
                    <a:gs pos="100000">
                      <a:schemeClr val="tx1">
                        <a:tint val="23500"/>
                        <a:satMod val="160000"/>
                      </a:schemeClr>
                    </a:gs>
                  </a:gsLst>
                  <a:lin ang="18900000" scaled="1"/>
                  <a:tileRect/>
                </a:gradFill>
              </a:rPr>
              <a:t>доходов</a:t>
            </a:r>
            <a:endParaRPr lang="ru-RU" sz="1600" dirty="0">
              <a:gradFill flip="none" rotWithShape="1">
                <a:gsLst>
                  <a:gs pos="0">
                    <a:schemeClr val="tx1">
                      <a:tint val="66000"/>
                      <a:satMod val="160000"/>
                    </a:schemeClr>
                  </a:gs>
                  <a:gs pos="50000">
                    <a:schemeClr val="tx1">
                      <a:tint val="44500"/>
                      <a:satMod val="160000"/>
                    </a:schemeClr>
                  </a:gs>
                  <a:gs pos="100000">
                    <a:schemeClr val="tx1">
                      <a:tint val="23500"/>
                      <a:satMod val="160000"/>
                    </a:schemeClr>
                  </a:gs>
                </a:gsLst>
                <a:lin ang="18900000" scaled="1"/>
                <a:tileRect/>
              </a:gradFill>
            </a:endParaRPr>
          </a:p>
        </p:txBody>
      </p:sp>
      <p:cxnSp>
        <p:nvCxnSpPr>
          <p:cNvPr id="23" name="Прямая соединительная линия 22"/>
          <p:cNvCxnSpPr>
            <a:endCxn id="15" idx="1"/>
          </p:cNvCxnSpPr>
          <p:nvPr/>
        </p:nvCxnSpPr>
        <p:spPr>
          <a:xfrm>
            <a:off x="2297409" y="1785926"/>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2267744" y="2503152"/>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a:off x="2292896" y="3960104"/>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a:off x="2267742" y="4972897"/>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a:off x="2292896" y="5901656"/>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a:off x="2267744" y="3150632"/>
            <a:ext cx="8640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8452672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13</a:t>
            </a:fld>
            <a:endParaRPr lang="ru-RU" dirty="0"/>
          </a:p>
        </p:txBody>
      </p:sp>
      <p:sp>
        <p:nvSpPr>
          <p:cNvPr id="6" name="TextBox 5"/>
          <p:cNvSpPr txBox="1"/>
          <p:nvPr/>
        </p:nvSpPr>
        <p:spPr>
          <a:xfrm>
            <a:off x="1276474" y="428604"/>
            <a:ext cx="7543997" cy="723275"/>
          </a:xfrm>
          <a:prstGeom prst="rect">
            <a:avLst/>
          </a:prstGeom>
          <a:noFill/>
        </p:spPr>
        <p:txBody>
          <a:bodyPr wrap="square" rtlCol="0">
            <a:spAutoFit/>
          </a:bodyPr>
          <a:lstStyle/>
          <a:p>
            <a:pPr algn="ctr"/>
            <a:r>
              <a:rPr lang="ru-RU" sz="2500" b="1" dirty="0" smtClean="0"/>
              <a:t>Доходы</a:t>
            </a:r>
            <a:r>
              <a:rPr lang="ru-RU" sz="2500" dirty="0" smtClean="0"/>
              <a:t> </a:t>
            </a:r>
            <a:r>
              <a:rPr lang="ru-RU" sz="2500" b="1" dirty="0" smtClean="0"/>
              <a:t>бюджета</a:t>
            </a:r>
          </a:p>
          <a:p>
            <a:pPr algn="ctr"/>
            <a:r>
              <a:rPr lang="ru-RU" sz="1600" b="1" i="1" dirty="0" smtClean="0"/>
              <a:t> (безвозмездные и безвозвратные поступления денежных средств в бюджет)</a:t>
            </a:r>
            <a:endParaRPr lang="ru-RU" sz="1600" b="1" i="1"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Скругленный прямоугольник 7"/>
          <p:cNvSpPr/>
          <p:nvPr/>
        </p:nvSpPr>
        <p:spPr>
          <a:xfrm>
            <a:off x="3286116" y="1182789"/>
            <a:ext cx="3357586" cy="486956"/>
          </a:xfrm>
          <a:prstGeom prst="roundRect">
            <a:avLst>
              <a:gd name="adj" fmla="val 6693"/>
            </a:avLst>
          </a:prstGeom>
          <a:solidFill>
            <a:srgbClr val="DDDDDD"/>
          </a:solidFill>
          <a:ln cap="rnd">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Доходы бюджета</a:t>
            </a:r>
            <a:endParaRPr lang="ru-RU" b="1" dirty="0">
              <a:solidFill>
                <a:schemeClr val="tx1"/>
              </a:solidFill>
            </a:endParaRPr>
          </a:p>
        </p:txBody>
      </p:sp>
      <p:sp>
        <p:nvSpPr>
          <p:cNvPr id="9" name="Скругленный прямоугольник 8"/>
          <p:cNvSpPr/>
          <p:nvPr/>
        </p:nvSpPr>
        <p:spPr>
          <a:xfrm>
            <a:off x="984960" y="1911566"/>
            <a:ext cx="3312368" cy="4212000"/>
          </a:xfrm>
          <a:prstGeom prst="round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smtClean="0">
              <a:solidFill>
                <a:schemeClr val="tx1"/>
              </a:solidFill>
            </a:endParaRPr>
          </a:p>
          <a:p>
            <a:pPr algn="ctr"/>
            <a:r>
              <a:rPr lang="ru-RU" sz="1400" b="1" dirty="0" smtClean="0">
                <a:solidFill>
                  <a:schemeClr val="tx1"/>
                </a:solidFill>
              </a:rPr>
              <a:t>Налоговые доходы </a:t>
            </a:r>
          </a:p>
          <a:p>
            <a:pPr algn="ctr"/>
            <a:r>
              <a:rPr lang="ru-RU" sz="1400" i="1" dirty="0" smtClean="0">
                <a:solidFill>
                  <a:schemeClr val="tx1"/>
                </a:solidFill>
              </a:rPr>
              <a:t>Поступления от уплаты налогов, установленных Налоговым кодексом РФ, например:</a:t>
            </a:r>
          </a:p>
          <a:p>
            <a:pPr algn="just"/>
            <a:r>
              <a:rPr lang="ru-RU" sz="1400" dirty="0" smtClean="0">
                <a:solidFill>
                  <a:schemeClr val="tx1"/>
                </a:solidFill>
              </a:rPr>
              <a:t>*налог на доходы  физических лиц;</a:t>
            </a:r>
          </a:p>
          <a:p>
            <a:pPr algn="just"/>
            <a:r>
              <a:rPr lang="ru-RU" sz="1400" dirty="0" smtClean="0">
                <a:solidFill>
                  <a:schemeClr val="tx1"/>
                </a:solidFill>
              </a:rPr>
              <a:t>*единый налог на вмененный доход для отдельных видов деятельности;</a:t>
            </a:r>
          </a:p>
          <a:p>
            <a:pPr algn="just"/>
            <a:r>
              <a:rPr lang="ru-RU" sz="1400" dirty="0" smtClean="0">
                <a:solidFill>
                  <a:schemeClr val="tx1"/>
                </a:solidFill>
              </a:rPr>
              <a:t>*единый сельскохозяйственный налог;</a:t>
            </a:r>
          </a:p>
          <a:p>
            <a:pPr algn="just"/>
            <a:r>
              <a:rPr lang="ru-RU" sz="1400" dirty="0" smtClean="0">
                <a:solidFill>
                  <a:schemeClr val="tx1"/>
                </a:solidFill>
              </a:rPr>
              <a:t>*другие налог, пошлины;</a:t>
            </a:r>
          </a:p>
          <a:p>
            <a:pPr algn="just"/>
            <a:r>
              <a:rPr lang="ru-RU" sz="1400" dirty="0" smtClean="0">
                <a:solidFill>
                  <a:schemeClr val="tx1"/>
                </a:solidFill>
              </a:rPr>
              <a:t>*налог, взимаемый в связи с применением упрощенной системы налогообложения;</a:t>
            </a:r>
          </a:p>
          <a:p>
            <a:pPr algn="just"/>
            <a:r>
              <a:rPr lang="ru-RU" sz="1400" dirty="0" smtClean="0">
                <a:solidFill>
                  <a:schemeClr val="tx1"/>
                </a:solidFill>
              </a:rPr>
              <a:t>*налоги на товары( работы, услуги), реализуемые на территории РФ;</a:t>
            </a:r>
          </a:p>
          <a:p>
            <a:pPr algn="just"/>
            <a:r>
              <a:rPr lang="ru-RU" sz="1400" dirty="0" smtClean="0">
                <a:solidFill>
                  <a:schemeClr val="tx1"/>
                </a:solidFill>
              </a:rPr>
              <a:t>*налог, взимаемый в связи с применением патентной системы налогообложения.</a:t>
            </a:r>
          </a:p>
          <a:p>
            <a:pPr algn="just"/>
            <a:endParaRPr lang="ru-RU" sz="1400" dirty="0"/>
          </a:p>
        </p:txBody>
      </p:sp>
      <p:sp>
        <p:nvSpPr>
          <p:cNvPr id="10" name="Скругленный прямоугольник 9"/>
          <p:cNvSpPr/>
          <p:nvPr/>
        </p:nvSpPr>
        <p:spPr>
          <a:xfrm>
            <a:off x="4489424" y="1920513"/>
            <a:ext cx="2120467" cy="4212000"/>
          </a:xfrm>
          <a:prstGeom prst="round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tx1"/>
                </a:solidFill>
              </a:rPr>
              <a:t>Неналоговые доходы</a:t>
            </a:r>
          </a:p>
          <a:p>
            <a:pPr algn="ctr"/>
            <a:r>
              <a:rPr lang="ru-RU" sz="1400" i="1" dirty="0" smtClean="0">
                <a:solidFill>
                  <a:schemeClr val="tx1"/>
                </a:solidFill>
              </a:rPr>
              <a:t>Поступления от уплаты сборов, установленных законодательством, а также штрафов за нарушение законодательства, например:</a:t>
            </a:r>
          </a:p>
          <a:p>
            <a:pPr algn="ctr"/>
            <a:r>
              <a:rPr lang="ru-RU" sz="1400" dirty="0" smtClean="0">
                <a:solidFill>
                  <a:schemeClr val="tx1"/>
                </a:solidFill>
              </a:rPr>
              <a:t>*доходы от использования государственного (муниципального) имущества и земли;</a:t>
            </a:r>
          </a:p>
          <a:p>
            <a:pPr algn="ctr"/>
            <a:r>
              <a:rPr lang="ru-RU" sz="1400" dirty="0" smtClean="0">
                <a:solidFill>
                  <a:schemeClr val="tx1"/>
                </a:solidFill>
              </a:rPr>
              <a:t>*доходы от оказания платных услуг (работ);</a:t>
            </a:r>
          </a:p>
          <a:p>
            <a:pPr algn="ctr">
              <a:buFont typeface="Arial" charset="0"/>
              <a:buChar char="•"/>
            </a:pPr>
            <a:r>
              <a:rPr lang="ru-RU" sz="1400" dirty="0" smtClean="0">
                <a:solidFill>
                  <a:schemeClr val="tx1"/>
                </a:solidFill>
              </a:rPr>
              <a:t>другие доходы.</a:t>
            </a:r>
          </a:p>
        </p:txBody>
      </p:sp>
      <p:sp>
        <p:nvSpPr>
          <p:cNvPr id="11" name="Скругленный прямоугольник 10"/>
          <p:cNvSpPr/>
          <p:nvPr/>
        </p:nvSpPr>
        <p:spPr>
          <a:xfrm>
            <a:off x="6876256" y="1897070"/>
            <a:ext cx="1800000" cy="4212000"/>
          </a:xfrm>
          <a:prstGeom prst="round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tx1"/>
                </a:solidFill>
              </a:rPr>
              <a:t>Безвозмездные поступления</a:t>
            </a:r>
          </a:p>
          <a:p>
            <a:pPr algn="ctr"/>
            <a:r>
              <a:rPr lang="ru-RU" sz="1400" i="1" dirty="0" smtClean="0">
                <a:solidFill>
                  <a:schemeClr val="tx1"/>
                </a:solidFill>
              </a:rPr>
              <a:t>Поступления от других бюджетов бюджетной системы (межбюджетные трансферты), организаций, граждан (кроме налоговых и неналоговых доходов)</a:t>
            </a:r>
          </a:p>
          <a:p>
            <a:pPr algn="ctr"/>
            <a:endParaRPr lang="ru-RU" sz="1500" i="1" dirty="0" smtClean="0">
              <a:solidFill>
                <a:schemeClr val="tx1"/>
              </a:solidFill>
            </a:endParaRPr>
          </a:p>
          <a:p>
            <a:pPr algn="ctr"/>
            <a:endParaRPr lang="ru-RU" sz="1500" i="1" dirty="0" smtClean="0">
              <a:solidFill>
                <a:schemeClr val="tx1"/>
              </a:solidFill>
            </a:endParaRPr>
          </a:p>
          <a:p>
            <a:pPr algn="ctr"/>
            <a:endParaRPr lang="ru-RU" sz="1500" i="1" dirty="0" smtClean="0">
              <a:solidFill>
                <a:schemeClr val="tx1"/>
              </a:solidFill>
            </a:endParaRPr>
          </a:p>
          <a:p>
            <a:pPr algn="ctr"/>
            <a:endParaRPr lang="ru-RU" sz="1000" i="1" dirty="0"/>
          </a:p>
        </p:txBody>
      </p:sp>
    </p:spTree>
    <p:extLst>
      <p:ext uri="{BB962C8B-B14F-4D97-AF65-F5344CB8AC3E}">
        <p14:creationId xmlns:p14="http://schemas.microsoft.com/office/powerpoint/2010/main" xmlns="" val="16653184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14</a:t>
            </a:fld>
            <a:endParaRPr lang="ru-RU"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1276476" y="500042"/>
            <a:ext cx="7486554" cy="1954381"/>
          </a:xfrm>
          <a:prstGeom prst="rect">
            <a:avLst/>
          </a:prstGeom>
          <a:noFill/>
        </p:spPr>
        <p:txBody>
          <a:bodyPr wrap="square" rtlCol="0">
            <a:spAutoFit/>
          </a:bodyPr>
          <a:lstStyle/>
          <a:p>
            <a:pPr algn="ctr"/>
            <a:r>
              <a:rPr lang="ru-RU" sz="2500" b="1" dirty="0" smtClean="0"/>
              <a:t>Федеральный, региональные и местные налоги</a:t>
            </a:r>
          </a:p>
          <a:p>
            <a:endParaRPr lang="ru-RU" sz="1600" dirty="0" smtClean="0"/>
          </a:p>
          <a:p>
            <a:pPr indent="457200" algn="just"/>
            <a:r>
              <a:rPr lang="ru-RU" sz="1600" b="1" i="1" u="sng" dirty="0" smtClean="0"/>
              <a:t>Налог</a:t>
            </a:r>
            <a:r>
              <a:rPr lang="ru-RU" sz="1600" dirty="0" smtClean="0"/>
              <a:t> – обязательный, индивидуально безвозмездный платеж, взимаемый с организаций и физических лиц в форме отчуждения принадлежащих им на праве собственности, хозяйственного ведения или оперативного управления денежных средств в целях финансового обеспечения деятельности государства и (или) муниципальных образований.</a:t>
            </a:r>
            <a:endParaRPr lang="ru-RU" sz="1600" dirty="0"/>
          </a:p>
        </p:txBody>
      </p:sp>
      <p:sp>
        <p:nvSpPr>
          <p:cNvPr id="8" name="Скругленный прямоугольник 7"/>
          <p:cNvSpPr/>
          <p:nvPr/>
        </p:nvSpPr>
        <p:spPr>
          <a:xfrm>
            <a:off x="1276475" y="2500306"/>
            <a:ext cx="7486556" cy="535785"/>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Виды налогов</a:t>
            </a:r>
          </a:p>
          <a:p>
            <a:pPr algn="ctr"/>
            <a:r>
              <a:rPr lang="ru-RU" sz="1600" dirty="0" smtClean="0">
                <a:solidFill>
                  <a:schemeClr val="tx1"/>
                </a:solidFill>
              </a:rPr>
              <a:t>Установлены налоговым кодексом Российской Федерации</a:t>
            </a:r>
            <a:endParaRPr lang="ru-RU" sz="1600" dirty="0">
              <a:solidFill>
                <a:schemeClr val="tx1"/>
              </a:solidFill>
            </a:endParaRPr>
          </a:p>
        </p:txBody>
      </p:sp>
      <p:sp>
        <p:nvSpPr>
          <p:cNvPr id="9" name="Прямоугольник 8"/>
          <p:cNvSpPr/>
          <p:nvPr/>
        </p:nvSpPr>
        <p:spPr>
          <a:xfrm>
            <a:off x="1276476" y="3143248"/>
            <a:ext cx="2287412" cy="2878040"/>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smtClean="0">
              <a:solidFill>
                <a:schemeClr val="tx1"/>
              </a:solidFill>
            </a:endParaRPr>
          </a:p>
          <a:p>
            <a:pPr algn="ctr"/>
            <a:endParaRPr lang="ru-RU" sz="1400" b="1" dirty="0">
              <a:solidFill>
                <a:schemeClr val="tx1"/>
              </a:solidFill>
            </a:endParaRPr>
          </a:p>
          <a:p>
            <a:pPr algn="ctr"/>
            <a:endParaRPr lang="ru-RU" sz="1400" b="1" dirty="0" smtClean="0">
              <a:solidFill>
                <a:schemeClr val="tx1"/>
              </a:solidFill>
            </a:endParaRPr>
          </a:p>
          <a:p>
            <a:pPr algn="ctr"/>
            <a:r>
              <a:rPr lang="ru-RU" sz="1400" b="1" dirty="0" smtClean="0">
                <a:solidFill>
                  <a:schemeClr val="tx1"/>
                </a:solidFill>
              </a:rPr>
              <a:t>Федеральные</a:t>
            </a:r>
          </a:p>
          <a:p>
            <a:pPr algn="ctr"/>
            <a:r>
              <a:rPr lang="ru-RU" sz="1400" i="1" dirty="0" smtClean="0">
                <a:solidFill>
                  <a:schemeClr val="tx1"/>
                </a:solidFill>
              </a:rPr>
              <a:t>и обязательны к уплате на всей территории Российской Федерации, например:</a:t>
            </a:r>
          </a:p>
          <a:p>
            <a:pPr algn="ctr">
              <a:buFont typeface="Arial" charset="0"/>
              <a:buChar char="•"/>
            </a:pPr>
            <a:r>
              <a:rPr lang="ru-RU" sz="1400" dirty="0" smtClean="0">
                <a:solidFill>
                  <a:schemeClr val="tx1"/>
                </a:solidFill>
              </a:rPr>
              <a:t>Налог на доходы физических лиц</a:t>
            </a:r>
          </a:p>
          <a:p>
            <a:pPr algn="ctr"/>
            <a:r>
              <a:rPr lang="ru-RU" sz="1400" dirty="0" smtClean="0">
                <a:solidFill>
                  <a:schemeClr val="tx1"/>
                </a:solidFill>
              </a:rPr>
              <a:t>*ЕСХН</a:t>
            </a:r>
          </a:p>
          <a:p>
            <a:pPr algn="ctr"/>
            <a:r>
              <a:rPr lang="ru-RU" sz="1400" dirty="0" smtClean="0">
                <a:solidFill>
                  <a:schemeClr val="tx1"/>
                </a:solidFill>
              </a:rPr>
              <a:t>*Акцизы</a:t>
            </a:r>
          </a:p>
          <a:p>
            <a:pPr algn="ctr"/>
            <a:r>
              <a:rPr lang="ru-RU" sz="1400" dirty="0" smtClean="0">
                <a:solidFill>
                  <a:schemeClr val="tx1"/>
                </a:solidFill>
              </a:rPr>
              <a:t>*УСН</a:t>
            </a:r>
          </a:p>
          <a:p>
            <a:pPr algn="ctr">
              <a:buFont typeface="Arial" charset="0"/>
              <a:buChar char="•"/>
            </a:pPr>
            <a:r>
              <a:rPr lang="ru-RU" sz="1400" dirty="0" smtClean="0">
                <a:solidFill>
                  <a:schemeClr val="tx1"/>
                </a:solidFill>
              </a:rPr>
              <a:t>Налог на прибыль организаций</a:t>
            </a:r>
          </a:p>
          <a:p>
            <a:pPr algn="ctr"/>
            <a:endParaRPr lang="ru-RU" sz="1400" dirty="0">
              <a:solidFill>
                <a:schemeClr val="tx1"/>
              </a:solidFill>
            </a:endParaRPr>
          </a:p>
          <a:p>
            <a:pPr algn="ctr"/>
            <a:endParaRPr lang="ru-RU" sz="1400" dirty="0" smtClean="0">
              <a:solidFill>
                <a:schemeClr val="tx1"/>
              </a:solidFill>
            </a:endParaRPr>
          </a:p>
          <a:p>
            <a:pPr algn="ctr"/>
            <a:endParaRPr lang="ru-RU" sz="1400" dirty="0" smtClean="0"/>
          </a:p>
          <a:p>
            <a:pPr algn="ctr"/>
            <a:endParaRPr lang="ru-RU" sz="1400" dirty="0" smtClean="0"/>
          </a:p>
        </p:txBody>
      </p:sp>
      <p:sp>
        <p:nvSpPr>
          <p:cNvPr id="10" name="Прямоугольник 9"/>
          <p:cNvSpPr/>
          <p:nvPr/>
        </p:nvSpPr>
        <p:spPr>
          <a:xfrm>
            <a:off x="3779912" y="3143248"/>
            <a:ext cx="2376264" cy="2878040"/>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smtClean="0">
              <a:solidFill>
                <a:schemeClr val="tx1"/>
              </a:solidFill>
            </a:endParaRPr>
          </a:p>
          <a:p>
            <a:pPr algn="ctr"/>
            <a:endParaRPr lang="ru-RU" sz="1400" b="1" dirty="0">
              <a:solidFill>
                <a:schemeClr val="tx1"/>
              </a:solidFill>
            </a:endParaRPr>
          </a:p>
          <a:p>
            <a:pPr algn="ctr"/>
            <a:r>
              <a:rPr lang="ru-RU" sz="1400" b="1" dirty="0" smtClean="0">
                <a:solidFill>
                  <a:schemeClr val="tx1"/>
                </a:solidFill>
              </a:rPr>
              <a:t>Региональные</a:t>
            </a:r>
          </a:p>
          <a:p>
            <a:pPr algn="ctr"/>
            <a:r>
              <a:rPr lang="ru-RU" sz="1400" i="1" dirty="0" smtClean="0">
                <a:solidFill>
                  <a:schemeClr val="tx1"/>
                </a:solidFill>
              </a:rPr>
              <a:t>и законами субъектов Российской Федерации и обязательны к уплате на территориях соответствующих субъектов РФ, например:</a:t>
            </a:r>
          </a:p>
          <a:p>
            <a:pPr algn="ctr"/>
            <a:r>
              <a:rPr lang="ru-RU" sz="1400" dirty="0" smtClean="0">
                <a:solidFill>
                  <a:schemeClr val="tx1"/>
                </a:solidFill>
              </a:rPr>
              <a:t>*Транспортный налог</a:t>
            </a:r>
          </a:p>
          <a:p>
            <a:pPr algn="ctr"/>
            <a:r>
              <a:rPr lang="ru-RU" sz="1400" dirty="0" smtClean="0">
                <a:solidFill>
                  <a:schemeClr val="tx1"/>
                </a:solidFill>
              </a:rPr>
              <a:t>*Налог на имущество организаций</a:t>
            </a:r>
          </a:p>
          <a:p>
            <a:pPr algn="ctr"/>
            <a:r>
              <a:rPr lang="ru-RU" sz="1400" dirty="0" smtClean="0">
                <a:solidFill>
                  <a:schemeClr val="tx1"/>
                </a:solidFill>
              </a:rPr>
              <a:t>*Патентная система налогообложения</a:t>
            </a:r>
          </a:p>
          <a:p>
            <a:pPr algn="ctr"/>
            <a:endParaRPr lang="ru-RU" sz="1400" dirty="0" smtClean="0">
              <a:solidFill>
                <a:schemeClr val="tx1"/>
              </a:solidFill>
            </a:endParaRPr>
          </a:p>
          <a:p>
            <a:pPr algn="ctr"/>
            <a:endParaRPr lang="ru-RU" sz="1400" dirty="0" smtClean="0">
              <a:solidFill>
                <a:schemeClr val="tx1"/>
              </a:solidFill>
            </a:endParaRPr>
          </a:p>
          <a:p>
            <a:pPr algn="ctr"/>
            <a:endParaRPr lang="ru-RU" sz="1400" dirty="0"/>
          </a:p>
        </p:txBody>
      </p:sp>
      <p:sp>
        <p:nvSpPr>
          <p:cNvPr id="11" name="Прямоугольник 10"/>
          <p:cNvSpPr/>
          <p:nvPr/>
        </p:nvSpPr>
        <p:spPr>
          <a:xfrm>
            <a:off x="6372200" y="3143248"/>
            <a:ext cx="2390831" cy="2878040"/>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smtClean="0">
              <a:solidFill>
                <a:schemeClr val="tx1"/>
              </a:solidFill>
            </a:endParaRPr>
          </a:p>
          <a:p>
            <a:pPr algn="ctr"/>
            <a:r>
              <a:rPr lang="ru-RU" sz="1400" b="1" dirty="0" smtClean="0">
                <a:solidFill>
                  <a:schemeClr val="tx1"/>
                </a:solidFill>
              </a:rPr>
              <a:t>Местные</a:t>
            </a:r>
          </a:p>
          <a:p>
            <a:pPr algn="ctr"/>
            <a:r>
              <a:rPr lang="ru-RU" sz="1400" i="1" dirty="0" smtClean="0">
                <a:solidFill>
                  <a:schemeClr val="tx1"/>
                </a:solidFill>
              </a:rPr>
              <a:t>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 например:</a:t>
            </a:r>
          </a:p>
          <a:p>
            <a:pPr algn="ctr"/>
            <a:r>
              <a:rPr lang="ru-RU" sz="1400" dirty="0" smtClean="0">
                <a:solidFill>
                  <a:schemeClr val="tx1"/>
                </a:solidFill>
              </a:rPr>
              <a:t>*ЕНВД</a:t>
            </a:r>
          </a:p>
          <a:p>
            <a:pPr algn="ctr"/>
            <a:r>
              <a:rPr lang="ru-RU" sz="1400" dirty="0" smtClean="0">
                <a:solidFill>
                  <a:schemeClr val="tx1"/>
                </a:solidFill>
              </a:rPr>
              <a:t>*Земельный налог</a:t>
            </a:r>
          </a:p>
          <a:p>
            <a:pPr algn="ctr"/>
            <a:r>
              <a:rPr lang="ru-RU" sz="1400" dirty="0" smtClean="0">
                <a:solidFill>
                  <a:schemeClr val="tx1"/>
                </a:solidFill>
              </a:rPr>
              <a:t>*Налог на имущество физических лиц </a:t>
            </a:r>
          </a:p>
          <a:p>
            <a:pPr algn="ctr"/>
            <a:endParaRPr lang="ru-RU" sz="1200" dirty="0"/>
          </a:p>
        </p:txBody>
      </p:sp>
    </p:spTree>
    <p:extLst>
      <p:ext uri="{BB962C8B-B14F-4D97-AF65-F5344CB8AC3E}">
        <p14:creationId xmlns:p14="http://schemas.microsoft.com/office/powerpoint/2010/main" xmlns="" val="34360689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15</a:t>
            </a:fld>
            <a:endParaRPr lang="ru-RU"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1276475" y="500164"/>
            <a:ext cx="7543997" cy="800219"/>
          </a:xfrm>
          <a:prstGeom prst="rect">
            <a:avLst/>
          </a:prstGeom>
          <a:noFill/>
        </p:spPr>
        <p:txBody>
          <a:bodyPr wrap="square" rtlCol="0">
            <a:spAutoFit/>
          </a:bodyPr>
          <a:lstStyle/>
          <a:p>
            <a:pPr algn="ctr"/>
            <a:r>
              <a:rPr lang="ru-RU" sz="2300" b="1" dirty="0" smtClean="0"/>
              <a:t>Налоговые доходы, поступающие от граждан Павловского муниципального района</a:t>
            </a:r>
            <a:endParaRPr lang="ru-RU" sz="2300" b="1" dirty="0"/>
          </a:p>
        </p:txBody>
      </p:sp>
      <p:sp>
        <p:nvSpPr>
          <p:cNvPr id="6" name="TextBox 5"/>
          <p:cNvSpPr txBox="1"/>
          <p:nvPr/>
        </p:nvSpPr>
        <p:spPr>
          <a:xfrm>
            <a:off x="999530" y="1330111"/>
            <a:ext cx="4148534" cy="553998"/>
          </a:xfrm>
          <a:prstGeom prst="rect">
            <a:avLst/>
          </a:prstGeom>
          <a:noFill/>
        </p:spPr>
        <p:txBody>
          <a:bodyPr wrap="square" rtlCol="0">
            <a:spAutoFit/>
          </a:bodyPr>
          <a:lstStyle/>
          <a:p>
            <a:pPr algn="ctr"/>
            <a:r>
              <a:rPr lang="ru-RU" sz="1500" dirty="0" smtClean="0"/>
              <a:t>Глава 23 </a:t>
            </a:r>
          </a:p>
          <a:p>
            <a:pPr algn="ctr"/>
            <a:r>
              <a:rPr lang="ru-RU" sz="1500" dirty="0" smtClean="0"/>
              <a:t>Налогового кодекса Российской Федерации</a:t>
            </a:r>
            <a:endParaRPr lang="ru-RU" sz="1500" dirty="0"/>
          </a:p>
        </p:txBody>
      </p:sp>
      <p:sp>
        <p:nvSpPr>
          <p:cNvPr id="7" name="Скругленный прямоугольник 6"/>
          <p:cNvSpPr/>
          <p:nvPr/>
        </p:nvSpPr>
        <p:spPr>
          <a:xfrm>
            <a:off x="999530" y="2071678"/>
            <a:ext cx="4148534" cy="500066"/>
          </a:xfrm>
          <a:prstGeom prst="round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Налог на доходы </a:t>
            </a:r>
          </a:p>
          <a:p>
            <a:pPr algn="ctr"/>
            <a:r>
              <a:rPr lang="ru-RU" dirty="0" smtClean="0">
                <a:solidFill>
                  <a:schemeClr val="tx1"/>
                </a:solidFill>
              </a:rPr>
              <a:t>физических лиц</a:t>
            </a:r>
            <a:endParaRPr lang="ru-RU" dirty="0">
              <a:solidFill>
                <a:schemeClr val="tx1"/>
              </a:solidFill>
            </a:endParaRPr>
          </a:p>
        </p:txBody>
      </p:sp>
      <p:sp>
        <p:nvSpPr>
          <p:cNvPr id="9" name="Скругленный прямоугольник 8"/>
          <p:cNvSpPr/>
          <p:nvPr/>
        </p:nvSpPr>
        <p:spPr>
          <a:xfrm>
            <a:off x="927522" y="2643182"/>
            <a:ext cx="4292550" cy="3594130"/>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350" dirty="0" smtClean="0">
                <a:solidFill>
                  <a:schemeClr val="tx1"/>
                </a:solidFill>
              </a:rPr>
              <a:t>Налог на доходы физических лиц уплачивается в основном</a:t>
            </a:r>
          </a:p>
          <a:p>
            <a:pPr algn="ctr"/>
            <a:r>
              <a:rPr lang="ru-RU" sz="1350" b="1" dirty="0" smtClean="0">
                <a:solidFill>
                  <a:schemeClr val="tx1"/>
                </a:solidFill>
              </a:rPr>
              <a:t>по ставке налога 13%.</a:t>
            </a:r>
          </a:p>
          <a:p>
            <a:pPr algn="ctr"/>
            <a:r>
              <a:rPr lang="ru-RU" sz="1350" b="1" dirty="0" smtClean="0">
                <a:solidFill>
                  <a:schemeClr val="tx1"/>
                </a:solidFill>
              </a:rPr>
              <a:t>В отдельных случаях по ставкам:</a:t>
            </a:r>
          </a:p>
          <a:p>
            <a:pPr algn="ctr"/>
            <a:r>
              <a:rPr lang="ru-RU" sz="1350" b="1" dirty="0" smtClean="0">
                <a:solidFill>
                  <a:schemeClr val="tx1"/>
                </a:solidFill>
              </a:rPr>
              <a:t>9 % - </a:t>
            </a:r>
            <a:r>
              <a:rPr lang="ru-RU" sz="1350" dirty="0" smtClean="0">
                <a:solidFill>
                  <a:schemeClr val="tx1"/>
                </a:solidFill>
              </a:rPr>
              <a:t>в отношении доходов в виде процентов по облигациям с ипотечным покрытием, а также по доходам, полученным на основании приобретения ипотечных сертификатов участия;</a:t>
            </a:r>
          </a:p>
          <a:p>
            <a:pPr algn="ctr"/>
            <a:r>
              <a:rPr lang="ru-RU" sz="1350" b="1" dirty="0" smtClean="0">
                <a:solidFill>
                  <a:schemeClr val="tx1"/>
                </a:solidFill>
              </a:rPr>
              <a:t>15 % -</a:t>
            </a:r>
            <a:r>
              <a:rPr lang="ru-RU" sz="1350" dirty="0" smtClean="0">
                <a:solidFill>
                  <a:schemeClr val="tx1"/>
                </a:solidFill>
              </a:rPr>
              <a:t>  в отношении доходов, получаемых физическими лицами- иностранными гражданами в виде дивидендов от долевого участия в деятельности российских организаций;</a:t>
            </a:r>
          </a:p>
          <a:p>
            <a:pPr algn="ctr"/>
            <a:r>
              <a:rPr lang="ru-RU" sz="1350" b="1" dirty="0" smtClean="0">
                <a:solidFill>
                  <a:schemeClr val="tx1"/>
                </a:solidFill>
              </a:rPr>
              <a:t>30%- </a:t>
            </a:r>
            <a:r>
              <a:rPr lang="ru-RU" sz="1350" dirty="0" smtClean="0">
                <a:solidFill>
                  <a:schemeClr val="tx1"/>
                </a:solidFill>
              </a:rPr>
              <a:t>в отношении доходов, получаемых физическими лицами – иностранными гражданами;</a:t>
            </a:r>
          </a:p>
          <a:p>
            <a:pPr algn="ctr"/>
            <a:r>
              <a:rPr lang="ru-RU" sz="1350" b="1" dirty="0" smtClean="0">
                <a:solidFill>
                  <a:schemeClr val="tx1"/>
                </a:solidFill>
              </a:rPr>
              <a:t>35 % - </a:t>
            </a:r>
            <a:r>
              <a:rPr lang="ru-RU" sz="1350" dirty="0" smtClean="0">
                <a:solidFill>
                  <a:schemeClr val="tx1"/>
                </a:solidFill>
              </a:rPr>
              <a:t>в отношении стоимости полученных выигрышей и призов.</a:t>
            </a:r>
            <a:endParaRPr lang="ru-RU" sz="1350" dirty="0">
              <a:solidFill>
                <a:schemeClr val="tx1"/>
              </a:solidFill>
            </a:endParaRPr>
          </a:p>
        </p:txBody>
      </p:sp>
      <p:sp>
        <p:nvSpPr>
          <p:cNvPr id="11" name="TextBox 10"/>
          <p:cNvSpPr txBox="1"/>
          <p:nvPr/>
        </p:nvSpPr>
        <p:spPr>
          <a:xfrm>
            <a:off x="5196506" y="1330111"/>
            <a:ext cx="3829353" cy="553998"/>
          </a:xfrm>
          <a:prstGeom prst="rect">
            <a:avLst/>
          </a:prstGeom>
          <a:noFill/>
        </p:spPr>
        <p:txBody>
          <a:bodyPr wrap="square" rtlCol="0">
            <a:spAutoFit/>
          </a:bodyPr>
          <a:lstStyle/>
          <a:p>
            <a:pPr algn="ctr"/>
            <a:r>
              <a:rPr lang="ru-RU" sz="1500" dirty="0" smtClean="0"/>
              <a:t>Глава 25.3 </a:t>
            </a:r>
          </a:p>
          <a:p>
            <a:pPr algn="ctr"/>
            <a:r>
              <a:rPr lang="ru-RU" sz="1500" dirty="0" smtClean="0"/>
              <a:t>Налогового кодекса Российской Федерации</a:t>
            </a:r>
            <a:endParaRPr lang="ru-RU" sz="1500" dirty="0"/>
          </a:p>
        </p:txBody>
      </p:sp>
      <p:sp>
        <p:nvSpPr>
          <p:cNvPr id="12" name="Скругленный прямоугольник 11"/>
          <p:cNvSpPr/>
          <p:nvPr/>
        </p:nvSpPr>
        <p:spPr>
          <a:xfrm>
            <a:off x="5436096" y="2071678"/>
            <a:ext cx="3384376" cy="500066"/>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Государственная</a:t>
            </a:r>
            <a:r>
              <a:rPr lang="ru-RU" dirty="0" smtClean="0"/>
              <a:t> </a:t>
            </a:r>
            <a:r>
              <a:rPr lang="ru-RU" dirty="0" smtClean="0">
                <a:solidFill>
                  <a:schemeClr val="tx1"/>
                </a:solidFill>
              </a:rPr>
              <a:t>пошлина</a:t>
            </a:r>
            <a:endParaRPr lang="ru-RU" dirty="0">
              <a:solidFill>
                <a:schemeClr val="tx1"/>
              </a:solidFill>
            </a:endParaRPr>
          </a:p>
        </p:txBody>
      </p:sp>
      <p:sp>
        <p:nvSpPr>
          <p:cNvPr id="13" name="Скругленный прямоугольник 12"/>
          <p:cNvSpPr/>
          <p:nvPr/>
        </p:nvSpPr>
        <p:spPr>
          <a:xfrm>
            <a:off x="5364088" y="2643182"/>
            <a:ext cx="3494192" cy="3594130"/>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350" dirty="0" smtClean="0">
                <a:solidFill>
                  <a:schemeClr val="tx1"/>
                </a:solidFill>
              </a:rPr>
              <a:t>Размер государственной пошлины по делам, рассматриваемым судами общей юрисдикции, мировыми судьями (за исключением Верховного Суда Российской Федерации) устанавливается в размере, предусмотренном </a:t>
            </a:r>
            <a:r>
              <a:rPr lang="ru-RU" sz="1350" b="1" dirty="0" smtClean="0">
                <a:solidFill>
                  <a:schemeClr val="tx1"/>
                </a:solidFill>
              </a:rPr>
              <a:t>статьей 333.19 </a:t>
            </a:r>
            <a:r>
              <a:rPr lang="ru-RU" sz="1350" dirty="0" smtClean="0">
                <a:solidFill>
                  <a:schemeClr val="tx1"/>
                </a:solidFill>
              </a:rPr>
              <a:t>главы 25.3 Налогового кодекса Российской Федерации</a:t>
            </a:r>
            <a:endParaRPr lang="ru-RU" sz="1350" dirty="0">
              <a:solidFill>
                <a:schemeClr val="tx1"/>
              </a:solidFill>
            </a:endParaRPr>
          </a:p>
        </p:txBody>
      </p:sp>
    </p:spTree>
    <p:extLst>
      <p:ext uri="{BB962C8B-B14F-4D97-AF65-F5344CB8AC3E}">
        <p14:creationId xmlns:p14="http://schemas.microsoft.com/office/powerpoint/2010/main" xmlns="" val="25926962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16</a:t>
            </a:fld>
            <a:endParaRPr lang="ru-RU"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1484142" y="599791"/>
            <a:ext cx="7163322" cy="477054"/>
          </a:xfrm>
          <a:prstGeom prst="rect">
            <a:avLst/>
          </a:prstGeom>
          <a:noFill/>
        </p:spPr>
        <p:txBody>
          <a:bodyPr wrap="square" rtlCol="0">
            <a:spAutoFit/>
          </a:bodyPr>
          <a:lstStyle/>
          <a:p>
            <a:pPr algn="ctr"/>
            <a:r>
              <a:rPr lang="ru-RU" sz="2500" b="1" dirty="0" smtClean="0"/>
              <a:t>Налог на доходы физических лиц</a:t>
            </a:r>
            <a:endParaRPr lang="ru-RU" sz="2500" b="1" dirty="0"/>
          </a:p>
        </p:txBody>
      </p:sp>
      <p:sp>
        <p:nvSpPr>
          <p:cNvPr id="5" name="TextBox 4"/>
          <p:cNvSpPr txBox="1"/>
          <p:nvPr/>
        </p:nvSpPr>
        <p:spPr>
          <a:xfrm>
            <a:off x="1276475" y="1176021"/>
            <a:ext cx="7471989" cy="646331"/>
          </a:xfrm>
          <a:prstGeom prst="rect">
            <a:avLst/>
          </a:prstGeom>
          <a:noFill/>
        </p:spPr>
        <p:txBody>
          <a:bodyPr wrap="square" rtlCol="0">
            <a:spAutoFit/>
          </a:bodyPr>
          <a:lstStyle/>
          <a:p>
            <a:pPr algn="ctr"/>
            <a:r>
              <a:rPr lang="ru-RU" dirty="0" smtClean="0"/>
              <a:t>В соответствии со ст. 218-220 главы 23 Налогового кодекса Российской Федерации предоставляются налоговые вычеты, в том числе:</a:t>
            </a:r>
            <a:endParaRPr lang="ru-RU" dirty="0"/>
          </a:p>
        </p:txBody>
      </p:sp>
      <p:sp>
        <p:nvSpPr>
          <p:cNvPr id="6" name="Скругленный прямоугольник 5"/>
          <p:cNvSpPr/>
          <p:nvPr/>
        </p:nvSpPr>
        <p:spPr>
          <a:xfrm>
            <a:off x="1276474" y="1988840"/>
            <a:ext cx="3295525" cy="2011664"/>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u="sng" dirty="0" smtClean="0">
              <a:solidFill>
                <a:schemeClr val="tx1"/>
              </a:solidFill>
            </a:endParaRPr>
          </a:p>
          <a:p>
            <a:pPr algn="ctr"/>
            <a:r>
              <a:rPr lang="ru-RU" b="1" u="sng" dirty="0" smtClean="0">
                <a:solidFill>
                  <a:schemeClr val="tx1"/>
                </a:solidFill>
              </a:rPr>
              <a:t>Социальные</a:t>
            </a:r>
          </a:p>
          <a:p>
            <a:pPr algn="ctr"/>
            <a:r>
              <a:rPr lang="ru-RU" sz="1400" i="1" dirty="0" smtClean="0">
                <a:solidFill>
                  <a:schemeClr val="tx1"/>
                </a:solidFill>
              </a:rPr>
              <a:t>в сумме уплаченной:</a:t>
            </a:r>
          </a:p>
          <a:p>
            <a:pPr algn="ctr"/>
            <a:r>
              <a:rPr lang="ru-RU" sz="1400" i="1" dirty="0" smtClean="0">
                <a:solidFill>
                  <a:schemeClr val="tx1"/>
                </a:solidFill>
              </a:rPr>
              <a:t>*за обучение (не более 50 тыс. рублей);</a:t>
            </a:r>
          </a:p>
          <a:p>
            <a:pPr algn="ctr"/>
            <a:r>
              <a:rPr lang="ru-RU" sz="1400" i="1" dirty="0" smtClean="0">
                <a:solidFill>
                  <a:schemeClr val="tx1"/>
                </a:solidFill>
              </a:rPr>
              <a:t>*на лечение; дополнительных страховых взносов на накопительную часть трудовой пенсии (не более 120 тыс. рублей)</a:t>
            </a:r>
          </a:p>
          <a:p>
            <a:pPr algn="ctr"/>
            <a:endParaRPr lang="ru-RU" i="1" dirty="0">
              <a:solidFill>
                <a:schemeClr val="tx1"/>
              </a:solidFill>
            </a:endParaRPr>
          </a:p>
        </p:txBody>
      </p:sp>
      <p:sp>
        <p:nvSpPr>
          <p:cNvPr id="7" name="Скругленный прямоугольник 6"/>
          <p:cNvSpPr/>
          <p:nvPr/>
        </p:nvSpPr>
        <p:spPr>
          <a:xfrm>
            <a:off x="1276473" y="4149080"/>
            <a:ext cx="3295525" cy="1728192"/>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u="sng" dirty="0" smtClean="0">
                <a:solidFill>
                  <a:schemeClr val="tx1"/>
                </a:solidFill>
              </a:rPr>
              <a:t>Профессиональные</a:t>
            </a:r>
          </a:p>
          <a:p>
            <a:pPr algn="ctr"/>
            <a:r>
              <a:rPr lang="ru-RU" sz="1400" i="1" dirty="0" smtClean="0">
                <a:solidFill>
                  <a:schemeClr val="tx1"/>
                </a:solidFill>
              </a:rPr>
              <a:t>для лиц, получающих авторские вознаграждения</a:t>
            </a:r>
            <a:endParaRPr lang="ru-RU" sz="1400" i="1" dirty="0">
              <a:solidFill>
                <a:schemeClr val="tx1"/>
              </a:solidFill>
            </a:endParaRPr>
          </a:p>
        </p:txBody>
      </p:sp>
      <p:sp>
        <p:nvSpPr>
          <p:cNvPr id="8" name="Скругленный прямоугольник 7"/>
          <p:cNvSpPr/>
          <p:nvPr/>
        </p:nvSpPr>
        <p:spPr>
          <a:xfrm>
            <a:off x="5500694" y="1988840"/>
            <a:ext cx="3146770" cy="2011664"/>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u="sng" dirty="0" smtClean="0">
                <a:solidFill>
                  <a:schemeClr val="tx1"/>
                </a:solidFill>
              </a:rPr>
              <a:t>Стандартные</a:t>
            </a:r>
          </a:p>
          <a:p>
            <a:pPr algn="ctr"/>
            <a:r>
              <a:rPr lang="ru-RU" sz="1400" i="1" dirty="0" smtClean="0">
                <a:solidFill>
                  <a:schemeClr val="tx1"/>
                </a:solidFill>
              </a:rPr>
              <a:t>в том числе на детей:</a:t>
            </a:r>
          </a:p>
          <a:p>
            <a:pPr algn="ctr"/>
            <a:r>
              <a:rPr lang="ru-RU" sz="1400" i="1" dirty="0" smtClean="0">
                <a:solidFill>
                  <a:schemeClr val="tx1"/>
                </a:solidFill>
              </a:rPr>
              <a:t>*1 400 – на первого ребенка;</a:t>
            </a:r>
          </a:p>
          <a:p>
            <a:pPr algn="ctr"/>
            <a:r>
              <a:rPr lang="ru-RU" sz="1400" i="1" dirty="0" smtClean="0">
                <a:solidFill>
                  <a:schemeClr val="tx1"/>
                </a:solidFill>
              </a:rPr>
              <a:t>*1 400 – на второго ребенка;</a:t>
            </a:r>
          </a:p>
          <a:p>
            <a:pPr algn="ctr"/>
            <a:r>
              <a:rPr lang="ru-RU" sz="1400" i="1" dirty="0" smtClean="0">
                <a:solidFill>
                  <a:schemeClr val="tx1"/>
                </a:solidFill>
              </a:rPr>
              <a:t>*3 000 – на третьего и каждого последующего ребенка</a:t>
            </a:r>
          </a:p>
          <a:p>
            <a:pPr algn="ctr"/>
            <a:endParaRPr lang="ru-RU" dirty="0">
              <a:solidFill>
                <a:schemeClr val="tx1"/>
              </a:solidFill>
            </a:endParaRPr>
          </a:p>
        </p:txBody>
      </p:sp>
      <p:sp>
        <p:nvSpPr>
          <p:cNvPr id="9" name="Скругленный прямоугольник 8"/>
          <p:cNvSpPr/>
          <p:nvPr/>
        </p:nvSpPr>
        <p:spPr>
          <a:xfrm>
            <a:off x="5500694" y="4149080"/>
            <a:ext cx="3146770" cy="1728192"/>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u="sng" dirty="0" smtClean="0">
                <a:solidFill>
                  <a:schemeClr val="tx1"/>
                </a:solidFill>
              </a:rPr>
              <a:t>Имущественные</a:t>
            </a:r>
          </a:p>
          <a:p>
            <a:pPr algn="ctr"/>
            <a:r>
              <a:rPr lang="ru-RU" sz="1400" i="1" dirty="0" smtClean="0">
                <a:solidFill>
                  <a:schemeClr val="tx1"/>
                </a:solidFill>
              </a:rPr>
              <a:t>в том числе на приобретение жилья (один или несколько объектов имущества, не превышающем 2,0 млн. рублей)</a:t>
            </a:r>
            <a:endParaRPr lang="ru-RU" sz="1400" i="1" dirty="0">
              <a:solidFill>
                <a:schemeClr val="tx1"/>
              </a:solidFill>
            </a:endParaRPr>
          </a:p>
        </p:txBody>
      </p:sp>
    </p:spTree>
    <p:extLst>
      <p:ext uri="{BB962C8B-B14F-4D97-AF65-F5344CB8AC3E}">
        <p14:creationId xmlns:p14="http://schemas.microsoft.com/office/powerpoint/2010/main" xmlns="" val="42125901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17</a:t>
            </a:fld>
            <a:endParaRPr lang="ru-RU" dirty="0"/>
          </a:p>
        </p:txBody>
      </p:sp>
      <p:sp>
        <p:nvSpPr>
          <p:cNvPr id="3" name="TextBox 2"/>
          <p:cNvSpPr txBox="1"/>
          <p:nvPr/>
        </p:nvSpPr>
        <p:spPr>
          <a:xfrm>
            <a:off x="2357422" y="273586"/>
            <a:ext cx="3857652" cy="369332"/>
          </a:xfrm>
          <a:prstGeom prst="rect">
            <a:avLst/>
          </a:prstGeom>
          <a:noFill/>
        </p:spPr>
        <p:txBody>
          <a:bodyPr wrap="square" rtlCol="0">
            <a:spAutoFit/>
          </a:bodyPr>
          <a:lstStyle/>
          <a:p>
            <a:pPr algn="ctr"/>
            <a:r>
              <a:rPr lang="ru-RU" b="1" dirty="0" smtClean="0"/>
              <a:t>Местные налоги</a:t>
            </a:r>
            <a:endParaRPr lang="ru-RU" b="1" dirty="0"/>
          </a:p>
        </p:txBody>
      </p:sp>
      <p:sp>
        <p:nvSpPr>
          <p:cNvPr id="5" name="Скругленный прямоугольник 4"/>
          <p:cNvSpPr/>
          <p:nvPr/>
        </p:nvSpPr>
        <p:spPr>
          <a:xfrm>
            <a:off x="1214414" y="642918"/>
            <a:ext cx="3717626" cy="285752"/>
          </a:xfrm>
          <a:prstGeom prst="round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500" b="1" dirty="0" smtClean="0">
                <a:solidFill>
                  <a:schemeClr val="tx1"/>
                </a:solidFill>
              </a:rPr>
              <a:t>Налог на имущество физических лиц</a:t>
            </a:r>
            <a:endParaRPr lang="ru-RU" sz="1500" b="1" dirty="0">
              <a:solidFill>
                <a:schemeClr val="tx1"/>
              </a:solidFill>
            </a:endParaRPr>
          </a:p>
        </p:txBody>
      </p:sp>
      <p:sp>
        <p:nvSpPr>
          <p:cNvPr id="7" name="Скругленный прямоугольник 6"/>
          <p:cNvSpPr/>
          <p:nvPr/>
        </p:nvSpPr>
        <p:spPr>
          <a:xfrm>
            <a:off x="5220072" y="642918"/>
            <a:ext cx="3709646" cy="285752"/>
          </a:xfrm>
          <a:prstGeom prst="round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500" b="1" dirty="0" smtClean="0">
                <a:solidFill>
                  <a:schemeClr val="tx1"/>
                </a:solidFill>
              </a:rPr>
              <a:t>Земельный налог</a:t>
            </a:r>
            <a:endParaRPr lang="ru-RU" sz="1500" b="1" dirty="0">
              <a:solidFill>
                <a:schemeClr val="tx1"/>
              </a:solidFill>
            </a:endParaRPr>
          </a:p>
        </p:txBody>
      </p:sp>
      <p:sp>
        <p:nvSpPr>
          <p:cNvPr id="8" name="Скругленный прямоугольник 7"/>
          <p:cNvSpPr/>
          <p:nvPr/>
        </p:nvSpPr>
        <p:spPr>
          <a:xfrm>
            <a:off x="1223938" y="1000108"/>
            <a:ext cx="3708102" cy="428628"/>
          </a:xfrm>
          <a:prstGeom prst="round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500" b="1" dirty="0" smtClean="0">
                <a:solidFill>
                  <a:schemeClr val="tx1"/>
                </a:solidFill>
              </a:rPr>
              <a:t>Глава 32 Налогового кодекса Российской Федерации</a:t>
            </a:r>
            <a:endParaRPr lang="ru-RU" sz="1500" b="1" dirty="0">
              <a:solidFill>
                <a:schemeClr val="tx1"/>
              </a:solidFill>
            </a:endParaRPr>
          </a:p>
        </p:txBody>
      </p:sp>
      <p:sp>
        <p:nvSpPr>
          <p:cNvPr id="9" name="Скругленный прямоугольник 8"/>
          <p:cNvSpPr/>
          <p:nvPr/>
        </p:nvSpPr>
        <p:spPr>
          <a:xfrm>
            <a:off x="1223938" y="1928802"/>
            <a:ext cx="3708102" cy="1284174"/>
          </a:xfrm>
          <a:prstGeom prst="round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b="1" u="sng" dirty="0" smtClean="0">
              <a:solidFill>
                <a:schemeClr val="tx1"/>
              </a:solidFill>
            </a:endParaRPr>
          </a:p>
          <a:p>
            <a:pPr algn="ctr"/>
            <a:r>
              <a:rPr lang="ru-RU" sz="1400" b="1" u="sng" dirty="0" smtClean="0">
                <a:solidFill>
                  <a:schemeClr val="tx1"/>
                </a:solidFill>
              </a:rPr>
              <a:t>Ставка налога:</a:t>
            </a:r>
            <a:endParaRPr lang="ru-RU" sz="1400" b="1" dirty="0" smtClean="0">
              <a:solidFill>
                <a:schemeClr val="tx1"/>
              </a:solidFill>
            </a:endParaRPr>
          </a:p>
          <a:p>
            <a:r>
              <a:rPr lang="ru-RU" sz="1100" dirty="0" smtClean="0">
                <a:solidFill>
                  <a:schemeClr val="tx1"/>
                </a:solidFill>
              </a:rPr>
              <a:t>От кадастровой стоимости объектов налогообложения:</a:t>
            </a:r>
          </a:p>
          <a:p>
            <a:pPr>
              <a:buFont typeface="Arial" charset="0"/>
              <a:buChar char="•"/>
            </a:pPr>
            <a:r>
              <a:rPr lang="ru-RU" sz="1100" dirty="0" smtClean="0">
                <a:solidFill>
                  <a:schemeClr val="tx1"/>
                </a:solidFill>
              </a:rPr>
              <a:t> в отношении жилых, нежилых помещений, объектов незавершенного строительства, гаражей – до 0,3 %;</a:t>
            </a:r>
          </a:p>
          <a:p>
            <a:pPr>
              <a:buFont typeface="Arial" charset="0"/>
              <a:buChar char="•"/>
            </a:pPr>
            <a:r>
              <a:rPr lang="ru-RU" sz="1100" dirty="0" smtClean="0">
                <a:solidFill>
                  <a:schemeClr val="tx1"/>
                </a:solidFill>
              </a:rPr>
              <a:t> административно-деловые и торговые центры, помещения в них, нежилые помещения, офисы – 2%;</a:t>
            </a:r>
          </a:p>
          <a:p>
            <a:pPr>
              <a:buFont typeface="Arial" charset="0"/>
              <a:buChar char="•"/>
            </a:pPr>
            <a:r>
              <a:rPr lang="ru-RU" sz="1100" dirty="0" smtClean="0">
                <a:solidFill>
                  <a:schemeClr val="tx1"/>
                </a:solidFill>
              </a:rPr>
              <a:t> в отношении прочих объектов - до 0,5%</a:t>
            </a:r>
          </a:p>
          <a:p>
            <a:pPr>
              <a:buFont typeface="Arial" charset="0"/>
              <a:buChar char="•"/>
            </a:pPr>
            <a:endParaRPr lang="ru-RU" sz="1400" dirty="0">
              <a:solidFill>
                <a:schemeClr val="tx1"/>
              </a:solidFill>
            </a:endParaRPr>
          </a:p>
        </p:txBody>
      </p:sp>
      <p:sp>
        <p:nvSpPr>
          <p:cNvPr id="10" name="Скругленный прямоугольник 9"/>
          <p:cNvSpPr/>
          <p:nvPr/>
        </p:nvSpPr>
        <p:spPr>
          <a:xfrm>
            <a:off x="1223938" y="1552548"/>
            <a:ext cx="7705780" cy="285752"/>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300" b="1" dirty="0" smtClean="0">
                <a:solidFill>
                  <a:schemeClr val="tx1"/>
                </a:solidFill>
              </a:rPr>
              <a:t>Срок уплаты – 1 декабря года,  следующего за отчетным периодом</a:t>
            </a:r>
            <a:endParaRPr lang="ru-RU" sz="1300" b="1" dirty="0">
              <a:solidFill>
                <a:schemeClr val="tx1"/>
              </a:solidFill>
            </a:endParaRPr>
          </a:p>
        </p:txBody>
      </p:sp>
      <p:sp>
        <p:nvSpPr>
          <p:cNvPr id="11" name="Скругленный прямоугольник 10"/>
          <p:cNvSpPr/>
          <p:nvPr/>
        </p:nvSpPr>
        <p:spPr>
          <a:xfrm>
            <a:off x="5220072" y="1000108"/>
            <a:ext cx="3709646" cy="428628"/>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500" b="1" dirty="0" smtClean="0">
                <a:solidFill>
                  <a:schemeClr val="tx1"/>
                </a:solidFill>
              </a:rPr>
              <a:t>Глава 32 Налогового кодекса   Российской Федерации</a:t>
            </a:r>
            <a:endParaRPr lang="ru-RU" sz="1500" b="1" dirty="0">
              <a:solidFill>
                <a:schemeClr val="tx1"/>
              </a:solidFill>
            </a:endParaRPr>
          </a:p>
        </p:txBody>
      </p:sp>
      <p:sp>
        <p:nvSpPr>
          <p:cNvPr id="12" name="Скругленный прямоугольник 11"/>
          <p:cNvSpPr/>
          <p:nvPr/>
        </p:nvSpPr>
        <p:spPr>
          <a:xfrm>
            <a:off x="1214414" y="3286124"/>
            <a:ext cx="3717626" cy="2375124"/>
          </a:xfrm>
          <a:prstGeom prst="round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100" b="1" dirty="0" smtClean="0">
                <a:solidFill>
                  <a:schemeClr val="tx1"/>
                </a:solidFill>
              </a:rPr>
              <a:t>НАЛОГОВАЯ БАЗА</a:t>
            </a:r>
            <a:r>
              <a:rPr lang="ru-RU" sz="1100" dirty="0" smtClean="0">
                <a:solidFill>
                  <a:schemeClr val="tx1"/>
                </a:solidFill>
              </a:rPr>
              <a:t> –кадастровая  стоимость, уменьшенная на:</a:t>
            </a:r>
          </a:p>
          <a:p>
            <a:r>
              <a:rPr lang="ru-RU" sz="1100" dirty="0" smtClean="0">
                <a:solidFill>
                  <a:schemeClr val="tx1"/>
                </a:solidFill>
              </a:rPr>
              <a:t>*Кадастровую стоимость 50 </a:t>
            </a:r>
            <a:r>
              <a:rPr lang="ru-RU" sz="1100" dirty="0" err="1" smtClean="0">
                <a:solidFill>
                  <a:schemeClr val="tx1"/>
                </a:solidFill>
              </a:rPr>
              <a:t>кв.м</a:t>
            </a:r>
            <a:r>
              <a:rPr lang="ru-RU" sz="1100" dirty="0" smtClean="0">
                <a:solidFill>
                  <a:schemeClr val="tx1"/>
                </a:solidFill>
              </a:rPr>
              <a:t>–в отношении жилых домов; </a:t>
            </a:r>
          </a:p>
          <a:p>
            <a:r>
              <a:rPr lang="ru-RU" sz="1100" dirty="0" smtClean="0">
                <a:solidFill>
                  <a:schemeClr val="tx1"/>
                </a:solidFill>
              </a:rPr>
              <a:t>*Кадастровую стоимость 20 </a:t>
            </a:r>
            <a:r>
              <a:rPr lang="ru-RU" sz="1100" dirty="0" err="1" smtClean="0">
                <a:solidFill>
                  <a:schemeClr val="tx1"/>
                </a:solidFill>
              </a:rPr>
              <a:t>кв.м</a:t>
            </a:r>
            <a:r>
              <a:rPr lang="ru-RU" sz="1100" dirty="0" smtClean="0">
                <a:solidFill>
                  <a:schemeClr val="tx1"/>
                </a:solidFill>
              </a:rPr>
              <a:t>-в отношении квартир, части жилого дома; </a:t>
            </a:r>
          </a:p>
          <a:p>
            <a:r>
              <a:rPr lang="ru-RU" sz="1100" dirty="0" smtClean="0">
                <a:solidFill>
                  <a:schemeClr val="tx1"/>
                </a:solidFill>
              </a:rPr>
              <a:t>*Кадастровую стоимость10 кв.м- в отношении комнаты, части квартиры; </a:t>
            </a:r>
          </a:p>
          <a:p>
            <a:r>
              <a:rPr lang="ru-RU" sz="1100" dirty="0" smtClean="0">
                <a:solidFill>
                  <a:schemeClr val="tx1"/>
                </a:solidFill>
              </a:rPr>
              <a:t>1 </a:t>
            </a:r>
            <a:r>
              <a:rPr lang="ru-RU" sz="1100" dirty="0" err="1" smtClean="0">
                <a:solidFill>
                  <a:schemeClr val="tx1"/>
                </a:solidFill>
              </a:rPr>
              <a:t>млн.рублей</a:t>
            </a:r>
            <a:r>
              <a:rPr lang="ru-RU" sz="1100" dirty="0" smtClean="0">
                <a:solidFill>
                  <a:schemeClr val="tx1"/>
                </a:solidFill>
              </a:rPr>
              <a:t>–в отношении единого недвижимого комплекса , в состав которого входит хотя бы один жилой дом;</a:t>
            </a:r>
          </a:p>
          <a:p>
            <a:r>
              <a:rPr lang="ru-RU" sz="1100" dirty="0" smtClean="0">
                <a:solidFill>
                  <a:schemeClr val="tx1"/>
                </a:solidFill>
              </a:rPr>
              <a:t>*Кадастровую стоимость 7 кв. м в отношении жилых домов и 5кв. м – квартир на каждого ребенка, для налогоплательщиков, имеющих трёх и более детей</a:t>
            </a:r>
            <a:endParaRPr lang="ru-RU" sz="1100" b="1" dirty="0">
              <a:solidFill>
                <a:schemeClr val="tx1"/>
              </a:solidFill>
            </a:endParaRPr>
          </a:p>
        </p:txBody>
      </p:sp>
      <p:sp>
        <p:nvSpPr>
          <p:cNvPr id="13" name="Скругленный прямоугольник 12"/>
          <p:cNvSpPr/>
          <p:nvPr/>
        </p:nvSpPr>
        <p:spPr>
          <a:xfrm>
            <a:off x="5220072" y="1928802"/>
            <a:ext cx="3709646" cy="1500198"/>
          </a:xfrm>
          <a:prstGeom prst="round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b="1" u="sng" dirty="0" smtClean="0">
              <a:solidFill>
                <a:schemeClr val="tx1"/>
              </a:solidFill>
            </a:endParaRPr>
          </a:p>
          <a:p>
            <a:pPr algn="ctr"/>
            <a:r>
              <a:rPr lang="ru-RU" sz="1400" b="1" u="sng" dirty="0" smtClean="0">
                <a:solidFill>
                  <a:schemeClr val="tx1"/>
                </a:solidFill>
              </a:rPr>
              <a:t>Ставка налога:</a:t>
            </a:r>
            <a:endParaRPr lang="ru-RU" sz="1400" b="1" dirty="0" smtClean="0">
              <a:solidFill>
                <a:schemeClr val="tx1"/>
              </a:solidFill>
            </a:endParaRPr>
          </a:p>
          <a:p>
            <a:r>
              <a:rPr lang="ru-RU" sz="1100" dirty="0" smtClean="0">
                <a:solidFill>
                  <a:schemeClr val="tx1"/>
                </a:solidFill>
              </a:rPr>
              <a:t>От кадастровой стоимости земельных участков:</a:t>
            </a:r>
          </a:p>
          <a:p>
            <a:pPr>
              <a:buFont typeface="Arial" charset="0"/>
              <a:buChar char="•"/>
            </a:pPr>
            <a:r>
              <a:rPr lang="ru-RU" sz="1100" dirty="0" smtClean="0">
                <a:solidFill>
                  <a:schemeClr val="tx1"/>
                </a:solidFill>
              </a:rPr>
              <a:t> занятых жилищным фондом, сельскохозяйственного назначения или приобретенных (предоставленных) для личного подсобного хозяйства, садоводства, огородничества, животноводства или дачного хозяйства – до 0,3%;</a:t>
            </a:r>
          </a:p>
          <a:p>
            <a:pPr>
              <a:buFont typeface="Arial" charset="0"/>
              <a:buChar char="•"/>
            </a:pPr>
            <a:r>
              <a:rPr lang="ru-RU" sz="1100" dirty="0" smtClean="0">
                <a:solidFill>
                  <a:schemeClr val="tx1"/>
                </a:solidFill>
              </a:rPr>
              <a:t> в отношении других земельных участков – 1,5%</a:t>
            </a:r>
          </a:p>
          <a:p>
            <a:pPr>
              <a:buFont typeface="Arial" charset="0"/>
              <a:buChar char="•"/>
            </a:pPr>
            <a:endParaRPr lang="ru-RU" sz="1400" dirty="0">
              <a:solidFill>
                <a:schemeClr val="tx1"/>
              </a:solidFill>
            </a:endParaRPr>
          </a:p>
        </p:txBody>
      </p:sp>
      <p:sp>
        <p:nvSpPr>
          <p:cNvPr id="14" name="Скругленный прямоугольник 13"/>
          <p:cNvSpPr/>
          <p:nvPr/>
        </p:nvSpPr>
        <p:spPr>
          <a:xfrm>
            <a:off x="5220072" y="3501008"/>
            <a:ext cx="3709646" cy="2304256"/>
          </a:xfrm>
          <a:prstGeom prst="round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100" b="1" dirty="0" smtClean="0">
                <a:solidFill>
                  <a:schemeClr val="tx1"/>
                </a:solidFill>
              </a:rPr>
              <a:t>НАЛОГОВАЯ БАЗА</a:t>
            </a:r>
            <a:r>
              <a:rPr lang="ru-RU" sz="1100" dirty="0" smtClean="0">
                <a:solidFill>
                  <a:schemeClr val="tx1"/>
                </a:solidFill>
              </a:rPr>
              <a:t> –уменьшается на величину кадастровой стоимости 600 кв.м площади земельного участка следующих налогоплательщиков :</a:t>
            </a:r>
          </a:p>
          <a:p>
            <a:r>
              <a:rPr lang="ru-RU" sz="1100" dirty="0" smtClean="0">
                <a:solidFill>
                  <a:schemeClr val="tx1"/>
                </a:solidFill>
              </a:rPr>
              <a:t>*Героев СССР, РФ, полных кавалеров ордена «Славы»;    </a:t>
            </a:r>
          </a:p>
          <a:p>
            <a:r>
              <a:rPr lang="ru-RU" sz="1100" dirty="0" smtClean="0">
                <a:solidFill>
                  <a:schemeClr val="tx1"/>
                </a:solidFill>
              </a:rPr>
              <a:t>*Инвалидов </a:t>
            </a:r>
            <a:r>
              <a:rPr lang="en-US" sz="1100" dirty="0" smtClean="0">
                <a:solidFill>
                  <a:schemeClr val="tx1"/>
                </a:solidFill>
              </a:rPr>
              <a:t>I </a:t>
            </a:r>
            <a:r>
              <a:rPr lang="ru-RU" sz="1100" dirty="0" smtClean="0">
                <a:solidFill>
                  <a:schemeClr val="tx1"/>
                </a:solidFill>
              </a:rPr>
              <a:t>и </a:t>
            </a:r>
            <a:r>
              <a:rPr lang="en-US" sz="1100" dirty="0" smtClean="0">
                <a:solidFill>
                  <a:schemeClr val="tx1"/>
                </a:solidFill>
              </a:rPr>
              <a:t>II</a:t>
            </a:r>
            <a:r>
              <a:rPr lang="ru-RU" sz="1100" dirty="0" smtClean="0">
                <a:solidFill>
                  <a:schemeClr val="tx1"/>
                </a:solidFill>
              </a:rPr>
              <a:t> группы, инвалидов  с детства, детей -инвалидов; </a:t>
            </a:r>
          </a:p>
          <a:p>
            <a:r>
              <a:rPr lang="ru-RU" sz="1100" dirty="0" smtClean="0">
                <a:solidFill>
                  <a:schemeClr val="tx1"/>
                </a:solidFill>
              </a:rPr>
              <a:t>*Ветеранов и инвалидов ВОВ, боевых действий;</a:t>
            </a:r>
          </a:p>
          <a:p>
            <a:r>
              <a:rPr lang="ru-RU" sz="1100" dirty="0" smtClean="0">
                <a:solidFill>
                  <a:schemeClr val="tx1"/>
                </a:solidFill>
              </a:rPr>
              <a:t>*Чернобыльцев;</a:t>
            </a:r>
          </a:p>
          <a:p>
            <a:r>
              <a:rPr lang="ru-RU" sz="1100" b="1" dirty="0" smtClean="0">
                <a:solidFill>
                  <a:schemeClr val="tx1"/>
                </a:solidFill>
              </a:rPr>
              <a:t>*</a:t>
            </a:r>
            <a:r>
              <a:rPr lang="ru-RU" sz="1100" dirty="0" smtClean="0">
                <a:solidFill>
                  <a:schemeClr val="tx1"/>
                </a:solidFill>
              </a:rPr>
              <a:t>Участников, ликвидаторов аварийных ядерных установок, а также ставших в последствии инвалидами;</a:t>
            </a:r>
          </a:p>
          <a:p>
            <a:r>
              <a:rPr lang="ru-RU" sz="1100" dirty="0" smtClean="0">
                <a:solidFill>
                  <a:schemeClr val="tx1"/>
                </a:solidFill>
              </a:rPr>
              <a:t>* Других установленных органами местного самоуправления</a:t>
            </a:r>
            <a:r>
              <a:rPr lang="ru-RU" sz="1000" dirty="0" smtClean="0">
                <a:solidFill>
                  <a:schemeClr val="tx1"/>
                </a:solidFill>
              </a:rPr>
              <a:t>.</a:t>
            </a:r>
            <a:endParaRPr lang="ru-RU" sz="1000" dirty="0">
              <a:solidFill>
                <a:schemeClr val="tx1"/>
              </a:solidFill>
            </a:endParaRPr>
          </a:p>
        </p:txBody>
      </p:sp>
      <p:sp>
        <p:nvSpPr>
          <p:cNvPr id="15" name="Скругленный прямоугольник 14"/>
          <p:cNvSpPr/>
          <p:nvPr/>
        </p:nvSpPr>
        <p:spPr>
          <a:xfrm>
            <a:off x="35496" y="5877272"/>
            <a:ext cx="9108504" cy="792088"/>
          </a:xfrm>
          <a:prstGeom prst="round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050" b="1" dirty="0" smtClean="0">
              <a:solidFill>
                <a:schemeClr val="tx1"/>
              </a:solidFill>
            </a:endParaRPr>
          </a:p>
          <a:p>
            <a:endParaRPr lang="ru-RU" sz="1050" b="1" dirty="0" smtClean="0">
              <a:solidFill>
                <a:schemeClr val="tx1"/>
              </a:solidFill>
            </a:endParaRPr>
          </a:p>
          <a:p>
            <a:endParaRPr lang="ru-RU" sz="1050" b="1" dirty="0" smtClean="0">
              <a:solidFill>
                <a:schemeClr val="tx1"/>
              </a:solidFill>
            </a:endParaRPr>
          </a:p>
          <a:p>
            <a:pPr algn="ctr"/>
            <a:r>
              <a:rPr lang="ru-RU" sz="1050" b="1" u="sng" dirty="0" smtClean="0">
                <a:solidFill>
                  <a:schemeClr val="tx1"/>
                </a:solidFill>
              </a:rPr>
              <a:t>От уплаты налога освобождаются:</a:t>
            </a:r>
          </a:p>
          <a:p>
            <a:r>
              <a:rPr lang="ru-RU" sz="1050" dirty="0" smtClean="0">
                <a:solidFill>
                  <a:schemeClr val="tx1"/>
                </a:solidFill>
              </a:rPr>
              <a:t>*Герои СССР, РФ, граждане, награжденные орденом «Славы» трех степеней;   *Пенсионеры;               </a:t>
            </a:r>
          </a:p>
          <a:p>
            <a:r>
              <a:rPr lang="ru-RU" sz="1050" dirty="0" smtClean="0">
                <a:solidFill>
                  <a:schemeClr val="tx1"/>
                </a:solidFill>
              </a:rPr>
              <a:t>*Инвалиды </a:t>
            </a:r>
            <a:r>
              <a:rPr lang="en-US" sz="1050" dirty="0" smtClean="0">
                <a:solidFill>
                  <a:schemeClr val="tx1"/>
                </a:solidFill>
              </a:rPr>
              <a:t>I </a:t>
            </a:r>
            <a:r>
              <a:rPr lang="ru-RU" sz="1050" dirty="0" smtClean="0">
                <a:solidFill>
                  <a:schemeClr val="tx1"/>
                </a:solidFill>
              </a:rPr>
              <a:t>и </a:t>
            </a:r>
            <a:r>
              <a:rPr lang="en-US" sz="1050" dirty="0" smtClean="0">
                <a:solidFill>
                  <a:schemeClr val="tx1"/>
                </a:solidFill>
              </a:rPr>
              <a:t>II</a:t>
            </a:r>
            <a:r>
              <a:rPr lang="ru-RU" sz="1050" dirty="0" smtClean="0">
                <a:solidFill>
                  <a:schemeClr val="tx1"/>
                </a:solidFill>
              </a:rPr>
              <a:t> группы, инвалиды с детства, дети-инвалидов;                            *Афганцы;</a:t>
            </a:r>
          </a:p>
          <a:p>
            <a:r>
              <a:rPr lang="ru-RU" sz="1050" dirty="0" smtClean="0">
                <a:solidFill>
                  <a:schemeClr val="tx1"/>
                </a:solidFill>
              </a:rPr>
              <a:t>*Ветераны и инвалиды ВОВ, боевых действий;                                             *Другие налогоплательщики, установленные органами местного самоуправления </a:t>
            </a:r>
          </a:p>
          <a:p>
            <a:endParaRPr lang="ru-RU" sz="1050" dirty="0" smtClean="0">
              <a:solidFill>
                <a:schemeClr val="tx1"/>
              </a:solidFill>
            </a:endParaRPr>
          </a:p>
          <a:p>
            <a:endParaRPr lang="ru-RU" sz="1050" b="1" dirty="0" smtClean="0">
              <a:solidFill>
                <a:schemeClr val="tx1"/>
              </a:solidFill>
            </a:endParaRPr>
          </a:p>
          <a:p>
            <a:endParaRPr lang="ru-RU" sz="1050" b="1" dirty="0">
              <a:solidFill>
                <a:schemeClr val="tx1"/>
              </a:solidFill>
            </a:endParaRPr>
          </a:p>
        </p:txBody>
      </p:sp>
      <p:pic>
        <p:nvPicPr>
          <p:cNvPr id="1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657169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18</a:t>
            </a:fld>
            <a:endParaRPr lang="ru-RU"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1276475" y="483037"/>
            <a:ext cx="7543997" cy="477054"/>
          </a:xfrm>
          <a:prstGeom prst="rect">
            <a:avLst/>
          </a:prstGeom>
          <a:noFill/>
        </p:spPr>
        <p:txBody>
          <a:bodyPr wrap="square" rtlCol="0">
            <a:spAutoFit/>
          </a:bodyPr>
          <a:lstStyle/>
          <a:p>
            <a:pPr algn="ctr"/>
            <a:r>
              <a:rPr lang="ru-RU" sz="2500" b="1" dirty="0" smtClean="0"/>
              <a:t>Структура доходов бюджета в 2020 году, тыс. руб.</a:t>
            </a:r>
            <a:endParaRPr lang="ru-RU" sz="2500" b="1" dirty="0"/>
          </a:p>
        </p:txBody>
      </p:sp>
      <p:sp>
        <p:nvSpPr>
          <p:cNvPr id="5" name="Скругленный прямоугольник 4"/>
          <p:cNvSpPr/>
          <p:nvPr/>
        </p:nvSpPr>
        <p:spPr>
          <a:xfrm>
            <a:off x="1403648" y="1658223"/>
            <a:ext cx="3071834" cy="785818"/>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t>Доходы всего</a:t>
            </a:r>
          </a:p>
          <a:p>
            <a:pPr algn="ctr"/>
            <a:r>
              <a:rPr lang="ru-RU" dirty="0" smtClean="0"/>
              <a:t>1 595 032,3 (100,0%)</a:t>
            </a:r>
            <a:endParaRPr lang="ru-RU" dirty="0"/>
          </a:p>
        </p:txBody>
      </p:sp>
      <p:sp>
        <p:nvSpPr>
          <p:cNvPr id="6" name="Скругленный прямоугольник 5"/>
          <p:cNvSpPr/>
          <p:nvPr/>
        </p:nvSpPr>
        <p:spPr>
          <a:xfrm>
            <a:off x="5293195" y="910129"/>
            <a:ext cx="3357586" cy="714380"/>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t>Неналоговые доходы        </a:t>
            </a:r>
          </a:p>
          <a:p>
            <a:pPr algn="ctr"/>
            <a:r>
              <a:rPr lang="ru-RU" dirty="0" smtClean="0"/>
              <a:t>64 793,7 (4,1 %)</a:t>
            </a:r>
            <a:endParaRPr lang="ru-RU" dirty="0"/>
          </a:p>
        </p:txBody>
      </p:sp>
      <p:sp>
        <p:nvSpPr>
          <p:cNvPr id="7" name="Скругленный прямоугольник 6"/>
          <p:cNvSpPr/>
          <p:nvPr/>
        </p:nvSpPr>
        <p:spPr>
          <a:xfrm>
            <a:off x="5316558" y="1781504"/>
            <a:ext cx="3357586" cy="642942"/>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t>Налоговые доходы</a:t>
            </a:r>
          </a:p>
          <a:p>
            <a:pPr algn="ctr"/>
            <a:r>
              <a:rPr lang="ru-RU" dirty="0" smtClean="0"/>
              <a:t>308 127,5 (19,3 %)</a:t>
            </a:r>
            <a:endParaRPr lang="ru-RU" dirty="0"/>
          </a:p>
        </p:txBody>
      </p:sp>
      <p:sp>
        <p:nvSpPr>
          <p:cNvPr id="8" name="Скругленный прямоугольник 7"/>
          <p:cNvSpPr/>
          <p:nvPr/>
        </p:nvSpPr>
        <p:spPr>
          <a:xfrm>
            <a:off x="5307508" y="2559595"/>
            <a:ext cx="3357586" cy="714380"/>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t>Безвозмездные поступления </a:t>
            </a:r>
          </a:p>
          <a:p>
            <a:pPr algn="ctr"/>
            <a:r>
              <a:rPr lang="ru-RU" dirty="0" smtClean="0"/>
              <a:t>1 222 111,1 (76,6 %)</a:t>
            </a:r>
            <a:endParaRPr lang="ru-RU" dirty="0"/>
          </a:p>
        </p:txBody>
      </p:sp>
      <p:cxnSp>
        <p:nvCxnSpPr>
          <p:cNvPr id="9" name="Прямая соединительная линия 8"/>
          <p:cNvCxnSpPr/>
          <p:nvPr/>
        </p:nvCxnSpPr>
        <p:spPr>
          <a:xfrm>
            <a:off x="4475482" y="2126392"/>
            <a:ext cx="8572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Соединительная линия уступом 9"/>
          <p:cNvCxnSpPr/>
          <p:nvPr/>
        </p:nvCxnSpPr>
        <p:spPr>
          <a:xfrm rot="10800000" flipV="1">
            <a:off x="4950318" y="1317157"/>
            <a:ext cx="357190" cy="1571636"/>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flipV="1">
            <a:off x="4959368" y="2892146"/>
            <a:ext cx="357190" cy="2"/>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2" name="Диаграмма 11"/>
          <p:cNvGraphicFramePr/>
          <p:nvPr>
            <p:extLst>
              <p:ext uri="{D42A27DB-BD31-4B8C-83A1-F6EECF244321}">
                <p14:modId xmlns:p14="http://schemas.microsoft.com/office/powerpoint/2010/main" xmlns="" val="4073339085"/>
              </p:ext>
            </p:extLst>
          </p:nvPr>
        </p:nvGraphicFramePr>
        <p:xfrm>
          <a:off x="827584" y="3273975"/>
          <a:ext cx="7822082" cy="346739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20065520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19</a:t>
            </a:fld>
            <a:endParaRPr lang="ru-RU" dirty="0"/>
          </a:p>
        </p:txBody>
      </p:sp>
      <p:sp>
        <p:nvSpPr>
          <p:cNvPr id="3" name="TextBox 2"/>
          <p:cNvSpPr txBox="1"/>
          <p:nvPr/>
        </p:nvSpPr>
        <p:spPr>
          <a:xfrm>
            <a:off x="1187624" y="428604"/>
            <a:ext cx="7848872" cy="415498"/>
          </a:xfrm>
          <a:prstGeom prst="rect">
            <a:avLst/>
          </a:prstGeom>
          <a:noFill/>
        </p:spPr>
        <p:txBody>
          <a:bodyPr wrap="square" rtlCol="0">
            <a:spAutoFit/>
          </a:bodyPr>
          <a:lstStyle/>
          <a:p>
            <a:pPr algn="ctr"/>
            <a:r>
              <a:rPr lang="ru-RU" sz="2100" b="1" dirty="0" smtClean="0"/>
              <a:t>Структура налоговых доходов бюджета на 2020 год, тыс. руб.</a:t>
            </a:r>
            <a:endParaRPr lang="ru-RU" sz="2100" b="1" dirty="0"/>
          </a:p>
        </p:txBody>
      </p:sp>
      <p:graphicFrame>
        <p:nvGraphicFramePr>
          <p:cNvPr id="4" name="Диаграмма 3"/>
          <p:cNvGraphicFramePr/>
          <p:nvPr>
            <p:extLst>
              <p:ext uri="{D42A27DB-BD31-4B8C-83A1-F6EECF244321}">
                <p14:modId xmlns:p14="http://schemas.microsoft.com/office/powerpoint/2010/main" xmlns="" val="1743572864"/>
              </p:ext>
            </p:extLst>
          </p:nvPr>
        </p:nvGraphicFramePr>
        <p:xfrm>
          <a:off x="1276475" y="980728"/>
          <a:ext cx="7471989" cy="5184575"/>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642254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259632" y="476672"/>
            <a:ext cx="7416823" cy="648072"/>
          </a:xfrm>
        </p:spPr>
        <p:txBody>
          <a:bodyPr/>
          <a:lstStyle/>
          <a:p>
            <a:pPr marL="0" indent="0" algn="ctr">
              <a:buNone/>
            </a:pPr>
            <a:r>
              <a:rPr lang="ru-RU" sz="2500" dirty="0" smtClean="0"/>
              <a:t>Понятие бюджета для граждан</a:t>
            </a:r>
            <a:endParaRPr lang="ru-RU" sz="2500" dirty="0"/>
          </a:p>
        </p:txBody>
      </p:sp>
      <p:sp>
        <p:nvSpPr>
          <p:cNvPr id="2" name="Текст 1"/>
          <p:cNvSpPr>
            <a:spLocks noGrp="1"/>
          </p:cNvSpPr>
          <p:nvPr>
            <p:ph type="body" idx="1"/>
          </p:nvPr>
        </p:nvSpPr>
        <p:spPr>
          <a:xfrm>
            <a:off x="1259632" y="1412776"/>
            <a:ext cx="7488832" cy="4104456"/>
          </a:xfrm>
        </p:spPr>
        <p:txBody>
          <a:bodyPr>
            <a:normAutofit/>
          </a:bodyPr>
          <a:lstStyle/>
          <a:p>
            <a:pPr indent="363538" algn="just"/>
            <a:r>
              <a:rPr lang="ru-RU" sz="1600" dirty="0"/>
              <a:t>Бюджет для </a:t>
            </a:r>
            <a:r>
              <a:rPr lang="ru-RU" sz="1600" dirty="0" smtClean="0"/>
              <a:t>граждан </a:t>
            </a:r>
            <a:r>
              <a:rPr lang="ru-RU" sz="1600" dirty="0"/>
              <a:t>позволит Вам составить представление об источниках формирования доходов бюджета </a:t>
            </a:r>
            <a:r>
              <a:rPr lang="ru-RU" sz="1600" dirty="0" smtClean="0"/>
              <a:t>Павловского муниципального района, </a:t>
            </a:r>
            <a:r>
              <a:rPr lang="ru-RU" sz="1600" dirty="0"/>
              <a:t>направлениях расходования бюджетных средств в 2020 году и сделать выводы об эффективности использования бюджетных </a:t>
            </a:r>
            <a:r>
              <a:rPr lang="ru-RU" sz="1600" dirty="0" smtClean="0"/>
              <a:t>средств.</a:t>
            </a:r>
          </a:p>
          <a:p>
            <a:pPr indent="363538" algn="just"/>
            <a:r>
              <a:rPr lang="ru-RU" sz="1600" dirty="0"/>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пенсионерам и другим категориям населения, так как </a:t>
            </a:r>
            <a:r>
              <a:rPr lang="ru-RU" sz="1600" dirty="0" smtClean="0"/>
              <a:t>бюджет </a:t>
            </a:r>
            <a:r>
              <a:rPr lang="ru-RU" sz="1600" dirty="0"/>
              <a:t>затрагивает интересы каждого жителя </a:t>
            </a:r>
            <a:r>
              <a:rPr lang="ru-RU" sz="1600" dirty="0" smtClean="0"/>
              <a:t>Павловского муниципального района.</a:t>
            </a:r>
          </a:p>
          <a:p>
            <a:pPr indent="363538" algn="just"/>
            <a:r>
              <a:rPr lang="ru-RU" sz="1600" dirty="0" smtClean="0"/>
              <a:t> </a:t>
            </a:r>
            <a:r>
              <a:rPr lang="ru-RU" sz="1600" dirty="0"/>
              <a:t>Граждане — и как налогоплательщики, и как потребители общественных благ — должны быть уверены в том, что передаваемые ими в распоряжение государства средства используются прозрачно и эффективно, приносят конкретные результаты как для общества в целом, так и для каждой семьи, для каждого человека</a:t>
            </a:r>
            <a:r>
              <a:rPr lang="ru-RU" sz="1600" dirty="0" smtClean="0"/>
              <a:t>.</a:t>
            </a:r>
          </a:p>
          <a:p>
            <a:pPr indent="363538" algn="just"/>
            <a:r>
              <a:rPr lang="ru-RU" sz="1600" dirty="0" smtClean="0"/>
              <a:t> </a:t>
            </a:r>
            <a:r>
              <a:rPr lang="ru-RU" sz="1600" dirty="0"/>
              <a:t>Мы постарались в доступной и понятной для граждан форме показать основные параметры </a:t>
            </a:r>
            <a:r>
              <a:rPr lang="ru-RU" sz="1600" dirty="0" smtClean="0"/>
              <a:t>бюджета Павловского муниципального района.</a:t>
            </a:r>
            <a:endParaRPr lang="ru-RU" sz="1600" dirty="0"/>
          </a:p>
        </p:txBody>
      </p:sp>
      <p:pic>
        <p:nvPicPr>
          <p:cNvPr id="8" name="Объект 7"/>
          <p:cNvPicPr>
            <a:picLocks noGrp="1" noChangeAspect="1"/>
          </p:cNvPicPr>
          <p:nvPr>
            <p:ph sz="quarter" idx="4294967295"/>
          </p:nvPr>
        </p:nvPicPr>
        <p:blipFill>
          <a:blip r:embed="rId2">
            <a:extLst>
              <a:ext uri="{28A0092B-C50C-407E-A947-70E740481C1C}">
                <a14:useLocalDpi xmlns:a14="http://schemas.microsoft.com/office/drawing/2010/main" xmlns="" val="0"/>
              </a:ext>
            </a:extLst>
          </a:blip>
          <a:stretch>
            <a:fillRect/>
          </a:stretch>
        </p:blipFill>
        <p:spPr>
          <a:xfrm>
            <a:off x="179512" y="404664"/>
            <a:ext cx="1093788" cy="1366838"/>
          </a:xfrm>
          <a:prstGeom prst="rect">
            <a:avLst/>
          </a:prstGeom>
          <a:ln>
            <a:noFill/>
          </a:ln>
          <a:effectLst>
            <a:softEdge rad="112500"/>
          </a:effectLst>
        </p:spPr>
      </p:pic>
      <p:pic>
        <p:nvPicPr>
          <p:cNvPr id="11" name="Объект 10"/>
          <p:cNvPicPr>
            <a:picLocks noGrp="1" noChangeAspect="1"/>
          </p:cNvPicPr>
          <p:nvPr>
            <p:ph sz="quarter" idx="4294967295"/>
          </p:nvPr>
        </p:nvPicPr>
        <p:blipFill>
          <a:blip r:embed="rId3" cstate="print">
            <a:extLst>
              <a:ext uri="{28A0092B-C50C-407E-A947-70E740481C1C}">
                <a14:useLocalDpi xmlns:a14="http://schemas.microsoft.com/office/drawing/2010/main" xmlns="" val="0"/>
              </a:ext>
            </a:extLst>
          </a:blip>
          <a:stretch>
            <a:fillRect/>
          </a:stretch>
        </p:blipFill>
        <p:spPr>
          <a:xfrm>
            <a:off x="5940152" y="5085184"/>
            <a:ext cx="2741101" cy="1446254"/>
          </a:xfrm>
          <a:prstGeom prst="ellipse">
            <a:avLst/>
          </a:prstGeom>
          <a:ln>
            <a:noFill/>
          </a:ln>
          <a:effectLst>
            <a:softEdge rad="112500"/>
          </a:effectLst>
        </p:spPr>
      </p:pic>
      <p:sp>
        <p:nvSpPr>
          <p:cNvPr id="4" name="Номер слайда 3"/>
          <p:cNvSpPr>
            <a:spLocks noGrp="1"/>
          </p:cNvSpPr>
          <p:nvPr>
            <p:ph type="sldNum" sz="quarter" idx="12"/>
          </p:nvPr>
        </p:nvSpPr>
        <p:spPr>
          <a:xfrm>
            <a:off x="0" y="6172201"/>
            <a:ext cx="9144000" cy="425151"/>
          </a:xfrm>
        </p:spPr>
        <p:txBody>
          <a:bodyPr/>
          <a:lstStyle/>
          <a:p>
            <a:fld id="{B19B0651-EE4F-4900-A07F-96A6BFA9D0F0}" type="slidenum">
              <a:rPr lang="ru-RU" smtClean="0"/>
              <a:pPr/>
              <a:t>2</a:t>
            </a:fld>
            <a:endParaRPr lang="ru-RU" dirty="0"/>
          </a:p>
        </p:txBody>
      </p:sp>
    </p:spTree>
    <p:extLst>
      <p:ext uri="{BB962C8B-B14F-4D97-AF65-F5344CB8AC3E}">
        <p14:creationId xmlns:p14="http://schemas.microsoft.com/office/powerpoint/2010/main" xmlns="" val="25831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20</a:t>
            </a:fld>
            <a:endParaRPr lang="ru-RU" dirty="0"/>
          </a:p>
        </p:txBody>
      </p:sp>
      <p:graphicFrame>
        <p:nvGraphicFramePr>
          <p:cNvPr id="5" name="Диаграмма 4"/>
          <p:cNvGraphicFramePr/>
          <p:nvPr>
            <p:extLst>
              <p:ext uri="{D42A27DB-BD31-4B8C-83A1-F6EECF244321}">
                <p14:modId xmlns:p14="http://schemas.microsoft.com/office/powerpoint/2010/main" xmlns="" val="3817164361"/>
              </p:ext>
            </p:extLst>
          </p:nvPr>
        </p:nvGraphicFramePr>
        <p:xfrm>
          <a:off x="1340061" y="1268760"/>
          <a:ext cx="7543997" cy="5040560"/>
        </p:xfrm>
        <a:graphic>
          <a:graphicData uri="http://schemas.openxmlformats.org/drawingml/2006/chart">
            <c:chart xmlns:c="http://schemas.openxmlformats.org/drawingml/2006/chart" xmlns:r="http://schemas.openxmlformats.org/officeDocument/2006/relationships" r:id="rId2"/>
          </a:graphicData>
        </a:graphic>
      </p:graphicFrame>
      <p:pic>
        <p:nvPicPr>
          <p:cNvPr id="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Box 5"/>
          <p:cNvSpPr txBox="1"/>
          <p:nvPr/>
        </p:nvSpPr>
        <p:spPr>
          <a:xfrm>
            <a:off x="1187624" y="428604"/>
            <a:ext cx="7848872" cy="738664"/>
          </a:xfrm>
          <a:prstGeom prst="rect">
            <a:avLst/>
          </a:prstGeom>
          <a:noFill/>
        </p:spPr>
        <p:txBody>
          <a:bodyPr wrap="square" rtlCol="0">
            <a:spAutoFit/>
          </a:bodyPr>
          <a:lstStyle/>
          <a:p>
            <a:pPr algn="ctr"/>
            <a:r>
              <a:rPr lang="ru-RU" sz="2100" b="1" dirty="0" smtClean="0"/>
              <a:t>Безвозмездные поступления в бюджет Павловского муниципального района на 2020 год, тыс. руб.</a:t>
            </a:r>
            <a:endParaRPr lang="ru-RU" sz="2100" b="1" dirty="0"/>
          </a:p>
        </p:txBody>
      </p:sp>
    </p:spTree>
    <p:extLst>
      <p:ext uri="{BB962C8B-B14F-4D97-AF65-F5344CB8AC3E}">
        <p14:creationId xmlns:p14="http://schemas.microsoft.com/office/powerpoint/2010/main" xmlns="" val="34441360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a:xfrm>
            <a:off x="3923928" y="6165304"/>
            <a:ext cx="1828800" cy="360040"/>
          </a:xfrm>
        </p:spPr>
        <p:txBody>
          <a:bodyPr/>
          <a:lstStyle/>
          <a:p>
            <a:fld id="{B19B0651-EE4F-4900-A07F-96A6BFA9D0F0}" type="slidenum">
              <a:rPr lang="ru-RU" smtClean="0"/>
              <a:pPr/>
              <a:t>21</a:t>
            </a:fld>
            <a:endParaRPr lang="ru-RU" dirty="0"/>
          </a:p>
        </p:txBody>
      </p:sp>
      <p:sp>
        <p:nvSpPr>
          <p:cNvPr id="4" name="Заголовок 3"/>
          <p:cNvSpPr>
            <a:spLocks noGrp="1"/>
          </p:cNvSpPr>
          <p:nvPr>
            <p:ph type="title"/>
          </p:nvPr>
        </p:nvSpPr>
        <p:spPr>
          <a:xfrm>
            <a:off x="1276475" y="620688"/>
            <a:ext cx="7471989" cy="1080120"/>
          </a:xfrm>
        </p:spPr>
        <p:txBody>
          <a:bodyPr/>
          <a:lstStyle/>
          <a:p>
            <a:pPr marL="0" indent="0" algn="ctr">
              <a:buNone/>
            </a:pPr>
            <a:r>
              <a:rPr lang="ru-RU" sz="2500" dirty="0" smtClean="0"/>
              <a:t>Основные характеристики бюджета на период 2020-2022 годы, тыс. руб.</a:t>
            </a:r>
            <a:endParaRPr lang="ru-RU" sz="2500"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aphicFrame>
        <p:nvGraphicFramePr>
          <p:cNvPr id="9" name="Объект 8"/>
          <p:cNvGraphicFramePr>
            <a:graphicFrameLocks noGrp="1"/>
          </p:cNvGraphicFramePr>
          <p:nvPr>
            <p:ph sz="quarter" idx="13"/>
            <p:extLst>
              <p:ext uri="{D42A27DB-BD31-4B8C-83A1-F6EECF244321}">
                <p14:modId xmlns:p14="http://schemas.microsoft.com/office/powerpoint/2010/main" xmlns="" val="186644358"/>
              </p:ext>
            </p:extLst>
          </p:nvPr>
        </p:nvGraphicFramePr>
        <p:xfrm>
          <a:off x="1187625" y="1556792"/>
          <a:ext cx="7632847" cy="4608514"/>
        </p:xfrm>
        <a:graphic>
          <a:graphicData uri="http://schemas.openxmlformats.org/drawingml/2006/table">
            <a:tbl>
              <a:tblPr firstRow="1" bandRow="1">
                <a:tableStyleId>{B301B821-A1FF-4177-AEE7-76D212191A09}</a:tableStyleId>
              </a:tblPr>
              <a:tblGrid>
                <a:gridCol w="2924735"/>
                <a:gridCol w="1426701"/>
                <a:gridCol w="1070025"/>
                <a:gridCol w="1199192"/>
                <a:gridCol w="1012194"/>
              </a:tblGrid>
              <a:tr h="363857">
                <a:tc rowSpan="2">
                  <a:txBody>
                    <a:bodyPr/>
                    <a:lstStyle/>
                    <a:p>
                      <a:pPr algn="ctr">
                        <a:lnSpc>
                          <a:spcPct val="150000"/>
                        </a:lnSpc>
                        <a:spcBef>
                          <a:spcPts val="500"/>
                        </a:spcBef>
                        <a:spcAft>
                          <a:spcPts val="0"/>
                        </a:spcAft>
                      </a:pPr>
                      <a:endParaRPr lang="ru-RU" sz="1300" dirty="0" smtClean="0">
                        <a:effectLst/>
                      </a:endParaRPr>
                    </a:p>
                    <a:p>
                      <a:pPr algn="ctr">
                        <a:lnSpc>
                          <a:spcPct val="150000"/>
                        </a:lnSpc>
                        <a:spcBef>
                          <a:spcPts val="500"/>
                        </a:spcBef>
                        <a:spcAft>
                          <a:spcPts val="0"/>
                        </a:spcAft>
                      </a:pPr>
                      <a:r>
                        <a:rPr lang="ru-RU" sz="1300" dirty="0" smtClean="0">
                          <a:effectLst/>
                        </a:rPr>
                        <a:t>Показатели</a:t>
                      </a:r>
                      <a:endParaRPr lang="ru-RU" sz="1300" b="1"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rowSpan="2">
                  <a:txBody>
                    <a:bodyPr/>
                    <a:lstStyle/>
                    <a:p>
                      <a:pPr algn="ctr">
                        <a:lnSpc>
                          <a:spcPct val="150000"/>
                        </a:lnSpc>
                        <a:spcBef>
                          <a:spcPts val="500"/>
                        </a:spcBef>
                        <a:spcAft>
                          <a:spcPts val="0"/>
                        </a:spcAft>
                      </a:pPr>
                      <a:r>
                        <a:rPr lang="ru-RU" sz="1300" dirty="0">
                          <a:effectLst/>
                        </a:rPr>
                        <a:t>Утвержденный бюджет</a:t>
                      </a:r>
                    </a:p>
                    <a:p>
                      <a:pPr algn="ctr">
                        <a:lnSpc>
                          <a:spcPct val="150000"/>
                        </a:lnSpc>
                        <a:spcBef>
                          <a:spcPts val="500"/>
                        </a:spcBef>
                        <a:spcAft>
                          <a:spcPts val="0"/>
                        </a:spcAft>
                      </a:pPr>
                      <a:r>
                        <a:rPr lang="ru-RU" sz="1300" dirty="0">
                          <a:effectLst/>
                        </a:rPr>
                        <a:t>на 2019 год</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rowSpan="2">
                  <a:txBody>
                    <a:bodyPr/>
                    <a:lstStyle/>
                    <a:p>
                      <a:pPr algn="ctr">
                        <a:lnSpc>
                          <a:spcPct val="150000"/>
                        </a:lnSpc>
                        <a:spcBef>
                          <a:spcPts val="500"/>
                        </a:spcBef>
                        <a:spcAft>
                          <a:spcPts val="0"/>
                        </a:spcAft>
                      </a:pPr>
                      <a:r>
                        <a:rPr lang="ru-RU" sz="1300" dirty="0">
                          <a:effectLst/>
                        </a:rPr>
                        <a:t>Проект бюджета </a:t>
                      </a:r>
                    </a:p>
                    <a:p>
                      <a:pPr algn="ctr">
                        <a:lnSpc>
                          <a:spcPct val="150000"/>
                        </a:lnSpc>
                        <a:spcBef>
                          <a:spcPts val="500"/>
                        </a:spcBef>
                        <a:spcAft>
                          <a:spcPts val="0"/>
                        </a:spcAft>
                      </a:pPr>
                      <a:r>
                        <a:rPr lang="ru-RU" sz="1300" dirty="0">
                          <a:effectLst/>
                        </a:rPr>
                        <a:t>на 2020 год</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gridSpan="2">
                  <a:txBody>
                    <a:bodyPr/>
                    <a:lstStyle/>
                    <a:p>
                      <a:pPr algn="ctr">
                        <a:lnSpc>
                          <a:spcPct val="150000"/>
                        </a:lnSpc>
                        <a:spcBef>
                          <a:spcPts val="500"/>
                        </a:spcBef>
                        <a:spcAft>
                          <a:spcPts val="0"/>
                        </a:spcAft>
                      </a:pPr>
                      <a:r>
                        <a:rPr lang="ru-RU" sz="1300" dirty="0">
                          <a:effectLst/>
                        </a:rPr>
                        <a:t>Плановый период</a:t>
                      </a:r>
                      <a:endParaRPr lang="ru-RU" sz="1300" b="1"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B w="12700" cap="flat" cmpd="sng" algn="ctr">
                      <a:solidFill>
                        <a:schemeClr val="accent1"/>
                      </a:solidFill>
                      <a:prstDash val="solid"/>
                      <a:round/>
                      <a:headEnd type="none" w="med" len="med"/>
                      <a:tailEnd type="none" w="med" len="med"/>
                    </a:lnB>
                    <a:solidFill>
                      <a:schemeClr val="accent1">
                        <a:lumMod val="60000"/>
                        <a:lumOff val="40000"/>
                      </a:schemeClr>
                    </a:solidFill>
                  </a:tcPr>
                </a:tc>
                <a:tc hMerge="1">
                  <a:txBody>
                    <a:bodyPr/>
                    <a:lstStyle/>
                    <a:p>
                      <a:endParaRPr lang="ru-RU"/>
                    </a:p>
                  </a:txBody>
                  <a:tcPr/>
                </a:tc>
              </a:tr>
              <a:tr h="862272">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50000"/>
                        </a:lnSpc>
                        <a:spcBef>
                          <a:spcPts val="500"/>
                        </a:spcBef>
                        <a:spcAft>
                          <a:spcPts val="0"/>
                        </a:spcAft>
                      </a:pPr>
                      <a:endParaRPr lang="ru-RU" sz="1300" b="1" dirty="0" smtClean="0">
                        <a:solidFill>
                          <a:schemeClr val="bg1"/>
                        </a:solidFill>
                        <a:effectLst/>
                      </a:endParaRPr>
                    </a:p>
                    <a:p>
                      <a:pPr algn="ctr">
                        <a:lnSpc>
                          <a:spcPct val="150000"/>
                        </a:lnSpc>
                        <a:spcBef>
                          <a:spcPts val="500"/>
                        </a:spcBef>
                        <a:spcAft>
                          <a:spcPts val="0"/>
                        </a:spcAft>
                      </a:pPr>
                      <a:r>
                        <a:rPr lang="ru-RU" sz="1300" b="1" dirty="0" smtClean="0">
                          <a:solidFill>
                            <a:schemeClr val="bg1"/>
                          </a:solidFill>
                          <a:effectLst/>
                        </a:rPr>
                        <a:t>2021 </a:t>
                      </a:r>
                      <a:r>
                        <a:rPr lang="ru-RU" sz="1300" b="1" dirty="0">
                          <a:solidFill>
                            <a:schemeClr val="bg1"/>
                          </a:solidFill>
                          <a:effectLst/>
                        </a:rPr>
                        <a:t>год</a:t>
                      </a:r>
                      <a:endParaRPr lang="ru-RU" sz="1300" b="1" dirty="0">
                        <a:solidFill>
                          <a:schemeClr val="bg1"/>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a:lnSpc>
                          <a:spcPct val="150000"/>
                        </a:lnSpc>
                        <a:spcBef>
                          <a:spcPts val="500"/>
                        </a:spcBef>
                        <a:spcAft>
                          <a:spcPts val="0"/>
                        </a:spcAft>
                      </a:pPr>
                      <a:r>
                        <a:rPr lang="ru-RU" sz="1300" b="1" dirty="0">
                          <a:solidFill>
                            <a:schemeClr val="bg1"/>
                          </a:solidFill>
                          <a:effectLst/>
                        </a:rPr>
                        <a:t> </a:t>
                      </a:r>
                    </a:p>
                    <a:p>
                      <a:pPr algn="ctr">
                        <a:lnSpc>
                          <a:spcPct val="150000"/>
                        </a:lnSpc>
                        <a:spcBef>
                          <a:spcPts val="500"/>
                        </a:spcBef>
                        <a:spcAft>
                          <a:spcPts val="0"/>
                        </a:spcAft>
                      </a:pPr>
                      <a:r>
                        <a:rPr lang="ru-RU" sz="1300" b="1" dirty="0">
                          <a:solidFill>
                            <a:schemeClr val="bg1"/>
                          </a:solidFill>
                          <a:effectLst/>
                        </a:rPr>
                        <a:t>2022 год</a:t>
                      </a:r>
                      <a:endParaRPr lang="ru-RU" sz="1300" b="1" dirty="0">
                        <a:solidFill>
                          <a:schemeClr val="bg1"/>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r>
              <a:tr h="367127">
                <a:tc>
                  <a:txBody>
                    <a:bodyPr/>
                    <a:lstStyle/>
                    <a:p>
                      <a:pPr algn="l">
                        <a:lnSpc>
                          <a:spcPct val="150000"/>
                        </a:lnSpc>
                        <a:spcBef>
                          <a:spcPts val="500"/>
                        </a:spcBef>
                        <a:spcAft>
                          <a:spcPts val="0"/>
                        </a:spcAft>
                      </a:pPr>
                      <a:r>
                        <a:rPr lang="ru-RU" sz="1300" dirty="0">
                          <a:effectLst/>
                        </a:rPr>
                        <a:t>Доходы, всего</a:t>
                      </a:r>
                      <a:endParaRPr lang="ru-RU" sz="1300" b="1" i="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1 030 404,7</a:t>
                      </a:r>
                      <a:endParaRPr lang="ru-RU" sz="1300" b="1" i="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1 595 032,3</a:t>
                      </a:r>
                      <a:endParaRPr lang="ru-RU" sz="1300" b="1" i="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920 347,2</a:t>
                      </a:r>
                      <a:endParaRPr lang="ru-RU" sz="1300" b="1" i="1"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1 042 013,0</a:t>
                      </a:r>
                      <a:endParaRPr lang="ru-RU" sz="1300" b="1" i="1"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67127">
                <a:tc>
                  <a:txBody>
                    <a:bodyPr/>
                    <a:lstStyle/>
                    <a:p>
                      <a:pPr algn="l">
                        <a:lnSpc>
                          <a:spcPct val="150000"/>
                        </a:lnSpc>
                        <a:spcBef>
                          <a:spcPts val="500"/>
                        </a:spcBef>
                        <a:spcAft>
                          <a:spcPts val="0"/>
                        </a:spcAft>
                      </a:pPr>
                      <a:r>
                        <a:rPr lang="ru-RU" sz="1300" dirty="0">
                          <a:effectLst/>
                        </a:rPr>
                        <a:t>из них</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500"/>
                        </a:spcAft>
                      </a:pPr>
                      <a:r>
                        <a:rPr lang="ru-RU" sz="1300" dirty="0">
                          <a:effectLst/>
                        </a:rPr>
                        <a:t> </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500"/>
                        </a:spcAft>
                      </a:pPr>
                      <a:r>
                        <a:rPr lang="ru-RU" sz="1300" dirty="0">
                          <a:effectLst/>
                        </a:rPr>
                        <a:t> </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500"/>
                        </a:spcAft>
                      </a:pPr>
                      <a:r>
                        <a:rPr lang="ru-RU" sz="1300" dirty="0">
                          <a:effectLst/>
                        </a:rPr>
                        <a:t> </a:t>
                      </a:r>
                      <a:endParaRPr lang="ru-RU" sz="1300" b="1"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500"/>
                        </a:spcAft>
                      </a:pPr>
                      <a:r>
                        <a:rPr lang="ru-RU" sz="1300" dirty="0">
                          <a:effectLst/>
                        </a:rPr>
                        <a:t> </a:t>
                      </a:r>
                      <a:endParaRPr lang="ru-RU" sz="1300" b="1"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67127">
                <a:tc>
                  <a:txBody>
                    <a:bodyPr/>
                    <a:lstStyle/>
                    <a:p>
                      <a:pPr algn="l">
                        <a:lnSpc>
                          <a:spcPct val="150000"/>
                        </a:lnSpc>
                        <a:spcBef>
                          <a:spcPts val="500"/>
                        </a:spcBef>
                        <a:spcAft>
                          <a:spcPts val="0"/>
                        </a:spcAft>
                        <a:tabLst>
                          <a:tab pos="3155950" algn="l"/>
                        </a:tabLst>
                      </a:pPr>
                      <a:r>
                        <a:rPr lang="ru-RU" sz="1300" dirty="0">
                          <a:effectLst/>
                        </a:rPr>
                        <a:t>Налоговые + неналоговые </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406 284,8</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372 921,2</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354 116,1</a:t>
                      </a:r>
                      <a:endParaRPr lang="ru-RU" sz="1300" b="1"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371 293,6</a:t>
                      </a:r>
                      <a:endParaRPr lang="ru-RU" sz="1300" b="1"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985971">
                <a:tc>
                  <a:txBody>
                    <a:bodyPr/>
                    <a:lstStyle/>
                    <a:p>
                      <a:pPr algn="l">
                        <a:lnSpc>
                          <a:spcPct val="150000"/>
                        </a:lnSpc>
                        <a:spcBef>
                          <a:spcPts val="500"/>
                        </a:spcBef>
                        <a:spcAft>
                          <a:spcPts val="0"/>
                        </a:spcAft>
                      </a:pPr>
                      <a:r>
                        <a:rPr lang="ru-RU" sz="1300" dirty="0">
                          <a:effectLst/>
                        </a:rPr>
                        <a:t>Безвозмездные перечисления от других бюджетов бюджетной системы</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624 119,9</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1 222 111,1</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566 231,1</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670 719,4</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60980">
                <a:tc>
                  <a:txBody>
                    <a:bodyPr/>
                    <a:lstStyle/>
                    <a:p>
                      <a:pPr algn="l">
                        <a:lnSpc>
                          <a:spcPct val="150000"/>
                        </a:lnSpc>
                        <a:spcBef>
                          <a:spcPts val="500"/>
                        </a:spcBef>
                        <a:spcAft>
                          <a:spcPts val="0"/>
                        </a:spcAft>
                      </a:pPr>
                      <a:r>
                        <a:rPr lang="ru-RU" sz="1300" dirty="0">
                          <a:effectLst/>
                        </a:rPr>
                        <a:t>Расходы, всего</a:t>
                      </a:r>
                      <a:endParaRPr lang="ru-RU" sz="1300" b="1" i="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1 026 850,1</a:t>
                      </a:r>
                      <a:endParaRPr lang="ru-RU" sz="1300" b="1" i="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1 598 491,2</a:t>
                      </a:r>
                      <a:endParaRPr lang="ru-RU" sz="1300" b="1" i="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922 847,2</a:t>
                      </a:r>
                      <a:endParaRPr lang="ru-RU" sz="1300" b="1" i="1"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1 044 513,0</a:t>
                      </a:r>
                      <a:endParaRPr lang="ru-RU" sz="1300" b="1" i="1"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67127">
                <a:tc>
                  <a:txBody>
                    <a:bodyPr/>
                    <a:lstStyle/>
                    <a:p>
                      <a:pPr algn="l">
                        <a:lnSpc>
                          <a:spcPct val="150000"/>
                        </a:lnSpc>
                        <a:spcBef>
                          <a:spcPts val="500"/>
                        </a:spcBef>
                        <a:spcAft>
                          <a:spcPts val="0"/>
                        </a:spcAft>
                      </a:pPr>
                      <a:r>
                        <a:rPr lang="ru-RU" sz="1300" dirty="0">
                          <a:effectLst/>
                        </a:rPr>
                        <a:t>Дефицит (-), профицит (+)</a:t>
                      </a:r>
                      <a:endParaRPr lang="ru-RU" sz="1300" b="1" i="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3 554,6</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- 3 458,9</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-2 500,0</a:t>
                      </a:r>
                      <a:endParaRPr lang="ru-RU" sz="1300" b="1"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- 2 500,0</a:t>
                      </a:r>
                      <a:endParaRPr lang="ru-RU" sz="1300" b="1"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566926">
                <a:tc>
                  <a:txBody>
                    <a:bodyPr/>
                    <a:lstStyle/>
                    <a:p>
                      <a:pPr algn="l">
                        <a:lnSpc>
                          <a:spcPct val="150000"/>
                        </a:lnSpc>
                        <a:spcBef>
                          <a:spcPts val="500"/>
                        </a:spcBef>
                        <a:spcAft>
                          <a:spcPts val="0"/>
                        </a:spcAft>
                      </a:pPr>
                      <a:r>
                        <a:rPr lang="ru-RU" sz="1300" dirty="0">
                          <a:effectLst/>
                        </a:rPr>
                        <a:t>Размер дефицита, профицита (%) </a:t>
                      </a:r>
                      <a:endParaRPr lang="ru-RU" sz="1300" b="1" i="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0,9</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0,9</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0,7</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effectLst/>
                        </a:rPr>
                        <a:t>0,7</a:t>
                      </a:r>
                      <a:endParaRPr lang="ru-RU" sz="1300" b="1"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6923068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22</a:t>
            </a:fld>
            <a:endParaRPr lang="ru-RU" dirty="0"/>
          </a:p>
        </p:txBody>
      </p:sp>
      <p:sp>
        <p:nvSpPr>
          <p:cNvPr id="4" name="Объект 3"/>
          <p:cNvSpPr>
            <a:spLocks noGrp="1"/>
          </p:cNvSpPr>
          <p:nvPr>
            <p:ph sz="quarter" idx="13"/>
          </p:nvPr>
        </p:nvSpPr>
        <p:spPr>
          <a:xfrm>
            <a:off x="1187624" y="500165"/>
            <a:ext cx="7632848" cy="840603"/>
          </a:xfrm>
        </p:spPr>
        <p:txBody>
          <a:bodyPr>
            <a:normAutofit/>
          </a:bodyPr>
          <a:lstStyle/>
          <a:p>
            <a:pPr marL="45720" indent="0" algn="ctr">
              <a:buNone/>
            </a:pPr>
            <a:r>
              <a:rPr lang="ru-RU" b="1" dirty="0"/>
              <a:t>Показатели социально-экономического развития </a:t>
            </a:r>
            <a:r>
              <a:rPr lang="ru-RU" b="1" dirty="0" smtClean="0"/>
              <a:t>Павловского </a:t>
            </a:r>
            <a:r>
              <a:rPr lang="ru-RU" b="1" dirty="0"/>
              <a:t>муниципального района на 2020-2022 </a:t>
            </a:r>
            <a:r>
              <a:rPr lang="ru-RU" b="1" dirty="0" smtClean="0"/>
              <a:t>годы</a:t>
            </a:r>
            <a:endParaRPr lang="ru-RU" dirty="0"/>
          </a:p>
          <a:p>
            <a:endParaRPr lang="ru-RU" dirty="0"/>
          </a:p>
        </p:txBody>
      </p:sp>
      <p:graphicFrame>
        <p:nvGraphicFramePr>
          <p:cNvPr id="7" name="Объект 6"/>
          <p:cNvGraphicFramePr>
            <a:graphicFrameLocks noGrp="1"/>
          </p:cNvGraphicFramePr>
          <p:nvPr>
            <p:ph sz="quarter" idx="14"/>
            <p:extLst>
              <p:ext uri="{D42A27DB-BD31-4B8C-83A1-F6EECF244321}">
                <p14:modId xmlns:p14="http://schemas.microsoft.com/office/powerpoint/2010/main" xmlns="" val="709237202"/>
              </p:ext>
            </p:extLst>
          </p:nvPr>
        </p:nvGraphicFramePr>
        <p:xfrm>
          <a:off x="1259632" y="1263627"/>
          <a:ext cx="7560840" cy="5043960"/>
        </p:xfrm>
        <a:graphic>
          <a:graphicData uri="http://schemas.openxmlformats.org/drawingml/2006/table">
            <a:tbl>
              <a:tblPr firstRow="1" firstCol="1" lastRow="1" lastCol="1" bandRow="1" bandCol="1">
                <a:tableStyleId>{B301B821-A1FF-4177-AEE7-76D212191A09}</a:tableStyleId>
              </a:tblPr>
              <a:tblGrid>
                <a:gridCol w="3743717"/>
                <a:gridCol w="901305"/>
                <a:gridCol w="1061657"/>
                <a:gridCol w="882845"/>
                <a:gridCol w="971316"/>
              </a:tblGrid>
              <a:tr h="429612">
                <a:tc>
                  <a:txBody>
                    <a:bodyPr/>
                    <a:lstStyle/>
                    <a:p>
                      <a:pPr algn="ctr">
                        <a:lnSpc>
                          <a:spcPct val="115000"/>
                        </a:lnSpc>
                        <a:spcAft>
                          <a:spcPts val="0"/>
                        </a:spcAft>
                      </a:pPr>
                      <a:r>
                        <a:rPr lang="ru-RU" sz="1300" dirty="0">
                          <a:effectLst/>
                        </a:rPr>
                        <a:t>Наименование показателя</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lnSpc>
                          <a:spcPct val="115000"/>
                        </a:lnSpc>
                        <a:spcAft>
                          <a:spcPts val="0"/>
                        </a:spcAft>
                      </a:pPr>
                      <a:r>
                        <a:rPr lang="ru-RU" sz="1300" dirty="0">
                          <a:effectLst/>
                        </a:rPr>
                        <a:t>Оценка 2019 года</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lnSpc>
                          <a:spcPct val="115000"/>
                        </a:lnSpc>
                        <a:spcAft>
                          <a:spcPts val="0"/>
                        </a:spcAft>
                      </a:pPr>
                      <a:r>
                        <a:rPr lang="en-US" sz="1300" dirty="0">
                          <a:effectLst/>
                        </a:rPr>
                        <a:t>20</a:t>
                      </a:r>
                      <a:r>
                        <a:rPr lang="ru-RU" sz="1300" dirty="0">
                          <a:effectLst/>
                        </a:rPr>
                        <a:t>20 год </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lnSpc>
                          <a:spcPct val="115000"/>
                        </a:lnSpc>
                        <a:spcAft>
                          <a:spcPts val="0"/>
                        </a:spcAft>
                      </a:pPr>
                      <a:r>
                        <a:rPr lang="ru-RU" sz="1300" dirty="0">
                          <a:effectLst/>
                        </a:rPr>
                        <a:t>2021 год</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lnSpc>
                          <a:spcPct val="115000"/>
                        </a:lnSpc>
                        <a:spcAft>
                          <a:spcPts val="0"/>
                        </a:spcAft>
                      </a:pPr>
                      <a:r>
                        <a:rPr lang="ru-RU" sz="1300" dirty="0">
                          <a:effectLst/>
                        </a:rPr>
                        <a:t>2022 год</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292948">
                <a:tc>
                  <a:txBody>
                    <a:bodyPr/>
                    <a:lstStyle/>
                    <a:p>
                      <a:pPr>
                        <a:lnSpc>
                          <a:spcPct val="115000"/>
                        </a:lnSpc>
                        <a:spcAft>
                          <a:spcPts val="0"/>
                        </a:spcAft>
                      </a:pPr>
                      <a:r>
                        <a:rPr lang="ru-RU" sz="1300" b="0" dirty="0">
                          <a:effectLst/>
                        </a:rPr>
                        <a:t>Численность населения (среднегодовая), тыс. чел.</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smtClean="0">
                          <a:effectLst/>
                        </a:rPr>
                        <a:t>53,288 </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52,936</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52,636</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b="0">
                          <a:effectLst/>
                        </a:rPr>
                        <a:t>52,345</a:t>
                      </a:r>
                      <a:endParaRPr lang="ru-RU" sz="1300" b="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r>
              <a:tr h="317077">
                <a:tc>
                  <a:txBody>
                    <a:bodyPr/>
                    <a:lstStyle/>
                    <a:p>
                      <a:pPr>
                        <a:lnSpc>
                          <a:spcPct val="115000"/>
                        </a:lnSpc>
                        <a:spcAft>
                          <a:spcPts val="0"/>
                        </a:spcAft>
                      </a:pPr>
                      <a:r>
                        <a:rPr lang="ru-RU" sz="1300" b="0" dirty="0">
                          <a:effectLst/>
                        </a:rPr>
                        <a:t>Валовой муниципальный продукт, тыс. руб.</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37 468 800</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a:effectLst/>
                        </a:rPr>
                        <a:t>40 056 100</a:t>
                      </a:r>
                      <a:endParaRPr lang="ru-RU" sz="130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40 704 500</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b="0">
                          <a:effectLst/>
                        </a:rPr>
                        <a:t>40 226 100</a:t>
                      </a:r>
                      <a:endParaRPr lang="ru-RU" sz="1300" b="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r>
              <a:tr h="429612">
                <a:tc>
                  <a:txBody>
                    <a:bodyPr/>
                    <a:lstStyle/>
                    <a:p>
                      <a:pPr>
                        <a:lnSpc>
                          <a:spcPct val="115000"/>
                        </a:lnSpc>
                        <a:spcAft>
                          <a:spcPts val="0"/>
                        </a:spcAft>
                      </a:pPr>
                      <a:r>
                        <a:rPr lang="ru-RU" sz="1300" b="0" dirty="0">
                          <a:effectLst/>
                        </a:rPr>
                        <a:t>Индекс физического объема ВРП, % к предыдущему году в сопоставимых ценах</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119,3</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106,9</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108,6</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b="0">
                          <a:effectLst/>
                        </a:rPr>
                        <a:t>107,4</a:t>
                      </a:r>
                      <a:endParaRPr lang="ru-RU" sz="1300" b="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r>
              <a:tr h="394428">
                <a:tc>
                  <a:txBody>
                    <a:bodyPr/>
                    <a:lstStyle/>
                    <a:p>
                      <a:pPr>
                        <a:lnSpc>
                          <a:spcPct val="115000"/>
                        </a:lnSpc>
                        <a:spcAft>
                          <a:spcPts val="0"/>
                        </a:spcAft>
                      </a:pPr>
                      <a:r>
                        <a:rPr lang="ru-RU" sz="1300" b="0" dirty="0">
                          <a:effectLst/>
                        </a:rPr>
                        <a:t>Индекс промышленного производства - всего, в %</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147,4</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a:effectLst/>
                        </a:rPr>
                        <a:t>113,7</a:t>
                      </a:r>
                      <a:endParaRPr lang="ru-RU" sz="130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103,6</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b="0">
                          <a:effectLst/>
                        </a:rPr>
                        <a:t>100,0</a:t>
                      </a:r>
                      <a:endParaRPr lang="ru-RU" sz="1300" b="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r>
              <a:tr h="371250">
                <a:tc>
                  <a:txBody>
                    <a:bodyPr/>
                    <a:lstStyle/>
                    <a:p>
                      <a:pPr>
                        <a:lnSpc>
                          <a:spcPct val="115000"/>
                        </a:lnSpc>
                        <a:spcAft>
                          <a:spcPts val="0"/>
                        </a:spcAft>
                      </a:pPr>
                      <a:r>
                        <a:rPr lang="ru-RU" sz="1300" b="0" dirty="0">
                          <a:effectLst/>
                        </a:rPr>
                        <a:t>Продукция сельского хозяйства, тыс.  руб.</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8 172 897</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8 253 404</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8 554 098</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b="0">
                          <a:effectLst/>
                        </a:rPr>
                        <a:t>8 869 598</a:t>
                      </a:r>
                      <a:endParaRPr lang="ru-RU" sz="1300" b="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r>
              <a:tr h="651467">
                <a:tc>
                  <a:txBody>
                    <a:bodyPr/>
                    <a:lstStyle/>
                    <a:p>
                      <a:pPr>
                        <a:lnSpc>
                          <a:spcPct val="115000"/>
                        </a:lnSpc>
                        <a:spcAft>
                          <a:spcPts val="0"/>
                        </a:spcAft>
                      </a:pPr>
                      <a:r>
                        <a:rPr lang="ru-RU" sz="1300" b="0" dirty="0">
                          <a:effectLst/>
                        </a:rPr>
                        <a:t>Индекс производства продукции сельского хозяйства, % к предыдущему году (в ценах реализации 2018 г.)</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 </a:t>
                      </a:r>
                    </a:p>
                    <a:p>
                      <a:pPr algn="ctr">
                        <a:lnSpc>
                          <a:spcPct val="115000"/>
                        </a:lnSpc>
                        <a:spcAft>
                          <a:spcPts val="0"/>
                        </a:spcAft>
                      </a:pPr>
                      <a:r>
                        <a:rPr lang="ru-RU" sz="1300" dirty="0">
                          <a:effectLst/>
                        </a:rPr>
                        <a:t>98,1</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 </a:t>
                      </a:r>
                    </a:p>
                    <a:p>
                      <a:pPr algn="ctr">
                        <a:lnSpc>
                          <a:spcPct val="115000"/>
                        </a:lnSpc>
                        <a:spcAft>
                          <a:spcPts val="0"/>
                        </a:spcAft>
                      </a:pPr>
                      <a:r>
                        <a:rPr lang="ru-RU" sz="1300" dirty="0">
                          <a:effectLst/>
                        </a:rPr>
                        <a:t>97,6</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 </a:t>
                      </a:r>
                    </a:p>
                    <a:p>
                      <a:pPr algn="ctr">
                        <a:lnSpc>
                          <a:spcPct val="115000"/>
                        </a:lnSpc>
                        <a:spcAft>
                          <a:spcPts val="0"/>
                        </a:spcAft>
                      </a:pPr>
                      <a:r>
                        <a:rPr lang="ru-RU" sz="1300" dirty="0">
                          <a:effectLst/>
                        </a:rPr>
                        <a:t>100,2</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b="0">
                          <a:effectLst/>
                        </a:rPr>
                        <a:t> </a:t>
                      </a:r>
                    </a:p>
                    <a:p>
                      <a:pPr algn="ctr">
                        <a:lnSpc>
                          <a:spcPct val="115000"/>
                        </a:lnSpc>
                        <a:spcAft>
                          <a:spcPts val="0"/>
                        </a:spcAft>
                      </a:pPr>
                      <a:r>
                        <a:rPr lang="ru-RU" sz="1300" b="0">
                          <a:effectLst/>
                        </a:rPr>
                        <a:t>100,0</a:t>
                      </a:r>
                      <a:endParaRPr lang="ru-RU" sz="1300" b="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r>
              <a:tr h="371250">
                <a:tc>
                  <a:txBody>
                    <a:bodyPr/>
                    <a:lstStyle/>
                    <a:p>
                      <a:pPr>
                        <a:lnSpc>
                          <a:spcPct val="115000"/>
                        </a:lnSpc>
                        <a:spcAft>
                          <a:spcPts val="0"/>
                        </a:spcAft>
                      </a:pPr>
                      <a:r>
                        <a:rPr lang="ru-RU" sz="1300" b="0" dirty="0">
                          <a:effectLst/>
                        </a:rPr>
                        <a:t>Инвестиции в основной капитал, тыс. руб.</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a:effectLst/>
                        </a:rPr>
                        <a:t>6 574 854</a:t>
                      </a:r>
                      <a:endParaRPr lang="ru-RU" sz="130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7 269 490</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6 249 126</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b="0">
                          <a:effectLst/>
                        </a:rPr>
                        <a:t>4 175 445</a:t>
                      </a:r>
                      <a:endParaRPr lang="ru-RU" sz="1300" b="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r>
              <a:tr h="651467">
                <a:tc>
                  <a:txBody>
                    <a:bodyPr/>
                    <a:lstStyle/>
                    <a:p>
                      <a:pPr>
                        <a:lnSpc>
                          <a:spcPct val="115000"/>
                        </a:lnSpc>
                        <a:spcAft>
                          <a:spcPts val="0"/>
                        </a:spcAft>
                      </a:pPr>
                      <a:r>
                        <a:rPr lang="ru-RU" sz="1300" b="0" dirty="0">
                          <a:effectLst/>
                        </a:rPr>
                        <a:t>Индекс физического объема инвестиций в основной капитал, % к предыдущему году в сопоставимых ценах</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a:effectLst/>
                        </a:rPr>
                        <a:t> </a:t>
                      </a:r>
                    </a:p>
                    <a:p>
                      <a:pPr algn="ctr">
                        <a:lnSpc>
                          <a:spcPct val="115000"/>
                        </a:lnSpc>
                        <a:spcAft>
                          <a:spcPts val="0"/>
                        </a:spcAft>
                      </a:pPr>
                      <a:r>
                        <a:rPr lang="ru-RU" sz="1300">
                          <a:effectLst/>
                        </a:rPr>
                        <a:t>287,6</a:t>
                      </a:r>
                      <a:endParaRPr lang="ru-RU" sz="130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 </a:t>
                      </a:r>
                    </a:p>
                    <a:p>
                      <a:pPr algn="ctr">
                        <a:lnSpc>
                          <a:spcPct val="115000"/>
                        </a:lnSpc>
                        <a:spcAft>
                          <a:spcPts val="0"/>
                        </a:spcAft>
                      </a:pPr>
                      <a:r>
                        <a:rPr lang="ru-RU" sz="1300" dirty="0">
                          <a:effectLst/>
                        </a:rPr>
                        <a:t>110,4</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 </a:t>
                      </a:r>
                    </a:p>
                    <a:p>
                      <a:pPr algn="ctr">
                        <a:lnSpc>
                          <a:spcPct val="115000"/>
                        </a:lnSpc>
                        <a:spcAft>
                          <a:spcPts val="0"/>
                        </a:spcAft>
                      </a:pPr>
                      <a:r>
                        <a:rPr lang="ru-RU" sz="1300" dirty="0">
                          <a:effectLst/>
                        </a:rPr>
                        <a:t>82,7</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b="0" dirty="0">
                          <a:effectLst/>
                        </a:rPr>
                        <a:t> </a:t>
                      </a:r>
                    </a:p>
                    <a:p>
                      <a:pPr algn="ctr">
                        <a:lnSpc>
                          <a:spcPct val="115000"/>
                        </a:lnSpc>
                        <a:spcAft>
                          <a:spcPts val="0"/>
                        </a:spcAft>
                      </a:pPr>
                      <a:r>
                        <a:rPr lang="ru-RU" sz="1300" b="0" dirty="0">
                          <a:effectLst/>
                        </a:rPr>
                        <a:t>63,1</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r>
              <a:tr h="562951">
                <a:tc>
                  <a:txBody>
                    <a:bodyPr/>
                    <a:lstStyle/>
                    <a:p>
                      <a:pPr>
                        <a:lnSpc>
                          <a:spcPct val="115000"/>
                        </a:lnSpc>
                        <a:spcAft>
                          <a:spcPts val="0"/>
                        </a:spcAft>
                      </a:pPr>
                      <a:r>
                        <a:rPr lang="ru-RU" sz="1300" b="0" dirty="0">
                          <a:effectLst/>
                        </a:rPr>
                        <a:t>Среднемесячная номинальная начисленная заработная плата в целом по району, руб.</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a:effectLst/>
                        </a:rPr>
                        <a:t> </a:t>
                      </a:r>
                    </a:p>
                    <a:p>
                      <a:pPr algn="ctr">
                        <a:lnSpc>
                          <a:spcPct val="115000"/>
                        </a:lnSpc>
                        <a:spcAft>
                          <a:spcPts val="0"/>
                        </a:spcAft>
                      </a:pPr>
                      <a:r>
                        <a:rPr lang="ru-RU" sz="1300">
                          <a:effectLst/>
                        </a:rPr>
                        <a:t>26 280</a:t>
                      </a:r>
                      <a:endParaRPr lang="ru-RU" sz="130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 </a:t>
                      </a:r>
                    </a:p>
                    <a:p>
                      <a:pPr algn="ctr">
                        <a:lnSpc>
                          <a:spcPct val="115000"/>
                        </a:lnSpc>
                        <a:spcAft>
                          <a:spcPts val="0"/>
                        </a:spcAft>
                      </a:pPr>
                      <a:r>
                        <a:rPr lang="ru-RU" sz="1300" dirty="0">
                          <a:effectLst/>
                        </a:rPr>
                        <a:t>23 260</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dirty="0">
                          <a:effectLst/>
                        </a:rPr>
                        <a:t> </a:t>
                      </a:r>
                    </a:p>
                    <a:p>
                      <a:pPr algn="ctr">
                        <a:lnSpc>
                          <a:spcPct val="115000"/>
                        </a:lnSpc>
                        <a:spcAft>
                          <a:spcPts val="0"/>
                        </a:spcAft>
                      </a:pPr>
                      <a:r>
                        <a:rPr lang="ru-RU" sz="1300" dirty="0">
                          <a:effectLst/>
                        </a:rPr>
                        <a:t>24 670</a:t>
                      </a:r>
                      <a:endParaRPr lang="ru-RU" sz="130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b="0" dirty="0">
                          <a:effectLst/>
                        </a:rPr>
                        <a:t> </a:t>
                      </a:r>
                    </a:p>
                    <a:p>
                      <a:pPr algn="ctr">
                        <a:lnSpc>
                          <a:spcPct val="115000"/>
                        </a:lnSpc>
                        <a:spcAft>
                          <a:spcPts val="0"/>
                        </a:spcAft>
                      </a:pPr>
                      <a:r>
                        <a:rPr lang="ru-RU" sz="1300" b="0" dirty="0">
                          <a:effectLst/>
                        </a:rPr>
                        <a:t>27 560</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r>
              <a:tr h="429612">
                <a:tc>
                  <a:txBody>
                    <a:bodyPr/>
                    <a:lstStyle/>
                    <a:p>
                      <a:pPr>
                        <a:lnSpc>
                          <a:spcPct val="115000"/>
                        </a:lnSpc>
                        <a:spcAft>
                          <a:spcPts val="0"/>
                        </a:spcAft>
                      </a:pPr>
                      <a:r>
                        <a:rPr lang="ru-RU" sz="1300" b="0" dirty="0">
                          <a:effectLst/>
                        </a:rPr>
                        <a:t>Индекс потребительских цен к декабрю предыдущего года, в % </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b="0">
                          <a:effectLst/>
                        </a:rPr>
                        <a:t>104,6</a:t>
                      </a:r>
                      <a:endParaRPr lang="ru-RU" sz="1300" b="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b="0">
                          <a:effectLst/>
                        </a:rPr>
                        <a:t>103,4</a:t>
                      </a:r>
                      <a:endParaRPr lang="ru-RU" sz="1300" b="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b="0" dirty="0">
                          <a:effectLst/>
                        </a:rPr>
                        <a:t>103,7</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ru-RU" sz="1300" b="0" dirty="0">
                          <a:effectLst/>
                        </a:rPr>
                        <a:t>103,7</a:t>
                      </a:r>
                      <a:endParaRPr lang="ru-RU" sz="1300" b="0" dirty="0">
                        <a:effectLst/>
                        <a:latin typeface="Calibri"/>
                        <a:ea typeface="Calibri"/>
                        <a:cs typeface="Times New Roman"/>
                      </a:endParaRPr>
                    </a:p>
                  </a:txBody>
                  <a:tcPr marL="58793" marR="58793"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737835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lstStyle/>
          <a:p>
            <a:fld id="{B19B0651-EE4F-4900-A07F-96A6BFA9D0F0}" type="slidenum">
              <a:rPr lang="ru-RU" smtClean="0"/>
              <a:pPr/>
              <a:t>23</a:t>
            </a:fld>
            <a:endParaRPr lang="ru-RU" dirty="0"/>
          </a:p>
        </p:txBody>
      </p:sp>
      <p:sp>
        <p:nvSpPr>
          <p:cNvPr id="2" name="Заголовок 1"/>
          <p:cNvSpPr>
            <a:spLocks noGrp="1"/>
          </p:cNvSpPr>
          <p:nvPr>
            <p:ph type="title"/>
          </p:nvPr>
        </p:nvSpPr>
        <p:spPr>
          <a:xfrm>
            <a:off x="1276474" y="500164"/>
            <a:ext cx="7688013" cy="682625"/>
          </a:xfrm>
        </p:spPr>
        <p:txBody>
          <a:bodyPr/>
          <a:lstStyle/>
          <a:p>
            <a:pPr marL="0" indent="0" algn="ctr">
              <a:buNone/>
            </a:pPr>
            <a:r>
              <a:rPr lang="ru-RU" sz="2500" dirty="0" smtClean="0"/>
              <a:t>Расходы Павловского муниципального района</a:t>
            </a:r>
            <a:endParaRPr lang="ru-RU" sz="25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aphicFrame>
        <p:nvGraphicFramePr>
          <p:cNvPr id="5" name="Объект 4"/>
          <p:cNvGraphicFramePr>
            <a:graphicFrameLocks noGrp="1"/>
          </p:cNvGraphicFramePr>
          <p:nvPr>
            <p:ph sz="quarter" idx="13"/>
            <p:extLst>
              <p:ext uri="{D42A27DB-BD31-4B8C-83A1-F6EECF244321}">
                <p14:modId xmlns:p14="http://schemas.microsoft.com/office/powerpoint/2010/main" xmlns="" val="2280216003"/>
              </p:ext>
            </p:extLst>
          </p:nvPr>
        </p:nvGraphicFramePr>
        <p:xfrm>
          <a:off x="971600" y="2132856"/>
          <a:ext cx="2088728" cy="64814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Объект 8"/>
          <p:cNvGraphicFramePr>
            <a:graphicFrameLocks noGrp="1"/>
          </p:cNvGraphicFramePr>
          <p:nvPr>
            <p:ph sz="quarter" idx="14"/>
            <p:extLst>
              <p:ext uri="{D42A27DB-BD31-4B8C-83A1-F6EECF244321}">
                <p14:modId xmlns:p14="http://schemas.microsoft.com/office/powerpoint/2010/main" xmlns="" val="3221016203"/>
              </p:ext>
            </p:extLst>
          </p:nvPr>
        </p:nvGraphicFramePr>
        <p:xfrm>
          <a:off x="1115616" y="980729"/>
          <a:ext cx="7560840" cy="41764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Объект 5"/>
          <p:cNvSpPr txBox="1">
            <a:spLocks/>
          </p:cNvSpPr>
          <p:nvPr/>
        </p:nvSpPr>
        <p:spPr>
          <a:xfrm>
            <a:off x="1475656" y="1182789"/>
            <a:ext cx="3816424" cy="1310107"/>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just">
              <a:buFont typeface="Georgia" pitchFamily="18" charset="0"/>
              <a:buNone/>
            </a:pPr>
            <a:r>
              <a:rPr lang="ru-RU" sz="1600" dirty="0" smtClean="0"/>
              <a:t>.</a:t>
            </a:r>
          </a:p>
        </p:txBody>
      </p:sp>
      <p:pic>
        <p:nvPicPr>
          <p:cNvPr id="8" name="Объект 8"/>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6148167" y="4509120"/>
            <a:ext cx="2572358" cy="1720528"/>
          </a:xfrm>
          <a:prstGeom prst="rect">
            <a:avLst/>
          </a:prstGeom>
          <a:ln>
            <a:noFill/>
          </a:ln>
          <a:effectLst>
            <a:outerShdw blurRad="292100" dist="139700" dir="2700000" algn="tl" rotWithShape="0">
              <a:srgbClr val="333333">
                <a:alpha val="65000"/>
              </a:srgbClr>
            </a:outerShdw>
          </a:effectLst>
        </p:spPr>
      </p:pic>
      <p:pic>
        <p:nvPicPr>
          <p:cNvPr id="10" name="Объект 10"/>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1115616" y="4509120"/>
            <a:ext cx="2577792" cy="172052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17484611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2175" y="4046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Номер слайда 4"/>
          <p:cNvSpPr>
            <a:spLocks noGrp="1"/>
          </p:cNvSpPr>
          <p:nvPr>
            <p:ph type="sldNum" sz="quarter" idx="12"/>
          </p:nvPr>
        </p:nvSpPr>
        <p:spPr/>
        <p:txBody>
          <a:bodyPr/>
          <a:lstStyle/>
          <a:p>
            <a:fld id="{B19B0651-EE4F-4900-A07F-96A6BFA9D0F0}" type="slidenum">
              <a:rPr lang="ru-RU" smtClean="0"/>
              <a:pPr/>
              <a:t>24</a:t>
            </a:fld>
            <a:endParaRPr lang="ru-RU" dirty="0"/>
          </a:p>
        </p:txBody>
      </p:sp>
      <p:pic>
        <p:nvPicPr>
          <p:cNvPr id="10" name="Объект 9"/>
          <p:cNvPicPr>
            <a:picLocks noGrp="1" noChangeAspect="1"/>
          </p:cNvPicPr>
          <p:nvPr>
            <p:ph sz="quarter" idx="13"/>
          </p:nvPr>
        </p:nvPicPr>
        <p:blipFill>
          <a:blip r:embed="rId3" cstate="print">
            <a:extLst>
              <a:ext uri="{28A0092B-C50C-407E-A947-70E740481C1C}">
                <a14:useLocalDpi xmlns:a14="http://schemas.microsoft.com/office/drawing/2010/main" xmlns="" val="0"/>
              </a:ext>
            </a:extLst>
          </a:blip>
          <a:stretch>
            <a:fillRect/>
          </a:stretch>
        </p:blipFill>
        <p:spPr>
          <a:xfrm>
            <a:off x="1403648" y="1769914"/>
            <a:ext cx="7344816" cy="4251374"/>
          </a:xfrm>
          <a:prstGeom prst="rect">
            <a:avLst/>
          </a:prstGeom>
          <a:ln>
            <a:solidFill>
              <a:schemeClr val="bg2"/>
            </a:solidFill>
          </a:ln>
          <a:effectLst>
            <a:outerShdw blurRad="292100" dist="139700" dir="2700000" algn="tl" rotWithShape="0">
              <a:srgbClr val="333333">
                <a:alpha val="65000"/>
              </a:srgbClr>
            </a:outerShdw>
          </a:effectLst>
        </p:spPr>
      </p:pic>
      <p:sp>
        <p:nvSpPr>
          <p:cNvPr id="12" name="Объект 7"/>
          <p:cNvSpPr>
            <a:spLocks noGrp="1"/>
          </p:cNvSpPr>
          <p:nvPr>
            <p:ph sz="quarter" idx="13"/>
          </p:nvPr>
        </p:nvSpPr>
        <p:spPr>
          <a:xfrm>
            <a:off x="1403648" y="435104"/>
            <a:ext cx="7344816" cy="1481728"/>
          </a:xfrm>
        </p:spPr>
        <p:txBody>
          <a:bodyPr>
            <a:normAutofit/>
          </a:bodyPr>
          <a:lstStyle/>
          <a:p>
            <a:pPr marL="44450" indent="319088" algn="just">
              <a:buNone/>
            </a:pPr>
            <a:r>
              <a:rPr lang="ru-RU" sz="2400" b="1" dirty="0" smtClean="0"/>
              <a:t>Понятия и принципы расходных обязательств</a:t>
            </a:r>
          </a:p>
          <a:p>
            <a:pPr marL="44450" indent="319088" algn="just">
              <a:buNone/>
            </a:pPr>
            <a:r>
              <a:rPr lang="ru-RU" sz="2000" b="1" i="1" u="sng" dirty="0" smtClean="0"/>
              <a:t>Расходное обязательство </a:t>
            </a:r>
            <a:r>
              <a:rPr lang="ru-RU" sz="2000" dirty="0" smtClean="0"/>
              <a:t>– это обязанность выплатить денежные средства из соответствующего бюджета</a:t>
            </a:r>
            <a:endParaRPr lang="ru-RU" sz="2000" dirty="0"/>
          </a:p>
        </p:txBody>
      </p:sp>
    </p:spTree>
    <p:extLst>
      <p:ext uri="{BB962C8B-B14F-4D97-AF65-F5344CB8AC3E}">
        <p14:creationId xmlns:p14="http://schemas.microsoft.com/office/powerpoint/2010/main" xmlns="" val="33512069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lstStyle/>
          <a:p>
            <a:fld id="{B19B0651-EE4F-4900-A07F-96A6BFA9D0F0}" type="slidenum">
              <a:rPr lang="ru-RU" smtClean="0"/>
              <a:pPr/>
              <a:t>25</a:t>
            </a:fld>
            <a:endParaRPr lang="ru-RU" dirty="0"/>
          </a:p>
        </p:txBody>
      </p:sp>
      <p:sp>
        <p:nvSpPr>
          <p:cNvPr id="4" name="Объект 3"/>
          <p:cNvSpPr>
            <a:spLocks noGrp="1"/>
          </p:cNvSpPr>
          <p:nvPr>
            <p:ph sz="quarter" idx="13"/>
          </p:nvPr>
        </p:nvSpPr>
        <p:spPr>
          <a:xfrm>
            <a:off x="1291631" y="500164"/>
            <a:ext cx="7543997" cy="720080"/>
          </a:xfrm>
        </p:spPr>
        <p:txBody>
          <a:bodyPr>
            <a:normAutofit lnSpcReduction="10000"/>
          </a:bodyPr>
          <a:lstStyle/>
          <a:p>
            <a:pPr marL="45720" indent="0" algn="ctr">
              <a:buNone/>
            </a:pPr>
            <a:r>
              <a:rPr lang="ru-RU" b="1" dirty="0" smtClean="0"/>
              <a:t>Расходы </a:t>
            </a:r>
            <a:r>
              <a:rPr lang="ru-RU" b="1" dirty="0"/>
              <a:t>бюджета по основным функциям органов местного самоуправления (разделы) </a:t>
            </a:r>
          </a:p>
        </p:txBody>
      </p:sp>
      <p:graphicFrame>
        <p:nvGraphicFramePr>
          <p:cNvPr id="7" name="Объект 6"/>
          <p:cNvGraphicFramePr>
            <a:graphicFrameLocks noGrp="1"/>
          </p:cNvGraphicFramePr>
          <p:nvPr>
            <p:ph sz="quarter" idx="14"/>
            <p:extLst>
              <p:ext uri="{D42A27DB-BD31-4B8C-83A1-F6EECF244321}">
                <p14:modId xmlns:p14="http://schemas.microsoft.com/office/powerpoint/2010/main" xmlns="" val="760918717"/>
              </p:ext>
            </p:extLst>
          </p:nvPr>
        </p:nvGraphicFramePr>
        <p:xfrm>
          <a:off x="1187624" y="1182789"/>
          <a:ext cx="7488832" cy="4982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59331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p:txBody>
          <a:bodyPr>
            <a:normAutofit/>
          </a:bodyPr>
          <a:lstStyle/>
          <a:p>
            <a:pPr marL="45720" indent="0" algn="just">
              <a:buNone/>
            </a:pPr>
            <a:r>
              <a:rPr lang="ru-RU" sz="1600" dirty="0" smtClean="0"/>
              <a:t> </a:t>
            </a:r>
            <a:endParaRPr lang="ru-RU" sz="1600" dirty="0"/>
          </a:p>
        </p:txBody>
      </p:sp>
      <p:sp>
        <p:nvSpPr>
          <p:cNvPr id="11" name="Текст 10"/>
          <p:cNvSpPr>
            <a:spLocks noGrp="1"/>
          </p:cNvSpPr>
          <p:nvPr>
            <p:ph type="body" sz="half" idx="2"/>
          </p:nvPr>
        </p:nvSpPr>
        <p:spPr>
          <a:xfrm>
            <a:off x="1187624" y="332657"/>
            <a:ext cx="7632848" cy="3528391"/>
          </a:xfrm>
        </p:spPr>
        <p:txBody>
          <a:bodyPr>
            <a:noAutofit/>
          </a:bodyPr>
          <a:lstStyle/>
          <a:p>
            <a:pPr algn="ctr"/>
            <a:r>
              <a:rPr lang="ru-RU" sz="2000" b="1" dirty="0"/>
              <a:t>Ведомственная структура расходов бюджета и </a:t>
            </a:r>
            <a:r>
              <a:rPr lang="ru-RU" sz="2000" b="1" dirty="0" smtClean="0"/>
              <a:t>бюджетная классификация</a:t>
            </a:r>
          </a:p>
          <a:p>
            <a:pPr algn="just">
              <a:lnSpc>
                <a:spcPct val="90000"/>
              </a:lnSpc>
            </a:pPr>
            <a:r>
              <a:rPr lang="ru-RU" sz="1600" i="1" u="sng" dirty="0"/>
              <a:t>Бюджетная классификация Российской Федерации </a:t>
            </a:r>
            <a:r>
              <a:rPr lang="ru-RU" sz="1600" dirty="0"/>
              <a:t>– это группировка доходов, расходов и источников финансирования дефицитов бюджетов бюджетной системы Российской Федерации, используемая для составления и исполнения бюджетов, составления бюджетной отчетности, обеспечивающей сопоставимость показателей бюджетов бюджетной системы Российской Федерации (статья 18 Бюджетного кодекса). </a:t>
            </a:r>
            <a:endParaRPr lang="ru-RU" sz="1600" dirty="0" smtClean="0"/>
          </a:p>
          <a:p>
            <a:pPr algn="just">
              <a:lnSpc>
                <a:spcPct val="90000"/>
              </a:lnSpc>
            </a:pPr>
            <a:r>
              <a:rPr lang="ru-RU" sz="1600" dirty="0" smtClean="0"/>
              <a:t>Состав </a:t>
            </a:r>
            <a:r>
              <a:rPr lang="ru-RU" sz="1600" dirty="0"/>
              <a:t>бюджетной классификации (статья 19 Бюджетного кодекса</a:t>
            </a:r>
            <a:r>
              <a:rPr lang="ru-RU" sz="1600" dirty="0" smtClean="0"/>
              <a:t>)</a:t>
            </a:r>
          </a:p>
          <a:p>
            <a:pPr algn="just">
              <a:lnSpc>
                <a:spcPct val="90000"/>
              </a:lnSpc>
            </a:pPr>
            <a:r>
              <a:rPr lang="ru-RU" sz="1500" dirty="0" smtClean="0"/>
              <a:t> </a:t>
            </a:r>
            <a:r>
              <a:rPr lang="ru-RU" sz="1500" dirty="0"/>
              <a:t> Классификация доходов бюджетов</a:t>
            </a:r>
            <a:r>
              <a:rPr lang="ru-RU" sz="1500" dirty="0" smtClean="0"/>
              <a:t>; </a:t>
            </a:r>
          </a:p>
          <a:p>
            <a:pPr algn="just">
              <a:lnSpc>
                <a:spcPct val="90000"/>
              </a:lnSpc>
            </a:pPr>
            <a:r>
              <a:rPr lang="ru-RU" sz="1500" dirty="0" smtClean="0"/>
              <a:t> </a:t>
            </a:r>
            <a:r>
              <a:rPr lang="ru-RU" sz="1500" dirty="0"/>
              <a:t> Классификация расходов бюджетов</a:t>
            </a:r>
            <a:r>
              <a:rPr lang="ru-RU" sz="1500" dirty="0" smtClean="0"/>
              <a:t>;</a:t>
            </a:r>
          </a:p>
          <a:p>
            <a:pPr algn="just">
              <a:lnSpc>
                <a:spcPct val="90000"/>
              </a:lnSpc>
            </a:pPr>
            <a:r>
              <a:rPr lang="ru-RU" sz="1500" dirty="0" smtClean="0"/>
              <a:t> </a:t>
            </a:r>
            <a:r>
              <a:rPr lang="ru-RU" sz="1500" dirty="0"/>
              <a:t> Классификация источников финансирования дефицитов бюджетов</a:t>
            </a:r>
            <a:r>
              <a:rPr lang="ru-RU" sz="1500" dirty="0" smtClean="0"/>
              <a:t>;</a:t>
            </a:r>
          </a:p>
          <a:p>
            <a:pPr>
              <a:lnSpc>
                <a:spcPct val="90000"/>
              </a:lnSpc>
            </a:pPr>
            <a:r>
              <a:rPr lang="ru-RU" sz="1500" dirty="0" smtClean="0"/>
              <a:t>  Классификация </a:t>
            </a:r>
            <a:r>
              <a:rPr lang="ru-RU" sz="1500" dirty="0"/>
              <a:t>операций </a:t>
            </a:r>
            <a:r>
              <a:rPr lang="ru-RU" sz="1500" dirty="0" smtClean="0"/>
              <a:t> публично-правовых образований .</a:t>
            </a:r>
            <a:endParaRPr lang="ru-RU" sz="1500" dirty="0"/>
          </a:p>
        </p:txBody>
      </p:sp>
      <p:sp>
        <p:nvSpPr>
          <p:cNvPr id="3" name="Номер слайда 2"/>
          <p:cNvSpPr>
            <a:spLocks noGrp="1"/>
          </p:cNvSpPr>
          <p:nvPr>
            <p:ph type="sldNum" sz="quarter" idx="12"/>
          </p:nvPr>
        </p:nvSpPr>
        <p:spPr/>
        <p:txBody>
          <a:bodyPr/>
          <a:lstStyle/>
          <a:p>
            <a:fld id="{B19B0651-EE4F-4900-A07F-96A6BFA9D0F0}" type="slidenum">
              <a:rPr lang="ru-RU" smtClean="0"/>
              <a:pPr/>
              <a:t>26</a:t>
            </a:fld>
            <a:endParaRPr lang="ru-RU" dirty="0"/>
          </a:p>
        </p:txBody>
      </p:sp>
      <p:pic>
        <p:nvPicPr>
          <p:cNvPr id="4" name="Объект 3"/>
          <p:cNvPicPr>
            <a:picLocks noGrp="1" noChangeAspect="1"/>
          </p:cNvPicPr>
          <p:nvPr>
            <p:ph sz="quarter" idx="4294967295"/>
          </p:nvPr>
        </p:nvPicPr>
        <p:blipFill>
          <a:blip r:embed="rId2">
            <a:extLst>
              <a:ext uri="{28A0092B-C50C-407E-A947-70E740481C1C}">
                <a14:useLocalDpi xmlns:a14="http://schemas.microsoft.com/office/drawing/2010/main" xmlns="" val="0"/>
              </a:ext>
            </a:extLst>
          </a:blip>
          <a:stretch>
            <a:fillRect/>
          </a:stretch>
        </p:blipFill>
        <p:spPr>
          <a:xfrm>
            <a:off x="1276475" y="3933056"/>
            <a:ext cx="7471989" cy="2304256"/>
          </a:xfrm>
          <a:prstGeom prst="rect">
            <a:avLst/>
          </a:prstGeom>
          <a:ln>
            <a:noFill/>
          </a:ln>
          <a:effectLst>
            <a:outerShdw blurRad="292100" dist="139700" dir="2700000" algn="tl" rotWithShape="0">
              <a:srgbClr val="333333">
                <a:alpha val="65000"/>
              </a:srgbClr>
            </a:outerShdw>
          </a:effec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76692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27</a:t>
            </a:fld>
            <a:endParaRPr lang="ru-RU" dirty="0"/>
          </a:p>
        </p:txBody>
      </p:sp>
      <p:graphicFrame>
        <p:nvGraphicFramePr>
          <p:cNvPr id="8" name="Объект 7"/>
          <p:cNvGraphicFramePr>
            <a:graphicFrameLocks noGrp="1"/>
          </p:cNvGraphicFramePr>
          <p:nvPr>
            <p:ph sz="quarter" idx="13"/>
            <p:extLst>
              <p:ext uri="{D42A27DB-BD31-4B8C-83A1-F6EECF244321}">
                <p14:modId xmlns:p14="http://schemas.microsoft.com/office/powerpoint/2010/main" xmlns="" val="2073708605"/>
              </p:ext>
            </p:extLst>
          </p:nvPr>
        </p:nvGraphicFramePr>
        <p:xfrm>
          <a:off x="1245023" y="1182790"/>
          <a:ext cx="7575449" cy="4982514"/>
        </p:xfrm>
        <a:graphic>
          <a:graphicData uri="http://schemas.openxmlformats.org/drawingml/2006/table">
            <a:tbl>
              <a:tblPr firstRow="1" bandRow="1">
                <a:tableStyleId>{B301B821-A1FF-4177-AEE7-76D212191A09}</a:tableStyleId>
              </a:tblPr>
              <a:tblGrid>
                <a:gridCol w="2173364"/>
                <a:gridCol w="1022207"/>
                <a:gridCol w="1387280"/>
                <a:gridCol w="730148"/>
                <a:gridCol w="1110322"/>
                <a:gridCol w="1152128"/>
              </a:tblGrid>
              <a:tr h="438360">
                <a:tc>
                  <a:txBody>
                    <a:bodyPr/>
                    <a:lstStyle/>
                    <a:p>
                      <a:pPr algn="ctr" fontAlgn="b"/>
                      <a:r>
                        <a:rPr lang="ru-RU" sz="1200" u="none" strike="noStrike" dirty="0">
                          <a:effectLst/>
                        </a:rPr>
                        <a:t>Наименование раздела бюджетной классификации</a:t>
                      </a:r>
                      <a:endParaRPr lang="ru-RU" sz="1200" b="1"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u="none" strike="noStrike" dirty="0" smtClean="0">
                          <a:effectLst/>
                        </a:rPr>
                        <a:t>Утверждено на </a:t>
                      </a:r>
                      <a:r>
                        <a:rPr lang="ru-RU" sz="1200" u="none" strike="noStrike" dirty="0">
                          <a:effectLst/>
                        </a:rPr>
                        <a:t>2019 год</a:t>
                      </a:r>
                      <a:endParaRPr lang="ru-RU" sz="1200" b="1" i="0" u="none" strike="noStrike" dirty="0">
                        <a:solidFill>
                          <a:srgbClr val="000000"/>
                        </a:solidFill>
                        <a:effectLst/>
                        <a:latin typeface="Calibri"/>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u="none" strike="noStrike" dirty="0" smtClean="0">
                          <a:effectLst/>
                        </a:rPr>
                        <a:t>Проект </a:t>
                      </a:r>
                      <a:r>
                        <a:rPr lang="ru-RU" sz="1200" u="none" strike="noStrike" dirty="0">
                          <a:effectLst/>
                        </a:rPr>
                        <a:t>бюджета на 2020 год</a:t>
                      </a:r>
                      <a:endParaRPr lang="ru-RU" sz="1200" b="1" i="0" u="none" strike="noStrike" dirty="0">
                        <a:solidFill>
                          <a:srgbClr val="000000"/>
                        </a:solidFill>
                        <a:effectLst/>
                        <a:latin typeface="Calibri"/>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u="none" strike="noStrike" dirty="0">
                          <a:effectLst/>
                        </a:rPr>
                        <a:t>% к итогу</a:t>
                      </a:r>
                      <a:endParaRPr lang="ru-RU" sz="1200" b="1" i="0" u="none" strike="noStrike" dirty="0">
                        <a:solidFill>
                          <a:srgbClr val="000000"/>
                        </a:solidFill>
                        <a:effectLst/>
                        <a:latin typeface="Calibri"/>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u="none" strike="noStrike" dirty="0" smtClean="0">
                          <a:effectLst/>
                        </a:rPr>
                        <a:t>Разница </a:t>
                      </a:r>
                      <a:r>
                        <a:rPr lang="ru-RU" sz="1200" u="none" strike="noStrike" dirty="0">
                          <a:effectLst/>
                        </a:rPr>
                        <a:t>2020 к 2019</a:t>
                      </a:r>
                      <a:endParaRPr lang="ru-RU" sz="1200" b="1" i="0" u="none" strike="noStrike" dirty="0">
                        <a:solidFill>
                          <a:srgbClr val="000000"/>
                        </a:solidFill>
                        <a:effectLst/>
                        <a:latin typeface="Calibri"/>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u="none" strike="noStrike" dirty="0">
                          <a:effectLst/>
                        </a:rPr>
                        <a:t>% роста 2020 </a:t>
                      </a:r>
                      <a:r>
                        <a:rPr lang="ru-RU" sz="1200" u="none" strike="noStrike" dirty="0" smtClean="0">
                          <a:effectLst/>
                        </a:rPr>
                        <a:t> к </a:t>
                      </a:r>
                      <a:r>
                        <a:rPr lang="ru-RU" sz="1200" u="none" strike="noStrike" dirty="0">
                          <a:effectLst/>
                        </a:rPr>
                        <a:t>2019</a:t>
                      </a:r>
                      <a:endParaRPr lang="ru-RU" sz="1200" b="1" i="0" u="none" strike="noStrike" dirty="0">
                        <a:solidFill>
                          <a:srgbClr val="000000"/>
                        </a:solidFill>
                        <a:effectLst/>
                        <a:latin typeface="Calibri"/>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r>
              <a:tr h="367690">
                <a:tc>
                  <a:txBody>
                    <a:bodyPr/>
                    <a:lstStyle/>
                    <a:p>
                      <a:pPr algn="l" fontAlgn="b"/>
                      <a:r>
                        <a:rPr lang="ru-RU" sz="1300" u="none" strike="noStrike" dirty="0">
                          <a:effectLst/>
                        </a:rPr>
                        <a:t>ВСЕГО РАСХОДОВ</a:t>
                      </a:r>
                      <a:endParaRPr lang="ru-RU" sz="1300" b="1" i="1"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1 026 850,10</a:t>
                      </a:r>
                      <a:endParaRPr lang="ru-RU" sz="1300" b="1" i="1"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1 598 491,20</a:t>
                      </a:r>
                      <a:endParaRPr lang="ru-RU" sz="1300" b="1" i="1"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100,00</a:t>
                      </a:r>
                      <a:endParaRPr lang="ru-RU" sz="1300" b="1" i="1"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571 641,10</a:t>
                      </a:r>
                      <a:endParaRPr lang="ru-RU" sz="1300" b="1" i="1"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155,7</a:t>
                      </a:r>
                      <a:endParaRPr lang="ru-RU" sz="1300" b="1" i="1"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23315">
                <a:tc>
                  <a:txBody>
                    <a:bodyPr/>
                    <a:lstStyle/>
                    <a:p>
                      <a:pPr algn="l" fontAlgn="b"/>
                      <a:r>
                        <a:rPr lang="ru-RU" sz="1300" u="none" strike="noStrike" dirty="0">
                          <a:effectLst/>
                        </a:rPr>
                        <a:t>в том числе:</a:t>
                      </a:r>
                      <a:endParaRPr lang="ru-RU" sz="1300" b="0" i="1"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 </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 </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 </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 </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 </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38360">
                <a:tc>
                  <a:txBody>
                    <a:bodyPr/>
                    <a:lstStyle/>
                    <a:p>
                      <a:pPr algn="l" fontAlgn="b"/>
                      <a:r>
                        <a:rPr lang="ru-RU" sz="1300" u="none" strike="noStrike" dirty="0">
                          <a:effectLst/>
                        </a:rPr>
                        <a:t>Общегосударственные вопросы</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82 669,70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103 990,40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6,51</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21 320,70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125,8</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653404">
                <a:tc>
                  <a:txBody>
                    <a:bodyPr/>
                    <a:lstStyle/>
                    <a:p>
                      <a:pPr algn="l" fontAlgn="b"/>
                      <a:r>
                        <a:rPr lang="ru-RU" sz="1300" u="none" strike="noStrike" dirty="0">
                          <a:effectLst/>
                        </a:rPr>
                        <a:t>Национальная безопасность и правоохранительная деятельность</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3 841,80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3 476,80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0,22</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-365,00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90,5</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23315">
                <a:tc>
                  <a:txBody>
                    <a:bodyPr/>
                    <a:lstStyle/>
                    <a:p>
                      <a:pPr algn="l" fontAlgn="b"/>
                      <a:r>
                        <a:rPr lang="ru-RU" sz="1300" u="none" strike="noStrike">
                          <a:effectLst/>
                        </a:rPr>
                        <a:t>Национальная экономика</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29 899,10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226 881,50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14,19</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196 982,40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758,8</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38360">
                <a:tc>
                  <a:txBody>
                    <a:bodyPr/>
                    <a:lstStyle/>
                    <a:p>
                      <a:pPr algn="l" fontAlgn="b"/>
                      <a:r>
                        <a:rPr lang="ru-RU" sz="1300" u="none" strike="noStrike" dirty="0">
                          <a:effectLst/>
                        </a:rPr>
                        <a:t>Жилищно-коммунальное хозяйство</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0,00</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22 911,30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1,43</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22 911,30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 </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23315">
                <a:tc>
                  <a:txBody>
                    <a:bodyPr/>
                    <a:lstStyle/>
                    <a:p>
                      <a:pPr algn="l" fontAlgn="b"/>
                      <a:r>
                        <a:rPr lang="ru-RU" sz="1300" u="none" strike="noStrike" dirty="0">
                          <a:effectLst/>
                        </a:rPr>
                        <a:t>Образование</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698 231,20</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1 031 198,00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64,51</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332 966,80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147,7</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23315">
                <a:tc>
                  <a:txBody>
                    <a:bodyPr/>
                    <a:lstStyle/>
                    <a:p>
                      <a:pPr algn="l" fontAlgn="b"/>
                      <a:r>
                        <a:rPr lang="ru-RU" sz="1300" u="none" strike="noStrike" dirty="0">
                          <a:effectLst/>
                        </a:rPr>
                        <a:t>Культура, кинематография</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102 317,00</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84 637,40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5,29</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-17 679,60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82,7</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23315">
                <a:tc>
                  <a:txBody>
                    <a:bodyPr/>
                    <a:lstStyle/>
                    <a:p>
                      <a:pPr algn="l" fontAlgn="b"/>
                      <a:r>
                        <a:rPr lang="ru-RU" sz="1300" u="none" strike="noStrike">
                          <a:effectLst/>
                        </a:rPr>
                        <a:t>Социальная политика</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32 832,40</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42 902,00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2,68</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10 069,60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130,7</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23315">
                <a:tc>
                  <a:txBody>
                    <a:bodyPr/>
                    <a:lstStyle/>
                    <a:p>
                      <a:pPr algn="l" fontAlgn="b"/>
                      <a:r>
                        <a:rPr lang="ru-RU" sz="1300" u="none" strike="noStrike">
                          <a:effectLst/>
                        </a:rPr>
                        <a:t>Физическая культура и спорт</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22 427,90</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23 311,80</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1,46</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883,90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103,9</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653404">
                <a:tc>
                  <a:txBody>
                    <a:bodyPr/>
                    <a:lstStyle/>
                    <a:p>
                      <a:pPr algn="l" fontAlgn="b"/>
                      <a:r>
                        <a:rPr lang="ru-RU" sz="1300" u="none" strike="noStrike" dirty="0">
                          <a:effectLst/>
                        </a:rPr>
                        <a:t>Обслуживание государственного и муниципального долга</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60,00</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40,00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effectLst/>
                        </a:rPr>
                        <a:t>0,01</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-20,00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66,7</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653046">
                <a:tc>
                  <a:txBody>
                    <a:bodyPr/>
                    <a:lstStyle/>
                    <a:p>
                      <a:pPr algn="l" fontAlgn="b"/>
                      <a:r>
                        <a:rPr lang="ru-RU" sz="1300" u="none" strike="noStrike" dirty="0">
                          <a:effectLst/>
                        </a:rPr>
                        <a:t>Межбюджетные трансферты общего характера бюджетам муниципальных образований</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54 571,00</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59 142,00</a:t>
                      </a:r>
                      <a:endParaRPr lang="ru-RU" sz="1300" b="0" i="0" u="none" strike="noStrike">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3,70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4 571,00</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108,4</a:t>
                      </a:r>
                      <a:endParaRPr lang="ru-RU" sz="13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pic>
        <p:nvPicPr>
          <p:cNvPr id="9"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Прямоугольник 9"/>
          <p:cNvSpPr/>
          <p:nvPr/>
        </p:nvSpPr>
        <p:spPr>
          <a:xfrm>
            <a:off x="1276474" y="532430"/>
            <a:ext cx="7543997" cy="430887"/>
          </a:xfrm>
          <a:prstGeom prst="rect">
            <a:avLst/>
          </a:prstGeom>
        </p:spPr>
        <p:txBody>
          <a:bodyPr wrap="square">
            <a:spAutoFit/>
          </a:bodyPr>
          <a:lstStyle/>
          <a:p>
            <a:pPr algn="ctr"/>
            <a:r>
              <a:rPr lang="ru-RU" sz="2200" b="1" dirty="0"/>
              <a:t>Расходы бюджета по разделам, тыс</a:t>
            </a:r>
            <a:r>
              <a:rPr lang="ru-RU" sz="2200" b="1" dirty="0" smtClean="0"/>
              <a:t>. руб</a:t>
            </a:r>
            <a:r>
              <a:rPr lang="ru-RU" sz="2200" b="1" dirty="0"/>
              <a:t>.</a:t>
            </a:r>
          </a:p>
        </p:txBody>
      </p:sp>
    </p:spTree>
    <p:extLst>
      <p:ext uri="{BB962C8B-B14F-4D97-AF65-F5344CB8AC3E}">
        <p14:creationId xmlns:p14="http://schemas.microsoft.com/office/powerpoint/2010/main" xmlns="" val="35474109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28</a:t>
            </a:fld>
            <a:endParaRPr lang="ru-RU" dirty="0"/>
          </a:p>
        </p:txBody>
      </p:sp>
      <p:sp>
        <p:nvSpPr>
          <p:cNvPr id="4" name="Объект 3"/>
          <p:cNvSpPr>
            <a:spLocks noGrp="1"/>
          </p:cNvSpPr>
          <p:nvPr>
            <p:ph sz="quarter" idx="13"/>
          </p:nvPr>
        </p:nvSpPr>
        <p:spPr>
          <a:xfrm>
            <a:off x="1142998" y="620689"/>
            <a:ext cx="7677473" cy="504056"/>
          </a:xfrm>
        </p:spPr>
        <p:txBody>
          <a:bodyPr>
            <a:normAutofit/>
          </a:bodyPr>
          <a:lstStyle/>
          <a:p>
            <a:pPr marL="45720" indent="0" algn="ctr">
              <a:buNone/>
            </a:pPr>
            <a:r>
              <a:rPr lang="ru-RU" b="1" dirty="0" smtClean="0"/>
              <a:t>Структура расходов бюджета по КОСГУ, тыс. </a:t>
            </a:r>
            <a:r>
              <a:rPr lang="ru-RU" b="1" dirty="0"/>
              <a:t>р</a:t>
            </a:r>
            <a:r>
              <a:rPr lang="ru-RU" b="1" dirty="0" smtClean="0"/>
              <a:t>уб.</a:t>
            </a:r>
            <a:endParaRPr lang="ru-RU" b="1" dirty="0"/>
          </a:p>
        </p:txBody>
      </p:sp>
      <p:graphicFrame>
        <p:nvGraphicFramePr>
          <p:cNvPr id="8" name="Объект 7"/>
          <p:cNvGraphicFramePr>
            <a:graphicFrameLocks noGrp="1"/>
          </p:cNvGraphicFramePr>
          <p:nvPr>
            <p:ph sz="quarter" idx="14"/>
            <p:extLst>
              <p:ext uri="{D42A27DB-BD31-4B8C-83A1-F6EECF244321}">
                <p14:modId xmlns:p14="http://schemas.microsoft.com/office/powerpoint/2010/main" xmlns="" val="2664739750"/>
              </p:ext>
            </p:extLst>
          </p:nvPr>
        </p:nvGraphicFramePr>
        <p:xfrm>
          <a:off x="1259632" y="1124744"/>
          <a:ext cx="7560839" cy="4819972"/>
        </p:xfrm>
        <a:graphic>
          <a:graphicData uri="http://schemas.openxmlformats.org/drawingml/2006/table">
            <a:tbl>
              <a:tblPr firstRow="1" bandRow="1">
                <a:tableStyleId>{B301B821-A1FF-4177-AEE7-76D212191A09}</a:tableStyleId>
              </a:tblPr>
              <a:tblGrid>
                <a:gridCol w="5095867"/>
                <a:gridCol w="1232486"/>
                <a:gridCol w="1232486"/>
              </a:tblGrid>
              <a:tr h="267419">
                <a:tc>
                  <a:txBody>
                    <a:bodyPr/>
                    <a:lstStyle/>
                    <a:p>
                      <a:pPr algn="ctr" fontAlgn="b"/>
                      <a:r>
                        <a:rPr lang="ru-RU" sz="1200" u="none" strike="noStrike" dirty="0" smtClean="0">
                          <a:effectLst/>
                        </a:rPr>
                        <a:t>Наименование</a:t>
                      </a:r>
                      <a:endParaRPr lang="ru-RU" sz="1200" b="1"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u="none" strike="noStrike" dirty="0">
                          <a:effectLst/>
                        </a:rPr>
                        <a:t>КОСГУ</a:t>
                      </a:r>
                      <a:endParaRPr lang="ru-RU" sz="1200" b="1"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u="none" strike="noStrike" dirty="0" smtClean="0">
                          <a:effectLst/>
                        </a:rPr>
                        <a:t>Включено </a:t>
                      </a:r>
                      <a:r>
                        <a:rPr lang="ru-RU" sz="1200" u="none" strike="noStrike" dirty="0">
                          <a:effectLst/>
                        </a:rPr>
                        <a:t>в проект на 2020 год , всего</a:t>
                      </a:r>
                      <a:endParaRPr lang="ru-RU" sz="1200" b="1"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r>
              <a:tr h="184170">
                <a:tc>
                  <a:txBody>
                    <a:bodyPr/>
                    <a:lstStyle/>
                    <a:p>
                      <a:pPr algn="l" fontAlgn="b"/>
                      <a:r>
                        <a:rPr lang="ru-RU" sz="1200" u="none" strike="noStrike" dirty="0">
                          <a:effectLst/>
                        </a:rPr>
                        <a:t>Заработная плата</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211</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406 515,9</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dirty="0">
                          <a:effectLst/>
                        </a:rPr>
                        <a:t>Начисления на выплаты по оплате труда</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213</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122 639,1</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a:effectLst/>
                        </a:rPr>
                        <a:t>Прочие несоциальные выплаты персоналу в натуральной форме</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214</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665,0</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40392">
                <a:tc>
                  <a:txBody>
                    <a:bodyPr/>
                    <a:lstStyle/>
                    <a:p>
                      <a:pPr algn="l" fontAlgn="b"/>
                      <a:r>
                        <a:rPr lang="ru-RU" sz="1200" u="none" strike="noStrike" dirty="0">
                          <a:effectLst/>
                        </a:rPr>
                        <a:t>Услуги связи </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a:effectLst/>
                        </a:rPr>
                        <a:t>221</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4 267,2</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dirty="0">
                          <a:effectLst/>
                        </a:rPr>
                        <a:t>Коммунальные услуги</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223</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52 105,4</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a:effectLst/>
                        </a:rPr>
                        <a:t>Арендная плата  за  пользование имуществом</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a:effectLst/>
                        </a:rPr>
                        <a:t>224</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2 615,6</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dirty="0">
                          <a:effectLst/>
                        </a:rPr>
                        <a:t>Работы, услуги по содержанию имущества</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a:effectLst/>
                        </a:rPr>
                        <a:t>225</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155 806,0</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dirty="0">
                          <a:effectLst/>
                        </a:rPr>
                        <a:t>Прочие работы, услуги</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a:effectLst/>
                        </a:rPr>
                        <a:t>226</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18 691,8</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dirty="0">
                          <a:effectLst/>
                        </a:rPr>
                        <a:t>Страхование</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a:effectLst/>
                        </a:rPr>
                        <a:t>227</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381,0</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dirty="0">
                          <a:effectLst/>
                        </a:rPr>
                        <a:t>Обслуживание внутреннего долга</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a:effectLst/>
                        </a:rPr>
                        <a:t>231</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40,0</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28560">
                <a:tc>
                  <a:txBody>
                    <a:bodyPr/>
                    <a:lstStyle/>
                    <a:p>
                      <a:pPr algn="l" fontAlgn="b"/>
                      <a:r>
                        <a:rPr lang="ru-RU" sz="1200" u="none" strike="noStrike" dirty="0">
                          <a:effectLst/>
                        </a:rPr>
                        <a:t>Безвозмездные перечисления муниципальным организациям, в том числе</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a:effectLst/>
                        </a:rPr>
                        <a:t>241</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178 021,6</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60040">
                <a:tc>
                  <a:txBody>
                    <a:bodyPr/>
                    <a:lstStyle/>
                    <a:p>
                      <a:pPr algn="l" fontAlgn="b"/>
                      <a:r>
                        <a:rPr lang="ru-RU" sz="1200" u="none" strike="noStrike" dirty="0">
                          <a:effectLst/>
                        </a:rPr>
                        <a:t>Безвозмездные перечисления некоммерческим организациям и физическим лицам - производителям товаров, работ и услуг на производство</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a:effectLst/>
                        </a:rPr>
                        <a:t>246</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10 860,2</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dirty="0">
                          <a:effectLst/>
                        </a:rPr>
                        <a:t>Безвозмездные перечисления бюджетам</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a:effectLst/>
                        </a:rPr>
                        <a:t>251</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144 823,9</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dirty="0">
                          <a:effectLst/>
                        </a:rPr>
                        <a:t>Пособия по социальной помощи населению</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a:effectLst/>
                        </a:rPr>
                        <a:t>262</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39 344,3</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60974">
                <a:tc>
                  <a:txBody>
                    <a:bodyPr/>
                    <a:lstStyle/>
                    <a:p>
                      <a:pPr algn="l" fontAlgn="b"/>
                      <a:r>
                        <a:rPr lang="ru-RU" sz="1200" u="none" strike="noStrike" dirty="0">
                          <a:effectLst/>
                        </a:rPr>
                        <a:t>Пенсии, пособия, выплачиваемые работодателями, нанимателями бывшим работникам</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264</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5 095,0</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dirty="0">
                          <a:effectLst/>
                        </a:rPr>
                        <a:t>Социальные пособия и компенсации персоналу в денежной форме</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266</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8,4</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a:effectLst/>
                        </a:rPr>
                        <a:t>Прочие расходы</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290</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4 225,2</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a:effectLst/>
                        </a:rPr>
                        <a:t>Увеличение стоимости основных средств</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310</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403 817,8</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dirty="0">
                          <a:effectLst/>
                        </a:rPr>
                        <a:t>Увеличение стоимости материальных запасов</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340</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48 567,8</a:t>
                      </a:r>
                      <a:endParaRPr lang="ru-RU" sz="1200" b="1" i="0"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4170">
                <a:tc>
                  <a:txBody>
                    <a:bodyPr/>
                    <a:lstStyle/>
                    <a:p>
                      <a:pPr algn="l" fontAlgn="b"/>
                      <a:r>
                        <a:rPr lang="ru-RU" sz="1200" u="none" strike="noStrike" dirty="0">
                          <a:effectLst/>
                        </a:rPr>
                        <a:t>Итого расходы</a:t>
                      </a:r>
                      <a:endParaRPr lang="ru-RU" sz="1200" b="1" i="1"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l" fontAlgn="b"/>
                      <a:r>
                        <a:rPr lang="ru-RU" sz="1200" u="none" strike="noStrike">
                          <a:effectLst/>
                        </a:rPr>
                        <a:t> </a:t>
                      </a:r>
                      <a:endParaRPr lang="ru-RU" sz="1200" b="1" i="0" u="none" strike="noStrike">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200" u="none" strike="noStrike" dirty="0">
                          <a:effectLst/>
                        </a:rPr>
                        <a:t>1 598 491,2</a:t>
                      </a:r>
                      <a:endParaRPr lang="ru-RU" sz="1200" b="1" i="1" u="none" strike="noStrike" dirty="0">
                        <a:solidFill>
                          <a:srgbClr val="000000"/>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pic>
        <p:nvPicPr>
          <p:cNvPr id="7"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865495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29</a:t>
            </a:fld>
            <a:endParaRPr lang="ru-RU" dirty="0"/>
          </a:p>
        </p:txBody>
      </p:sp>
      <p:sp>
        <p:nvSpPr>
          <p:cNvPr id="4" name="Объект 3"/>
          <p:cNvSpPr>
            <a:spLocks noGrp="1"/>
          </p:cNvSpPr>
          <p:nvPr>
            <p:ph sz="quarter" idx="13"/>
          </p:nvPr>
        </p:nvSpPr>
        <p:spPr>
          <a:xfrm>
            <a:off x="1276475" y="500165"/>
            <a:ext cx="7688013" cy="768596"/>
          </a:xfrm>
        </p:spPr>
        <p:txBody>
          <a:bodyPr/>
          <a:lstStyle/>
          <a:p>
            <a:pPr marL="45720" indent="0" algn="ctr">
              <a:buNone/>
            </a:pPr>
            <a:r>
              <a:rPr lang="ru-RU" b="1" dirty="0" smtClean="0"/>
              <a:t>«Программная» структура расходов бюджета Павловского муниципального района на 2019 год, тыс. руб.</a:t>
            </a:r>
            <a:endParaRPr lang="ru-RU" b="1" dirty="0"/>
          </a:p>
        </p:txBody>
      </p:sp>
      <p:graphicFrame>
        <p:nvGraphicFramePr>
          <p:cNvPr id="7" name="Объект 6"/>
          <p:cNvGraphicFramePr>
            <a:graphicFrameLocks noGrp="1"/>
          </p:cNvGraphicFramePr>
          <p:nvPr>
            <p:ph sz="quarter" idx="14"/>
            <p:extLst>
              <p:ext uri="{D42A27DB-BD31-4B8C-83A1-F6EECF244321}">
                <p14:modId xmlns:p14="http://schemas.microsoft.com/office/powerpoint/2010/main" xmlns="" val="945574214"/>
              </p:ext>
            </p:extLst>
          </p:nvPr>
        </p:nvGraphicFramePr>
        <p:xfrm>
          <a:off x="1259632" y="1340774"/>
          <a:ext cx="7560842" cy="4491210"/>
        </p:xfrm>
        <a:graphic>
          <a:graphicData uri="http://schemas.openxmlformats.org/drawingml/2006/table">
            <a:tbl>
              <a:tblPr firstRow="1" bandRow="1">
                <a:tableStyleId>{B301B821-A1FF-4177-AEE7-76D212191A09}</a:tableStyleId>
              </a:tblPr>
              <a:tblGrid>
                <a:gridCol w="3456384"/>
                <a:gridCol w="1368152"/>
                <a:gridCol w="936104"/>
                <a:gridCol w="1080120"/>
                <a:gridCol w="720082"/>
              </a:tblGrid>
              <a:tr h="648066">
                <a:tc>
                  <a:txBody>
                    <a:bodyPr/>
                    <a:lstStyle/>
                    <a:p>
                      <a:pPr algn="ctr" fontAlgn="b"/>
                      <a:r>
                        <a:rPr lang="ru-RU" sz="1300" u="none" strike="noStrike" dirty="0">
                          <a:effectLst/>
                        </a:rPr>
                        <a:t>Наименование программы</a:t>
                      </a:r>
                      <a:endParaRPr lang="ru-RU" sz="1300" b="1"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u="none" strike="noStrike" dirty="0">
                          <a:effectLst/>
                        </a:rPr>
                        <a:t>Утвержденный план </a:t>
                      </a:r>
                      <a:br>
                        <a:rPr lang="ru-RU" sz="1300" u="none" strike="noStrike" dirty="0">
                          <a:effectLst/>
                        </a:rPr>
                      </a:br>
                      <a:r>
                        <a:rPr lang="ru-RU" sz="1300" u="none" strike="noStrike" dirty="0">
                          <a:effectLst/>
                        </a:rPr>
                        <a:t>на 2019 г.</a:t>
                      </a:r>
                      <a:endParaRPr lang="ru-RU" sz="1300" b="1"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u="none" strike="noStrike" dirty="0">
                          <a:effectLst/>
                        </a:rPr>
                        <a:t>Проект </a:t>
                      </a:r>
                      <a:br>
                        <a:rPr lang="ru-RU" sz="1300" u="none" strike="noStrike" dirty="0">
                          <a:effectLst/>
                        </a:rPr>
                      </a:br>
                      <a:r>
                        <a:rPr lang="ru-RU" sz="1300" u="none" strike="noStrike" dirty="0">
                          <a:effectLst/>
                        </a:rPr>
                        <a:t>2020 г.</a:t>
                      </a:r>
                      <a:endParaRPr lang="ru-RU" sz="1300" b="1"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u="none" strike="noStrike" dirty="0" smtClean="0">
                          <a:effectLst/>
                        </a:rPr>
                        <a:t>Изменения </a:t>
                      </a:r>
                      <a:r>
                        <a:rPr lang="ru-RU" sz="1300" u="none" strike="noStrike" dirty="0">
                          <a:effectLst/>
                        </a:rPr>
                        <a:t>к предыдущему году, %</a:t>
                      </a:r>
                      <a:endParaRPr lang="ru-RU" sz="1300" b="1"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u="none" strike="noStrike" dirty="0">
                          <a:effectLst/>
                        </a:rPr>
                        <a:t>Д</a:t>
                      </a:r>
                      <a:r>
                        <a:rPr lang="ru-RU" sz="1300" u="none" strike="noStrike" dirty="0" smtClean="0">
                          <a:effectLst/>
                        </a:rPr>
                        <a:t>оля </a:t>
                      </a:r>
                      <a:r>
                        <a:rPr lang="ru-RU" sz="1300" u="none" strike="noStrike" dirty="0">
                          <a:effectLst/>
                        </a:rPr>
                        <a:t>расходов</a:t>
                      </a:r>
                      <a:endParaRPr lang="ru-RU" sz="1300" b="1"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r>
              <a:tr h="216024">
                <a:tc>
                  <a:txBody>
                    <a:bodyPr/>
                    <a:lstStyle/>
                    <a:p>
                      <a:pPr algn="l" fontAlgn="t"/>
                      <a:r>
                        <a:rPr lang="ru-RU" sz="1300" u="none" strike="noStrike" dirty="0" smtClean="0">
                          <a:effectLst/>
                        </a:rPr>
                        <a:t>«Развитие образования»</a:t>
                      </a:r>
                      <a:endParaRPr lang="ru-RU" sz="1300" b="0" i="0" u="none" strike="noStrike" dirty="0">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671 616,1</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1 005 424,7</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149,7</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62,9</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0">
                <a:tc>
                  <a:txBody>
                    <a:bodyPr/>
                    <a:lstStyle/>
                    <a:p>
                      <a:pPr algn="l" fontAlgn="t"/>
                      <a:r>
                        <a:rPr lang="ru-RU" sz="1300" u="none" strike="noStrike" dirty="0" smtClean="0">
                          <a:effectLst/>
                        </a:rPr>
                        <a:t>«Социальная поддержка граждан»</a:t>
                      </a:r>
                      <a:endParaRPr lang="ru-RU" sz="1300" b="0" i="0" u="none" strike="noStrike" dirty="0">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8 082,6</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13 153,0</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162,7</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0,8</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0">
                <a:tc>
                  <a:txBody>
                    <a:bodyPr/>
                    <a:lstStyle/>
                    <a:p>
                      <a:pPr algn="l" fontAlgn="t"/>
                      <a:r>
                        <a:rPr lang="ru-RU" sz="1300" u="none" strike="noStrike" dirty="0" smtClean="0">
                          <a:effectLst/>
                        </a:rPr>
                        <a:t>«Обеспечение</a:t>
                      </a:r>
                      <a:r>
                        <a:rPr lang="ru-RU" sz="1300" u="none" strike="noStrike" dirty="0">
                          <a:effectLst/>
                        </a:rPr>
                        <a:t> общественного порядка и противодействие </a:t>
                      </a:r>
                      <a:r>
                        <a:rPr lang="ru-RU" sz="1300" u="none" strike="noStrike" dirty="0" smtClean="0">
                          <a:effectLst/>
                        </a:rPr>
                        <a:t>преступности»</a:t>
                      </a:r>
                      <a:endParaRPr lang="ru-RU" sz="1300" b="0" i="0" u="none" strike="noStrike" dirty="0">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5 311,0</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1 007,0</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19,0</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0,1</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0">
                <a:tc>
                  <a:txBody>
                    <a:bodyPr/>
                    <a:lstStyle/>
                    <a:p>
                      <a:pPr algn="l" fontAlgn="t"/>
                      <a:r>
                        <a:rPr lang="ru-RU" sz="1300" u="none" strike="noStrike" dirty="0" smtClean="0">
                          <a:effectLst/>
                        </a:rPr>
                        <a:t>«Защита</a:t>
                      </a:r>
                      <a:r>
                        <a:rPr lang="ru-RU" sz="1300" u="none" strike="noStrike" dirty="0">
                          <a:effectLst/>
                        </a:rPr>
                        <a:t> населения и территорий Павловского муниципального района от чрезвычайных ситуаций, обеспечение пожарной безопасности и безопасности людей на водных </a:t>
                      </a:r>
                      <a:r>
                        <a:rPr lang="ru-RU" sz="1300" u="none" strike="noStrike" dirty="0" smtClean="0">
                          <a:effectLst/>
                        </a:rPr>
                        <a:t>объектах»</a:t>
                      </a:r>
                      <a:endParaRPr lang="ru-RU" sz="1300" b="0" i="0" u="none" strike="noStrike" dirty="0">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4 041,8</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69 969,2</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1731,1</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4,4</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0">
                <a:tc>
                  <a:txBody>
                    <a:bodyPr/>
                    <a:lstStyle/>
                    <a:p>
                      <a:pPr algn="l" fontAlgn="t"/>
                      <a:r>
                        <a:rPr lang="ru-RU" sz="1300" u="none" strike="noStrike" dirty="0" smtClean="0">
                          <a:effectLst/>
                        </a:rPr>
                        <a:t>«Развитие</a:t>
                      </a:r>
                      <a:r>
                        <a:rPr lang="ru-RU" sz="1300" u="none" strike="noStrike" dirty="0">
                          <a:effectLst/>
                        </a:rPr>
                        <a:t> культуры и межнациональных </a:t>
                      </a:r>
                      <a:r>
                        <a:rPr lang="ru-RU" sz="1300" u="none" strike="noStrike" dirty="0" smtClean="0">
                          <a:effectLst/>
                        </a:rPr>
                        <a:t>вопросов»</a:t>
                      </a:r>
                      <a:endParaRPr lang="ru-RU" sz="1300" b="0" i="0" u="none" strike="noStrike" dirty="0">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124 751,1</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109 786,2</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88,0</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6,9</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0">
                <a:tc>
                  <a:txBody>
                    <a:bodyPr/>
                    <a:lstStyle/>
                    <a:p>
                      <a:pPr algn="l" fontAlgn="t"/>
                      <a:r>
                        <a:rPr lang="ru-RU" sz="1300" u="none" strike="noStrike" dirty="0" smtClean="0">
                          <a:effectLst/>
                        </a:rPr>
                        <a:t>«Развитие </a:t>
                      </a:r>
                      <a:r>
                        <a:rPr lang="ru-RU" sz="1300" u="none" strike="noStrike" dirty="0">
                          <a:effectLst/>
                        </a:rPr>
                        <a:t>и поддержка малого и среднего предпринимательства в Павловском муниципальном районе на 2014-2019 </a:t>
                      </a:r>
                      <a:r>
                        <a:rPr lang="ru-RU" sz="1300" u="none" strike="noStrike" dirty="0" smtClean="0">
                          <a:effectLst/>
                        </a:rPr>
                        <a:t>годы»</a:t>
                      </a:r>
                      <a:endParaRPr lang="ru-RU" sz="1300" b="0" i="0" u="none" strike="noStrike" dirty="0">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6 744,2</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10 228,2</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151,7</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0,6</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0">
                <a:tc>
                  <a:txBody>
                    <a:bodyPr/>
                    <a:lstStyle/>
                    <a:p>
                      <a:pPr algn="l" fontAlgn="t"/>
                      <a:r>
                        <a:rPr lang="ru-RU" sz="1300" u="none" strike="noStrike" dirty="0" smtClean="0">
                          <a:effectLst/>
                        </a:rPr>
                        <a:t>«Развитие</a:t>
                      </a:r>
                      <a:r>
                        <a:rPr lang="ru-RU" sz="1300" u="none" strike="noStrike" dirty="0">
                          <a:effectLst/>
                        </a:rPr>
                        <a:t> сельского хозяйства на территории Павловского муниципального </a:t>
                      </a:r>
                      <a:r>
                        <a:rPr lang="ru-RU" sz="1300" u="none" strike="noStrike" dirty="0" smtClean="0">
                          <a:effectLst/>
                        </a:rPr>
                        <a:t>района»</a:t>
                      </a:r>
                      <a:endParaRPr lang="ru-RU" sz="1300" b="0" i="0" u="none" strike="noStrike" dirty="0">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9 911,8</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10 252,2</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103,4</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0,6</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0">
                <a:tc>
                  <a:txBody>
                    <a:bodyPr/>
                    <a:lstStyle/>
                    <a:p>
                      <a:pPr algn="l" fontAlgn="t"/>
                      <a:r>
                        <a:rPr lang="ru-RU" sz="1300" u="none" strike="noStrike" dirty="0" smtClean="0">
                          <a:effectLst/>
                        </a:rPr>
                        <a:t>«Управление</a:t>
                      </a:r>
                      <a:r>
                        <a:rPr lang="ru-RU" sz="1300" u="none" strike="noStrike" dirty="0">
                          <a:effectLst/>
                        </a:rPr>
                        <a:t> муниципальным </a:t>
                      </a:r>
                      <a:r>
                        <a:rPr lang="ru-RU" sz="1300" u="none" strike="noStrike" dirty="0" smtClean="0">
                          <a:effectLst/>
                        </a:rPr>
                        <a:t>имуществом»</a:t>
                      </a:r>
                      <a:endParaRPr lang="ru-RU" sz="1300" b="0" i="0" u="none" strike="noStrike" dirty="0">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33 295,7</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62 895,2</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188,9</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3,9</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0">
                <a:tc>
                  <a:txBody>
                    <a:bodyPr/>
                    <a:lstStyle/>
                    <a:p>
                      <a:pPr algn="l" fontAlgn="t"/>
                      <a:r>
                        <a:rPr lang="ru-RU" sz="1300" u="none" strike="noStrike" dirty="0" smtClean="0">
                          <a:effectLst/>
                        </a:rPr>
                        <a:t>«Содействие</a:t>
                      </a:r>
                      <a:r>
                        <a:rPr lang="ru-RU" sz="1300" u="none" strike="noStrike" dirty="0">
                          <a:effectLst/>
                        </a:rPr>
                        <a:t> развитию муниципальных образований и местного </a:t>
                      </a:r>
                      <a:r>
                        <a:rPr lang="ru-RU" sz="1300" u="none" strike="noStrike" dirty="0" smtClean="0">
                          <a:effectLst/>
                        </a:rPr>
                        <a:t>самоуправления»</a:t>
                      </a:r>
                      <a:endParaRPr lang="ru-RU" sz="1300" b="0" i="0" u="none" strike="noStrike" dirty="0">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13 843,1</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164 688,0</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1189,7</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10,3</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627406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77626" y="500164"/>
            <a:ext cx="7326821" cy="1200643"/>
          </a:xfrm>
        </p:spPr>
        <p:txBody>
          <a:bodyPr/>
          <a:lstStyle/>
          <a:p>
            <a:pPr marL="0" indent="0" algn="ctr">
              <a:buNone/>
            </a:pPr>
            <a:r>
              <a:rPr lang="ru-RU" sz="2500" dirty="0" smtClean="0">
                <a:gradFill>
                  <a:gsLst>
                    <a:gs pos="0">
                      <a:prstClr val="black"/>
                    </a:gs>
                    <a:gs pos="40000">
                      <a:prstClr val="black">
                        <a:lumMod val="75000"/>
                        <a:lumOff val="25000"/>
                      </a:prstClr>
                    </a:gs>
                    <a:gs pos="100000">
                      <a:srgbClr val="212745">
                        <a:alpha val="65000"/>
                      </a:srgbClr>
                    </a:gs>
                  </a:gsLst>
                  <a:lin ang="5400000" scaled="0"/>
                </a:gradFill>
                <a:effectLst>
                  <a:reflection blurRad="6350" stA="55000" endA="300" endPos="45500" dir="5400000" sy="-100000" algn="bl" rotWithShape="0"/>
                </a:effectLst>
              </a:rPr>
              <a:t>Принцип прозрачности (открытости) бюджетной системы Российской Федерации означает:</a:t>
            </a:r>
            <a:endParaRPr lang="ru-RU" sz="2500" dirty="0"/>
          </a:p>
        </p:txBody>
      </p:sp>
      <p:pic>
        <p:nvPicPr>
          <p:cNvPr id="14" name="Объект 1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7668344" y="5301208"/>
            <a:ext cx="921829" cy="1309967"/>
          </a:xfrm>
          <a:prstGeom prst="rect">
            <a:avLst/>
          </a:prstGeom>
          <a:ln>
            <a:noFill/>
          </a:ln>
          <a:effectLst>
            <a:outerShdw blurRad="292100" dist="139700" dir="2700000" algn="tl" rotWithShape="0">
              <a:srgbClr val="333333">
                <a:alpha val="65000"/>
              </a:srgbClr>
            </a:outerShdw>
          </a:effectLst>
        </p:spPr>
      </p:pic>
      <p:sp>
        <p:nvSpPr>
          <p:cNvPr id="12" name="Объект 11"/>
          <p:cNvSpPr>
            <a:spLocks noGrp="1"/>
          </p:cNvSpPr>
          <p:nvPr>
            <p:ph type="body" sz="half" idx="2"/>
          </p:nvPr>
        </p:nvSpPr>
        <p:spPr>
          <a:xfrm>
            <a:off x="1277626" y="1865414"/>
            <a:ext cx="7398829" cy="4731938"/>
          </a:xfrm>
        </p:spPr>
        <p:txBody>
          <a:bodyPr>
            <a:noAutofit/>
          </a:bodyPr>
          <a:lstStyle/>
          <a:p>
            <a:pPr indent="44450" algn="just">
              <a:buClrTx/>
              <a:buFont typeface="Wingdings" pitchFamily="2" charset="2"/>
              <a:buChar char="ü"/>
            </a:pPr>
            <a:r>
              <a:rPr lang="ru-RU" sz="1600" dirty="0" smtClean="0"/>
              <a:t>  Обязательное опубликование в средствах массовой информации утвержденных бюджетов об их исполнении.</a:t>
            </a:r>
          </a:p>
          <a:p>
            <a:pPr indent="44450" algn="just">
              <a:buClrTx/>
              <a:buFont typeface="Wingdings" pitchFamily="2" charset="2"/>
              <a:buChar char="ü"/>
            </a:pPr>
            <a:r>
              <a:rPr lang="ru-RU" sz="1600" dirty="0"/>
              <a:t> </a:t>
            </a:r>
            <a:r>
              <a:rPr lang="ru-RU" sz="1600" dirty="0" smtClean="0"/>
              <a:t> Доступность иных сведений о бюджетах.</a:t>
            </a:r>
          </a:p>
          <a:p>
            <a:pPr indent="44450" algn="just">
              <a:buClrTx/>
              <a:buFont typeface="Wingdings" pitchFamily="2" charset="2"/>
              <a:buChar char="ü"/>
            </a:pPr>
            <a:r>
              <a:rPr lang="ru-RU" sz="1600" dirty="0" smtClean="0"/>
              <a:t>  Обязательная открытость для общества и средств массовой информации проектов бюджетов, обеспечение доступа к информации на едином портале бюджетной системы Российской Федерации в сети «Интернет».</a:t>
            </a:r>
          </a:p>
          <a:p>
            <a:pPr indent="44450" algn="just">
              <a:buClrTx/>
              <a:buFont typeface="Wingdings" pitchFamily="2" charset="2"/>
              <a:buChar char="ü"/>
            </a:pPr>
            <a:r>
              <a:rPr lang="ru-RU" sz="1600" dirty="0" smtClean="0"/>
              <a:t>  Преемственность бюджетной классификации Российской Федерации, а также обеспечение сопоставимости показателей бюджета отчетного, текущего и очередного финального года.</a:t>
            </a:r>
          </a:p>
          <a:p>
            <a:pPr indent="363538" algn="just">
              <a:buClrTx/>
            </a:pPr>
            <a:r>
              <a:rPr lang="ru-RU" sz="1600" dirty="0" smtClean="0"/>
              <a:t>Повышение принципа прозрачности и открытости управления общественными финансами является одним из приоритетов деятельности  финансовых органов. Реализация принципа открытости бюджетов закреплена  Бюджетным кодексом.</a:t>
            </a:r>
          </a:p>
          <a:p>
            <a:pPr indent="363538" algn="just">
              <a:buClrTx/>
            </a:pPr>
            <a:r>
              <a:rPr lang="ru-RU" sz="1600" dirty="0" smtClean="0"/>
              <a:t>Бюджетный кодекс Российской Федерации, статья 36</a:t>
            </a:r>
            <a:endParaRPr lang="ru-RU" sz="16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Номер слайда 3"/>
          <p:cNvSpPr>
            <a:spLocks noGrp="1"/>
          </p:cNvSpPr>
          <p:nvPr>
            <p:ph type="sldNum" sz="quarter" idx="12"/>
          </p:nvPr>
        </p:nvSpPr>
        <p:spPr/>
        <p:txBody>
          <a:bodyPr/>
          <a:lstStyle/>
          <a:p>
            <a:fld id="{B19B0651-EE4F-4900-A07F-96A6BFA9D0F0}" type="slidenum">
              <a:rPr lang="ru-RU" smtClean="0"/>
              <a:pPr/>
              <a:t>3</a:t>
            </a:fld>
            <a:endParaRPr lang="ru-RU" dirty="0"/>
          </a:p>
        </p:txBody>
      </p:sp>
    </p:spTree>
    <p:extLst>
      <p:ext uri="{BB962C8B-B14F-4D97-AF65-F5344CB8AC3E}">
        <p14:creationId xmlns:p14="http://schemas.microsoft.com/office/powerpoint/2010/main" xmlns="" val="17573619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30</a:t>
            </a:fld>
            <a:endParaRPr lang="ru-RU" dirty="0"/>
          </a:p>
        </p:txBody>
      </p:sp>
      <p:graphicFrame>
        <p:nvGraphicFramePr>
          <p:cNvPr id="7" name="Объект 6"/>
          <p:cNvGraphicFramePr>
            <a:graphicFrameLocks noGrp="1"/>
          </p:cNvGraphicFramePr>
          <p:nvPr>
            <p:ph sz="quarter" idx="13"/>
            <p:extLst>
              <p:ext uri="{D42A27DB-BD31-4B8C-83A1-F6EECF244321}">
                <p14:modId xmlns:p14="http://schemas.microsoft.com/office/powerpoint/2010/main" xmlns="" val="1299776509"/>
              </p:ext>
            </p:extLst>
          </p:nvPr>
        </p:nvGraphicFramePr>
        <p:xfrm>
          <a:off x="1276475" y="620687"/>
          <a:ext cx="7560000" cy="4453375"/>
        </p:xfrm>
        <a:graphic>
          <a:graphicData uri="http://schemas.openxmlformats.org/drawingml/2006/table">
            <a:tbl>
              <a:tblPr firstRow="1" bandRow="1">
                <a:tableStyleId>{B301B821-A1FF-4177-AEE7-76D212191A09}</a:tableStyleId>
              </a:tblPr>
              <a:tblGrid>
                <a:gridCol w="3456000"/>
                <a:gridCol w="1368000"/>
                <a:gridCol w="936000"/>
                <a:gridCol w="1080000"/>
                <a:gridCol w="720000"/>
              </a:tblGrid>
              <a:tr h="648000">
                <a:tc>
                  <a:txBody>
                    <a:bodyPr/>
                    <a:lstStyle/>
                    <a:p>
                      <a:pPr algn="ctr" fontAlgn="b"/>
                      <a:r>
                        <a:rPr lang="ru-RU" sz="1300" u="none" strike="noStrike" dirty="0">
                          <a:effectLst/>
                        </a:rPr>
                        <a:t>Наименование программы</a:t>
                      </a:r>
                      <a:endParaRPr lang="ru-RU" sz="1300" b="1"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u="none" strike="noStrike" dirty="0">
                          <a:effectLst/>
                        </a:rPr>
                        <a:t>Утвержденный план на 2019</a:t>
                      </a:r>
                      <a:br>
                        <a:rPr lang="ru-RU" sz="1300" u="none" strike="noStrike" dirty="0">
                          <a:effectLst/>
                        </a:rPr>
                      </a:br>
                      <a:r>
                        <a:rPr lang="ru-RU" sz="1300" u="none" strike="noStrike" dirty="0">
                          <a:effectLst/>
                        </a:rPr>
                        <a:t>на 2019 г.</a:t>
                      </a:r>
                      <a:endParaRPr lang="ru-RU" sz="1300" b="1"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u="none" strike="noStrike" dirty="0">
                          <a:effectLst/>
                        </a:rPr>
                        <a:t>Проект </a:t>
                      </a:r>
                      <a:br>
                        <a:rPr lang="ru-RU" sz="1300" u="none" strike="noStrike" dirty="0">
                          <a:effectLst/>
                        </a:rPr>
                      </a:br>
                      <a:r>
                        <a:rPr lang="ru-RU" sz="1300" u="none" strike="noStrike" dirty="0">
                          <a:effectLst/>
                        </a:rPr>
                        <a:t>2020 г.</a:t>
                      </a:r>
                      <a:endParaRPr lang="ru-RU" sz="1300" b="1"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u="none" strike="noStrike" dirty="0">
                          <a:effectLst/>
                        </a:rPr>
                        <a:t>И</a:t>
                      </a:r>
                      <a:r>
                        <a:rPr lang="ru-RU" sz="1300" u="none" strike="noStrike" dirty="0" smtClean="0">
                          <a:effectLst/>
                        </a:rPr>
                        <a:t>зменения </a:t>
                      </a:r>
                      <a:r>
                        <a:rPr lang="ru-RU" sz="1300" u="none" strike="noStrike" dirty="0">
                          <a:effectLst/>
                        </a:rPr>
                        <a:t>к предыдущему году, %</a:t>
                      </a:r>
                      <a:endParaRPr lang="ru-RU" sz="1300" b="1"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u="none" strike="noStrike" dirty="0">
                          <a:effectLst/>
                        </a:rPr>
                        <a:t>Д</a:t>
                      </a:r>
                      <a:r>
                        <a:rPr lang="ru-RU" sz="1300" u="none" strike="noStrike" dirty="0" smtClean="0">
                          <a:effectLst/>
                        </a:rPr>
                        <a:t>оля </a:t>
                      </a:r>
                      <a:r>
                        <a:rPr lang="ru-RU" sz="1300" u="none" strike="noStrike" dirty="0">
                          <a:effectLst/>
                        </a:rPr>
                        <a:t>расходов</a:t>
                      </a:r>
                      <a:endParaRPr lang="ru-RU" sz="1300" b="1"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r>
              <a:tr h="792161">
                <a:tc>
                  <a:txBody>
                    <a:bodyPr/>
                    <a:lstStyle/>
                    <a:p>
                      <a:pPr algn="l" fontAlgn="t"/>
                      <a:r>
                        <a:rPr lang="ru-RU" sz="1300" u="none" strike="noStrike" dirty="0" smtClean="0">
                          <a:effectLst/>
                        </a:rPr>
                        <a:t>«Управление </a:t>
                      </a:r>
                      <a:r>
                        <a:rPr lang="ru-RU" sz="1300" u="none" strike="noStrike" dirty="0">
                          <a:effectLst/>
                        </a:rPr>
                        <a:t>муниципальными финансами, повышение устойчивости бюджетов муниципальных образований Павловского муниципального </a:t>
                      </a:r>
                      <a:r>
                        <a:rPr lang="ru-RU" sz="1300" u="none" strike="noStrike" dirty="0" smtClean="0">
                          <a:effectLst/>
                        </a:rPr>
                        <a:t>района»</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72 406,9</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68 439,0</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94,5</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4,3</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29342">
                <a:tc>
                  <a:txBody>
                    <a:bodyPr/>
                    <a:lstStyle/>
                    <a:p>
                      <a:pPr algn="l" fontAlgn="t"/>
                      <a:r>
                        <a:rPr lang="ru-RU" sz="1300" u="none" strike="noStrike" dirty="0" smtClean="0">
                          <a:effectLst/>
                        </a:rPr>
                        <a:t>«Развитие </a:t>
                      </a:r>
                      <a:r>
                        <a:rPr lang="ru-RU" sz="1300" u="none" strike="noStrike" dirty="0">
                          <a:effectLst/>
                        </a:rPr>
                        <a:t>физической культуры и </a:t>
                      </a:r>
                      <a:r>
                        <a:rPr lang="ru-RU" sz="1300" u="none" strike="noStrike" dirty="0" smtClean="0">
                          <a:effectLst/>
                        </a:rPr>
                        <a:t>спорта»</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22 427,9</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23 311,8</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103,9</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1,5</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50190">
                <a:tc>
                  <a:txBody>
                    <a:bodyPr/>
                    <a:lstStyle/>
                    <a:p>
                      <a:pPr algn="l" fontAlgn="t"/>
                      <a:r>
                        <a:rPr lang="ru-RU" sz="1300" u="none" strike="noStrike" dirty="0" smtClean="0">
                          <a:effectLst/>
                        </a:rPr>
                        <a:t>«Профилактика </a:t>
                      </a:r>
                      <a:r>
                        <a:rPr lang="ru-RU" sz="1300" u="none" strike="noStrike" dirty="0">
                          <a:effectLst/>
                        </a:rPr>
                        <a:t>и преодоление социального </a:t>
                      </a:r>
                      <a:r>
                        <a:rPr lang="ru-RU" sz="1300" u="none" strike="noStrike" dirty="0" smtClean="0">
                          <a:effectLst/>
                        </a:rPr>
                        <a:t>сиротства»</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25 980,8</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28 576,0</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110,0</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1,8</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29342">
                <a:tc>
                  <a:txBody>
                    <a:bodyPr/>
                    <a:lstStyle/>
                    <a:p>
                      <a:pPr algn="l" fontAlgn="t"/>
                      <a:r>
                        <a:rPr lang="ru-RU" sz="1300" u="none" strike="noStrike" dirty="0" smtClean="0">
                          <a:effectLst/>
                        </a:rPr>
                        <a:t>«Развитие </a:t>
                      </a:r>
                      <a:r>
                        <a:rPr lang="ru-RU" sz="1300" u="none" strike="noStrike" dirty="0">
                          <a:effectLst/>
                        </a:rPr>
                        <a:t>молодежной </a:t>
                      </a:r>
                      <a:r>
                        <a:rPr lang="ru-RU" sz="1300" u="none" strike="noStrike" dirty="0" smtClean="0">
                          <a:effectLst/>
                        </a:rPr>
                        <a:t>политики»</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0,0</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1 830,5</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 </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0,1</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523347">
                <a:tc>
                  <a:txBody>
                    <a:bodyPr/>
                    <a:lstStyle/>
                    <a:p>
                      <a:pPr algn="l" fontAlgn="b"/>
                      <a:r>
                        <a:rPr lang="ru-RU" sz="1300" u="none" strike="noStrike" dirty="0">
                          <a:effectLst/>
                        </a:rPr>
                        <a:t>Обеспечение деятельности Контрольно-счетной комиссии Павловского муниципального района</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1 639,9</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1 570,9</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95,8</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0,1</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51826">
                <a:tc>
                  <a:txBody>
                    <a:bodyPr/>
                    <a:lstStyle/>
                    <a:p>
                      <a:pPr algn="l" fontAlgn="b"/>
                      <a:r>
                        <a:rPr lang="ru-RU" sz="1300" u="none" strike="noStrike" dirty="0">
                          <a:effectLst/>
                        </a:rPr>
                        <a:t>Обеспечение деятельности Совета народных депутатов Павловского муниципального района</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1 793,2</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1 857,6</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103,6</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effectLst/>
                        </a:rPr>
                        <a:t>0,1</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671038">
                <a:tc>
                  <a:txBody>
                    <a:bodyPr/>
                    <a:lstStyle/>
                    <a:p>
                      <a:pPr algn="l" fontAlgn="b"/>
                      <a:r>
                        <a:rPr lang="ru-RU" sz="1300" u="none" strike="noStrike" dirty="0">
                          <a:effectLst/>
                        </a:rPr>
                        <a:t>Непрограммные расходы органов местного самоуправления Павловского муниципального района</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25 004,0</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effectLst/>
                        </a:rPr>
                        <a:t>25 501,7</a:t>
                      </a:r>
                      <a:endParaRPr lang="ru-RU" sz="1300" b="0" i="0" u="none" strike="noStrike">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102,0</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effectLst/>
                        </a:rPr>
                        <a:t>1,6</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50190">
                <a:tc>
                  <a:txBody>
                    <a:bodyPr/>
                    <a:lstStyle/>
                    <a:p>
                      <a:pPr algn="l" fontAlgn="b"/>
                      <a:r>
                        <a:rPr lang="ru-RU" sz="1400" u="none" strike="noStrike" dirty="0">
                          <a:effectLst/>
                        </a:rPr>
                        <a:t>ИТОГО</a:t>
                      </a:r>
                      <a:endParaRPr lang="ru-RU" sz="1400" b="1" i="1"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1 026 850,1</a:t>
                      </a:r>
                      <a:endParaRPr lang="ru-RU" sz="1300" b="1" i="1"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1 598 491,2</a:t>
                      </a:r>
                      <a:endParaRPr lang="ru-RU" sz="1300" b="1" i="1"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155,7</a:t>
                      </a:r>
                      <a:endParaRPr lang="ru-RU" sz="1300" b="1" i="1"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effectLst/>
                        </a:rPr>
                        <a:t>100,0</a:t>
                      </a:r>
                      <a:endParaRPr lang="ru-RU" sz="1300" b="1" i="1"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929242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31</a:t>
            </a:fld>
            <a:endParaRPr lang="ru-RU" dirty="0"/>
          </a:p>
        </p:txBody>
      </p:sp>
      <p:sp>
        <p:nvSpPr>
          <p:cNvPr id="4" name="Объект 3"/>
          <p:cNvSpPr>
            <a:spLocks noGrp="1"/>
          </p:cNvSpPr>
          <p:nvPr>
            <p:ph sz="quarter" idx="13"/>
          </p:nvPr>
        </p:nvSpPr>
        <p:spPr>
          <a:xfrm>
            <a:off x="1276474" y="500165"/>
            <a:ext cx="7543998" cy="552572"/>
          </a:xfrm>
        </p:spPr>
        <p:txBody>
          <a:bodyPr>
            <a:noAutofit/>
          </a:bodyPr>
          <a:lstStyle/>
          <a:p>
            <a:pPr marL="45720" indent="0" algn="ctr">
              <a:buNone/>
            </a:pPr>
            <a:r>
              <a:rPr lang="ru-RU" b="1" dirty="0"/>
              <a:t>Финансирование отраслей социальной сферы </a:t>
            </a:r>
            <a:r>
              <a:rPr lang="ru-RU" b="1" dirty="0" smtClean="0"/>
              <a:t>на </a:t>
            </a:r>
            <a:r>
              <a:rPr lang="ru-RU" b="1" dirty="0"/>
              <a:t>2020 </a:t>
            </a:r>
            <a:r>
              <a:rPr lang="ru-RU" b="1" dirty="0" smtClean="0"/>
              <a:t>год</a:t>
            </a:r>
            <a:endParaRPr lang="ru-RU" dirty="0" smtClean="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aphicFrame>
        <p:nvGraphicFramePr>
          <p:cNvPr id="14" name="Объект 13"/>
          <p:cNvGraphicFramePr>
            <a:graphicFrameLocks noGrp="1"/>
          </p:cNvGraphicFramePr>
          <p:nvPr>
            <p:ph sz="quarter" idx="14"/>
            <p:extLst>
              <p:ext uri="{D42A27DB-BD31-4B8C-83A1-F6EECF244321}">
                <p14:modId xmlns:p14="http://schemas.microsoft.com/office/powerpoint/2010/main" xmlns="" val="1060273921"/>
              </p:ext>
            </p:extLst>
          </p:nvPr>
        </p:nvGraphicFramePr>
        <p:xfrm>
          <a:off x="1115617" y="1182788"/>
          <a:ext cx="7560839" cy="4118419"/>
        </p:xfrm>
        <a:graphic>
          <a:graphicData uri="http://schemas.openxmlformats.org/drawingml/2006/chart">
            <c:chart xmlns:c="http://schemas.openxmlformats.org/drawingml/2006/chart" xmlns:r="http://schemas.openxmlformats.org/officeDocument/2006/relationships" r:id="rId3"/>
          </a:graphicData>
        </a:graphic>
      </p:graphicFrame>
      <p:sp>
        <p:nvSpPr>
          <p:cNvPr id="15" name="Объект 3"/>
          <p:cNvSpPr txBox="1">
            <a:spLocks/>
          </p:cNvSpPr>
          <p:nvPr/>
        </p:nvSpPr>
        <p:spPr>
          <a:xfrm>
            <a:off x="1142998" y="5229201"/>
            <a:ext cx="7677473" cy="864096"/>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ctr">
              <a:buNone/>
            </a:pPr>
            <a:r>
              <a:rPr lang="ru-RU" sz="1800" b="1" dirty="0" smtClean="0"/>
              <a:t>ВСЕГО отрасли социальной сферы </a:t>
            </a:r>
          </a:p>
          <a:p>
            <a:pPr marL="45720" indent="0" algn="ctr">
              <a:buNone/>
            </a:pPr>
            <a:r>
              <a:rPr lang="ru-RU" sz="1800" b="1" dirty="0" smtClean="0"/>
              <a:t>1 182 049,20 тыс. руб. (73,94%) </a:t>
            </a:r>
            <a:r>
              <a:rPr lang="ru-RU" sz="1800" b="1" dirty="0"/>
              <a:t>всех расходов бюджета </a:t>
            </a:r>
            <a:r>
              <a:rPr lang="ru-RU" sz="1800" b="1" dirty="0" smtClean="0"/>
              <a:t>. </a:t>
            </a:r>
            <a:endParaRPr lang="ru-RU" sz="1800" b="1" dirty="0"/>
          </a:p>
        </p:txBody>
      </p:sp>
    </p:spTree>
    <p:extLst>
      <p:ext uri="{BB962C8B-B14F-4D97-AF65-F5344CB8AC3E}">
        <p14:creationId xmlns:p14="http://schemas.microsoft.com/office/powerpoint/2010/main" xmlns="" val="34179670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32</a:t>
            </a:fld>
            <a:endParaRPr lang="ru-RU" dirty="0"/>
          </a:p>
        </p:txBody>
      </p:sp>
      <p:sp>
        <p:nvSpPr>
          <p:cNvPr id="4" name="Объект 3"/>
          <p:cNvSpPr>
            <a:spLocks noGrp="1"/>
          </p:cNvSpPr>
          <p:nvPr>
            <p:ph sz="quarter" idx="13"/>
          </p:nvPr>
        </p:nvSpPr>
        <p:spPr>
          <a:xfrm>
            <a:off x="1276475" y="620689"/>
            <a:ext cx="7327972" cy="1244725"/>
          </a:xfrm>
        </p:spPr>
        <p:txBody>
          <a:bodyPr>
            <a:noAutofit/>
          </a:bodyPr>
          <a:lstStyle/>
          <a:p>
            <a:pPr marL="45720" indent="0" algn="ctr">
              <a:buNone/>
            </a:pPr>
            <a:r>
              <a:rPr lang="ru-RU" b="1" dirty="0" smtClean="0"/>
              <a:t>Динамика роста средней заработной платы по отдельным категориям работников учреждений культуры и образования, руб.</a:t>
            </a:r>
            <a:endParaRPr lang="ru-RU" b="1" dirty="0"/>
          </a:p>
        </p:txBody>
      </p:sp>
      <p:graphicFrame>
        <p:nvGraphicFramePr>
          <p:cNvPr id="8" name="Объект 7"/>
          <p:cNvGraphicFramePr>
            <a:graphicFrameLocks noGrp="1"/>
          </p:cNvGraphicFramePr>
          <p:nvPr>
            <p:ph sz="quarter" idx="14"/>
            <p:extLst>
              <p:ext uri="{D42A27DB-BD31-4B8C-83A1-F6EECF244321}">
                <p14:modId xmlns:p14="http://schemas.microsoft.com/office/powerpoint/2010/main" xmlns="" val="1891487845"/>
              </p:ext>
            </p:extLst>
          </p:nvPr>
        </p:nvGraphicFramePr>
        <p:xfrm>
          <a:off x="1115616" y="1865414"/>
          <a:ext cx="7560840" cy="4443906"/>
        </p:xfrm>
        <a:graphic>
          <a:graphicData uri="http://schemas.openxmlformats.org/drawingml/2006/chart">
            <c:chart xmlns:c="http://schemas.openxmlformats.org/drawingml/2006/chart" xmlns:r="http://schemas.openxmlformats.org/officeDocument/2006/relationships" r:id="rId2"/>
          </a:graphicData>
        </a:graphic>
      </p:graphicFrame>
      <p:pic>
        <p:nvPicPr>
          <p:cNvPr id="7"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927513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a:xfrm>
            <a:off x="3851920" y="6309320"/>
            <a:ext cx="1828800" cy="365125"/>
          </a:xfrm>
        </p:spPr>
        <p:txBody>
          <a:bodyPr/>
          <a:lstStyle/>
          <a:p>
            <a:fld id="{B19B0651-EE4F-4900-A07F-96A6BFA9D0F0}" type="slidenum">
              <a:rPr lang="ru-RU" smtClean="0"/>
              <a:pPr/>
              <a:t>33</a:t>
            </a:fld>
            <a:endParaRPr lang="ru-RU" dirty="0"/>
          </a:p>
        </p:txBody>
      </p:sp>
      <p:sp>
        <p:nvSpPr>
          <p:cNvPr id="4" name="Объект 3"/>
          <p:cNvSpPr>
            <a:spLocks noGrp="1"/>
          </p:cNvSpPr>
          <p:nvPr>
            <p:ph sz="quarter" idx="13"/>
          </p:nvPr>
        </p:nvSpPr>
        <p:spPr>
          <a:xfrm>
            <a:off x="1187624" y="500165"/>
            <a:ext cx="7704856" cy="1056627"/>
          </a:xfrm>
        </p:spPr>
        <p:txBody>
          <a:bodyPr>
            <a:noAutofit/>
          </a:bodyPr>
          <a:lstStyle/>
          <a:p>
            <a:pPr marL="45720" indent="0" algn="ctr">
              <a:buNone/>
            </a:pPr>
            <a:r>
              <a:rPr lang="ru-RU" sz="1950" b="1" dirty="0"/>
              <a:t>Бюджетные ассигнования на </a:t>
            </a:r>
            <a:r>
              <a:rPr lang="ru-RU" sz="1950" b="1" dirty="0" smtClean="0"/>
              <a:t>исполнение публичных </a:t>
            </a:r>
            <a:r>
              <a:rPr lang="ru-RU" sz="1950" b="1" dirty="0"/>
              <a:t>нормативных обязательств Павловского муниципального </a:t>
            </a:r>
            <a:r>
              <a:rPr lang="ru-RU" sz="1950" b="1" dirty="0" smtClean="0"/>
              <a:t>района на </a:t>
            </a:r>
            <a:r>
              <a:rPr lang="ru-RU" sz="1950" b="1" dirty="0"/>
              <a:t>2020 год и на плановый период 2021 и 2022 годов </a:t>
            </a:r>
          </a:p>
        </p:txBody>
      </p:sp>
      <p:graphicFrame>
        <p:nvGraphicFramePr>
          <p:cNvPr id="9" name="Объект 8"/>
          <p:cNvGraphicFramePr>
            <a:graphicFrameLocks noGrp="1"/>
          </p:cNvGraphicFramePr>
          <p:nvPr>
            <p:ph sz="quarter" idx="14"/>
            <p:extLst>
              <p:ext uri="{D42A27DB-BD31-4B8C-83A1-F6EECF244321}">
                <p14:modId xmlns:p14="http://schemas.microsoft.com/office/powerpoint/2010/main" xmlns="" val="1545230482"/>
              </p:ext>
            </p:extLst>
          </p:nvPr>
        </p:nvGraphicFramePr>
        <p:xfrm>
          <a:off x="1276475" y="1484784"/>
          <a:ext cx="7576964" cy="4879052"/>
        </p:xfrm>
        <a:graphic>
          <a:graphicData uri="http://schemas.openxmlformats.org/drawingml/2006/table">
            <a:tbl>
              <a:tblPr firstRow="1" bandRow="1">
                <a:tableStyleId>{69012ECD-51FC-41F1-AA8D-1B2483CD663E}</a:tableStyleId>
              </a:tblPr>
              <a:tblGrid>
                <a:gridCol w="3672408"/>
                <a:gridCol w="1014069"/>
                <a:gridCol w="949731"/>
                <a:gridCol w="949731"/>
                <a:gridCol w="991025"/>
              </a:tblGrid>
              <a:tr h="190362">
                <a:tc rowSpan="2">
                  <a:txBody>
                    <a:bodyPr/>
                    <a:lstStyle/>
                    <a:p>
                      <a:pPr algn="ctr" fontAlgn="ctr"/>
                      <a:r>
                        <a:rPr lang="ru-RU" sz="1200" b="0" u="none" strike="noStrike" dirty="0">
                          <a:effectLst/>
                        </a:rPr>
                        <a:t>Наименование </a:t>
                      </a:r>
                      <a:endParaRPr lang="ru-RU" sz="12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rowSpan="2">
                  <a:txBody>
                    <a:bodyPr/>
                    <a:lstStyle/>
                    <a:p>
                      <a:pPr algn="ctr" fontAlgn="ctr"/>
                      <a:r>
                        <a:rPr lang="ru-RU" sz="1200" b="0" u="none" strike="noStrike" dirty="0">
                          <a:effectLst/>
                        </a:rPr>
                        <a:t>Утвержденный бюджет на 2019 год</a:t>
                      </a:r>
                      <a:endParaRPr lang="ru-RU" sz="12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gridSpan="3">
                  <a:txBody>
                    <a:bodyPr/>
                    <a:lstStyle/>
                    <a:p>
                      <a:pPr algn="ctr" fontAlgn="ctr"/>
                      <a:r>
                        <a:rPr lang="ru-RU" sz="1200" b="0" u="none" strike="noStrike">
                          <a:solidFill>
                            <a:schemeClr val="bg1"/>
                          </a:solidFill>
                          <a:effectLst/>
                        </a:rPr>
                        <a:t>Проект бюджета на </a:t>
                      </a:r>
                      <a:endParaRPr lang="ru-RU" sz="1200" b="0" i="0" u="none" strike="noStrike">
                        <a:solidFill>
                          <a:schemeClr val="bg1"/>
                        </a:solidFill>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hMerge="1">
                  <a:txBody>
                    <a:bodyPr/>
                    <a:lstStyle/>
                    <a:p>
                      <a:endParaRPr lang="ru-RU"/>
                    </a:p>
                  </a:txBody>
                  <a:tcPr/>
                </a:tc>
                <a:tc hMerge="1">
                  <a:txBody>
                    <a:bodyPr/>
                    <a:lstStyle/>
                    <a:p>
                      <a:endParaRPr lang="ru-RU"/>
                    </a:p>
                  </a:txBody>
                  <a:tcPr/>
                </a:tc>
              </a:tr>
              <a:tr h="365495">
                <a:tc vMerge="1">
                  <a:txBody>
                    <a:bodyPr/>
                    <a:lstStyle/>
                    <a:p>
                      <a:endParaRPr lang="ru-RU"/>
                    </a:p>
                  </a:txBody>
                  <a:tcPr/>
                </a:tc>
                <a:tc vMerge="1">
                  <a:txBody>
                    <a:bodyPr/>
                    <a:lstStyle/>
                    <a:p>
                      <a:endParaRPr lang="ru-RU"/>
                    </a:p>
                  </a:txBody>
                  <a:tcPr/>
                </a:tc>
                <a:tc>
                  <a:txBody>
                    <a:bodyPr/>
                    <a:lstStyle/>
                    <a:p>
                      <a:pPr algn="ctr" fontAlgn="ctr"/>
                      <a:r>
                        <a:rPr lang="ru-RU" sz="1200" b="0" u="none" strike="noStrike" dirty="0">
                          <a:solidFill>
                            <a:schemeClr val="bg1"/>
                          </a:solidFill>
                          <a:effectLst/>
                        </a:rPr>
                        <a:t>2020 год</a:t>
                      </a:r>
                      <a:endParaRPr lang="ru-RU" sz="1200" b="0" i="0" u="none" strike="noStrike" dirty="0">
                        <a:solidFill>
                          <a:schemeClr val="bg1"/>
                        </a:solidFill>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a:txBody>
                    <a:bodyPr/>
                    <a:lstStyle/>
                    <a:p>
                      <a:pPr algn="ctr" fontAlgn="ctr"/>
                      <a:r>
                        <a:rPr lang="ru-RU" sz="1200" b="0" u="none" strike="noStrike" dirty="0">
                          <a:solidFill>
                            <a:schemeClr val="bg1"/>
                          </a:solidFill>
                          <a:effectLst/>
                        </a:rPr>
                        <a:t>2021 год</a:t>
                      </a:r>
                      <a:endParaRPr lang="ru-RU" sz="1200" b="0" i="0" u="none" strike="noStrike" dirty="0">
                        <a:solidFill>
                          <a:schemeClr val="bg1"/>
                        </a:solidFill>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a:txBody>
                    <a:bodyPr/>
                    <a:lstStyle/>
                    <a:p>
                      <a:pPr algn="ctr" fontAlgn="ctr"/>
                      <a:r>
                        <a:rPr lang="ru-RU" sz="1200" b="0" u="none" strike="noStrike" dirty="0">
                          <a:solidFill>
                            <a:schemeClr val="bg1"/>
                          </a:solidFill>
                          <a:effectLst/>
                        </a:rPr>
                        <a:t>2022 год</a:t>
                      </a:r>
                      <a:endParaRPr lang="ru-RU" sz="1200" b="0" i="0" u="none" strike="noStrike" dirty="0">
                        <a:solidFill>
                          <a:schemeClr val="bg1"/>
                        </a:solidFill>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r>
              <a:tr h="811892">
                <a:tc>
                  <a:txBody>
                    <a:bodyPr/>
                    <a:lstStyle/>
                    <a:p>
                      <a:pPr algn="l" fontAlgn="ctr"/>
                      <a:r>
                        <a:rPr lang="ru-RU" sz="1200" u="none" strike="noStrike" dirty="0" smtClean="0">
                          <a:effectLst/>
                        </a:rPr>
                        <a:t>Компенсация</a:t>
                      </a:r>
                      <a:r>
                        <a:rPr lang="ru-RU" sz="1200" u="none" strike="noStrike" dirty="0">
                          <a:effectLst/>
                        </a:rPr>
                        <a:t>,  выплачиваемая  родителям (законным представителям) в целях материальной поддержки воспитания и обучения детей, посещающих образовательные организации, реализующие образовательную программу дошкольного </a:t>
                      </a:r>
                      <a:r>
                        <a:rPr lang="ru-RU" sz="1200" u="none" strike="noStrike" dirty="0" smtClean="0">
                          <a:effectLst/>
                        </a:rPr>
                        <a:t>образования</a:t>
                      </a:r>
                      <a:endParaRPr lang="ru-RU" sz="12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1 070,0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1 303,0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1 303,0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1 203,0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06482">
                <a:tc>
                  <a:txBody>
                    <a:bodyPr/>
                    <a:lstStyle/>
                    <a:p>
                      <a:pPr algn="l" fontAlgn="ctr"/>
                      <a:r>
                        <a:rPr lang="ru-RU" sz="1200" u="none" strike="noStrike" dirty="0" smtClean="0">
                          <a:effectLst/>
                        </a:rPr>
                        <a:t>Оказание </a:t>
                      </a:r>
                      <a:r>
                        <a:rPr lang="ru-RU" sz="1200" u="none" strike="noStrike" dirty="0">
                          <a:effectLst/>
                        </a:rPr>
                        <a:t>социальной поддержки отдельным категориям </a:t>
                      </a:r>
                      <a:r>
                        <a:rPr lang="ru-RU" sz="1200" u="none" strike="noStrike" dirty="0" smtClean="0">
                          <a:effectLst/>
                        </a:rPr>
                        <a:t>граждан</a:t>
                      </a:r>
                      <a:endParaRPr lang="ru-RU" sz="12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1 840,0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1 216,0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0,0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0,0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347486">
                <a:tc>
                  <a:txBody>
                    <a:bodyPr/>
                    <a:lstStyle/>
                    <a:p>
                      <a:pPr algn="l" fontAlgn="ctr"/>
                      <a:r>
                        <a:rPr lang="ru-RU" sz="1200" u="none" strike="noStrike" dirty="0" smtClean="0">
                          <a:effectLst/>
                        </a:rPr>
                        <a:t>Материальная </a:t>
                      </a:r>
                      <a:r>
                        <a:rPr lang="ru-RU" sz="1200" u="none" strike="noStrike" dirty="0">
                          <a:effectLst/>
                        </a:rPr>
                        <a:t>поддержка Заслуженных работников РФ (доплаты</a:t>
                      </a:r>
                      <a:r>
                        <a:rPr lang="ru-RU" sz="1200" u="none" strike="noStrike" dirty="0" smtClean="0">
                          <a:effectLst/>
                        </a:rPr>
                        <a:t>)</a:t>
                      </a:r>
                      <a:endParaRPr lang="ru-RU" sz="12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115,2</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120,0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0,0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0,0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90130">
                <a:tc>
                  <a:txBody>
                    <a:bodyPr/>
                    <a:lstStyle/>
                    <a:p>
                      <a:pPr algn="l" fontAlgn="ctr"/>
                      <a:r>
                        <a:rPr lang="ru-RU" sz="1200" u="none" strike="noStrike" dirty="0" smtClean="0">
                          <a:effectLst/>
                        </a:rPr>
                        <a:t>Обеспечение </a:t>
                      </a:r>
                      <a:r>
                        <a:rPr lang="ru-RU" sz="1200" u="none" strike="noStrike" dirty="0">
                          <a:effectLst/>
                        </a:rPr>
                        <a:t>жильем молодых </a:t>
                      </a:r>
                      <a:r>
                        <a:rPr lang="ru-RU" sz="1200" u="none" strike="noStrike" dirty="0" smtClean="0">
                          <a:effectLst/>
                        </a:rPr>
                        <a:t>семей</a:t>
                      </a:r>
                      <a:endParaRPr lang="ru-RU" sz="12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800,0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5 636,0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3 882,5</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4 059,0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563510">
                <a:tc>
                  <a:txBody>
                    <a:bodyPr/>
                    <a:lstStyle/>
                    <a:p>
                      <a:pPr algn="l" fontAlgn="ctr"/>
                      <a:r>
                        <a:rPr lang="ru-RU" sz="1200" u="none" strike="noStrike" dirty="0" smtClean="0">
                          <a:effectLst/>
                        </a:rPr>
                        <a:t>Улучшение </a:t>
                      </a:r>
                      <a:r>
                        <a:rPr lang="ru-RU" sz="1200" u="none" strike="noStrike" dirty="0">
                          <a:effectLst/>
                        </a:rPr>
                        <a:t>жилищных условий граждан, проживающих и работающих в сельской местности, в том числе молодых семей и молодых </a:t>
                      </a:r>
                      <a:r>
                        <a:rPr lang="ru-RU" sz="1200" u="none" strike="noStrike" dirty="0" smtClean="0">
                          <a:effectLst/>
                        </a:rPr>
                        <a:t>специалистов</a:t>
                      </a:r>
                      <a:endParaRPr lang="ru-RU" sz="12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200,0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1 288,0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891,0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891,0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90716">
                <a:tc>
                  <a:txBody>
                    <a:bodyPr/>
                    <a:lstStyle/>
                    <a:p>
                      <a:pPr algn="l" fontAlgn="ctr"/>
                      <a:r>
                        <a:rPr lang="ru-RU" sz="1200" u="none" strike="noStrike" dirty="0" smtClean="0">
                          <a:effectLst/>
                        </a:rPr>
                        <a:t>Выплаты </a:t>
                      </a:r>
                      <a:r>
                        <a:rPr lang="ru-RU" sz="1200" u="none" strike="noStrike" dirty="0">
                          <a:effectLst/>
                        </a:rPr>
                        <a:t>единовременного пособия при всех формах устройства детей, лишенных родительского попечения, в </a:t>
                      </a:r>
                      <a:r>
                        <a:rPr lang="ru-RU" sz="1200" u="none" strike="noStrike" dirty="0" smtClean="0">
                          <a:effectLst/>
                        </a:rPr>
                        <a:t>семью</a:t>
                      </a:r>
                      <a:endParaRPr lang="ru-RU" sz="12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843,8</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473,0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492,0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365,9</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320020">
                <a:tc>
                  <a:txBody>
                    <a:bodyPr/>
                    <a:lstStyle/>
                    <a:p>
                      <a:pPr algn="l" fontAlgn="t"/>
                      <a:r>
                        <a:rPr lang="ru-RU" sz="1200" u="none" strike="noStrike" dirty="0" smtClean="0">
                          <a:effectLst/>
                        </a:rPr>
                        <a:t>Выплаты </a:t>
                      </a:r>
                      <a:r>
                        <a:rPr lang="ru-RU" sz="1200" u="none" strike="noStrike" dirty="0">
                          <a:effectLst/>
                        </a:rPr>
                        <a:t>приемной семье на содержание подопечных </a:t>
                      </a:r>
                      <a:r>
                        <a:rPr lang="ru-RU" sz="1200" u="none" strike="noStrike" dirty="0" smtClean="0">
                          <a:effectLst/>
                        </a:rPr>
                        <a:t>детей</a:t>
                      </a:r>
                      <a:endParaRPr lang="ru-RU" sz="1200" b="0" i="0" u="none" strike="noStrike" dirty="0">
                        <a:effectLst/>
                        <a:latin typeface="Times New Roman"/>
                      </a:endParaRPr>
                    </a:p>
                  </a:txBody>
                  <a:tcPr marL="7620" marR="7620" marT="762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8 713,0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7 962,0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8 377,0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7 343,0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306680">
                <a:tc>
                  <a:txBody>
                    <a:bodyPr/>
                    <a:lstStyle/>
                    <a:p>
                      <a:pPr algn="l" fontAlgn="t"/>
                      <a:r>
                        <a:rPr lang="ru-RU" sz="1200" u="none" strike="noStrike" dirty="0" smtClean="0">
                          <a:effectLst/>
                        </a:rPr>
                        <a:t>Выплаты</a:t>
                      </a:r>
                      <a:r>
                        <a:rPr lang="ru-RU" sz="1200" u="none" strike="noStrike" baseline="0" dirty="0" smtClean="0">
                          <a:effectLst/>
                        </a:rPr>
                        <a:t> </a:t>
                      </a:r>
                      <a:r>
                        <a:rPr lang="ru-RU" sz="1200" u="none" strike="noStrike" dirty="0" smtClean="0">
                          <a:effectLst/>
                        </a:rPr>
                        <a:t>семьям </a:t>
                      </a:r>
                      <a:r>
                        <a:rPr lang="ru-RU" sz="1200" u="none" strike="noStrike" dirty="0">
                          <a:effectLst/>
                        </a:rPr>
                        <a:t>опекунов на содержание подопечных </a:t>
                      </a:r>
                      <a:r>
                        <a:rPr lang="ru-RU" sz="1200" u="none" strike="noStrike" dirty="0" smtClean="0">
                          <a:effectLst/>
                        </a:rPr>
                        <a:t>детей</a:t>
                      </a:r>
                      <a:endParaRPr lang="ru-RU" sz="1200" b="0" i="0" u="none" strike="noStrike" dirty="0">
                        <a:effectLst/>
                        <a:latin typeface="Times New Roman"/>
                      </a:endParaRPr>
                    </a:p>
                  </a:txBody>
                  <a:tcPr marL="7620" marR="7620" marT="762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5 120,0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9 435,0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9 550,0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10 155,0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365348">
                <a:tc>
                  <a:txBody>
                    <a:bodyPr/>
                    <a:lstStyle/>
                    <a:p>
                      <a:pPr algn="l" fontAlgn="t"/>
                      <a:r>
                        <a:rPr lang="ru-RU" sz="1200" u="none" strike="noStrike" dirty="0" smtClean="0">
                          <a:effectLst/>
                        </a:rPr>
                        <a:t>Выплаты </a:t>
                      </a:r>
                      <a:r>
                        <a:rPr lang="ru-RU" sz="1200" u="none" strike="noStrike" dirty="0">
                          <a:effectLst/>
                        </a:rPr>
                        <a:t>вознаграждения, причитающегося приемному </a:t>
                      </a:r>
                      <a:r>
                        <a:rPr lang="ru-RU" sz="1200" u="none" strike="noStrike" dirty="0" smtClean="0">
                          <a:effectLst/>
                        </a:rPr>
                        <a:t>родителю</a:t>
                      </a:r>
                      <a:endParaRPr lang="ru-RU" sz="1200" b="0" i="0" u="none" strike="noStrike" dirty="0">
                        <a:effectLst/>
                        <a:latin typeface="Times New Roman"/>
                      </a:endParaRPr>
                    </a:p>
                  </a:txBody>
                  <a:tcPr marL="7620" marR="7620" marT="762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a:effectLst/>
                        </a:rPr>
                        <a:t>9 019,0</a:t>
                      </a:r>
                      <a:endParaRPr lang="ru-RU" sz="1200" b="0" i="0" u="none" strike="noStrike">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8 528,0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8 969,0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7 869,0</a:t>
                      </a:r>
                      <a:endParaRPr lang="ru-RU" sz="1200" b="0"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90362">
                <a:tc>
                  <a:txBody>
                    <a:bodyPr/>
                    <a:lstStyle/>
                    <a:p>
                      <a:pPr algn="l" fontAlgn="ctr"/>
                      <a:r>
                        <a:rPr lang="ru-RU" sz="1200" u="none" strike="noStrike" dirty="0">
                          <a:effectLst/>
                        </a:rPr>
                        <a:t>ВСЕГО:</a:t>
                      </a:r>
                      <a:endParaRPr lang="ru-RU" sz="1200" b="1"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a:effectLst/>
                        </a:rPr>
                        <a:t>27 721,0</a:t>
                      </a:r>
                      <a:endParaRPr lang="ru-RU" sz="1200" b="1" i="0" u="none" strike="noStrike">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a:effectLst/>
                        </a:rPr>
                        <a:t>35 961,0</a:t>
                      </a:r>
                      <a:endParaRPr lang="ru-RU" sz="1200" b="1" i="0" u="none" strike="noStrike">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33 464,5</a:t>
                      </a:r>
                      <a:endParaRPr lang="ru-RU" sz="1200" b="1"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200" u="none" strike="noStrike" dirty="0">
                          <a:effectLst/>
                        </a:rPr>
                        <a:t>31 885,9</a:t>
                      </a:r>
                      <a:endParaRPr lang="ru-RU" sz="1200" b="1" i="0" u="none" strike="noStrike" dirty="0">
                        <a:effectLst/>
                        <a:latin typeface="Times New Roman"/>
                      </a:endParaRPr>
                    </a:p>
                  </a:txBody>
                  <a:tcPr marL="7620" marR="7620" marT="7620" marB="0" anchor="b">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pic>
        <p:nvPicPr>
          <p:cNvPr id="7"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225610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34</a:t>
            </a:fld>
            <a:endParaRPr lang="ru-RU" dirty="0"/>
          </a:p>
        </p:txBody>
      </p:sp>
      <p:sp>
        <p:nvSpPr>
          <p:cNvPr id="4" name="Объект 3"/>
          <p:cNvSpPr>
            <a:spLocks noGrp="1"/>
          </p:cNvSpPr>
          <p:nvPr>
            <p:ph sz="quarter" idx="13"/>
          </p:nvPr>
        </p:nvSpPr>
        <p:spPr>
          <a:xfrm>
            <a:off x="1115616" y="500165"/>
            <a:ext cx="7704855" cy="2064740"/>
          </a:xfrm>
        </p:spPr>
        <p:txBody>
          <a:bodyPr>
            <a:normAutofit/>
          </a:bodyPr>
          <a:lstStyle/>
          <a:p>
            <a:pPr marL="45720" indent="0" algn="ctr">
              <a:buNone/>
            </a:pPr>
            <a:r>
              <a:rPr lang="ru-RU" b="1" dirty="0"/>
              <a:t>Межбюджетные трансферты – основной вид безвозмездных </a:t>
            </a:r>
            <a:r>
              <a:rPr lang="ru-RU" b="1" dirty="0" smtClean="0"/>
              <a:t>перечислений.</a:t>
            </a:r>
            <a:endParaRPr lang="ru-RU" b="1" dirty="0"/>
          </a:p>
          <a:p>
            <a:pPr marL="45720" indent="0" algn="just">
              <a:buNone/>
            </a:pPr>
            <a:r>
              <a:rPr lang="ru-RU" sz="1800" i="1" u="sng" dirty="0" smtClean="0"/>
              <a:t>Межбюджетные трансферты</a:t>
            </a:r>
            <a:r>
              <a:rPr lang="ru-RU" sz="1800" i="1" dirty="0" smtClean="0"/>
              <a:t> </a:t>
            </a:r>
            <a:r>
              <a:rPr lang="ru-RU" sz="1800" dirty="0" smtClean="0"/>
              <a:t>– </a:t>
            </a:r>
            <a:r>
              <a:rPr lang="ru-RU" sz="1800" dirty="0"/>
              <a:t>это денежные средства, перечисляемые из одного бюджета бюджетной системы Российской Федерации </a:t>
            </a:r>
            <a:r>
              <a:rPr lang="ru-RU" sz="1800" dirty="0" smtClean="0"/>
              <a:t>другому.</a:t>
            </a:r>
            <a:endParaRPr lang="ru-RU" sz="1800" dirty="0"/>
          </a:p>
        </p:txBody>
      </p:sp>
      <p:graphicFrame>
        <p:nvGraphicFramePr>
          <p:cNvPr id="7" name="Объект 6"/>
          <p:cNvGraphicFramePr>
            <a:graphicFrameLocks noGrp="1"/>
          </p:cNvGraphicFramePr>
          <p:nvPr>
            <p:ph sz="quarter" idx="14"/>
            <p:extLst>
              <p:ext uri="{D42A27DB-BD31-4B8C-83A1-F6EECF244321}">
                <p14:modId xmlns:p14="http://schemas.microsoft.com/office/powerpoint/2010/main" xmlns="" val="1045671238"/>
              </p:ext>
            </p:extLst>
          </p:nvPr>
        </p:nvGraphicFramePr>
        <p:xfrm>
          <a:off x="1276475" y="2060849"/>
          <a:ext cx="7543996" cy="3600400"/>
        </p:xfrm>
        <a:graphic>
          <a:graphicData uri="http://schemas.openxmlformats.org/drawingml/2006/table">
            <a:tbl>
              <a:tblPr firstRow="1" bandRow="1">
                <a:tableStyleId>{B301B821-A1FF-4177-AEE7-76D212191A09}</a:tableStyleId>
              </a:tblPr>
              <a:tblGrid>
                <a:gridCol w="3771998"/>
                <a:gridCol w="3771998"/>
              </a:tblGrid>
              <a:tr h="705950">
                <a:tc>
                  <a:txBody>
                    <a:bodyPr/>
                    <a:lstStyle/>
                    <a:p>
                      <a:pPr algn="ctr"/>
                      <a:r>
                        <a:rPr lang="ru-RU" dirty="0" smtClean="0"/>
                        <a:t>Виды межбюджетных трансфертов </a:t>
                      </a:r>
                      <a:endParaRPr lang="ru-RU" dirty="0"/>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a:r>
                        <a:rPr lang="ru-RU" dirty="0" smtClean="0"/>
                        <a:t>Определение</a:t>
                      </a:r>
                      <a:endParaRPr lang="ru-RU" dirty="0"/>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r>
              <a:tr h="721460">
                <a:tc>
                  <a:txBody>
                    <a:bodyPr/>
                    <a:lstStyle/>
                    <a:p>
                      <a:r>
                        <a:rPr lang="ru-RU" dirty="0" smtClean="0"/>
                        <a:t>Дотации (от лат. «</a:t>
                      </a:r>
                      <a:r>
                        <a:rPr lang="ru-RU" dirty="0" err="1" smtClean="0"/>
                        <a:t>Dotatio</a:t>
                      </a:r>
                      <a:r>
                        <a:rPr lang="ru-RU" dirty="0" smtClean="0"/>
                        <a:t>» - дар, пожертвование)</a:t>
                      </a:r>
                      <a:endParaRPr lang="ru-RU" dirty="0"/>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ru-RU" dirty="0" smtClean="0"/>
                        <a:t>Предоставляются без определения конкретной цели их использования </a:t>
                      </a:r>
                      <a:endParaRPr lang="ru-RU" dirty="0"/>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213299">
                <a:tc>
                  <a:txBody>
                    <a:bodyPr/>
                    <a:lstStyle/>
                    <a:p>
                      <a:r>
                        <a:rPr lang="ru-RU" dirty="0" smtClean="0"/>
                        <a:t>Субвенции (от лат. «</a:t>
                      </a:r>
                      <a:r>
                        <a:rPr lang="ru-RU" dirty="0" err="1" smtClean="0"/>
                        <a:t>Subvenire</a:t>
                      </a:r>
                      <a:r>
                        <a:rPr lang="ru-RU" dirty="0" smtClean="0"/>
                        <a:t>» - приходить на помощь) </a:t>
                      </a:r>
                      <a:endParaRPr lang="ru-RU" dirty="0"/>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ru-RU" dirty="0" smtClean="0"/>
                        <a:t>Предоставляются на финансирование «переданных» другим публично-правовым образованиям полномочий</a:t>
                      </a:r>
                      <a:endParaRPr lang="ru-RU" dirty="0"/>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959691">
                <a:tc>
                  <a:txBody>
                    <a:bodyPr/>
                    <a:lstStyle/>
                    <a:p>
                      <a:r>
                        <a:rPr lang="ru-RU" dirty="0" smtClean="0"/>
                        <a:t>Субсидии (от лат. «</a:t>
                      </a:r>
                      <a:r>
                        <a:rPr lang="ru-RU" dirty="0" err="1" smtClean="0"/>
                        <a:t>Subsidium</a:t>
                      </a:r>
                      <a:r>
                        <a:rPr lang="ru-RU" dirty="0" smtClean="0"/>
                        <a:t>» - поддержка) </a:t>
                      </a:r>
                      <a:endParaRPr lang="ru-RU" dirty="0"/>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ru-RU" dirty="0" smtClean="0"/>
                        <a:t>Предоставляются на условиях долевого </a:t>
                      </a:r>
                      <a:r>
                        <a:rPr lang="ru-RU" dirty="0" err="1" smtClean="0"/>
                        <a:t>софинансирования</a:t>
                      </a:r>
                      <a:r>
                        <a:rPr lang="ru-RU" dirty="0" smtClean="0"/>
                        <a:t> расходов других бюджетов</a:t>
                      </a:r>
                      <a:endParaRPr lang="ru-RU" dirty="0"/>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324835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35</a:t>
            </a:fld>
            <a:endParaRPr lang="ru-RU" dirty="0"/>
          </a:p>
        </p:txBody>
      </p:sp>
      <p:sp>
        <p:nvSpPr>
          <p:cNvPr id="4" name="Объект 3"/>
          <p:cNvSpPr>
            <a:spLocks noGrp="1"/>
          </p:cNvSpPr>
          <p:nvPr>
            <p:ph sz="quarter" idx="13"/>
          </p:nvPr>
        </p:nvSpPr>
        <p:spPr>
          <a:xfrm>
            <a:off x="1276474" y="500165"/>
            <a:ext cx="7543997" cy="2208755"/>
          </a:xfrm>
        </p:spPr>
        <p:txBody>
          <a:bodyPr>
            <a:normAutofit lnSpcReduction="10000"/>
          </a:bodyPr>
          <a:lstStyle/>
          <a:p>
            <a:pPr marL="45720" indent="0" algn="ctr">
              <a:buNone/>
            </a:pPr>
            <a:r>
              <a:rPr lang="ru-RU" b="1" dirty="0" smtClean="0"/>
              <a:t>Распределение финансовой помощи на общее покрытие расходов поселений в 2020 году</a:t>
            </a:r>
          </a:p>
          <a:p>
            <a:pPr marL="44450" indent="488950" algn="just">
              <a:buNone/>
            </a:pPr>
            <a:r>
              <a:rPr lang="ru-RU" sz="1600" dirty="0" smtClean="0"/>
              <a:t>Оказание финансовой поддержки муниципальным образованиям в целях сглаживания диспропорции в уровне бюджетных возможностей местных бюджетов и реализации ими полномочий по решению вопросов местного значения будет осуществляться путем предоставления дотаций на выравнивание бюджетной обеспеченности и на поддержку мер по обеспечению сбалансированности бюджетов поселений.</a:t>
            </a:r>
            <a:endParaRPr lang="ru-RU" sz="1600" dirty="0"/>
          </a:p>
        </p:txBody>
      </p:sp>
      <p:graphicFrame>
        <p:nvGraphicFramePr>
          <p:cNvPr id="8" name="Объект 7"/>
          <p:cNvGraphicFramePr>
            <a:graphicFrameLocks noGrp="1"/>
          </p:cNvGraphicFramePr>
          <p:nvPr>
            <p:ph sz="quarter" idx="14"/>
            <p:extLst>
              <p:ext uri="{D42A27DB-BD31-4B8C-83A1-F6EECF244321}">
                <p14:modId xmlns:p14="http://schemas.microsoft.com/office/powerpoint/2010/main" xmlns="" val="1513985504"/>
              </p:ext>
            </p:extLst>
          </p:nvPr>
        </p:nvGraphicFramePr>
        <p:xfrm>
          <a:off x="1403648" y="2780928"/>
          <a:ext cx="7344817" cy="3010168"/>
        </p:xfrm>
        <a:graphic>
          <a:graphicData uri="http://schemas.openxmlformats.org/drawingml/2006/table">
            <a:tbl>
              <a:tblPr firstRow="1" bandRow="1">
                <a:tableStyleId>{B301B821-A1FF-4177-AEE7-76D212191A09}</a:tableStyleId>
              </a:tblPr>
              <a:tblGrid>
                <a:gridCol w="3011375"/>
                <a:gridCol w="2129997"/>
                <a:gridCol w="2203445"/>
              </a:tblGrid>
              <a:tr h="1046225">
                <a:tc>
                  <a:txBody>
                    <a:bodyPr/>
                    <a:lstStyle/>
                    <a:p>
                      <a:pPr algn="ctr" fontAlgn="ctr"/>
                      <a:r>
                        <a:rPr lang="ru-RU" sz="1300" u="none" strike="noStrike" dirty="0" smtClean="0">
                          <a:effectLst/>
                        </a:rPr>
                        <a:t>Наименование поселения</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a:txBody>
                    <a:bodyPr/>
                    <a:lstStyle/>
                    <a:p>
                      <a:pPr algn="ctr" fontAlgn="t"/>
                      <a:r>
                        <a:rPr lang="ru-RU" sz="1300" u="none" strike="noStrike" dirty="0" smtClean="0">
                          <a:effectLst/>
                        </a:rPr>
                        <a:t>На выравнивание </a:t>
                      </a:r>
                      <a:r>
                        <a:rPr lang="ru-RU" sz="1300" u="none" strike="noStrike" dirty="0">
                          <a:effectLst/>
                        </a:rPr>
                        <a:t>бюджетной  обеспеченности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a:txBody>
                    <a:bodyPr/>
                    <a:lstStyle/>
                    <a:p>
                      <a:pPr algn="ctr" fontAlgn="b"/>
                      <a:r>
                        <a:rPr lang="ru-RU" sz="1300" u="none" strike="noStrike" dirty="0" smtClean="0">
                          <a:effectLst/>
                        </a:rPr>
                        <a:t>На поддержку мер по обеспечению</a:t>
                      </a:r>
                      <a:r>
                        <a:rPr lang="ru-RU" sz="1300" u="none" strike="noStrike" baseline="0" dirty="0" smtClean="0">
                          <a:effectLst/>
                        </a:rPr>
                        <a:t> </a:t>
                      </a:r>
                      <a:r>
                        <a:rPr lang="ru-RU" sz="1300" u="none" strike="noStrike" dirty="0" smtClean="0">
                          <a:effectLst/>
                        </a:rPr>
                        <a:t>сбалансированности</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r>
              <a:tr h="249919">
                <a:tc>
                  <a:txBody>
                    <a:bodyPr/>
                    <a:lstStyle/>
                    <a:p>
                      <a:pPr algn="l" fontAlgn="b"/>
                      <a:r>
                        <a:rPr lang="ru-RU" sz="1300" u="none" strike="noStrike" dirty="0">
                          <a:effectLst/>
                        </a:rPr>
                        <a:t>Александровское сельское поселение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296,4</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a:effectLst/>
                        </a:rPr>
                        <a:t>2 641,2</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16024">
                <a:tc>
                  <a:txBody>
                    <a:bodyPr/>
                    <a:lstStyle/>
                    <a:p>
                      <a:pPr algn="l" fontAlgn="b"/>
                      <a:r>
                        <a:rPr lang="ru-RU" sz="1300" u="none" strike="noStrike" dirty="0" smtClean="0">
                          <a:effectLst/>
                        </a:rPr>
                        <a:t>Александро-Донское сельское </a:t>
                      </a:r>
                      <a:r>
                        <a:rPr lang="ru-RU" sz="1300" u="none" strike="noStrike" dirty="0">
                          <a:effectLst/>
                        </a:rPr>
                        <a:t>поселение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1163,0</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a:effectLst/>
                        </a:rPr>
                        <a:t>3 915,5</a:t>
                      </a:r>
                      <a:endParaRPr lang="ru-RU" sz="1300" b="0" i="0" u="none" strike="noStrike">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14000">
                <a:tc>
                  <a:txBody>
                    <a:bodyPr/>
                    <a:lstStyle/>
                    <a:p>
                      <a:pPr algn="l" fontAlgn="b"/>
                      <a:r>
                        <a:rPr lang="ru-RU" sz="1300" u="none" strike="noStrike" dirty="0" err="1">
                          <a:effectLst/>
                        </a:rPr>
                        <a:t>Воронцовское</a:t>
                      </a:r>
                      <a:r>
                        <a:rPr lang="ru-RU" sz="1300" u="none" strike="noStrike" dirty="0">
                          <a:effectLst/>
                        </a:rPr>
                        <a:t>  сельское поселение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2213,4</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a:effectLst/>
                        </a:rPr>
                        <a:t>4 204,4</a:t>
                      </a:r>
                      <a:endParaRPr lang="ru-RU" sz="1300" b="0" i="0" u="none" strike="noStrike">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14000">
                <a:tc>
                  <a:txBody>
                    <a:bodyPr/>
                    <a:lstStyle/>
                    <a:p>
                      <a:pPr algn="l" fontAlgn="b"/>
                      <a:r>
                        <a:rPr lang="ru-RU" sz="1300" u="none" strike="noStrike" dirty="0" err="1">
                          <a:effectLst/>
                        </a:rPr>
                        <a:t>Гаврильское</a:t>
                      </a:r>
                      <a:r>
                        <a:rPr lang="ru-RU" sz="1300" u="none" strike="noStrike" dirty="0">
                          <a:effectLst/>
                        </a:rPr>
                        <a:t> сельское поселение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894,9</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a:effectLst/>
                        </a:rPr>
                        <a:t>2 336,1</a:t>
                      </a:r>
                      <a:endParaRPr lang="ru-RU" sz="1300" b="0" i="0" u="none" strike="noStrike">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14000">
                <a:tc>
                  <a:txBody>
                    <a:bodyPr/>
                    <a:lstStyle/>
                    <a:p>
                      <a:pPr algn="l" fontAlgn="b"/>
                      <a:r>
                        <a:rPr lang="ru-RU" sz="1300" u="none" strike="noStrike" dirty="0" err="1">
                          <a:effectLst/>
                        </a:rPr>
                        <a:t>Елизаветовское</a:t>
                      </a:r>
                      <a:r>
                        <a:rPr lang="ru-RU" sz="1300" u="none" strike="noStrike" dirty="0">
                          <a:effectLst/>
                        </a:rPr>
                        <a:t>  сельское поселение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453,7</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a:effectLst/>
                        </a:rPr>
                        <a:t>0,0</a:t>
                      </a:r>
                      <a:endParaRPr lang="ru-RU" sz="1300" b="0" i="0" u="none" strike="noStrike">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14000">
                <a:tc>
                  <a:txBody>
                    <a:bodyPr/>
                    <a:lstStyle/>
                    <a:p>
                      <a:pPr algn="l" fontAlgn="b"/>
                      <a:r>
                        <a:rPr lang="ru-RU" sz="1300" u="none" strike="noStrike" dirty="0" err="1">
                          <a:effectLst/>
                        </a:rPr>
                        <a:t>Ерышевское</a:t>
                      </a:r>
                      <a:r>
                        <a:rPr lang="ru-RU" sz="1300" u="none" strike="noStrike" dirty="0">
                          <a:effectLst/>
                        </a:rPr>
                        <a:t> сельское поселение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430,5</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a:effectLst/>
                        </a:rPr>
                        <a:t>2 992,2</a:t>
                      </a:r>
                      <a:endParaRPr lang="ru-RU" sz="1300" b="0" i="0" u="none" strike="noStrike">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14000">
                <a:tc>
                  <a:txBody>
                    <a:bodyPr/>
                    <a:lstStyle/>
                    <a:p>
                      <a:pPr algn="l" fontAlgn="b"/>
                      <a:r>
                        <a:rPr lang="ru-RU" sz="1300" u="none" strike="noStrike" dirty="0" err="1">
                          <a:effectLst/>
                        </a:rPr>
                        <a:t>Казинское</a:t>
                      </a:r>
                      <a:r>
                        <a:rPr lang="ru-RU" sz="1300" u="none" strike="noStrike" dirty="0">
                          <a:effectLst/>
                        </a:rPr>
                        <a:t> сельское поселение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727,8</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a:effectLst/>
                        </a:rPr>
                        <a:t>4 453,6</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14000">
                <a:tc>
                  <a:txBody>
                    <a:bodyPr/>
                    <a:lstStyle/>
                    <a:p>
                      <a:pPr algn="l" fontAlgn="b"/>
                      <a:r>
                        <a:rPr lang="ru-RU" sz="1300" u="none" strike="noStrike" dirty="0">
                          <a:effectLst/>
                        </a:rPr>
                        <a:t>Красное сельское поселение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735,5</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a:effectLst/>
                        </a:rPr>
                        <a:t>4 066,4</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14000">
                <a:tc>
                  <a:txBody>
                    <a:bodyPr/>
                    <a:lstStyle/>
                    <a:p>
                      <a:pPr algn="l" fontAlgn="b"/>
                      <a:r>
                        <a:rPr lang="ru-RU" sz="1300" u="none" strike="noStrike" dirty="0" err="1">
                          <a:effectLst/>
                        </a:rPr>
                        <a:t>Ливенское</a:t>
                      </a:r>
                      <a:r>
                        <a:rPr lang="ru-RU" sz="1300" u="none" strike="noStrike" dirty="0">
                          <a:effectLst/>
                        </a:rPr>
                        <a:t> сельское поселение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269,1</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a:effectLst/>
                        </a:rPr>
                        <a:t>2 983,9</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281328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36</a:t>
            </a:fld>
            <a:endParaRPr lang="ru-RU" dirty="0"/>
          </a:p>
        </p:txBody>
      </p:sp>
      <p:graphicFrame>
        <p:nvGraphicFramePr>
          <p:cNvPr id="7" name="Объект 6"/>
          <p:cNvGraphicFramePr>
            <a:graphicFrameLocks noGrp="1"/>
          </p:cNvGraphicFramePr>
          <p:nvPr>
            <p:ph sz="quarter" idx="13"/>
            <p:extLst>
              <p:ext uri="{D42A27DB-BD31-4B8C-83A1-F6EECF244321}">
                <p14:modId xmlns:p14="http://schemas.microsoft.com/office/powerpoint/2010/main" xmlns="" val="2443265394"/>
              </p:ext>
            </p:extLst>
          </p:nvPr>
        </p:nvGraphicFramePr>
        <p:xfrm>
          <a:off x="1331641" y="692696"/>
          <a:ext cx="7300500" cy="2667192"/>
        </p:xfrm>
        <a:graphic>
          <a:graphicData uri="http://schemas.openxmlformats.org/drawingml/2006/table">
            <a:tbl>
              <a:tblPr firstRow="1" bandRow="1">
                <a:tableStyleId>{B301B821-A1FF-4177-AEE7-76D212191A09}</a:tableStyleId>
              </a:tblPr>
              <a:tblGrid>
                <a:gridCol w="3024335"/>
                <a:gridCol w="2220683"/>
                <a:gridCol w="2055482"/>
              </a:tblGrid>
              <a:tr h="1070274">
                <a:tc>
                  <a:txBody>
                    <a:bodyPr/>
                    <a:lstStyle/>
                    <a:p>
                      <a:pPr algn="ctr" fontAlgn="ctr"/>
                      <a:r>
                        <a:rPr lang="ru-RU" sz="1300" u="none" strike="noStrike" dirty="0" smtClean="0">
                          <a:effectLst/>
                        </a:rPr>
                        <a:t>Наименование поселения</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a:txBody>
                    <a:bodyPr/>
                    <a:lstStyle/>
                    <a:p>
                      <a:pPr algn="ctr" fontAlgn="t"/>
                      <a:r>
                        <a:rPr lang="ru-RU" sz="1300" u="none" strike="noStrike" dirty="0" smtClean="0">
                          <a:effectLst/>
                        </a:rPr>
                        <a:t>На выравнивание </a:t>
                      </a:r>
                      <a:r>
                        <a:rPr lang="ru-RU" sz="1300" u="none" strike="noStrike" dirty="0">
                          <a:effectLst/>
                        </a:rPr>
                        <a:t>бюджетной  обеспеченности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c>
                  <a:txBody>
                    <a:bodyPr/>
                    <a:lstStyle/>
                    <a:p>
                      <a:pPr algn="ctr" fontAlgn="b"/>
                      <a:r>
                        <a:rPr lang="ru-RU" sz="1300" u="none" strike="noStrike" dirty="0" smtClean="0">
                          <a:effectLst/>
                        </a:rPr>
                        <a:t>На поддержку мер по обеспечению</a:t>
                      </a:r>
                      <a:r>
                        <a:rPr lang="ru-RU" sz="1300" u="none" strike="noStrike" baseline="0" dirty="0" smtClean="0">
                          <a:effectLst/>
                        </a:rPr>
                        <a:t> </a:t>
                      </a:r>
                      <a:r>
                        <a:rPr lang="ru-RU" sz="1300" u="none" strike="noStrike" dirty="0" smtClean="0">
                          <a:effectLst/>
                        </a:rPr>
                        <a:t>сбалансированности</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1">
                        <a:lumMod val="40000"/>
                        <a:lumOff val="60000"/>
                      </a:schemeClr>
                    </a:solidFill>
                  </a:tcPr>
                </a:tc>
              </a:tr>
              <a:tr h="218920">
                <a:tc>
                  <a:txBody>
                    <a:bodyPr/>
                    <a:lstStyle/>
                    <a:p>
                      <a:pPr algn="l" fontAlgn="b"/>
                      <a:r>
                        <a:rPr lang="ru-RU" sz="1300" u="none" strike="noStrike" dirty="0" err="1">
                          <a:effectLst/>
                        </a:rPr>
                        <a:t>Лосевское</a:t>
                      </a:r>
                      <a:r>
                        <a:rPr lang="ru-RU" sz="1300" u="none" strike="noStrike" dirty="0">
                          <a:effectLst/>
                        </a:rPr>
                        <a:t> сельское поселение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1361,6</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a:effectLst/>
                        </a:rPr>
                        <a:t>1 809,1</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18920">
                <a:tc>
                  <a:txBody>
                    <a:bodyPr/>
                    <a:lstStyle/>
                    <a:p>
                      <a:pPr algn="l" fontAlgn="b"/>
                      <a:r>
                        <a:rPr lang="ru-RU" sz="1300" u="none" strike="noStrike">
                          <a:effectLst/>
                        </a:rPr>
                        <a:t>Песковское сельское поселение </a:t>
                      </a:r>
                      <a:endParaRPr lang="ru-RU" sz="1300" b="0" i="0" u="none" strike="noStrike">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1549,9</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a:effectLst/>
                        </a:rPr>
                        <a:t>2 498,5</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18920">
                <a:tc>
                  <a:txBody>
                    <a:bodyPr/>
                    <a:lstStyle/>
                    <a:p>
                      <a:pPr algn="l" fontAlgn="b"/>
                      <a:r>
                        <a:rPr lang="ru-RU" sz="1300" u="none" strike="noStrike" dirty="0">
                          <a:effectLst/>
                        </a:rPr>
                        <a:t>Петровское сельское поселение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683,5</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a:effectLst/>
                        </a:rPr>
                        <a:t>4 279,1</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18920">
                <a:tc>
                  <a:txBody>
                    <a:bodyPr/>
                    <a:lstStyle/>
                    <a:p>
                      <a:pPr algn="l" fontAlgn="b"/>
                      <a:r>
                        <a:rPr lang="ru-RU" sz="1300" u="none" strike="noStrike" dirty="0">
                          <a:effectLst/>
                        </a:rPr>
                        <a:t>Покровское сельское поселение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1321,9</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a:effectLst/>
                        </a:rPr>
                        <a:t>3 769,0</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14286">
                <a:tc>
                  <a:txBody>
                    <a:bodyPr/>
                    <a:lstStyle/>
                    <a:p>
                      <a:pPr algn="l" fontAlgn="b"/>
                      <a:r>
                        <a:rPr lang="ru-RU" sz="1300" u="none" strike="noStrike" dirty="0">
                          <a:effectLst/>
                        </a:rPr>
                        <a:t>Русско - </a:t>
                      </a:r>
                      <a:r>
                        <a:rPr lang="ru-RU" sz="1300" u="none" strike="noStrike" dirty="0" err="1">
                          <a:effectLst/>
                        </a:rPr>
                        <a:t>Буйловское</a:t>
                      </a:r>
                      <a:r>
                        <a:rPr lang="ru-RU" sz="1300" u="none" strike="noStrike" dirty="0">
                          <a:effectLst/>
                        </a:rPr>
                        <a:t> сельское поселение </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a:effectLst/>
                        </a:rPr>
                        <a:t>541,8</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a:effectLst/>
                        </a:rPr>
                        <a:t>0,0</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16024">
                <a:tc>
                  <a:txBody>
                    <a:bodyPr/>
                    <a:lstStyle/>
                    <a:p>
                      <a:pPr algn="l" fontAlgn="b"/>
                      <a:r>
                        <a:rPr lang="ru-RU" sz="1300" u="none" strike="noStrike" dirty="0">
                          <a:effectLst/>
                        </a:rPr>
                        <a:t>Городское поселение - город Павловск</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5970,0</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a:effectLst/>
                        </a:rPr>
                        <a:t>0,0</a:t>
                      </a:r>
                      <a:endParaRPr lang="ru-RU" sz="1300" b="0"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90928">
                <a:tc>
                  <a:txBody>
                    <a:bodyPr/>
                    <a:lstStyle/>
                    <a:p>
                      <a:pPr algn="l" fontAlgn="b"/>
                      <a:r>
                        <a:rPr lang="ru-RU" sz="1300" u="none" strike="noStrike" dirty="0" smtClean="0">
                          <a:effectLst/>
                        </a:rPr>
                        <a:t>ВСЕГО</a:t>
                      </a:r>
                      <a:endParaRPr lang="ru-RU" sz="1300" b="1"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smtClean="0">
                          <a:effectLst/>
                        </a:rPr>
                        <a:t>18613,0</a:t>
                      </a:r>
                      <a:endParaRPr lang="ru-RU" sz="1300" b="1"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fontAlgn="b"/>
                      <a:r>
                        <a:rPr lang="ru-RU" sz="1300" u="none" strike="noStrike" dirty="0">
                          <a:effectLst/>
                        </a:rPr>
                        <a:t>39 949,0</a:t>
                      </a:r>
                      <a:endParaRPr lang="ru-RU" sz="1300" b="1" i="0" u="none" strike="noStrike" dirty="0">
                        <a:effectLst/>
                        <a:latin typeface="Times New Roman"/>
                      </a:endParaRPr>
                    </a:p>
                  </a:txBody>
                  <a:tcPr marL="7620" marR="7620" marT="762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sp>
        <p:nvSpPr>
          <p:cNvPr id="5" name="Объект 4"/>
          <p:cNvSpPr>
            <a:spLocks noGrp="1"/>
          </p:cNvSpPr>
          <p:nvPr>
            <p:ph sz="quarter" idx="14"/>
          </p:nvPr>
        </p:nvSpPr>
        <p:spPr>
          <a:xfrm>
            <a:off x="1276475" y="3645024"/>
            <a:ext cx="7543997" cy="1368152"/>
          </a:xfrm>
        </p:spPr>
        <p:txBody>
          <a:bodyPr>
            <a:noAutofit/>
          </a:bodyPr>
          <a:lstStyle/>
          <a:p>
            <a:pPr marL="44450" indent="488950" algn="just">
              <a:buNone/>
            </a:pPr>
            <a:r>
              <a:rPr lang="ru-RU" sz="1600" dirty="0" smtClean="0"/>
              <a:t>Предоставление межбюджетных трансфертов из бюджета муниципального района будет осуществляться исключительно пи соблюдении органами местного самоуправления условий, определенных статьей 136 Бюджетного Кодекса Российской Федерации.</a:t>
            </a:r>
            <a:endParaRPr lang="ru-RU" sz="16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Объект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98053" y="4812065"/>
            <a:ext cx="1826923" cy="1211407"/>
          </a:xfrm>
          <a:prstGeom prst="rect">
            <a:avLst/>
          </a:prstGeom>
          <a:ln>
            <a:noFill/>
          </a:ln>
          <a:effectLst>
            <a:outerShdw blurRad="292100" dist="139700" dir="2700000" algn="tl" rotWithShape="0">
              <a:srgbClr val="333333">
                <a:alpha val="65000"/>
              </a:srgbClr>
            </a:outerShdw>
          </a:effectLst>
        </p:spPr>
      </p:pic>
      <p:pic>
        <p:nvPicPr>
          <p:cNvPr id="10" name="Объект 1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898451" y="4797152"/>
            <a:ext cx="2150427" cy="1211407"/>
          </a:xfrm>
          <a:prstGeom prst="rect">
            <a:avLst/>
          </a:prstGeom>
          <a:ln>
            <a:noFill/>
          </a:ln>
          <a:effectLst>
            <a:outerShdw blurRad="292100" dist="139700" dir="2700000" algn="tl" rotWithShape="0">
              <a:srgbClr val="333333">
                <a:alpha val="65000"/>
              </a:srgbClr>
            </a:outerShdw>
          </a:effectLst>
        </p:spPr>
      </p:pic>
      <p:pic>
        <p:nvPicPr>
          <p:cNvPr id="11" name="Объект 1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803598" y="4812065"/>
            <a:ext cx="1828543" cy="121140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41466875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37</a:t>
            </a:fld>
            <a:endParaRPr lang="ru-RU" dirty="0"/>
          </a:p>
        </p:txBody>
      </p:sp>
      <p:sp>
        <p:nvSpPr>
          <p:cNvPr id="4" name="TextBox 3"/>
          <p:cNvSpPr txBox="1"/>
          <p:nvPr/>
        </p:nvSpPr>
        <p:spPr>
          <a:xfrm>
            <a:off x="1150571" y="536458"/>
            <a:ext cx="7606058" cy="769441"/>
          </a:xfrm>
          <a:prstGeom prst="rect">
            <a:avLst/>
          </a:prstGeom>
          <a:noFill/>
        </p:spPr>
        <p:txBody>
          <a:bodyPr wrap="square" rtlCol="0">
            <a:spAutoFit/>
          </a:bodyPr>
          <a:lstStyle/>
          <a:p>
            <a:pPr algn="ctr"/>
            <a:r>
              <a:rPr lang="ru-RU" sz="2200" b="1" dirty="0" smtClean="0"/>
              <a:t>Структура муниципального долга Павловского муниципального района Воронежской области</a:t>
            </a:r>
            <a:endParaRPr lang="ru-RU" sz="2200" b="1" dirty="0"/>
          </a:p>
        </p:txBody>
      </p:sp>
      <p:sp>
        <p:nvSpPr>
          <p:cNvPr id="5" name="Стрелка вниз 4"/>
          <p:cNvSpPr/>
          <p:nvPr/>
        </p:nvSpPr>
        <p:spPr>
          <a:xfrm>
            <a:off x="1054851" y="1343438"/>
            <a:ext cx="2643206" cy="857256"/>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По источнику заимствований</a:t>
            </a:r>
            <a:endParaRPr lang="ru-RU" sz="1400" dirty="0">
              <a:solidFill>
                <a:schemeClr val="tx1"/>
              </a:solidFill>
            </a:endParaRPr>
          </a:p>
        </p:txBody>
      </p:sp>
      <p:sp>
        <p:nvSpPr>
          <p:cNvPr id="6" name="Стрелка вниз 5"/>
          <p:cNvSpPr/>
          <p:nvPr/>
        </p:nvSpPr>
        <p:spPr>
          <a:xfrm>
            <a:off x="3800432" y="1327670"/>
            <a:ext cx="2571768" cy="928694"/>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По видам долговых обязательства</a:t>
            </a:r>
            <a:endParaRPr lang="ru-RU" sz="1400" dirty="0">
              <a:solidFill>
                <a:schemeClr val="tx1"/>
              </a:solidFill>
            </a:endParaRPr>
          </a:p>
        </p:txBody>
      </p:sp>
      <p:sp>
        <p:nvSpPr>
          <p:cNvPr id="7" name="Стрелка вниз 6"/>
          <p:cNvSpPr/>
          <p:nvPr/>
        </p:nvSpPr>
        <p:spPr>
          <a:xfrm>
            <a:off x="6372200" y="1291951"/>
            <a:ext cx="2384429" cy="1000132"/>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По сроку</a:t>
            </a:r>
            <a:endParaRPr lang="ru-RU" sz="1400" dirty="0">
              <a:solidFill>
                <a:schemeClr val="tx1"/>
              </a:solidFill>
            </a:endParaRPr>
          </a:p>
        </p:txBody>
      </p:sp>
      <p:sp>
        <p:nvSpPr>
          <p:cNvPr id="8" name="Скругленный прямоугольник 7"/>
          <p:cNvSpPr/>
          <p:nvPr/>
        </p:nvSpPr>
        <p:spPr>
          <a:xfrm>
            <a:off x="6602772" y="2558428"/>
            <a:ext cx="1857388" cy="857256"/>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Краткосрочный                 (до 1 года)</a:t>
            </a:r>
            <a:endParaRPr lang="ru-RU" sz="1400" dirty="0">
              <a:solidFill>
                <a:schemeClr val="tx1"/>
              </a:solidFill>
            </a:endParaRPr>
          </a:p>
        </p:txBody>
      </p:sp>
      <p:sp>
        <p:nvSpPr>
          <p:cNvPr id="9" name="Скругленный прямоугольник 8"/>
          <p:cNvSpPr/>
          <p:nvPr/>
        </p:nvSpPr>
        <p:spPr>
          <a:xfrm>
            <a:off x="6638540" y="3653800"/>
            <a:ext cx="1857388" cy="1000132"/>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Среднесрочный               (от 1 года до 5 лет включительно)</a:t>
            </a:r>
            <a:endParaRPr lang="ru-RU" sz="1400" dirty="0">
              <a:solidFill>
                <a:schemeClr val="tx1"/>
              </a:solidFill>
            </a:endParaRPr>
          </a:p>
        </p:txBody>
      </p:sp>
      <p:sp>
        <p:nvSpPr>
          <p:cNvPr id="10" name="Скругленный прямоугольник 9"/>
          <p:cNvSpPr/>
          <p:nvPr/>
        </p:nvSpPr>
        <p:spPr>
          <a:xfrm>
            <a:off x="6638540" y="5036355"/>
            <a:ext cx="1857388" cy="78581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Долгосрочный                      ( от 5 до 30 лет включительно)</a:t>
            </a:r>
            <a:endParaRPr lang="ru-RU" sz="1400" dirty="0">
              <a:solidFill>
                <a:schemeClr val="tx1"/>
              </a:solidFill>
            </a:endParaRPr>
          </a:p>
        </p:txBody>
      </p:sp>
      <p:sp>
        <p:nvSpPr>
          <p:cNvPr id="11" name="Скругленный прямоугольник 10"/>
          <p:cNvSpPr/>
          <p:nvPr/>
        </p:nvSpPr>
        <p:spPr>
          <a:xfrm>
            <a:off x="4096944" y="2580330"/>
            <a:ext cx="1714512" cy="71438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Кредиты</a:t>
            </a:r>
            <a:endParaRPr lang="ru-RU" sz="1400" dirty="0">
              <a:solidFill>
                <a:schemeClr val="tx1"/>
              </a:solidFill>
            </a:endParaRPr>
          </a:p>
        </p:txBody>
      </p:sp>
      <p:sp>
        <p:nvSpPr>
          <p:cNvPr id="12" name="Скругленный прямоугольник 11"/>
          <p:cNvSpPr/>
          <p:nvPr/>
        </p:nvSpPr>
        <p:spPr>
          <a:xfrm>
            <a:off x="4102327" y="3653800"/>
            <a:ext cx="1714512" cy="857256"/>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Муниципальные ценные бумаги</a:t>
            </a:r>
            <a:endParaRPr lang="ru-RU" sz="1400" dirty="0">
              <a:solidFill>
                <a:schemeClr val="tx1"/>
              </a:solidFill>
            </a:endParaRPr>
          </a:p>
        </p:txBody>
      </p:sp>
      <p:sp>
        <p:nvSpPr>
          <p:cNvPr id="13" name="Скругленный прямоугольник 12"/>
          <p:cNvSpPr/>
          <p:nvPr/>
        </p:nvSpPr>
        <p:spPr>
          <a:xfrm>
            <a:off x="4095952" y="4763531"/>
            <a:ext cx="1785950" cy="107157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Муниципальные гарантии</a:t>
            </a:r>
            <a:endParaRPr lang="ru-RU" sz="1400" dirty="0">
              <a:solidFill>
                <a:schemeClr val="tx1"/>
              </a:solidFill>
            </a:endParaRPr>
          </a:p>
        </p:txBody>
      </p:sp>
      <p:sp>
        <p:nvSpPr>
          <p:cNvPr id="14" name="Скругленный прямоугольник 13"/>
          <p:cNvSpPr/>
          <p:nvPr/>
        </p:nvSpPr>
        <p:spPr>
          <a:xfrm>
            <a:off x="1376322" y="2367916"/>
            <a:ext cx="2000264" cy="1285884"/>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Внутренний долг               ( в рублях)</a:t>
            </a:r>
            <a:endParaRPr lang="ru-RU" sz="1400" dirty="0">
              <a:solidFill>
                <a:schemeClr val="tx1"/>
              </a:solidFill>
            </a:endParaRPr>
          </a:p>
        </p:txBody>
      </p:sp>
      <p:pic>
        <p:nvPicPr>
          <p:cNvPr id="15"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8" name="Объект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378850" y="4014485"/>
            <a:ext cx="2421582" cy="187319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38092553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38</a:t>
            </a:fld>
            <a:endParaRPr lang="ru-RU" dirty="0"/>
          </a:p>
        </p:txBody>
      </p:sp>
      <p:sp>
        <p:nvSpPr>
          <p:cNvPr id="6" name="TextBox 5"/>
          <p:cNvSpPr txBox="1"/>
          <p:nvPr/>
        </p:nvSpPr>
        <p:spPr>
          <a:xfrm>
            <a:off x="1714480" y="571480"/>
            <a:ext cx="6429420" cy="1107996"/>
          </a:xfrm>
          <a:prstGeom prst="rect">
            <a:avLst/>
          </a:prstGeom>
          <a:noFill/>
        </p:spPr>
        <p:txBody>
          <a:bodyPr wrap="square" rtlCol="0">
            <a:spAutoFit/>
          </a:bodyPr>
          <a:lstStyle/>
          <a:p>
            <a:pPr algn="ctr"/>
            <a:r>
              <a:rPr lang="ru-RU" sz="2200" b="1" dirty="0" smtClean="0"/>
              <a:t>Муниципальный долг Павловского муниципального района Воронежской области, тыс. руб.</a:t>
            </a:r>
            <a:endParaRPr lang="ru-RU" sz="2200" b="1"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aphicFrame>
        <p:nvGraphicFramePr>
          <p:cNvPr id="11" name="Диаграмма 10"/>
          <p:cNvGraphicFramePr/>
          <p:nvPr>
            <p:extLst>
              <p:ext uri="{D42A27DB-BD31-4B8C-83A1-F6EECF244321}">
                <p14:modId xmlns:p14="http://schemas.microsoft.com/office/powerpoint/2010/main" xmlns="" val="3723960581"/>
              </p:ext>
            </p:extLst>
          </p:nvPr>
        </p:nvGraphicFramePr>
        <p:xfrm>
          <a:off x="1071538" y="1397000"/>
          <a:ext cx="7643866" cy="460376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39</a:t>
            </a:fld>
            <a:endParaRPr lang="ru-RU" dirty="0"/>
          </a:p>
        </p:txBody>
      </p:sp>
      <p:sp>
        <p:nvSpPr>
          <p:cNvPr id="3" name="Заголовок 2"/>
          <p:cNvSpPr>
            <a:spLocks noGrp="1"/>
          </p:cNvSpPr>
          <p:nvPr>
            <p:ph type="title"/>
          </p:nvPr>
        </p:nvSpPr>
        <p:spPr>
          <a:xfrm>
            <a:off x="1547664" y="611289"/>
            <a:ext cx="6512511" cy="571500"/>
          </a:xfrm>
        </p:spPr>
        <p:txBody>
          <a:bodyPr/>
          <a:lstStyle/>
          <a:p>
            <a:pPr marL="0" indent="0" algn="ctr">
              <a:buNone/>
            </a:pPr>
            <a:r>
              <a:rPr lang="ru-RU" sz="2500" dirty="0" smtClean="0"/>
              <a:t>Глоссарий</a:t>
            </a:r>
            <a:endParaRPr lang="ru-RU" sz="25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2" name="Объект 11"/>
          <p:cNvSpPr>
            <a:spLocks noGrp="1"/>
          </p:cNvSpPr>
          <p:nvPr>
            <p:ph sz="quarter" idx="13"/>
          </p:nvPr>
        </p:nvSpPr>
        <p:spPr>
          <a:xfrm>
            <a:off x="1304683" y="1052737"/>
            <a:ext cx="7443781" cy="4824535"/>
          </a:xfrm>
        </p:spPr>
        <p:txBody>
          <a:bodyPr>
            <a:noAutofit/>
          </a:bodyPr>
          <a:lstStyle/>
          <a:p>
            <a:pPr marL="45720" indent="0" algn="just">
              <a:buNone/>
            </a:pPr>
            <a:r>
              <a:rPr lang="ru-RU" sz="1600" b="1" dirty="0">
                <a:solidFill>
                  <a:srgbClr val="FF0000"/>
                </a:solidFill>
              </a:rPr>
              <a:t>А</a:t>
            </a:r>
            <a:r>
              <a:rPr lang="ru-RU" sz="1600" dirty="0">
                <a:solidFill>
                  <a:srgbClr val="FF0000"/>
                </a:solidFill>
              </a:rPr>
              <a:t> </a:t>
            </a:r>
            <a:endParaRPr lang="ru-RU" sz="1600" dirty="0" smtClean="0">
              <a:solidFill>
                <a:srgbClr val="FF0000"/>
              </a:solidFill>
            </a:endParaRPr>
          </a:p>
          <a:p>
            <a:pPr marL="45720" indent="0" algn="just">
              <a:buNone/>
            </a:pPr>
            <a:r>
              <a:rPr lang="ru-RU" sz="1600" b="1" i="1" dirty="0" smtClean="0"/>
              <a:t>Администратор </a:t>
            </a:r>
            <a:r>
              <a:rPr lang="ru-RU" sz="1600" b="1" i="1" dirty="0"/>
              <a:t>доходов </a:t>
            </a:r>
            <a:r>
              <a:rPr lang="ru-RU" sz="1600" b="1" i="1" dirty="0" smtClean="0"/>
              <a:t>бюджета</a:t>
            </a:r>
          </a:p>
          <a:p>
            <a:pPr marL="45720" indent="0" algn="just">
              <a:buNone/>
            </a:pPr>
            <a:r>
              <a:rPr lang="ru-RU" sz="1600" dirty="0" smtClean="0"/>
              <a:t>Орган </a:t>
            </a:r>
            <a:r>
              <a:rPr lang="ru-RU" sz="1600" dirty="0"/>
              <a:t>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осуществляющий(ее): - контроль за правильностью исчисления, - полнотой и своевременностью уплаты, - начисление, - учет, - взыскание, - принятие решений о возврате (зачете) излишне уплаченных (взысканных) платежей, пеней и штрафов по ним, являющихся доходами бюджетов бюджетной системы РФ. </a:t>
            </a:r>
            <a:endParaRPr lang="ru-RU" sz="1600" dirty="0" smtClean="0"/>
          </a:p>
          <a:p>
            <a:pPr marL="45720" indent="0" algn="just">
              <a:buNone/>
            </a:pPr>
            <a:r>
              <a:rPr lang="ru-RU" sz="1600" b="1" dirty="0">
                <a:solidFill>
                  <a:srgbClr val="FF0000"/>
                </a:solidFill>
              </a:rPr>
              <a:t>Б</a:t>
            </a:r>
            <a:r>
              <a:rPr lang="ru-RU" sz="1600" dirty="0"/>
              <a:t> </a:t>
            </a:r>
            <a:endParaRPr lang="ru-RU" sz="1600" dirty="0" smtClean="0"/>
          </a:p>
          <a:p>
            <a:pPr marL="45720" indent="0" algn="just">
              <a:buNone/>
            </a:pPr>
            <a:r>
              <a:rPr lang="ru-RU" sz="1600" b="1" i="1" dirty="0" smtClean="0"/>
              <a:t>Бюджет </a:t>
            </a:r>
          </a:p>
          <a:p>
            <a:pPr marL="45720" indent="0" algn="just">
              <a:buNone/>
            </a:pPr>
            <a:r>
              <a:rPr lang="ru-RU" sz="1600" dirty="0" smtClean="0"/>
              <a:t>1. Фонд </a:t>
            </a:r>
            <a:r>
              <a:rPr lang="ru-RU" sz="1600" dirty="0"/>
              <a:t>денежных средств, предназначенный для финансирования функций государства (федеральный и региональный уровень) и местного самоуправления (местный уровень). </a:t>
            </a:r>
            <a:endParaRPr lang="ru-RU" sz="1600" dirty="0" smtClean="0"/>
          </a:p>
          <a:p>
            <a:pPr marL="45720" indent="0" algn="just">
              <a:buNone/>
            </a:pPr>
            <a:r>
              <a:rPr lang="ru-RU" sz="1600" dirty="0" smtClean="0"/>
              <a:t>2</a:t>
            </a:r>
            <a:r>
              <a:rPr lang="ru-RU" sz="1600" dirty="0"/>
              <a:t>. Представляет собой главный финансовый документ страны (региона, муниципалитета, поселения), утверждаемый органом законодательной власти соответствующего уровня управления</a:t>
            </a:r>
            <a:r>
              <a:rPr lang="ru-RU" sz="1600" dirty="0" smtClean="0"/>
              <a:t>.</a:t>
            </a:r>
          </a:p>
        </p:txBody>
      </p:sp>
      <p:pic>
        <p:nvPicPr>
          <p:cNvPr id="13" name="Объект 8"/>
          <p:cNvPicPr>
            <a:picLocks noGrp="1" noChangeAspect="1"/>
          </p:cNvPicPr>
          <p:nvPr>
            <p:ph sz="quarter" idx="13"/>
          </p:nvPr>
        </p:nvPicPr>
        <p:blipFill>
          <a:blip r:embed="rId3" cstate="print">
            <a:extLst>
              <a:ext uri="{28A0092B-C50C-407E-A947-70E740481C1C}">
                <a14:useLocalDpi xmlns:a14="http://schemas.microsoft.com/office/drawing/2010/main" xmlns="" val="0"/>
              </a:ext>
            </a:extLst>
          </a:blip>
          <a:stretch>
            <a:fillRect/>
          </a:stretch>
        </p:blipFill>
        <p:spPr>
          <a:xfrm>
            <a:off x="4929190" y="5786454"/>
            <a:ext cx="767298" cy="936104"/>
          </a:xfrm>
        </p:spPr>
      </p:pic>
    </p:spTree>
    <p:extLst>
      <p:ext uri="{BB962C8B-B14F-4D97-AF65-F5344CB8AC3E}">
        <p14:creationId xmlns:p14="http://schemas.microsoft.com/office/powerpoint/2010/main" xmlns="" val="27280825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5" y="500165"/>
            <a:ext cx="7632848" cy="840603"/>
          </a:xfrm>
        </p:spPr>
        <p:txBody>
          <a:bodyPr/>
          <a:lstStyle/>
          <a:p>
            <a:pPr marL="0" indent="0" algn="ctr">
              <a:buNone/>
            </a:pPr>
            <a:r>
              <a:rPr lang="ru-RU" sz="2500" dirty="0" smtClean="0">
                <a:gradFill>
                  <a:gsLst>
                    <a:gs pos="0">
                      <a:prstClr val="black"/>
                    </a:gs>
                    <a:gs pos="40000">
                      <a:prstClr val="black">
                        <a:lumMod val="75000"/>
                        <a:lumOff val="25000"/>
                      </a:prstClr>
                    </a:gs>
                    <a:gs pos="100000">
                      <a:srgbClr val="212745">
                        <a:alpha val="65000"/>
                      </a:srgbClr>
                    </a:gs>
                  </a:gsLst>
                  <a:lin ang="5400000" scaled="0"/>
                </a:gradFill>
                <a:effectLst>
                  <a:reflection blurRad="6350" stA="55000" endA="300" endPos="45500" dir="5400000" sy="-100000" algn="bl" rotWithShape="0"/>
                </a:effectLst>
              </a:rPr>
              <a:t>Административно – территориальное деление Павловского муниципального района</a:t>
            </a:r>
            <a:endParaRPr lang="ru-RU" sz="2500" dirty="0"/>
          </a:p>
        </p:txBody>
      </p:sp>
      <p:sp>
        <p:nvSpPr>
          <p:cNvPr id="4" name="Текст 3"/>
          <p:cNvSpPr>
            <a:spLocks noGrp="1"/>
          </p:cNvSpPr>
          <p:nvPr>
            <p:ph type="body" sz="half" idx="2"/>
          </p:nvPr>
        </p:nvSpPr>
        <p:spPr>
          <a:xfrm>
            <a:off x="1276474" y="1484783"/>
            <a:ext cx="7399981" cy="2664297"/>
          </a:xfrm>
        </p:spPr>
        <p:txBody>
          <a:bodyPr>
            <a:normAutofit fontScale="92500" lnSpcReduction="20000"/>
          </a:bodyPr>
          <a:lstStyle/>
          <a:p>
            <a:pPr indent="363538" algn="just"/>
            <a:r>
              <a:rPr lang="ru-RU" sz="1700" dirty="0" smtClean="0">
                <a:cs typeface="Arial" pitchFamily="34" charset="0"/>
              </a:rPr>
              <a:t>Территория района составляет 1,9 тыс. кв. км. Численность постоянного населения составляет 53,5 тыс. человек, из которых 28,9 тыс. человек – сельские жители</a:t>
            </a:r>
            <a:r>
              <a:rPr lang="ru-RU" sz="1700" dirty="0" smtClean="0"/>
              <a:t>.</a:t>
            </a:r>
          </a:p>
          <a:p>
            <a:pPr indent="363538" algn="just"/>
            <a:r>
              <a:rPr lang="ru-RU" sz="1700" dirty="0" smtClean="0"/>
              <a:t>В состав Павловского муниципального района входят 1 городское и 14 сельских поселений. На территории района находится 54 населенных пункта: 1 город, 28 сел, 10 поселков, 14 хуторов, 1 деревня.</a:t>
            </a:r>
          </a:p>
          <a:p>
            <a:pPr indent="363538" algn="just"/>
            <a:r>
              <a:rPr lang="ru-RU" sz="1700" dirty="0" smtClean="0"/>
              <a:t>Административный центр района – город Павловск, основанный в 1709 года. Павловск, включен в список исторических городов России. На государственной охране состоят 40 памятников истории и архитектуры.</a:t>
            </a:r>
          </a:p>
          <a:p>
            <a:pPr indent="363538" algn="just"/>
            <a:endParaRPr lang="ru-RU" sz="1700" b="1" i="1" dirty="0" smtClean="0"/>
          </a:p>
          <a:p>
            <a:pPr indent="363538" algn="just"/>
            <a:r>
              <a:rPr lang="ru-RU" sz="1700" b="1" i="1" dirty="0" smtClean="0"/>
              <a:t>Сельские поселения Павловского района:</a:t>
            </a:r>
          </a:p>
          <a:p>
            <a:endParaRPr lang="ru-RU" sz="1600" dirty="0">
              <a:latin typeface="Arial" pitchFamily="34" charset="0"/>
            </a:endParaRPr>
          </a:p>
        </p:txBody>
      </p:sp>
      <p:sp>
        <p:nvSpPr>
          <p:cNvPr id="6" name="Номер слайда 5"/>
          <p:cNvSpPr>
            <a:spLocks noGrp="1"/>
          </p:cNvSpPr>
          <p:nvPr>
            <p:ph type="sldNum" sz="quarter" idx="12"/>
          </p:nvPr>
        </p:nvSpPr>
        <p:spPr/>
        <p:txBody>
          <a:bodyPr/>
          <a:lstStyle/>
          <a:p>
            <a:fld id="{B19B0651-EE4F-4900-A07F-96A6BFA9D0F0}" type="slidenum">
              <a:rPr lang="ru-RU" smtClean="0"/>
              <a:pPr/>
              <a:t>4</a:t>
            </a:fld>
            <a:endParaRPr lang="ru-RU"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aphicFrame>
        <p:nvGraphicFramePr>
          <p:cNvPr id="10" name="Таблица 9"/>
          <p:cNvGraphicFramePr>
            <a:graphicFrameLocks noGrp="1"/>
          </p:cNvGraphicFramePr>
          <p:nvPr>
            <p:extLst>
              <p:ext uri="{D42A27DB-BD31-4B8C-83A1-F6EECF244321}">
                <p14:modId xmlns:p14="http://schemas.microsoft.com/office/powerpoint/2010/main" xmlns="" val="4286498463"/>
              </p:ext>
            </p:extLst>
          </p:nvPr>
        </p:nvGraphicFramePr>
        <p:xfrm>
          <a:off x="1475656" y="4267200"/>
          <a:ext cx="6096000" cy="4018280"/>
        </p:xfrm>
        <a:graphic>
          <a:graphicData uri="http://schemas.openxmlformats.org/drawingml/2006/table">
            <a:tbl>
              <a:tblPr firstRow="1" bandRow="1">
                <a:tableStyleId>{2D5ABB26-0587-4C30-8999-92F81FD0307C}</a:tableStyleId>
              </a:tblPr>
              <a:tblGrid>
                <a:gridCol w="3048000"/>
                <a:gridCol w="3048000"/>
              </a:tblGrid>
              <a:tr h="139040">
                <a:tc>
                  <a:txBody>
                    <a:bodyPr/>
                    <a:lstStyle/>
                    <a:p>
                      <a:r>
                        <a:rPr lang="ru-RU" sz="1600" i="1" dirty="0" smtClean="0"/>
                        <a:t>Александровское</a:t>
                      </a:r>
                    </a:p>
                    <a:p>
                      <a:r>
                        <a:rPr lang="ru-RU" sz="1600" i="1" dirty="0" smtClean="0"/>
                        <a:t>Александро-Донское</a:t>
                      </a:r>
                    </a:p>
                    <a:p>
                      <a:r>
                        <a:rPr lang="ru-RU" sz="1600" i="1" dirty="0" smtClean="0"/>
                        <a:t>Воронцовское</a:t>
                      </a:r>
                    </a:p>
                    <a:p>
                      <a:r>
                        <a:rPr lang="ru-RU" sz="1600" i="1" dirty="0" smtClean="0"/>
                        <a:t>Гаврильское</a:t>
                      </a:r>
                    </a:p>
                    <a:p>
                      <a:r>
                        <a:rPr lang="ru-RU" sz="1600" i="1" dirty="0" smtClean="0"/>
                        <a:t>Елизаветовское</a:t>
                      </a:r>
                    </a:p>
                    <a:p>
                      <a:r>
                        <a:rPr lang="ru-RU" sz="1600" i="1" dirty="0" smtClean="0"/>
                        <a:t>Ерышевское</a:t>
                      </a:r>
                    </a:p>
                    <a:p>
                      <a:r>
                        <a:rPr lang="ru-RU" sz="1600" i="1" dirty="0" smtClean="0"/>
                        <a:t>Казинское</a:t>
                      </a:r>
                      <a:endParaRPr lang="ru-RU" sz="1600" i="1" dirty="0"/>
                    </a:p>
                  </a:txBody>
                  <a:tcPr/>
                </a:tc>
                <a:tc>
                  <a:txBody>
                    <a:bodyPr/>
                    <a:lstStyle/>
                    <a:p>
                      <a:r>
                        <a:rPr lang="ru-RU" sz="1600" i="1" dirty="0" smtClean="0"/>
                        <a:t>Красное</a:t>
                      </a:r>
                    </a:p>
                    <a:p>
                      <a:r>
                        <a:rPr lang="ru-RU" sz="1600" i="1" dirty="0" smtClean="0"/>
                        <a:t>Ливенское</a:t>
                      </a:r>
                    </a:p>
                    <a:p>
                      <a:r>
                        <a:rPr lang="ru-RU" sz="1600" i="1" dirty="0" smtClean="0"/>
                        <a:t>Лосевское</a:t>
                      </a:r>
                    </a:p>
                    <a:p>
                      <a:r>
                        <a:rPr lang="ru-RU" sz="1600" i="1" dirty="0" smtClean="0"/>
                        <a:t>Песковское</a:t>
                      </a:r>
                    </a:p>
                    <a:p>
                      <a:r>
                        <a:rPr lang="ru-RU" sz="1600" i="1" dirty="0" smtClean="0"/>
                        <a:t>Петровское</a:t>
                      </a:r>
                    </a:p>
                    <a:p>
                      <a:r>
                        <a:rPr lang="ru-RU" sz="1600" i="1" dirty="0" smtClean="0"/>
                        <a:t>Покровское</a:t>
                      </a:r>
                    </a:p>
                    <a:p>
                      <a:r>
                        <a:rPr lang="ru-RU" sz="1600" i="1" dirty="0" smtClean="0"/>
                        <a:t>Русско-Буйловское</a:t>
                      </a:r>
                      <a:endParaRPr lang="ru-RU" sz="1600" i="1" dirty="0"/>
                    </a:p>
                  </a:txBody>
                  <a:tcPr/>
                </a:tc>
              </a:tr>
              <a:tr h="370840">
                <a:tc>
                  <a:txBody>
                    <a:bodyPr/>
                    <a:lstStyle/>
                    <a:p>
                      <a:endParaRPr lang="ru-RU" dirty="0"/>
                    </a:p>
                  </a:txBody>
                  <a:tcPr/>
                </a:tc>
                <a:tc>
                  <a:txBody>
                    <a:bodyPr/>
                    <a:lstStyle/>
                    <a:p>
                      <a:endParaRPr lang="ru-RU" dirty="0"/>
                    </a:p>
                  </a:txBody>
                  <a:tcPr/>
                </a:tc>
              </a:tr>
              <a:tr h="0">
                <a:tc>
                  <a:txBody>
                    <a:bodyPr/>
                    <a:lstStyle/>
                    <a:p>
                      <a:endParaRPr lang="ru-RU" dirty="0"/>
                    </a:p>
                  </a:txBody>
                  <a:tcPr/>
                </a:tc>
                <a:tc>
                  <a:txBody>
                    <a:bodyPr/>
                    <a:lstStyle/>
                    <a:p>
                      <a:endParaRPr lang="ru-RU"/>
                    </a:p>
                  </a:txBody>
                  <a:tcPr/>
                </a:tc>
              </a:tr>
              <a:tr h="370840">
                <a:tc>
                  <a:txBody>
                    <a:bodyPr/>
                    <a:lstStyle/>
                    <a:p>
                      <a:endParaRPr lang="ru-RU" dirty="0"/>
                    </a:p>
                  </a:txBody>
                  <a:tcPr/>
                </a:tc>
                <a:tc>
                  <a:txBody>
                    <a:bodyPr/>
                    <a:lstStyle/>
                    <a:p>
                      <a:endParaRPr lang="ru-RU" dirty="0"/>
                    </a:p>
                  </a:txBody>
                  <a:tcPr/>
                </a:tc>
              </a:tr>
              <a:tr h="370840">
                <a:tc>
                  <a:txBody>
                    <a:bodyPr/>
                    <a:lstStyle/>
                    <a:p>
                      <a:endParaRPr lang="ru-RU" dirty="0"/>
                    </a:p>
                  </a:txBody>
                  <a:tcPr/>
                </a:tc>
                <a:tc>
                  <a:txBody>
                    <a:bodyPr/>
                    <a:lstStyle/>
                    <a:p>
                      <a:endParaRPr lang="ru-RU"/>
                    </a:p>
                  </a:txBody>
                  <a:tcPr/>
                </a:tc>
              </a:tr>
              <a:tr h="370840">
                <a:tc>
                  <a:txBody>
                    <a:bodyPr/>
                    <a:lstStyle/>
                    <a:p>
                      <a:endParaRPr lang="ru-RU" dirty="0"/>
                    </a:p>
                  </a:txBody>
                  <a:tcPr/>
                </a:tc>
                <a:tc>
                  <a:txBody>
                    <a:bodyPr/>
                    <a:lstStyle/>
                    <a:p>
                      <a:endParaRPr lang="ru-RU"/>
                    </a:p>
                  </a:txBody>
                  <a:tcPr/>
                </a:tc>
              </a:tr>
              <a:tr h="370840">
                <a:tc>
                  <a:txBody>
                    <a:bodyPr/>
                    <a:lstStyle/>
                    <a:p>
                      <a:endParaRPr lang="ru-RU" dirty="0"/>
                    </a:p>
                  </a:txBody>
                  <a:tcPr/>
                </a:tc>
                <a:tc>
                  <a:txBody>
                    <a:bodyPr/>
                    <a:lstStyle/>
                    <a:p>
                      <a:endParaRPr lang="ru-RU" dirty="0"/>
                    </a:p>
                  </a:txBody>
                  <a:tcPr/>
                </a:tc>
              </a:tr>
            </a:tbl>
          </a:graphicData>
        </a:graphic>
      </p:graphicFrame>
      <p:pic>
        <p:nvPicPr>
          <p:cNvPr id="12" name="Объект 11"/>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6516216" y="4077072"/>
            <a:ext cx="2160240" cy="216024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17780743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40</a:t>
            </a:fld>
            <a:endParaRPr lang="ru-RU" dirty="0"/>
          </a:p>
        </p:txBody>
      </p:sp>
      <p:sp>
        <p:nvSpPr>
          <p:cNvPr id="5" name="Объект 4"/>
          <p:cNvSpPr>
            <a:spLocks noGrp="1"/>
          </p:cNvSpPr>
          <p:nvPr>
            <p:ph sz="quarter" idx="14"/>
          </p:nvPr>
        </p:nvSpPr>
        <p:spPr>
          <a:xfrm>
            <a:off x="1276475" y="620688"/>
            <a:ext cx="7399981" cy="5184576"/>
          </a:xfrm>
        </p:spPr>
        <p:txBody>
          <a:bodyPr>
            <a:normAutofit/>
          </a:bodyPr>
          <a:lstStyle/>
          <a:p>
            <a:pPr marL="45720" indent="0" algn="just">
              <a:buNone/>
            </a:pPr>
            <a:r>
              <a:rPr lang="ru-RU" sz="1600" b="1" i="1" dirty="0"/>
              <a:t>Бюджет консолидированный</a:t>
            </a:r>
          </a:p>
          <a:p>
            <a:pPr marL="45720" indent="0" algn="just">
              <a:buNone/>
            </a:pPr>
            <a:r>
              <a:rPr lang="ru-RU" sz="1600" dirty="0"/>
              <a:t> Свод бюджетов бюджетной системы Российской Федерации на соответствующей территории (за исключением бюджетов государственных внебюджетных фондов). Консолидированным может быть бюджет на местном уровне (свод бюджета муниципального образования и бюджетов входящих в него поселений), региональном (свод бюджета субъекта Российской Федерации и бюджетов входящих в него муниципальных образований), федеральном (свод всех бюджетов бюджетной системы Российской Федерации). </a:t>
            </a:r>
            <a:endParaRPr lang="ru-RU" sz="1600" dirty="0" smtClean="0"/>
          </a:p>
          <a:p>
            <a:pPr marL="45720" indent="0" algn="just">
              <a:buNone/>
            </a:pPr>
            <a:r>
              <a:rPr lang="ru-RU" sz="1600" b="1" i="1" dirty="0"/>
              <a:t>Бюджет муниципального </a:t>
            </a:r>
            <a:r>
              <a:rPr lang="ru-RU" sz="1600" b="1" i="1" dirty="0" smtClean="0"/>
              <a:t>образования</a:t>
            </a:r>
          </a:p>
          <a:p>
            <a:pPr marL="45720" indent="0" algn="just">
              <a:buNone/>
            </a:pPr>
            <a:r>
              <a:rPr lang="ru-RU" sz="1600" dirty="0" smtClean="0"/>
              <a:t> </a:t>
            </a:r>
            <a:r>
              <a:rPr lang="ru-RU" sz="1600" dirty="0"/>
              <a:t>1. Фонд денежных средств, предназначенный для финансирования функций, отнесенных к предметам ведения местного самоуправления. </a:t>
            </a:r>
            <a:endParaRPr lang="ru-RU" sz="1600" dirty="0" smtClean="0"/>
          </a:p>
          <a:p>
            <a:pPr marL="45720" indent="0" algn="just">
              <a:buNone/>
            </a:pPr>
            <a:r>
              <a:rPr lang="ru-RU" sz="1600" dirty="0" smtClean="0"/>
              <a:t>2</a:t>
            </a:r>
            <a:r>
              <a:rPr lang="ru-RU" sz="1600" dirty="0"/>
              <a:t>. Основной финансовый документ муниципального образования, поселения на текущий финансовый год, принимаемый представительным органом местного самоуправления</a:t>
            </a:r>
            <a:r>
              <a:rPr lang="ru-RU" sz="1600" dirty="0" smtClean="0"/>
              <a:t>.</a:t>
            </a:r>
          </a:p>
          <a:p>
            <a:pPr marL="45720" indent="0" algn="just">
              <a:buNone/>
            </a:pPr>
            <a:r>
              <a:rPr lang="ru-RU" sz="1600" b="1" i="1" dirty="0"/>
              <a:t>Бюджетная классификация </a:t>
            </a:r>
            <a:endParaRPr lang="ru-RU" sz="1600" b="1" i="1" dirty="0" smtClean="0"/>
          </a:p>
          <a:p>
            <a:pPr marL="45720" indent="0" algn="just">
              <a:buNone/>
            </a:pPr>
            <a:r>
              <a:rPr lang="ru-RU" sz="1600" dirty="0" smtClean="0"/>
              <a:t>Группировка </a:t>
            </a:r>
            <a:r>
              <a:rPr lang="ru-RU" sz="1600" dirty="0"/>
              <a:t>доходов и расходов бюджетов всех уровней бюджетной системы РФ, а также источников финансирования дефицитов этих бюджетов, используемая для составления и исполнения бюджетов.</a:t>
            </a:r>
          </a:p>
          <a:p>
            <a:pPr marL="45720" indent="0" algn="just">
              <a:buNone/>
            </a:pPr>
            <a:endParaRPr lang="ru-RU" sz="2400" dirty="0"/>
          </a:p>
          <a:p>
            <a:pPr marL="45720" indent="0">
              <a:buNone/>
            </a:pPr>
            <a:endParaRPr lang="ru-RU"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 name="Объект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857752" y="5715016"/>
            <a:ext cx="767298" cy="936104"/>
          </a:xfrm>
          <a:prstGeom prst="rect">
            <a:avLst/>
          </a:prstGeom>
        </p:spPr>
      </p:pic>
    </p:spTree>
    <p:extLst>
      <p:ext uri="{BB962C8B-B14F-4D97-AF65-F5344CB8AC3E}">
        <p14:creationId xmlns:p14="http://schemas.microsoft.com/office/powerpoint/2010/main" xmlns="" val="40015721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41</a:t>
            </a:fld>
            <a:endParaRPr lang="ru-RU" dirty="0"/>
          </a:p>
        </p:txBody>
      </p:sp>
      <p:sp>
        <p:nvSpPr>
          <p:cNvPr id="14" name="Объект 13"/>
          <p:cNvSpPr>
            <a:spLocks noGrp="1"/>
          </p:cNvSpPr>
          <p:nvPr>
            <p:ph sz="quarter" idx="14"/>
          </p:nvPr>
        </p:nvSpPr>
        <p:spPr>
          <a:xfrm>
            <a:off x="1276475" y="620688"/>
            <a:ext cx="7399981" cy="4896544"/>
          </a:xfrm>
        </p:spPr>
        <p:txBody>
          <a:bodyPr>
            <a:normAutofit fontScale="92500"/>
          </a:bodyPr>
          <a:lstStyle/>
          <a:p>
            <a:pPr marL="45720" indent="0" algn="just">
              <a:buNone/>
            </a:pPr>
            <a:r>
              <a:rPr lang="ru-RU" sz="1700" b="1" i="1" dirty="0"/>
              <a:t>Бюджетная роспись </a:t>
            </a:r>
            <a:endParaRPr lang="ru-RU" sz="1700" b="1" i="1" dirty="0" smtClean="0"/>
          </a:p>
          <a:p>
            <a:pPr marL="45720" indent="0" algn="just">
              <a:buNone/>
            </a:pPr>
            <a:r>
              <a:rPr lang="ru-RU" sz="1700" dirty="0" smtClean="0"/>
              <a:t>Документ</a:t>
            </a:r>
            <a:r>
              <a:rPr lang="ru-RU" sz="1700" dirty="0"/>
              <a:t>, который составляется и ведется: - Главным распорядителем бюджетных средств – в целях исполнения бюджета в части расходов; - Главным администратором источников финансирования дефицита бюджета - в целях исполнения бюджета в части источников финансирования дефицита бюджета</a:t>
            </a:r>
            <a:r>
              <a:rPr lang="ru-RU" sz="1700" dirty="0" smtClean="0"/>
              <a:t>.</a:t>
            </a:r>
          </a:p>
          <a:p>
            <a:pPr marL="45720" indent="0" algn="just">
              <a:buNone/>
            </a:pPr>
            <a:r>
              <a:rPr lang="ru-RU" sz="1700" b="1" dirty="0" smtClean="0">
                <a:solidFill>
                  <a:srgbClr val="FF0000"/>
                </a:solidFill>
              </a:rPr>
              <a:t>Г</a:t>
            </a:r>
          </a:p>
          <a:p>
            <a:pPr marL="45720" indent="0" algn="just">
              <a:buNone/>
            </a:pPr>
            <a:r>
              <a:rPr lang="ru-RU" sz="1700" b="1" i="1" dirty="0" smtClean="0"/>
              <a:t>Главный </a:t>
            </a:r>
            <a:r>
              <a:rPr lang="ru-RU" sz="1700" b="1" i="1" dirty="0"/>
              <a:t>администратор доходов </a:t>
            </a:r>
            <a:r>
              <a:rPr lang="ru-RU" sz="1700" b="1" i="1" dirty="0" smtClean="0"/>
              <a:t>бюджета</a:t>
            </a:r>
          </a:p>
          <a:p>
            <a:pPr marL="45720" indent="0" algn="just">
              <a:buNone/>
            </a:pPr>
            <a:r>
              <a:rPr lang="ru-RU" sz="1700" dirty="0" smtClean="0"/>
              <a:t>Орган </a:t>
            </a:r>
            <a:r>
              <a:rPr lang="ru-RU" sz="1700" dirty="0"/>
              <a:t>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имеющий(ее) в своем ведении администраторов доходов бюджета. </a:t>
            </a:r>
            <a:endParaRPr lang="ru-RU" sz="1700" dirty="0" smtClean="0"/>
          </a:p>
          <a:p>
            <a:pPr marL="45720" indent="0" algn="just">
              <a:buNone/>
            </a:pPr>
            <a:r>
              <a:rPr lang="ru-RU" sz="1700" b="1" i="1" dirty="0"/>
              <a:t>Главный распорядитель бюджетных средств (ГРБС</a:t>
            </a:r>
            <a:r>
              <a:rPr lang="ru-RU" sz="1700" b="1" i="1" dirty="0" smtClean="0"/>
              <a:t>)</a:t>
            </a:r>
          </a:p>
          <a:p>
            <a:pPr marL="45720" indent="0" algn="just">
              <a:buNone/>
            </a:pPr>
            <a:r>
              <a:rPr lang="ru-RU" sz="1700" dirty="0" smtClean="0"/>
              <a:t>Орган </a:t>
            </a:r>
            <a:r>
              <a:rPr lang="ru-RU" sz="1700" dirty="0"/>
              <a:t>государственной власти (местного самоуправления), орган управления государственным внебюджетным фондом, или наиболее значимое учреждение науки, образования, культуры и здравоохранения, напрямую получающий(ее) средства из бюджета и наделенный правом распределять их между подведомственными распорядителями и получателями бюджетных средств</a:t>
            </a:r>
            <a:r>
              <a:rPr lang="ru-RU" sz="1700" dirty="0" smtClean="0"/>
              <a:t>.</a:t>
            </a:r>
          </a:p>
          <a:p>
            <a:pPr marL="45720" indent="0" algn="just">
              <a:buNone/>
            </a:pPr>
            <a:endParaRPr lang="ru-RU"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Объект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857752" y="5715016"/>
            <a:ext cx="767298" cy="936104"/>
          </a:xfrm>
          <a:prstGeom prst="rect">
            <a:avLst/>
          </a:prstGeom>
        </p:spPr>
      </p:pic>
    </p:spTree>
    <p:extLst>
      <p:ext uri="{BB962C8B-B14F-4D97-AF65-F5344CB8AC3E}">
        <p14:creationId xmlns:p14="http://schemas.microsoft.com/office/powerpoint/2010/main" xmlns="" val="1811721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42</a:t>
            </a:fld>
            <a:endParaRPr lang="ru-RU" dirty="0"/>
          </a:p>
        </p:txBody>
      </p:sp>
      <p:sp>
        <p:nvSpPr>
          <p:cNvPr id="5" name="Объект 4"/>
          <p:cNvSpPr>
            <a:spLocks noGrp="1"/>
          </p:cNvSpPr>
          <p:nvPr>
            <p:ph sz="quarter" idx="14"/>
          </p:nvPr>
        </p:nvSpPr>
        <p:spPr>
          <a:xfrm>
            <a:off x="1276475" y="500164"/>
            <a:ext cx="7399981" cy="5161084"/>
          </a:xfrm>
        </p:spPr>
        <p:txBody>
          <a:bodyPr>
            <a:normAutofit lnSpcReduction="10000"/>
          </a:bodyPr>
          <a:lstStyle/>
          <a:p>
            <a:pPr marL="45720" indent="0" algn="just">
              <a:buNone/>
            </a:pPr>
            <a:r>
              <a:rPr lang="ru-RU" sz="1600" b="1" dirty="0">
                <a:solidFill>
                  <a:srgbClr val="FF0000"/>
                </a:solidFill>
              </a:rPr>
              <a:t>Д</a:t>
            </a:r>
            <a:r>
              <a:rPr lang="ru-RU" b="1" dirty="0">
                <a:solidFill>
                  <a:srgbClr val="FF0000"/>
                </a:solidFill>
              </a:rPr>
              <a:t> </a:t>
            </a:r>
            <a:endParaRPr lang="ru-RU" sz="1600" b="1" dirty="0" smtClean="0">
              <a:solidFill>
                <a:srgbClr val="FF0000"/>
              </a:solidFill>
            </a:endParaRPr>
          </a:p>
          <a:p>
            <a:pPr marL="45720" indent="0" algn="just">
              <a:buNone/>
            </a:pPr>
            <a:r>
              <a:rPr lang="ru-RU" sz="1600" b="1" i="1" dirty="0" smtClean="0"/>
              <a:t>Дефицит </a:t>
            </a:r>
            <a:r>
              <a:rPr lang="ru-RU" sz="1600" b="1" i="1" dirty="0"/>
              <a:t>бюджета </a:t>
            </a:r>
            <a:endParaRPr lang="ru-RU" sz="1600" b="1" i="1" dirty="0" smtClean="0"/>
          </a:p>
          <a:p>
            <a:pPr marL="45720" indent="0" algn="just">
              <a:buNone/>
            </a:pPr>
            <a:r>
              <a:rPr lang="ru-RU" sz="1600" dirty="0" smtClean="0"/>
              <a:t>Превышение </a:t>
            </a:r>
            <a:r>
              <a:rPr lang="ru-RU" sz="1600" dirty="0"/>
              <a:t>расходов бюджета над </a:t>
            </a:r>
            <a:r>
              <a:rPr lang="ru-RU" sz="1600" dirty="0" smtClean="0"/>
              <a:t>его </a:t>
            </a:r>
            <a:r>
              <a:rPr lang="ru-RU" sz="1600" dirty="0"/>
              <a:t>доходами</a:t>
            </a:r>
            <a:r>
              <a:rPr lang="ru-RU" sz="1600" dirty="0" smtClean="0"/>
              <a:t>.</a:t>
            </a:r>
          </a:p>
          <a:p>
            <a:pPr marL="45720" indent="0" algn="just">
              <a:buNone/>
            </a:pPr>
            <a:r>
              <a:rPr lang="ru-RU" sz="1600" b="1" i="1" dirty="0"/>
              <a:t>Дотации</a:t>
            </a:r>
            <a:r>
              <a:rPr lang="ru-RU" sz="1600" dirty="0"/>
              <a:t> </a:t>
            </a:r>
            <a:endParaRPr lang="ru-RU" sz="1600" dirty="0" smtClean="0"/>
          </a:p>
          <a:p>
            <a:pPr marL="45720" indent="0" algn="just">
              <a:buNone/>
            </a:pPr>
            <a:r>
              <a:rPr lang="ru-RU" sz="1600" dirty="0" smtClean="0"/>
              <a:t>Средства</a:t>
            </a:r>
            <a:r>
              <a:rPr lang="ru-RU" sz="1600" dirty="0"/>
              <a:t>, предоставляемые одним бюджетом бюджетной системы РФ другому бюджету на безвозмездной и безвозвратной основе без указания конкретных целей </a:t>
            </a:r>
            <a:r>
              <a:rPr lang="ru-RU" sz="1600" dirty="0" smtClean="0"/>
              <a:t>использования.</a:t>
            </a:r>
          </a:p>
          <a:p>
            <a:pPr marL="45720" indent="0" algn="just">
              <a:buNone/>
            </a:pPr>
            <a:r>
              <a:rPr lang="ru-RU" sz="1600" b="1" i="1" dirty="0"/>
              <a:t>Доходы бюджета </a:t>
            </a:r>
            <a:endParaRPr lang="ru-RU" sz="1600" b="1" i="1" dirty="0" smtClean="0"/>
          </a:p>
          <a:p>
            <a:pPr marL="45720" indent="0" algn="just">
              <a:buNone/>
            </a:pPr>
            <a:r>
              <a:rPr lang="ru-RU" sz="1600" dirty="0" smtClean="0"/>
              <a:t>Поступающие </a:t>
            </a:r>
            <a:r>
              <a:rPr lang="ru-RU" sz="1600" dirty="0"/>
              <a:t>от населения, организаций, учреждений в бюджет денежные средства в виде: - налогов; - неналоговых поступлений (пошлины, доходы от продажи имущества, штрафы и т.п.); - безвозмездных поступлений; - доходов от предпринимательской деятельности бюджетных организаций. Кредиты, доходы от выпуска ценных бумаг, полученные государством (органами местного самоуправления), не включаются в состав доходов. </a:t>
            </a:r>
            <a:endParaRPr lang="ru-RU" sz="1600" dirty="0" smtClean="0"/>
          </a:p>
          <a:p>
            <a:pPr marL="45720" indent="0" algn="just">
              <a:buNone/>
            </a:pPr>
            <a:r>
              <a:rPr lang="ru-RU" sz="1600" b="1" dirty="0" smtClean="0">
                <a:solidFill>
                  <a:srgbClr val="FF0000"/>
                </a:solidFill>
              </a:rPr>
              <a:t>М</a:t>
            </a:r>
          </a:p>
          <a:p>
            <a:pPr marL="45720" indent="0" algn="just">
              <a:buNone/>
            </a:pPr>
            <a:r>
              <a:rPr lang="ru-RU" sz="1600" b="1" i="1" dirty="0" smtClean="0"/>
              <a:t>Межбюджетные </a:t>
            </a:r>
            <a:r>
              <a:rPr lang="ru-RU" sz="1600" b="1" i="1" dirty="0"/>
              <a:t>трансферты </a:t>
            </a:r>
            <a:endParaRPr lang="ru-RU" sz="1600" b="1" i="1" dirty="0" smtClean="0"/>
          </a:p>
          <a:p>
            <a:pPr marL="45720" indent="0" algn="just">
              <a:buNone/>
            </a:pPr>
            <a:r>
              <a:rPr lang="ru-RU" sz="1600" dirty="0" smtClean="0"/>
              <a:t>Средства</a:t>
            </a:r>
            <a:r>
              <a:rPr lang="ru-RU" sz="1600" dirty="0"/>
              <a:t>, предоставляемые одним бюджетом бюджетной системы РФ другому бюджету.</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Объект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932040" y="5661248"/>
            <a:ext cx="767298" cy="936104"/>
          </a:xfrm>
          <a:prstGeom prst="rect">
            <a:avLst/>
          </a:prstGeom>
        </p:spPr>
      </p:pic>
    </p:spTree>
    <p:extLst>
      <p:ext uri="{BB962C8B-B14F-4D97-AF65-F5344CB8AC3E}">
        <p14:creationId xmlns:p14="http://schemas.microsoft.com/office/powerpoint/2010/main" xmlns="" val="15714782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43</a:t>
            </a:fld>
            <a:endParaRPr lang="ru-RU" dirty="0"/>
          </a:p>
        </p:txBody>
      </p:sp>
      <p:sp>
        <p:nvSpPr>
          <p:cNvPr id="5" name="Объект 4"/>
          <p:cNvSpPr>
            <a:spLocks noGrp="1"/>
          </p:cNvSpPr>
          <p:nvPr>
            <p:ph sz="quarter" idx="14"/>
          </p:nvPr>
        </p:nvSpPr>
        <p:spPr>
          <a:xfrm>
            <a:off x="1276475" y="620688"/>
            <a:ext cx="7327973" cy="5184576"/>
          </a:xfrm>
        </p:spPr>
        <p:txBody>
          <a:bodyPr>
            <a:normAutofit fontScale="92500" lnSpcReduction="10000"/>
          </a:bodyPr>
          <a:lstStyle/>
          <a:p>
            <a:pPr marL="45720" indent="0">
              <a:buNone/>
            </a:pPr>
            <a:r>
              <a:rPr lang="ru-RU" sz="1600" b="1" dirty="0">
                <a:solidFill>
                  <a:srgbClr val="FF0000"/>
                </a:solidFill>
              </a:rPr>
              <a:t>Н </a:t>
            </a:r>
            <a:endParaRPr lang="ru-RU" sz="1600" b="1" dirty="0" smtClean="0">
              <a:solidFill>
                <a:srgbClr val="FF0000"/>
              </a:solidFill>
            </a:endParaRPr>
          </a:p>
          <a:p>
            <a:pPr marL="45720" indent="0" algn="just">
              <a:buNone/>
            </a:pPr>
            <a:r>
              <a:rPr lang="ru-RU" sz="1600" b="1" i="1" dirty="0" smtClean="0"/>
              <a:t>Непрограммные </a:t>
            </a:r>
            <a:r>
              <a:rPr lang="ru-RU" sz="1600" b="1" i="1" dirty="0"/>
              <a:t>расходы </a:t>
            </a:r>
            <a:endParaRPr lang="ru-RU" sz="1600" b="1" i="1" dirty="0" smtClean="0"/>
          </a:p>
          <a:p>
            <a:pPr marL="45720" indent="0" algn="just">
              <a:buNone/>
            </a:pPr>
            <a:r>
              <a:rPr lang="ru-RU" sz="1600" dirty="0" smtClean="0"/>
              <a:t>Расходные </a:t>
            </a:r>
            <a:r>
              <a:rPr lang="ru-RU" sz="1600" dirty="0"/>
              <a:t>обязательства, не включенные в государственные программы</a:t>
            </a:r>
            <a:r>
              <a:rPr lang="ru-RU" sz="1600" dirty="0" smtClean="0"/>
              <a:t>.</a:t>
            </a:r>
          </a:p>
          <a:p>
            <a:pPr marL="45720" indent="0" algn="just">
              <a:buNone/>
            </a:pPr>
            <a:r>
              <a:rPr lang="ru-RU" sz="1600" b="1" dirty="0" smtClean="0">
                <a:solidFill>
                  <a:srgbClr val="FF0000"/>
                </a:solidFill>
              </a:rPr>
              <a:t>П</a:t>
            </a:r>
          </a:p>
          <a:p>
            <a:pPr marL="45720" indent="0" algn="just">
              <a:buNone/>
            </a:pPr>
            <a:r>
              <a:rPr lang="ru-RU" sz="1600" b="1" i="1" dirty="0" smtClean="0"/>
              <a:t>Профицит </a:t>
            </a:r>
            <a:r>
              <a:rPr lang="ru-RU" sz="1600" b="1" i="1" dirty="0"/>
              <a:t>бюджета </a:t>
            </a:r>
            <a:endParaRPr lang="ru-RU" sz="1600" b="1" i="1" dirty="0" smtClean="0"/>
          </a:p>
          <a:p>
            <a:pPr marL="45720" indent="0" algn="just">
              <a:buNone/>
            </a:pPr>
            <a:r>
              <a:rPr lang="ru-RU" sz="1600" dirty="0" smtClean="0"/>
              <a:t>Превышение </a:t>
            </a:r>
            <a:r>
              <a:rPr lang="ru-RU" sz="1600" dirty="0"/>
              <a:t>доходов бюджета над его расходами</a:t>
            </a:r>
            <a:r>
              <a:rPr lang="ru-RU" sz="1600" dirty="0" smtClean="0"/>
              <a:t>.</a:t>
            </a:r>
          </a:p>
          <a:p>
            <a:pPr marL="45720" indent="0" algn="just">
              <a:buNone/>
            </a:pPr>
            <a:r>
              <a:rPr lang="ru-RU" sz="1600" b="1" dirty="0">
                <a:solidFill>
                  <a:srgbClr val="FF0000"/>
                </a:solidFill>
              </a:rPr>
              <a:t>Р </a:t>
            </a:r>
            <a:endParaRPr lang="ru-RU" sz="1600" b="1" dirty="0" smtClean="0">
              <a:solidFill>
                <a:srgbClr val="FF0000"/>
              </a:solidFill>
            </a:endParaRPr>
          </a:p>
          <a:p>
            <a:pPr marL="45720" indent="0" algn="just">
              <a:buNone/>
            </a:pPr>
            <a:r>
              <a:rPr lang="ru-RU" sz="1600" b="1" i="1" dirty="0" smtClean="0"/>
              <a:t>Распорядитель </a:t>
            </a:r>
            <a:r>
              <a:rPr lang="ru-RU" sz="1600" b="1" i="1" dirty="0"/>
              <a:t>бюджетных средств (РБС</a:t>
            </a:r>
            <a:r>
              <a:rPr lang="ru-RU" sz="1600" b="1" i="1" dirty="0" smtClean="0"/>
              <a:t>)</a:t>
            </a:r>
          </a:p>
          <a:p>
            <a:pPr marL="45720" indent="0" algn="just">
              <a:buNone/>
            </a:pPr>
            <a:r>
              <a:rPr lang="ru-RU" sz="1600" dirty="0" smtClean="0"/>
              <a:t>Орган </a:t>
            </a:r>
            <a:r>
              <a:rPr lang="ru-RU" sz="1600" dirty="0"/>
              <a:t>государственной власти (местного самоуправления), орган управления государственным внебюджетным фондом, или казенное учреждение, наделенный(</a:t>
            </a:r>
            <a:r>
              <a:rPr lang="ru-RU" sz="1600" dirty="0" err="1"/>
              <a:t>ое</a:t>
            </a:r>
            <a:r>
              <a:rPr lang="ru-RU" sz="1600" dirty="0"/>
              <a:t>) правом распределять полученные средства бюджета между подведомственными распорядителями и получателями бюджетных </a:t>
            </a:r>
            <a:r>
              <a:rPr lang="ru-RU" sz="1600" dirty="0" smtClean="0"/>
              <a:t>средств.</a:t>
            </a:r>
          </a:p>
          <a:p>
            <a:pPr marL="45720" indent="0" algn="just">
              <a:buNone/>
            </a:pPr>
            <a:r>
              <a:rPr lang="ru-RU" sz="1600" b="1" i="1" dirty="0"/>
              <a:t>Расходное обязательство </a:t>
            </a:r>
            <a:endParaRPr lang="ru-RU" sz="1600" b="1" i="1" dirty="0" smtClean="0"/>
          </a:p>
          <a:p>
            <a:pPr marL="45720" indent="0" algn="just">
              <a:buNone/>
            </a:pPr>
            <a:r>
              <a:rPr lang="ru-RU" sz="1600" dirty="0" smtClean="0"/>
              <a:t>Обязанность </a:t>
            </a:r>
            <a:r>
              <a:rPr lang="ru-RU" sz="1600" dirty="0"/>
              <a:t>публично-правового образования предоставить физическому или юридическому лицу, иному уровню бюджета, международной организации средства из соответствующего бюджета. </a:t>
            </a:r>
            <a:endParaRPr lang="ru-RU" sz="1600" dirty="0" smtClean="0"/>
          </a:p>
          <a:p>
            <a:pPr marL="45720" indent="0" algn="just">
              <a:buNone/>
            </a:pPr>
            <a:r>
              <a:rPr lang="ru-RU" sz="1600" b="1" i="1" dirty="0"/>
              <a:t>Расходы бюджета </a:t>
            </a:r>
            <a:endParaRPr lang="ru-RU" sz="1600" b="1" i="1" dirty="0" smtClean="0"/>
          </a:p>
          <a:p>
            <a:pPr marL="45720" indent="0" algn="just">
              <a:buNone/>
            </a:pPr>
            <a:r>
              <a:rPr lang="ru-RU" sz="1600" dirty="0" smtClean="0"/>
              <a:t>Выплачиваемые </a:t>
            </a:r>
            <a:r>
              <a:rPr lang="ru-RU" sz="1600" dirty="0"/>
              <a:t>из бюджета денежные средства</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Объект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932040" y="5661248"/>
            <a:ext cx="767298" cy="936104"/>
          </a:xfrm>
          <a:prstGeom prst="rect">
            <a:avLst/>
          </a:prstGeom>
        </p:spPr>
      </p:pic>
    </p:spTree>
    <p:extLst>
      <p:ext uri="{BB962C8B-B14F-4D97-AF65-F5344CB8AC3E}">
        <p14:creationId xmlns:p14="http://schemas.microsoft.com/office/powerpoint/2010/main" xmlns="" val="35823908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44</a:t>
            </a:fld>
            <a:endParaRPr lang="ru-RU" dirty="0"/>
          </a:p>
        </p:txBody>
      </p:sp>
      <p:sp>
        <p:nvSpPr>
          <p:cNvPr id="4" name="Объект 3"/>
          <p:cNvSpPr>
            <a:spLocks noGrp="1"/>
          </p:cNvSpPr>
          <p:nvPr>
            <p:ph sz="quarter" idx="13"/>
          </p:nvPr>
        </p:nvSpPr>
        <p:spPr>
          <a:xfrm>
            <a:off x="1276474" y="500164"/>
            <a:ext cx="7471989" cy="5377108"/>
          </a:xfrm>
        </p:spPr>
        <p:txBody>
          <a:bodyPr>
            <a:normAutofit fontScale="32500" lnSpcReduction="20000"/>
          </a:bodyPr>
          <a:lstStyle/>
          <a:p>
            <a:pPr marL="45720" indent="0" algn="just">
              <a:buNone/>
            </a:pPr>
            <a:r>
              <a:rPr lang="ru-RU" sz="4000" b="1" dirty="0" smtClean="0">
                <a:solidFill>
                  <a:srgbClr val="FF0000"/>
                </a:solidFill>
              </a:rPr>
              <a:t>С</a:t>
            </a:r>
          </a:p>
          <a:p>
            <a:pPr marL="45720" indent="0" algn="just">
              <a:buNone/>
            </a:pPr>
            <a:r>
              <a:rPr lang="ru-RU" sz="4000" b="1" i="1" dirty="0" smtClean="0">
                <a:solidFill>
                  <a:schemeClr val="tx1"/>
                </a:solidFill>
              </a:rPr>
              <a:t>Субвенции</a:t>
            </a:r>
          </a:p>
          <a:p>
            <a:pPr marL="45720" indent="0" algn="just">
              <a:buNone/>
            </a:pPr>
            <a:r>
              <a:rPr lang="ru-RU" sz="4000" dirty="0" smtClean="0">
                <a:solidFill>
                  <a:schemeClr val="tx1"/>
                </a:solidFill>
              </a:rPr>
              <a:t>Предоставляются на финансирование «переданных» другим публично-правовым образованиям  полномочий.</a:t>
            </a:r>
          </a:p>
          <a:p>
            <a:pPr marL="45720" indent="0" algn="just">
              <a:buNone/>
            </a:pPr>
            <a:r>
              <a:rPr lang="ru-RU" sz="4000" b="1" i="1" dirty="0" smtClean="0">
                <a:solidFill>
                  <a:schemeClr val="tx1"/>
                </a:solidFill>
              </a:rPr>
              <a:t>Субсидии</a:t>
            </a:r>
          </a:p>
          <a:p>
            <a:pPr marL="45720" indent="0" algn="just">
              <a:buNone/>
            </a:pPr>
            <a:r>
              <a:rPr lang="ru-RU" sz="4000" dirty="0" smtClean="0">
                <a:solidFill>
                  <a:schemeClr val="tx1"/>
                </a:solidFill>
              </a:rPr>
              <a:t>Предоставляются на условиях долевого </a:t>
            </a:r>
            <a:r>
              <a:rPr lang="ru-RU" sz="4000" dirty="0" err="1" smtClean="0">
                <a:solidFill>
                  <a:schemeClr val="tx1"/>
                </a:solidFill>
              </a:rPr>
              <a:t>софинансирования</a:t>
            </a:r>
            <a:r>
              <a:rPr lang="ru-RU" sz="4000" dirty="0" smtClean="0">
                <a:solidFill>
                  <a:schemeClr val="tx1"/>
                </a:solidFill>
              </a:rPr>
              <a:t> расходов других бюджетов.</a:t>
            </a:r>
          </a:p>
          <a:p>
            <a:pPr marL="45720" indent="0" algn="just">
              <a:buNone/>
            </a:pPr>
            <a:r>
              <a:rPr lang="ru-RU" sz="4000" b="1" dirty="0" smtClean="0">
                <a:solidFill>
                  <a:srgbClr val="FF0000"/>
                </a:solidFill>
              </a:rPr>
              <a:t>У</a:t>
            </a:r>
            <a:r>
              <a:rPr lang="ru-RU" sz="4000" dirty="0" smtClean="0"/>
              <a:t> </a:t>
            </a:r>
            <a:endParaRPr lang="ru-RU" sz="4000" dirty="0"/>
          </a:p>
          <a:p>
            <a:pPr marL="45720" indent="0" algn="just">
              <a:buNone/>
            </a:pPr>
            <a:r>
              <a:rPr lang="ru-RU" sz="4000" b="1" i="1" dirty="0" smtClean="0"/>
              <a:t>Участники </a:t>
            </a:r>
            <a:r>
              <a:rPr lang="ru-RU" sz="4000" b="1" i="1" dirty="0"/>
              <a:t>бюджетного процесса </a:t>
            </a:r>
            <a:endParaRPr lang="ru-RU" sz="4000" b="1" i="1" dirty="0" smtClean="0"/>
          </a:p>
          <a:p>
            <a:pPr marL="45720" indent="0" algn="just">
              <a:buNone/>
            </a:pPr>
            <a:r>
              <a:rPr lang="ru-RU" sz="4000" dirty="0" smtClean="0"/>
              <a:t>Субъекты</a:t>
            </a:r>
            <a:r>
              <a:rPr lang="ru-RU" sz="4000" dirty="0"/>
              <a:t>, осуществляющие деятельность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a:t>
            </a:r>
            <a:r>
              <a:rPr lang="ru-RU" sz="4000" dirty="0" smtClean="0"/>
              <a:t>.</a:t>
            </a:r>
          </a:p>
          <a:p>
            <a:pPr marL="45720" indent="0" algn="just">
              <a:buNone/>
            </a:pPr>
            <a:r>
              <a:rPr lang="ru-RU" sz="4000" b="1" dirty="0">
                <a:solidFill>
                  <a:srgbClr val="FF0000"/>
                </a:solidFill>
              </a:rPr>
              <a:t>Ф </a:t>
            </a:r>
            <a:endParaRPr lang="ru-RU" sz="4000" b="1" dirty="0" smtClean="0">
              <a:solidFill>
                <a:srgbClr val="FF0000"/>
              </a:solidFill>
            </a:endParaRPr>
          </a:p>
          <a:p>
            <a:pPr marL="45720" indent="0" algn="just">
              <a:buNone/>
            </a:pPr>
            <a:r>
              <a:rPr lang="ru-RU" sz="4000" b="1" i="1" dirty="0" smtClean="0"/>
              <a:t>Финансовый </a:t>
            </a:r>
            <a:r>
              <a:rPr lang="ru-RU" sz="4000" b="1" i="1" dirty="0"/>
              <a:t>орган </a:t>
            </a:r>
            <a:endParaRPr lang="ru-RU" sz="4000" b="1" i="1" dirty="0" smtClean="0"/>
          </a:p>
          <a:p>
            <a:pPr marL="45720" indent="0" algn="just">
              <a:buNone/>
            </a:pPr>
            <a:r>
              <a:rPr lang="ru-RU" sz="4000" dirty="0" smtClean="0"/>
              <a:t>На </a:t>
            </a:r>
            <a:r>
              <a:rPr lang="ru-RU" sz="4000" dirty="0"/>
              <a:t>федеральном уровне – Министерство финансов Российской Федерации. На уровне субъекта РФ – органы исполнительной власти субъектов РФ, осуществляющие составление и организацию исполнения бюджетов субъектов РФ (министерства финансов, департаменты финансов, управления финансов и др.). На местном уровне – органы (должностные лица) местных администраций, осуществляющие составление и организацию исполнения местных бюджетов (департаменты финансов, управления финансов, финансовые отделы и др</a:t>
            </a:r>
            <a:r>
              <a:rPr lang="ru-RU" sz="4000" dirty="0" smtClean="0"/>
              <a:t>.).</a:t>
            </a:r>
          </a:p>
          <a:p>
            <a:pPr marL="45720" indent="0" algn="just">
              <a:buNone/>
            </a:pPr>
            <a:endParaRPr lang="ru-RU" sz="1600" dirty="0" smtClean="0"/>
          </a:p>
          <a:p>
            <a:pPr marL="45720" indent="0" algn="just">
              <a:buNone/>
            </a:pPr>
            <a:endParaRPr lang="ru-RU"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Объект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932040" y="5661248"/>
            <a:ext cx="767298" cy="936104"/>
          </a:xfrm>
          <a:prstGeom prst="rect">
            <a:avLst/>
          </a:prstGeom>
        </p:spPr>
      </p:pic>
    </p:spTree>
    <p:extLst>
      <p:ext uri="{BB962C8B-B14F-4D97-AF65-F5344CB8AC3E}">
        <p14:creationId xmlns:p14="http://schemas.microsoft.com/office/powerpoint/2010/main" xmlns="" val="188843818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45</a:t>
            </a:fld>
            <a:endParaRPr lang="ru-RU" dirty="0"/>
          </a:p>
        </p:txBody>
      </p:sp>
      <p:sp>
        <p:nvSpPr>
          <p:cNvPr id="3" name="Заголовок 2"/>
          <p:cNvSpPr>
            <a:spLocks noGrp="1"/>
          </p:cNvSpPr>
          <p:nvPr>
            <p:ph type="title"/>
          </p:nvPr>
        </p:nvSpPr>
        <p:spPr>
          <a:xfrm>
            <a:off x="1252504" y="500165"/>
            <a:ext cx="7495960" cy="912611"/>
          </a:xfrm>
        </p:spPr>
        <p:txBody>
          <a:bodyPr/>
          <a:lstStyle/>
          <a:p>
            <a:pPr marL="0" indent="0" algn="ctr">
              <a:buNone/>
            </a:pPr>
            <a:r>
              <a:rPr lang="ru-RU" sz="2500" dirty="0" smtClean="0"/>
              <a:t>Открытые государственные,  муниципальные информационные ресурсы </a:t>
            </a:r>
            <a:endParaRPr lang="ru-RU" sz="25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46" name="Группа 45"/>
          <p:cNvGrpSpPr/>
          <p:nvPr/>
        </p:nvGrpSpPr>
        <p:grpSpPr>
          <a:xfrm>
            <a:off x="1354480" y="1656927"/>
            <a:ext cx="7363922" cy="4553030"/>
            <a:chOff x="1000101" y="1285860"/>
            <a:chExt cx="7890978" cy="4126080"/>
          </a:xfrm>
        </p:grpSpPr>
        <p:sp>
          <p:nvSpPr>
            <p:cNvPr id="47" name="Прямоугольник с двумя скругленными противолежащими углами 46"/>
            <p:cNvSpPr/>
            <p:nvPr/>
          </p:nvSpPr>
          <p:spPr>
            <a:xfrm>
              <a:off x="1000101" y="1285860"/>
              <a:ext cx="2143139" cy="285752"/>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tx1">
                      <a:lumMod val="95000"/>
                      <a:lumOff val="5000"/>
                    </a:schemeClr>
                  </a:solidFill>
                  <a:cs typeface="Arial" pitchFamily="34" charset="0"/>
                </a:rPr>
                <a:t>Ссылка</a:t>
              </a:r>
            </a:p>
          </p:txBody>
        </p:sp>
        <p:sp>
          <p:nvSpPr>
            <p:cNvPr id="48" name="Прямоугольник с двумя скругленными противолежащими углами 47"/>
            <p:cNvSpPr/>
            <p:nvPr/>
          </p:nvSpPr>
          <p:spPr>
            <a:xfrm>
              <a:off x="3500430" y="1285860"/>
              <a:ext cx="5357850" cy="285752"/>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tx1">
                      <a:lumMod val="95000"/>
                      <a:lumOff val="5000"/>
                    </a:schemeClr>
                  </a:solidFill>
                  <a:cs typeface="Arial" pitchFamily="34" charset="0"/>
                </a:rPr>
                <a:t>Информация</a:t>
              </a:r>
            </a:p>
          </p:txBody>
        </p:sp>
        <p:grpSp>
          <p:nvGrpSpPr>
            <p:cNvPr id="49" name="Группа 19"/>
            <p:cNvGrpSpPr>
              <a:grpSpLocks/>
            </p:cNvGrpSpPr>
            <p:nvPr/>
          </p:nvGrpSpPr>
          <p:grpSpPr bwMode="auto">
            <a:xfrm>
              <a:off x="1013092" y="1857364"/>
              <a:ext cx="7877987" cy="3554576"/>
              <a:chOff x="1295802" y="1857293"/>
              <a:chExt cx="7594124" cy="3554232"/>
            </a:xfrm>
          </p:grpSpPr>
          <p:sp>
            <p:nvSpPr>
              <p:cNvPr id="51" name="Прямоугольник 24"/>
              <p:cNvSpPr>
                <a:spLocks noChangeArrowheads="1"/>
              </p:cNvSpPr>
              <p:nvPr/>
            </p:nvSpPr>
            <p:spPr bwMode="auto">
              <a:xfrm>
                <a:off x="1653404" y="2376696"/>
                <a:ext cx="1364753" cy="251000"/>
              </a:xfrm>
              <a:prstGeom prst="rect">
                <a:avLst/>
              </a:prstGeom>
              <a:noFill/>
              <a:ln w="9525">
                <a:noFill/>
                <a:miter lim="800000"/>
                <a:headEnd/>
                <a:tailEnd/>
              </a:ln>
            </p:spPr>
            <p:txBody>
              <a:bodyPr wrap="square">
                <a:spAutoFit/>
              </a:bodyPr>
              <a:lstStyle/>
              <a:p>
                <a:pPr algn="ctr"/>
                <a:r>
                  <a:rPr lang="en-US" sz="1200" dirty="0">
                    <a:solidFill>
                      <a:srgbClr val="C00000"/>
                    </a:solidFill>
                    <a:latin typeface="Times New Roman" pitchFamily="18" charset="0"/>
                    <a:cs typeface="Times New Roman" pitchFamily="18" charset="0"/>
                  </a:rPr>
                  <a:t>www.govvrn.ru</a:t>
                </a:r>
                <a:endParaRPr lang="ru-RU" sz="1200" dirty="0">
                  <a:solidFill>
                    <a:srgbClr val="C00000"/>
                  </a:solidFill>
                  <a:latin typeface="Times New Roman" pitchFamily="18" charset="0"/>
                  <a:cs typeface="Times New Roman" pitchFamily="18" charset="0"/>
                </a:endParaRPr>
              </a:p>
            </p:txBody>
          </p:sp>
          <p:pic>
            <p:nvPicPr>
              <p:cNvPr id="52" name="Рисунок 25" descr="svc.jpg"/>
              <p:cNvPicPr>
                <a:picLocks noChangeAspect="1"/>
              </p:cNvPicPr>
              <p:nvPr/>
            </p:nvPicPr>
            <p:blipFill>
              <a:blip r:embed="rId3"/>
              <a:srcRect/>
              <a:stretch>
                <a:fillRect/>
              </a:stretch>
            </p:blipFill>
            <p:spPr bwMode="auto">
              <a:xfrm>
                <a:off x="1295802" y="2753960"/>
                <a:ext cx="2065918" cy="538934"/>
              </a:xfrm>
              <a:prstGeom prst="rect">
                <a:avLst/>
              </a:prstGeom>
              <a:ln>
                <a:noFill/>
              </a:ln>
              <a:effectLst>
                <a:outerShdw blurRad="292100" dist="139700" dir="2700000" algn="tl" rotWithShape="0">
                  <a:srgbClr val="333333">
                    <a:alpha val="65000"/>
                  </a:srgbClr>
                </a:outerShdw>
              </a:effectLst>
            </p:spPr>
          </p:pic>
          <p:sp>
            <p:nvSpPr>
              <p:cNvPr id="53" name="Прямоугольник 26"/>
              <p:cNvSpPr>
                <a:spLocks noChangeArrowheads="1"/>
              </p:cNvSpPr>
              <p:nvPr/>
            </p:nvSpPr>
            <p:spPr bwMode="auto">
              <a:xfrm>
                <a:off x="1561107" y="3292895"/>
                <a:ext cx="1535307" cy="251000"/>
              </a:xfrm>
              <a:prstGeom prst="rect">
                <a:avLst/>
              </a:prstGeom>
              <a:noFill/>
              <a:ln w="9525">
                <a:noFill/>
                <a:miter lim="800000"/>
                <a:headEnd/>
                <a:tailEnd/>
              </a:ln>
            </p:spPr>
            <p:txBody>
              <a:bodyPr wrap="square">
                <a:spAutoFit/>
              </a:bodyPr>
              <a:lstStyle/>
              <a:p>
                <a:pPr algn="ctr"/>
                <a:r>
                  <a:rPr lang="en-US" sz="1200" dirty="0">
                    <a:solidFill>
                      <a:srgbClr val="C00000"/>
                    </a:solidFill>
                    <a:latin typeface="Times New Roman" pitchFamily="18" charset="0"/>
                    <a:cs typeface="Times New Roman" pitchFamily="18" charset="0"/>
                  </a:rPr>
                  <a:t>www.svc.govvrn.ru</a:t>
                </a:r>
                <a:endParaRPr lang="ru-RU" sz="1200" dirty="0">
                  <a:solidFill>
                    <a:srgbClr val="C00000"/>
                  </a:solidFill>
                  <a:latin typeface="Times New Roman" pitchFamily="18" charset="0"/>
                  <a:cs typeface="Times New Roman" pitchFamily="18" charset="0"/>
                </a:endParaRPr>
              </a:p>
            </p:txBody>
          </p:sp>
          <p:sp>
            <p:nvSpPr>
              <p:cNvPr id="55" name="Прямоугольник 28"/>
              <p:cNvSpPr>
                <a:spLocks noChangeArrowheads="1"/>
              </p:cNvSpPr>
              <p:nvPr/>
            </p:nvSpPr>
            <p:spPr bwMode="auto">
              <a:xfrm>
                <a:off x="1696461" y="4143089"/>
                <a:ext cx="1321696" cy="251000"/>
              </a:xfrm>
              <a:prstGeom prst="rect">
                <a:avLst/>
              </a:prstGeom>
              <a:noFill/>
              <a:ln w="9525">
                <a:noFill/>
                <a:miter lim="800000"/>
                <a:headEnd/>
                <a:tailEnd/>
              </a:ln>
            </p:spPr>
            <p:txBody>
              <a:bodyPr wrap="square">
                <a:spAutoFit/>
              </a:bodyPr>
              <a:lstStyle/>
              <a:p>
                <a:pPr algn="ctr"/>
                <a:r>
                  <a:rPr lang="en-US" sz="1200" dirty="0" smtClean="0">
                    <a:solidFill>
                      <a:srgbClr val="C00000"/>
                    </a:solidFill>
                    <a:latin typeface="Times New Roman" pitchFamily="18" charset="0"/>
                    <a:cs typeface="Times New Roman" pitchFamily="18" charset="0"/>
                  </a:rPr>
                  <a:t>www.open</a:t>
                </a:r>
                <a:r>
                  <a:rPr lang="ru-RU" sz="1200" dirty="0" smtClean="0">
                    <a:solidFill>
                      <a:srgbClr val="C00000"/>
                    </a:solidFill>
                    <a:latin typeface="Times New Roman" pitchFamily="18" charset="0"/>
                    <a:cs typeface="Times New Roman" pitchFamily="18" charset="0"/>
                  </a:rPr>
                  <a:t>.</a:t>
                </a:r>
                <a:r>
                  <a:rPr lang="en-US" sz="1200" dirty="0" smtClean="0">
                    <a:solidFill>
                      <a:srgbClr val="C00000"/>
                    </a:solidFill>
                    <a:latin typeface="Times New Roman" pitchFamily="18" charset="0"/>
                    <a:cs typeface="Times New Roman" pitchFamily="18" charset="0"/>
                  </a:rPr>
                  <a:t>gov.ru</a:t>
                </a:r>
                <a:endParaRPr lang="ru-RU" sz="1200" dirty="0">
                  <a:solidFill>
                    <a:srgbClr val="C00000"/>
                  </a:solidFill>
                  <a:latin typeface="Times New Roman" pitchFamily="18" charset="0"/>
                  <a:cs typeface="Times New Roman" pitchFamily="18" charset="0"/>
                </a:endParaRPr>
              </a:p>
            </p:txBody>
          </p:sp>
          <p:sp>
            <p:nvSpPr>
              <p:cNvPr id="57" name="Прямоугольник 30"/>
              <p:cNvSpPr>
                <a:spLocks noChangeArrowheads="1"/>
              </p:cNvSpPr>
              <p:nvPr/>
            </p:nvSpPr>
            <p:spPr bwMode="auto">
              <a:xfrm>
                <a:off x="1688282" y="5160525"/>
                <a:ext cx="1436806" cy="251000"/>
              </a:xfrm>
              <a:prstGeom prst="rect">
                <a:avLst/>
              </a:prstGeom>
              <a:noFill/>
              <a:ln w="9525">
                <a:noFill/>
                <a:miter lim="800000"/>
                <a:headEnd/>
                <a:tailEnd/>
              </a:ln>
            </p:spPr>
            <p:txBody>
              <a:bodyPr wrap="none">
                <a:spAutoFit/>
              </a:bodyPr>
              <a:lstStyle/>
              <a:p>
                <a:pPr algn="ctr"/>
                <a:r>
                  <a:rPr lang="en-US" sz="1200" dirty="0" smtClean="0">
                    <a:solidFill>
                      <a:srgbClr val="C00000"/>
                    </a:solidFill>
                    <a:latin typeface="Times New Roman" pitchFamily="18" charset="0"/>
                    <a:cs typeface="Times New Roman" pitchFamily="18" charset="0"/>
                  </a:rPr>
                  <a:t>www.budget</a:t>
                </a:r>
                <a:r>
                  <a:rPr lang="ru-RU" sz="1200" dirty="0" smtClean="0">
                    <a:solidFill>
                      <a:srgbClr val="C00000"/>
                    </a:solidFill>
                    <a:latin typeface="Times New Roman" pitchFamily="18" charset="0"/>
                    <a:cs typeface="Times New Roman" pitchFamily="18" charset="0"/>
                  </a:rPr>
                  <a:t>.</a:t>
                </a:r>
                <a:r>
                  <a:rPr lang="en-US" sz="1200" dirty="0" smtClean="0">
                    <a:solidFill>
                      <a:srgbClr val="C00000"/>
                    </a:solidFill>
                    <a:latin typeface="Times New Roman" pitchFamily="18" charset="0"/>
                    <a:cs typeface="Times New Roman" pitchFamily="18" charset="0"/>
                  </a:rPr>
                  <a:t>gov.ru</a:t>
                </a:r>
                <a:endParaRPr lang="ru-RU" sz="1200" dirty="0">
                  <a:solidFill>
                    <a:srgbClr val="C00000"/>
                  </a:solidFill>
                  <a:latin typeface="Times New Roman" pitchFamily="18" charset="0"/>
                  <a:cs typeface="Times New Roman" pitchFamily="18" charset="0"/>
                </a:endParaRPr>
              </a:p>
            </p:txBody>
          </p:sp>
          <p:sp>
            <p:nvSpPr>
              <p:cNvPr id="60" name="Прямоугольник с двумя скругленными противолежащими углами 59"/>
              <p:cNvSpPr/>
              <p:nvPr/>
            </p:nvSpPr>
            <p:spPr>
              <a:xfrm>
                <a:off x="3693515" y="1857293"/>
                <a:ext cx="5164794" cy="519403"/>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tx1">
                      <a:lumMod val="95000"/>
                      <a:lumOff val="5000"/>
                    </a:schemeClr>
                  </a:solidFill>
                  <a:latin typeface="Book Antiqua" pitchFamily="18" charset="0"/>
                </a:endParaRPr>
              </a:p>
              <a:p>
                <a:pPr algn="ctr" fontAlgn="auto">
                  <a:spcBef>
                    <a:spcPts val="0"/>
                  </a:spcBef>
                  <a:spcAft>
                    <a:spcPts val="0"/>
                  </a:spcAft>
                  <a:defRPr/>
                </a:pPr>
                <a:r>
                  <a:rPr lang="ru-RU" sz="1400" dirty="0">
                    <a:solidFill>
                      <a:schemeClr val="tx1">
                        <a:lumMod val="95000"/>
                        <a:lumOff val="5000"/>
                      </a:schemeClr>
                    </a:solidFill>
                    <a:cs typeface="Arial" pitchFamily="34" charset="0"/>
                  </a:rPr>
                  <a:t>Официальный портал органов власти </a:t>
                </a:r>
              </a:p>
              <a:p>
                <a:pPr algn="ctr" fontAlgn="auto">
                  <a:spcBef>
                    <a:spcPts val="0"/>
                  </a:spcBef>
                  <a:spcAft>
                    <a:spcPts val="0"/>
                  </a:spcAft>
                  <a:defRPr/>
                </a:pPr>
                <a:r>
                  <a:rPr lang="ru-RU" sz="1400" dirty="0">
                    <a:solidFill>
                      <a:schemeClr val="tx1">
                        <a:lumMod val="95000"/>
                        <a:lumOff val="5000"/>
                      </a:schemeClr>
                    </a:solidFill>
                    <a:cs typeface="Arial" pitchFamily="34" charset="0"/>
                  </a:rPr>
                  <a:t>Воронежской области</a:t>
                </a:r>
              </a:p>
              <a:p>
                <a:pPr algn="ctr" fontAlgn="auto">
                  <a:spcBef>
                    <a:spcPts val="0"/>
                  </a:spcBef>
                  <a:spcAft>
                    <a:spcPts val="0"/>
                  </a:spcAft>
                  <a:defRPr/>
                </a:pPr>
                <a:endParaRPr lang="ru-RU" sz="1200" dirty="0"/>
              </a:p>
            </p:txBody>
          </p:sp>
          <p:sp>
            <p:nvSpPr>
              <p:cNvPr id="61" name="Прямоугольник с двумя скругленными противолежащими углами 60"/>
              <p:cNvSpPr/>
              <p:nvPr/>
            </p:nvSpPr>
            <p:spPr>
              <a:xfrm>
                <a:off x="3693515" y="2750180"/>
                <a:ext cx="5164794" cy="54271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tx1">
                      <a:lumMod val="95000"/>
                      <a:lumOff val="5000"/>
                    </a:schemeClr>
                  </a:solidFill>
                  <a:latin typeface="Book Antiqua" pitchFamily="18" charset="0"/>
                </a:endParaRPr>
              </a:p>
              <a:p>
                <a:pPr algn="ctr" fontAlgn="auto">
                  <a:spcBef>
                    <a:spcPts val="0"/>
                  </a:spcBef>
                  <a:spcAft>
                    <a:spcPts val="0"/>
                  </a:spcAft>
                  <a:defRPr/>
                </a:pPr>
                <a:r>
                  <a:rPr lang="ru-RU" sz="1400" dirty="0">
                    <a:solidFill>
                      <a:schemeClr val="tx1">
                        <a:lumMod val="95000"/>
                        <a:lumOff val="5000"/>
                      </a:schemeClr>
                    </a:solidFill>
                    <a:cs typeface="Arial" pitchFamily="34" charset="0"/>
                  </a:rPr>
                  <a:t>Официальный портал государственных и муниципальных услуг </a:t>
                </a:r>
                <a:r>
                  <a:rPr lang="ru-RU" sz="1400" dirty="0" smtClean="0">
                    <a:solidFill>
                      <a:schemeClr val="tx1">
                        <a:lumMod val="95000"/>
                        <a:lumOff val="5000"/>
                      </a:schemeClr>
                    </a:solidFill>
                    <a:cs typeface="Arial" pitchFamily="34" charset="0"/>
                  </a:rPr>
                  <a:t>Воронежской </a:t>
                </a:r>
                <a:r>
                  <a:rPr lang="ru-RU" sz="1400" dirty="0">
                    <a:solidFill>
                      <a:schemeClr val="tx1">
                        <a:lumMod val="95000"/>
                        <a:lumOff val="5000"/>
                      </a:schemeClr>
                    </a:solidFill>
                    <a:cs typeface="Arial" pitchFamily="34" charset="0"/>
                  </a:rPr>
                  <a:t>области</a:t>
                </a:r>
              </a:p>
              <a:p>
                <a:pPr algn="ctr" fontAlgn="auto">
                  <a:spcBef>
                    <a:spcPts val="0"/>
                  </a:spcBef>
                  <a:spcAft>
                    <a:spcPts val="0"/>
                  </a:spcAft>
                  <a:defRPr/>
                </a:pPr>
                <a:endParaRPr lang="ru-RU" sz="1200" dirty="0"/>
              </a:p>
            </p:txBody>
          </p:sp>
          <p:sp>
            <p:nvSpPr>
              <p:cNvPr id="62" name="Прямоугольник с двумя скругленными противолежащими углами 61"/>
              <p:cNvSpPr/>
              <p:nvPr/>
            </p:nvSpPr>
            <p:spPr>
              <a:xfrm>
                <a:off x="3693514" y="3597871"/>
                <a:ext cx="5164794" cy="54521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tx1">
                      <a:lumMod val="95000"/>
                      <a:lumOff val="5000"/>
                    </a:schemeClr>
                  </a:solidFill>
                  <a:latin typeface="Book Antiqua" pitchFamily="18" charset="0"/>
                </a:endParaRPr>
              </a:p>
              <a:p>
                <a:pPr algn="ctr" fontAlgn="auto">
                  <a:spcBef>
                    <a:spcPts val="0"/>
                  </a:spcBef>
                  <a:spcAft>
                    <a:spcPts val="0"/>
                  </a:spcAft>
                  <a:defRPr/>
                </a:pPr>
                <a:r>
                  <a:rPr lang="ru-RU" sz="1400" dirty="0" smtClean="0">
                    <a:cs typeface="Arial" pitchFamily="34" charset="0"/>
                  </a:rPr>
                  <a:t>Бюджетные послания Президента Российской Федерации, Указы Президента Российской Федерации от 07.05.2012 года </a:t>
                </a:r>
                <a:endParaRPr lang="ru-RU" sz="1400" dirty="0">
                  <a:cs typeface="Arial" pitchFamily="34" charset="0"/>
                </a:endParaRPr>
              </a:p>
              <a:p>
                <a:pPr algn="ctr" fontAlgn="auto">
                  <a:spcBef>
                    <a:spcPts val="0"/>
                  </a:spcBef>
                  <a:spcAft>
                    <a:spcPts val="0"/>
                  </a:spcAft>
                  <a:defRPr/>
                </a:pPr>
                <a:endParaRPr lang="ru-RU" sz="1200" dirty="0"/>
              </a:p>
            </p:txBody>
          </p:sp>
          <p:sp>
            <p:nvSpPr>
              <p:cNvPr id="63" name="Прямоугольник с двумя скругленными противолежащими углами 62"/>
              <p:cNvSpPr/>
              <p:nvPr/>
            </p:nvSpPr>
            <p:spPr>
              <a:xfrm>
                <a:off x="3725132" y="4544522"/>
                <a:ext cx="5164794" cy="56554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smtClean="0">
                    <a:solidFill>
                      <a:schemeClr val="tx1">
                        <a:lumMod val="95000"/>
                        <a:lumOff val="5000"/>
                      </a:schemeClr>
                    </a:solidFill>
                    <a:cs typeface="Arial" pitchFamily="34" charset="0"/>
                  </a:rPr>
                  <a:t>О бюджетах и бюджетном процессе в Российской Федерации (включая бюджеты муниципальных образований</a:t>
                </a:r>
                <a:r>
                  <a:rPr lang="ru-RU" sz="1400" dirty="0" smtClean="0">
                    <a:solidFill>
                      <a:schemeClr val="tx1">
                        <a:lumMod val="95000"/>
                        <a:lumOff val="5000"/>
                      </a:schemeClr>
                    </a:solidFill>
                  </a:rPr>
                  <a:t>)</a:t>
                </a:r>
                <a:endParaRPr lang="ru-RU" sz="1400" dirty="0">
                  <a:solidFill>
                    <a:schemeClr val="tx1">
                      <a:lumMod val="95000"/>
                      <a:lumOff val="5000"/>
                    </a:schemeClr>
                  </a:solidFill>
                </a:endParaRPr>
              </a:p>
            </p:txBody>
          </p:sp>
        </p:grpSp>
      </p:grpSp>
      <p:pic>
        <p:nvPicPr>
          <p:cNvPr id="65" name="Объект 6"/>
          <p:cNvPicPr>
            <a:picLocks noGrp="1" noChangeAspect="1"/>
          </p:cNvPicPr>
          <p:nvPr>
            <p:ph sz="quarter" idx="13"/>
          </p:nvPr>
        </p:nvPicPr>
        <p:blipFill>
          <a:blip r:embed="rId4" cstate="print">
            <a:extLst>
              <a:ext uri="{28A0092B-C50C-407E-A947-70E740481C1C}">
                <a14:useLocalDpi xmlns:a14="http://schemas.microsoft.com/office/drawing/2010/main" xmlns="" val="0"/>
              </a:ext>
            </a:extLst>
          </a:blip>
          <a:stretch>
            <a:fillRect/>
          </a:stretch>
        </p:blipFill>
        <p:spPr>
          <a:xfrm>
            <a:off x="1382617" y="2204864"/>
            <a:ext cx="1999994" cy="666981"/>
          </a:xfrm>
          <a:prstGeom prst="rect">
            <a:avLst/>
          </a:prstGeom>
          <a:ln>
            <a:noFill/>
          </a:ln>
          <a:effectLst>
            <a:outerShdw blurRad="292100" dist="139700" dir="2700000" algn="tl" rotWithShape="0">
              <a:srgbClr val="333333">
                <a:alpha val="65000"/>
              </a:srgbClr>
            </a:outerShdw>
          </a:effectLst>
        </p:spPr>
      </p:pic>
      <p:pic>
        <p:nvPicPr>
          <p:cNvPr id="66" name="Объект 8"/>
          <p:cNvPicPr>
            <a:picLocks noGrp="1" noChangeAspect="1"/>
          </p:cNvPicPr>
          <p:nvPr>
            <p:ph sz="quarter" idx="13"/>
          </p:nvPr>
        </p:nvPicPr>
        <p:blipFill>
          <a:blip r:embed="rId5" cstate="print">
            <a:extLst>
              <a:ext uri="{28A0092B-C50C-407E-A947-70E740481C1C}">
                <a14:useLocalDpi xmlns:a14="http://schemas.microsoft.com/office/drawing/2010/main" xmlns="" val="0"/>
              </a:ext>
            </a:extLst>
          </a:blip>
          <a:stretch>
            <a:fillRect/>
          </a:stretch>
        </p:blipFill>
        <p:spPr>
          <a:xfrm>
            <a:off x="1366604" y="4202649"/>
            <a:ext cx="1999994" cy="627662"/>
          </a:xfrm>
          <a:prstGeom prst="rect">
            <a:avLst/>
          </a:prstGeom>
          <a:ln>
            <a:noFill/>
          </a:ln>
          <a:effectLst>
            <a:outerShdw blurRad="292100" dist="139700" dir="2700000" algn="tl" rotWithShape="0">
              <a:srgbClr val="333333">
                <a:alpha val="65000"/>
              </a:srgbClr>
            </a:outerShdw>
          </a:effectLst>
        </p:spPr>
      </p:pic>
      <p:pic>
        <p:nvPicPr>
          <p:cNvPr id="67" name="Объект 12"/>
          <p:cNvPicPr>
            <a:picLocks noGrp="1" noChangeAspect="1"/>
          </p:cNvPicPr>
          <p:nvPr>
            <p:ph sz="quarter" idx="13"/>
          </p:nvPr>
        </p:nvPicPr>
        <p:blipFill>
          <a:blip r:embed="rId6" cstate="print">
            <a:extLst>
              <a:ext uri="{28A0092B-C50C-407E-A947-70E740481C1C}">
                <a14:useLocalDpi xmlns:a14="http://schemas.microsoft.com/office/drawing/2010/main" xmlns="" val="0"/>
              </a:ext>
            </a:extLst>
          </a:blip>
          <a:stretch>
            <a:fillRect/>
          </a:stretch>
        </p:blipFill>
        <p:spPr>
          <a:xfrm>
            <a:off x="1374724" y="5188955"/>
            <a:ext cx="1979749" cy="68831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186163997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46</a:t>
            </a:fld>
            <a:endParaRPr lang="ru-RU"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56" name="Группа 55"/>
          <p:cNvGrpSpPr/>
          <p:nvPr/>
        </p:nvGrpSpPr>
        <p:grpSpPr>
          <a:xfrm>
            <a:off x="1276475" y="742333"/>
            <a:ext cx="7450806" cy="5366067"/>
            <a:chOff x="1000101" y="1285861"/>
            <a:chExt cx="7900393" cy="3961309"/>
          </a:xfrm>
        </p:grpSpPr>
        <p:sp>
          <p:nvSpPr>
            <p:cNvPr id="57" name="Прямоугольник с двумя скругленными противолежащими углами 56"/>
            <p:cNvSpPr/>
            <p:nvPr/>
          </p:nvSpPr>
          <p:spPr>
            <a:xfrm>
              <a:off x="1000101" y="1285861"/>
              <a:ext cx="2143139"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tx1">
                      <a:lumMod val="95000"/>
                      <a:lumOff val="5000"/>
                    </a:schemeClr>
                  </a:solidFill>
                  <a:cs typeface="Arial" pitchFamily="34" charset="0"/>
                </a:rPr>
                <a:t>Ссылка</a:t>
              </a:r>
            </a:p>
          </p:txBody>
        </p:sp>
        <p:sp>
          <p:nvSpPr>
            <p:cNvPr id="58" name="Прямоугольник с двумя скругленными противолежащими углами 57"/>
            <p:cNvSpPr/>
            <p:nvPr/>
          </p:nvSpPr>
          <p:spPr>
            <a:xfrm>
              <a:off x="3500430" y="1285861"/>
              <a:ext cx="5357847"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tx1">
                      <a:lumMod val="95000"/>
                      <a:lumOff val="5000"/>
                    </a:schemeClr>
                  </a:solidFill>
                  <a:cs typeface="Arial" pitchFamily="34" charset="0"/>
                </a:rPr>
                <a:t>Информация</a:t>
              </a:r>
            </a:p>
          </p:txBody>
        </p:sp>
        <p:grpSp>
          <p:nvGrpSpPr>
            <p:cNvPr id="59" name="Группа 19"/>
            <p:cNvGrpSpPr>
              <a:grpSpLocks/>
            </p:cNvGrpSpPr>
            <p:nvPr/>
          </p:nvGrpSpPr>
          <p:grpSpPr bwMode="auto">
            <a:xfrm>
              <a:off x="1051005" y="1755122"/>
              <a:ext cx="7849489" cy="3492048"/>
              <a:chOff x="1332350" y="1755061"/>
              <a:chExt cx="7566654" cy="3491710"/>
            </a:xfrm>
          </p:grpSpPr>
          <p:sp>
            <p:nvSpPr>
              <p:cNvPr id="60" name="Прямоугольник 24"/>
              <p:cNvSpPr>
                <a:spLocks noChangeArrowheads="1"/>
              </p:cNvSpPr>
              <p:nvPr/>
            </p:nvSpPr>
            <p:spPr bwMode="auto">
              <a:xfrm>
                <a:off x="1627712" y="2333301"/>
                <a:ext cx="1364753" cy="204465"/>
              </a:xfrm>
              <a:prstGeom prst="rect">
                <a:avLst/>
              </a:prstGeom>
              <a:noFill/>
              <a:ln w="9525">
                <a:noFill/>
                <a:miter lim="800000"/>
                <a:headEnd/>
                <a:tailEnd/>
              </a:ln>
            </p:spPr>
            <p:txBody>
              <a:bodyPr wrap="square">
                <a:spAutoFit/>
              </a:bodyPr>
              <a:lstStyle/>
              <a:p>
                <a:pPr algn="ctr"/>
                <a:r>
                  <a:rPr lang="en-US" sz="1200" dirty="0" smtClean="0">
                    <a:solidFill>
                      <a:srgbClr val="C00000"/>
                    </a:solidFill>
                    <a:latin typeface="Times New Roman" pitchFamily="18" charset="0"/>
                    <a:cs typeface="Times New Roman" pitchFamily="18" charset="0"/>
                  </a:rPr>
                  <a:t>www.minfin.ru</a:t>
                </a:r>
                <a:endParaRPr lang="ru-RU" sz="1200" dirty="0">
                  <a:solidFill>
                    <a:srgbClr val="C00000"/>
                  </a:solidFill>
                  <a:latin typeface="Times New Roman" pitchFamily="18" charset="0"/>
                  <a:cs typeface="Times New Roman" pitchFamily="18" charset="0"/>
                </a:endParaRPr>
              </a:p>
            </p:txBody>
          </p:sp>
          <p:sp>
            <p:nvSpPr>
              <p:cNvPr id="62" name="Прямоугольник 26"/>
              <p:cNvSpPr>
                <a:spLocks noChangeArrowheads="1"/>
              </p:cNvSpPr>
              <p:nvPr/>
            </p:nvSpPr>
            <p:spPr bwMode="auto">
              <a:xfrm>
                <a:off x="1480880" y="3145164"/>
                <a:ext cx="1670709" cy="204465"/>
              </a:xfrm>
              <a:prstGeom prst="rect">
                <a:avLst/>
              </a:prstGeom>
              <a:noFill/>
              <a:ln w="9525">
                <a:noFill/>
                <a:miter lim="800000"/>
                <a:headEnd/>
                <a:tailEnd/>
              </a:ln>
            </p:spPr>
            <p:txBody>
              <a:bodyPr wrap="square">
                <a:spAutoFit/>
              </a:bodyPr>
              <a:lstStyle/>
              <a:p>
                <a:pPr algn="ctr"/>
                <a:r>
                  <a:rPr lang="en-US" sz="1200" dirty="0" smtClean="0">
                    <a:solidFill>
                      <a:srgbClr val="C00000"/>
                    </a:solidFill>
                    <a:latin typeface="Times New Roman" pitchFamily="18" charset="0"/>
                    <a:cs typeface="Times New Roman" pitchFamily="18" charset="0"/>
                  </a:rPr>
                  <a:t>www.zakaz.govvrn</a:t>
                </a:r>
                <a:r>
                  <a:rPr lang="ru-RU" sz="1200" dirty="0" smtClean="0">
                    <a:solidFill>
                      <a:srgbClr val="C00000"/>
                    </a:solidFill>
                    <a:latin typeface="Times New Roman" pitchFamily="18" charset="0"/>
                    <a:cs typeface="Times New Roman" pitchFamily="18" charset="0"/>
                  </a:rPr>
                  <a:t>.</a:t>
                </a:r>
                <a:r>
                  <a:rPr lang="en-US" sz="1200" dirty="0" err="1" smtClean="0">
                    <a:solidFill>
                      <a:srgbClr val="C00000"/>
                    </a:solidFill>
                    <a:latin typeface="Times New Roman" pitchFamily="18" charset="0"/>
                    <a:cs typeface="Times New Roman" pitchFamily="18" charset="0"/>
                  </a:rPr>
                  <a:t>ru</a:t>
                </a:r>
                <a:endParaRPr lang="ru-RU" sz="1200" dirty="0">
                  <a:solidFill>
                    <a:srgbClr val="C00000"/>
                  </a:solidFill>
                  <a:latin typeface="Times New Roman" pitchFamily="18" charset="0"/>
                  <a:cs typeface="Times New Roman" pitchFamily="18" charset="0"/>
                </a:endParaRPr>
              </a:p>
            </p:txBody>
          </p:sp>
          <p:sp>
            <p:nvSpPr>
              <p:cNvPr id="63" name="Прямоугольник 28"/>
              <p:cNvSpPr>
                <a:spLocks noChangeArrowheads="1"/>
              </p:cNvSpPr>
              <p:nvPr/>
            </p:nvSpPr>
            <p:spPr bwMode="auto">
              <a:xfrm>
                <a:off x="1752913" y="4031421"/>
                <a:ext cx="1239551" cy="204465"/>
              </a:xfrm>
              <a:prstGeom prst="rect">
                <a:avLst/>
              </a:prstGeom>
              <a:noFill/>
              <a:ln w="9525">
                <a:noFill/>
                <a:miter lim="800000"/>
                <a:headEnd/>
                <a:tailEnd/>
              </a:ln>
            </p:spPr>
            <p:txBody>
              <a:bodyPr wrap="square">
                <a:spAutoFit/>
              </a:bodyPr>
              <a:lstStyle/>
              <a:p>
                <a:pPr algn="ctr"/>
                <a:r>
                  <a:rPr lang="en-US" sz="1200" dirty="0" smtClean="0">
                    <a:solidFill>
                      <a:srgbClr val="C00000"/>
                    </a:solidFill>
                    <a:latin typeface="Times New Roman" pitchFamily="18" charset="0"/>
                    <a:cs typeface="Times New Roman" pitchFamily="18" charset="0"/>
                  </a:rPr>
                  <a:t>www.bus</a:t>
                </a:r>
                <a:r>
                  <a:rPr lang="ru-RU" sz="1200" dirty="0" smtClean="0">
                    <a:solidFill>
                      <a:srgbClr val="C00000"/>
                    </a:solidFill>
                    <a:latin typeface="Times New Roman" pitchFamily="18" charset="0"/>
                    <a:cs typeface="Times New Roman" pitchFamily="18" charset="0"/>
                  </a:rPr>
                  <a:t>.</a:t>
                </a:r>
                <a:r>
                  <a:rPr lang="en-US" sz="1200" dirty="0" smtClean="0">
                    <a:solidFill>
                      <a:srgbClr val="C00000"/>
                    </a:solidFill>
                    <a:latin typeface="Times New Roman" pitchFamily="18" charset="0"/>
                    <a:cs typeface="Times New Roman" pitchFamily="18" charset="0"/>
                  </a:rPr>
                  <a:t>gov.ru</a:t>
                </a:r>
                <a:endParaRPr lang="ru-RU" sz="1200" dirty="0">
                  <a:solidFill>
                    <a:srgbClr val="C00000"/>
                  </a:solidFill>
                  <a:latin typeface="Times New Roman" pitchFamily="18" charset="0"/>
                  <a:cs typeface="Times New Roman" pitchFamily="18" charset="0"/>
                </a:endParaRPr>
              </a:p>
            </p:txBody>
          </p:sp>
          <p:sp>
            <p:nvSpPr>
              <p:cNvPr id="64" name="Прямоугольник 30"/>
              <p:cNvSpPr>
                <a:spLocks noChangeArrowheads="1"/>
              </p:cNvSpPr>
              <p:nvPr/>
            </p:nvSpPr>
            <p:spPr bwMode="auto">
              <a:xfrm>
                <a:off x="1332350" y="5042306"/>
                <a:ext cx="1899790" cy="204465"/>
              </a:xfrm>
              <a:prstGeom prst="rect">
                <a:avLst/>
              </a:prstGeom>
              <a:noFill/>
              <a:ln w="9525">
                <a:noFill/>
                <a:miter lim="800000"/>
                <a:headEnd/>
                <a:tailEnd/>
              </a:ln>
            </p:spPr>
            <p:txBody>
              <a:bodyPr wrap="none">
                <a:spAutoFit/>
              </a:bodyPr>
              <a:lstStyle/>
              <a:p>
                <a:pPr algn="ctr"/>
                <a:r>
                  <a:rPr lang="en-US" sz="1200" dirty="0" smtClean="0">
                    <a:solidFill>
                      <a:srgbClr val="C00000"/>
                    </a:solidFill>
                    <a:latin typeface="Gill Sans MT" pitchFamily="34" charset="0"/>
                  </a:rPr>
                  <a:t>www</a:t>
                </a:r>
                <a:r>
                  <a:rPr lang="ru-RU" sz="1200" dirty="0" smtClean="0">
                    <a:solidFill>
                      <a:srgbClr val="C00000"/>
                    </a:solidFill>
                    <a:latin typeface="Gill Sans MT" pitchFamily="34" charset="0"/>
                  </a:rPr>
                  <a:t>,</a:t>
                </a:r>
                <a:r>
                  <a:rPr lang="en-US" sz="1200" dirty="0" smtClean="0">
                    <a:solidFill>
                      <a:srgbClr val="C00000"/>
                    </a:solidFill>
                    <a:latin typeface="Gill Sans MT" pitchFamily="34" charset="0"/>
                  </a:rPr>
                  <a:t>gosprogrammy.gov</a:t>
                </a:r>
                <a:r>
                  <a:rPr lang="ru-RU" sz="1200" dirty="0" smtClean="0">
                    <a:solidFill>
                      <a:srgbClr val="C00000"/>
                    </a:solidFill>
                    <a:latin typeface="Gill Sans MT" pitchFamily="34" charset="0"/>
                  </a:rPr>
                  <a:t>,</a:t>
                </a:r>
                <a:r>
                  <a:rPr lang="en-US" sz="1200" dirty="0" err="1" smtClean="0">
                    <a:solidFill>
                      <a:srgbClr val="C00000"/>
                    </a:solidFill>
                    <a:latin typeface="Gill Sans MT" pitchFamily="34" charset="0"/>
                  </a:rPr>
                  <a:t>ru</a:t>
                </a:r>
                <a:endParaRPr lang="ru-RU" sz="1200" dirty="0">
                  <a:solidFill>
                    <a:srgbClr val="C00000"/>
                  </a:solidFill>
                  <a:latin typeface="Corbel" pitchFamily="34" charset="0"/>
                </a:endParaRPr>
              </a:p>
            </p:txBody>
          </p:sp>
          <p:sp>
            <p:nvSpPr>
              <p:cNvPr id="65" name="Прямоугольник с двумя скругленными противолежащими углами 64"/>
              <p:cNvSpPr/>
              <p:nvPr/>
            </p:nvSpPr>
            <p:spPr>
              <a:xfrm>
                <a:off x="3693514" y="1755061"/>
                <a:ext cx="5164793" cy="62163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tx1">
                      <a:lumMod val="95000"/>
                      <a:lumOff val="5000"/>
                    </a:schemeClr>
                  </a:solidFill>
                  <a:latin typeface="Book Antiqua" pitchFamily="18" charset="0"/>
                </a:endParaRPr>
              </a:p>
              <a:p>
                <a:pPr algn="ctr" fontAlgn="auto">
                  <a:spcBef>
                    <a:spcPts val="0"/>
                  </a:spcBef>
                  <a:spcAft>
                    <a:spcPts val="0"/>
                  </a:spcAft>
                  <a:defRPr/>
                </a:pPr>
                <a:r>
                  <a:rPr lang="ru-RU" sz="1400" dirty="0" smtClean="0">
                    <a:solidFill>
                      <a:schemeClr val="tx1">
                        <a:lumMod val="95000"/>
                        <a:lumOff val="5000"/>
                      </a:schemeClr>
                    </a:solidFill>
                    <a:cs typeface="Arial" pitchFamily="34" charset="0"/>
                  </a:rPr>
                  <a:t>О федеральном бюджете, бюджетной политике, электронном бюджете,  Резервном фонде и Фонде национального  благосостояния, государственном долге, а также иная информация</a:t>
                </a:r>
                <a:endParaRPr lang="ru-RU" sz="1400" dirty="0">
                  <a:solidFill>
                    <a:schemeClr val="tx1">
                      <a:lumMod val="95000"/>
                      <a:lumOff val="5000"/>
                    </a:schemeClr>
                  </a:solidFill>
                  <a:cs typeface="Arial" pitchFamily="34" charset="0"/>
                </a:endParaRPr>
              </a:p>
              <a:p>
                <a:pPr algn="ctr" fontAlgn="auto">
                  <a:spcBef>
                    <a:spcPts val="0"/>
                  </a:spcBef>
                  <a:spcAft>
                    <a:spcPts val="0"/>
                  </a:spcAft>
                  <a:defRPr/>
                </a:pPr>
                <a:endParaRPr lang="ru-RU" sz="1200" dirty="0"/>
              </a:p>
            </p:txBody>
          </p:sp>
          <p:sp>
            <p:nvSpPr>
              <p:cNvPr id="66" name="Прямоугольник с двумя скругленными противолежащими углами 65"/>
              <p:cNvSpPr/>
              <p:nvPr/>
            </p:nvSpPr>
            <p:spPr>
              <a:xfrm>
                <a:off x="3693515" y="2635326"/>
                <a:ext cx="5164794" cy="457694"/>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smtClean="0"/>
                  <a:t>Представлена информация о государственном и муниципальном заказе Воронежской области</a:t>
                </a:r>
                <a:endParaRPr lang="ru-RU" sz="1400" dirty="0"/>
              </a:p>
            </p:txBody>
          </p:sp>
          <p:sp>
            <p:nvSpPr>
              <p:cNvPr id="67" name="Прямоугольник с двумя скругленными противолежащими углами 66"/>
              <p:cNvSpPr/>
              <p:nvPr/>
            </p:nvSpPr>
            <p:spPr>
              <a:xfrm>
                <a:off x="3702592" y="3358781"/>
                <a:ext cx="5196412" cy="87710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smtClean="0">
                    <a:solidFill>
                      <a:schemeClr val="tx1">
                        <a:lumMod val="95000"/>
                        <a:lumOff val="5000"/>
                      </a:schemeClr>
                    </a:solidFill>
                    <a:latin typeface="Times New Roman" pitchFamily="18" charset="0"/>
                    <a:cs typeface="Times New Roman" pitchFamily="18" charset="0"/>
                  </a:rPr>
                  <a:t>Общая </a:t>
                </a:r>
                <a:r>
                  <a:rPr lang="ru-RU" sz="1400" dirty="0">
                    <a:solidFill>
                      <a:schemeClr val="tx1">
                        <a:lumMod val="95000"/>
                        <a:lumOff val="5000"/>
                      </a:schemeClr>
                    </a:solidFill>
                    <a:latin typeface="Times New Roman" pitchFamily="18" charset="0"/>
                    <a:cs typeface="Times New Roman" pitchFamily="18" charset="0"/>
                  </a:rPr>
                  <a:t>статистика по видам и типам учреждений в разрезе регионов и видов деятельности </a:t>
                </a:r>
                <a:r>
                  <a:rPr lang="ru-RU" sz="1400" dirty="0" smtClean="0">
                    <a:solidFill>
                      <a:schemeClr val="tx1">
                        <a:lumMod val="95000"/>
                        <a:lumOff val="5000"/>
                      </a:schemeClr>
                    </a:solidFill>
                    <a:latin typeface="Times New Roman" pitchFamily="18" charset="0"/>
                    <a:cs typeface="Times New Roman" pitchFamily="18" charset="0"/>
                  </a:rPr>
                  <a:t>учреждений</a:t>
                </a:r>
                <a:r>
                  <a:rPr lang="ru-RU" sz="1400" dirty="0">
                    <a:solidFill>
                      <a:schemeClr val="tx1">
                        <a:lumMod val="95000"/>
                        <a:lumOff val="5000"/>
                      </a:schemeClr>
                    </a:solidFill>
                    <a:latin typeface="Times New Roman" pitchFamily="18" charset="0"/>
                    <a:cs typeface="Times New Roman" pitchFamily="18" charset="0"/>
                  </a:rPr>
                  <a:t>, информация по учреждениям. информация об общей стоимости имущества учреждений, рейтинг муниципальных учреждений по платным и бесплатным услугам и др.</a:t>
                </a:r>
              </a:p>
            </p:txBody>
          </p:sp>
          <p:sp>
            <p:nvSpPr>
              <p:cNvPr id="68" name="Прямоугольник с двумя скругленными противолежащими углами 67"/>
              <p:cNvSpPr/>
              <p:nvPr/>
            </p:nvSpPr>
            <p:spPr>
              <a:xfrm>
                <a:off x="3693512" y="4476761"/>
                <a:ext cx="5164794" cy="56554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smtClean="0">
                    <a:solidFill>
                      <a:schemeClr val="tx1">
                        <a:lumMod val="95000"/>
                        <a:lumOff val="5000"/>
                      </a:schemeClr>
                    </a:solidFill>
                    <a:latin typeface="Times New Roman" pitchFamily="18" charset="0"/>
                    <a:cs typeface="Times New Roman" pitchFamily="18" charset="0"/>
                  </a:rPr>
                  <a:t>Утвержденные государственные программ Российской Федерации</a:t>
                </a:r>
                <a:endParaRPr lang="ru-RU" sz="1400" dirty="0">
                  <a:solidFill>
                    <a:schemeClr val="tx1">
                      <a:lumMod val="95000"/>
                      <a:lumOff val="5000"/>
                    </a:schemeClr>
                  </a:solidFill>
                  <a:latin typeface="Times New Roman" pitchFamily="18" charset="0"/>
                  <a:cs typeface="Times New Roman" pitchFamily="18" charset="0"/>
                </a:endParaRPr>
              </a:p>
            </p:txBody>
          </p:sp>
        </p:grpSp>
      </p:grpSp>
      <p:pic>
        <p:nvPicPr>
          <p:cNvPr id="69" name="Рисунок 24" descr="загруженное.jpg"/>
          <p:cNvPicPr>
            <a:picLocks noChangeAspect="1"/>
          </p:cNvPicPr>
          <p:nvPr/>
        </p:nvPicPr>
        <p:blipFill>
          <a:blip r:embed="rId3"/>
          <a:srcRect/>
          <a:stretch>
            <a:fillRect/>
          </a:stretch>
        </p:blipFill>
        <p:spPr bwMode="auto">
          <a:xfrm>
            <a:off x="1324482" y="1411117"/>
            <a:ext cx="2021180" cy="703662"/>
          </a:xfrm>
          <a:prstGeom prst="rect">
            <a:avLst/>
          </a:prstGeom>
          <a:ln>
            <a:noFill/>
          </a:ln>
          <a:effectLst>
            <a:outerShdw blurRad="292100" dist="139700" dir="2700000" algn="tl" rotWithShape="0">
              <a:srgbClr val="333333">
                <a:alpha val="65000"/>
              </a:srgbClr>
            </a:outerShdw>
          </a:effectLst>
        </p:spPr>
      </p:pic>
      <p:pic>
        <p:nvPicPr>
          <p:cNvPr id="70" name="Объект 14"/>
          <p:cNvPicPr>
            <a:picLocks noGrp="1" noChangeAspect="1"/>
          </p:cNvPicPr>
          <p:nvPr>
            <p:ph sz="quarter" idx="13"/>
          </p:nvPr>
        </p:nvPicPr>
        <p:blipFill>
          <a:blip r:embed="rId4" cstate="print">
            <a:extLst>
              <a:ext uri="{28A0092B-C50C-407E-A947-70E740481C1C}">
                <a14:useLocalDpi xmlns:a14="http://schemas.microsoft.com/office/drawing/2010/main" xmlns="" val="0"/>
              </a:ext>
            </a:extLst>
          </a:blip>
          <a:stretch>
            <a:fillRect/>
          </a:stretch>
        </p:blipFill>
        <p:spPr>
          <a:xfrm>
            <a:off x="1298226" y="2569534"/>
            <a:ext cx="1999429" cy="599490"/>
          </a:xfrm>
          <a:prstGeom prst="rect">
            <a:avLst/>
          </a:prstGeom>
          <a:ln>
            <a:noFill/>
          </a:ln>
          <a:effectLst>
            <a:outerShdw blurRad="292100" dist="139700" dir="2700000" algn="tl" rotWithShape="0">
              <a:srgbClr val="333333">
                <a:alpha val="65000"/>
              </a:srgbClr>
            </a:outerShdw>
          </a:effectLst>
        </p:spPr>
      </p:pic>
      <p:pic>
        <p:nvPicPr>
          <p:cNvPr id="73" name="Объект 16"/>
          <p:cNvPicPr>
            <a:picLocks noGrp="1" noChangeAspect="1"/>
          </p:cNvPicPr>
          <p:nvPr>
            <p:ph sz="quarter" idx="13"/>
          </p:nvPr>
        </p:nvPicPr>
        <p:blipFill>
          <a:blip r:embed="rId5" cstate="print">
            <a:extLst>
              <a:ext uri="{28A0092B-C50C-407E-A947-70E740481C1C}">
                <a14:useLocalDpi xmlns:a14="http://schemas.microsoft.com/office/drawing/2010/main" xmlns="" val="0"/>
              </a:ext>
            </a:extLst>
          </a:blip>
          <a:stretch>
            <a:fillRect/>
          </a:stretch>
        </p:blipFill>
        <p:spPr>
          <a:xfrm>
            <a:off x="1324482" y="3813833"/>
            <a:ext cx="2021180" cy="648071"/>
          </a:xfrm>
          <a:prstGeom prst="rect">
            <a:avLst/>
          </a:prstGeom>
          <a:ln>
            <a:noFill/>
          </a:ln>
          <a:effectLst>
            <a:outerShdw blurRad="292100" dist="139700" dir="2700000" algn="tl" rotWithShape="0">
              <a:srgbClr val="333333">
                <a:alpha val="65000"/>
              </a:srgbClr>
            </a:outerShdw>
          </a:effectLst>
        </p:spPr>
      </p:pic>
      <p:pic>
        <p:nvPicPr>
          <p:cNvPr id="74" name="Объект 18"/>
          <p:cNvPicPr>
            <a:picLocks noGrp="1" noChangeAspect="1"/>
          </p:cNvPicPr>
          <p:nvPr>
            <p:ph sz="quarter" idx="13"/>
          </p:nvPr>
        </p:nvPicPr>
        <p:blipFill>
          <a:blip r:embed="rId6" cstate="print">
            <a:extLst>
              <a:ext uri="{28A0092B-C50C-407E-A947-70E740481C1C}">
                <a14:useLocalDpi xmlns:a14="http://schemas.microsoft.com/office/drawing/2010/main" xmlns="" val="0"/>
              </a:ext>
            </a:extLst>
          </a:blip>
          <a:stretch>
            <a:fillRect/>
          </a:stretch>
        </p:blipFill>
        <p:spPr>
          <a:xfrm>
            <a:off x="1274174" y="5065228"/>
            <a:ext cx="2013746" cy="76617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31718063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47</a:t>
            </a:fld>
            <a:endParaRPr lang="ru-RU"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4" name="Объект 33"/>
          <p:cNvPicPr>
            <a:picLocks noGrp="1" noChangeAspect="1"/>
          </p:cNvPicPr>
          <p:nvPr>
            <p:ph sz="quarter" idx="13"/>
          </p:nvPr>
        </p:nvPicPr>
        <p:blipFill>
          <a:blip r:embed="rId3" cstate="print">
            <a:extLst>
              <a:ext uri="{28A0092B-C50C-407E-A947-70E740481C1C}">
                <a14:useLocalDpi xmlns:a14="http://schemas.microsoft.com/office/drawing/2010/main" xmlns="" val="0"/>
              </a:ext>
            </a:extLst>
          </a:blip>
          <a:stretch>
            <a:fillRect/>
          </a:stretch>
        </p:blipFill>
        <p:spPr>
          <a:xfrm>
            <a:off x="1888994" y="2492896"/>
            <a:ext cx="796144" cy="993501"/>
          </a:xfrm>
          <a:prstGeom prst="rect">
            <a:avLst/>
          </a:prstGeom>
          <a:ln>
            <a:noFill/>
          </a:ln>
          <a:effectLst>
            <a:outerShdw blurRad="292100" dist="139700" dir="2700000" algn="tl" rotWithShape="0">
              <a:srgbClr val="333333">
                <a:alpha val="65000"/>
              </a:srgbClr>
            </a:outerShdw>
          </a:effectLst>
        </p:spPr>
      </p:pic>
      <p:grpSp>
        <p:nvGrpSpPr>
          <p:cNvPr id="22" name="Группа 21"/>
          <p:cNvGrpSpPr/>
          <p:nvPr/>
        </p:nvGrpSpPr>
        <p:grpSpPr>
          <a:xfrm>
            <a:off x="1276475" y="742333"/>
            <a:ext cx="7410992" cy="2938822"/>
            <a:chOff x="1000101" y="1285861"/>
            <a:chExt cx="7858176" cy="2169481"/>
          </a:xfrm>
        </p:grpSpPr>
        <p:sp>
          <p:nvSpPr>
            <p:cNvPr id="23" name="Прямоугольник с двумя скругленными противолежащими углами 22"/>
            <p:cNvSpPr/>
            <p:nvPr/>
          </p:nvSpPr>
          <p:spPr>
            <a:xfrm>
              <a:off x="1000101" y="1285861"/>
              <a:ext cx="2143139"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tx1">
                      <a:lumMod val="95000"/>
                      <a:lumOff val="5000"/>
                    </a:schemeClr>
                  </a:solidFill>
                  <a:cs typeface="Arial" pitchFamily="34" charset="0"/>
                </a:rPr>
                <a:t>Ссылка</a:t>
              </a:r>
            </a:p>
          </p:txBody>
        </p:sp>
        <p:sp>
          <p:nvSpPr>
            <p:cNvPr id="24" name="Прямоугольник с двумя скругленными противолежащими углами 23"/>
            <p:cNvSpPr/>
            <p:nvPr/>
          </p:nvSpPr>
          <p:spPr>
            <a:xfrm>
              <a:off x="3500430" y="1285861"/>
              <a:ext cx="5357847"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tx1">
                      <a:lumMod val="95000"/>
                      <a:lumOff val="5000"/>
                    </a:schemeClr>
                  </a:solidFill>
                  <a:cs typeface="Arial" pitchFamily="34" charset="0"/>
                </a:rPr>
                <a:t>Информация</a:t>
              </a:r>
            </a:p>
          </p:txBody>
        </p:sp>
        <p:grpSp>
          <p:nvGrpSpPr>
            <p:cNvPr id="25" name="Группа 19"/>
            <p:cNvGrpSpPr>
              <a:grpSpLocks/>
            </p:cNvGrpSpPr>
            <p:nvPr/>
          </p:nvGrpSpPr>
          <p:grpSpPr bwMode="auto">
            <a:xfrm>
              <a:off x="1205092" y="1710005"/>
              <a:ext cx="7622597" cy="1745337"/>
              <a:chOff x="1480885" y="1709948"/>
              <a:chExt cx="7347938" cy="1745168"/>
            </a:xfrm>
          </p:grpSpPr>
          <p:sp>
            <p:nvSpPr>
              <p:cNvPr id="27" name="Прямоугольник 26"/>
              <p:cNvSpPr>
                <a:spLocks noChangeArrowheads="1"/>
              </p:cNvSpPr>
              <p:nvPr/>
            </p:nvSpPr>
            <p:spPr bwMode="auto">
              <a:xfrm>
                <a:off x="1480885" y="2114840"/>
                <a:ext cx="1670709" cy="204465"/>
              </a:xfrm>
              <a:prstGeom prst="rect">
                <a:avLst/>
              </a:prstGeom>
              <a:noFill/>
              <a:ln w="9525">
                <a:noFill/>
                <a:miter lim="800000"/>
                <a:headEnd/>
                <a:tailEnd/>
              </a:ln>
            </p:spPr>
            <p:txBody>
              <a:bodyPr wrap="square">
                <a:spAutoFit/>
              </a:bodyPr>
              <a:lstStyle/>
              <a:p>
                <a:pPr algn="ctr"/>
                <a:r>
                  <a:rPr lang="en-US" sz="1200" dirty="0">
                    <a:solidFill>
                      <a:srgbClr val="C00000"/>
                    </a:solidFill>
                    <a:latin typeface="Book Antiqua" pitchFamily="18" charset="0"/>
                  </a:rPr>
                  <a:t>www.zakupki.gov.ru</a:t>
                </a:r>
                <a:endParaRPr lang="ru-RU" sz="1200" dirty="0">
                  <a:solidFill>
                    <a:srgbClr val="C00000"/>
                  </a:solidFill>
                  <a:latin typeface="Book Antiqua" pitchFamily="18" charset="0"/>
                </a:endParaRPr>
              </a:p>
            </p:txBody>
          </p:sp>
          <p:sp>
            <p:nvSpPr>
              <p:cNvPr id="28" name="Прямоугольник 28"/>
              <p:cNvSpPr>
                <a:spLocks noChangeArrowheads="1"/>
              </p:cNvSpPr>
              <p:nvPr/>
            </p:nvSpPr>
            <p:spPr bwMode="auto">
              <a:xfrm>
                <a:off x="1480885" y="3250651"/>
                <a:ext cx="1846407" cy="204465"/>
              </a:xfrm>
              <a:prstGeom prst="rect">
                <a:avLst/>
              </a:prstGeom>
              <a:noFill/>
              <a:ln w="9525">
                <a:noFill/>
                <a:miter lim="800000"/>
                <a:headEnd/>
                <a:tailEnd/>
              </a:ln>
            </p:spPr>
            <p:txBody>
              <a:bodyPr wrap="square">
                <a:spAutoFit/>
              </a:bodyPr>
              <a:lstStyle/>
              <a:p>
                <a:pPr algn="ctr"/>
                <a:r>
                  <a:rPr lang="en-US" sz="1200" dirty="0">
                    <a:solidFill>
                      <a:srgbClr val="C00000"/>
                    </a:solidFill>
                    <a:latin typeface="Times New Roman" pitchFamily="18" charset="0"/>
                    <a:cs typeface="Times New Roman" pitchFamily="18" charset="0"/>
                  </a:rPr>
                  <a:t>www.pavlovsk-region.ru</a:t>
                </a:r>
                <a:endParaRPr lang="ru-RU" sz="1200" dirty="0">
                  <a:solidFill>
                    <a:srgbClr val="C00000"/>
                  </a:solidFill>
                  <a:latin typeface="Times New Roman" pitchFamily="18" charset="0"/>
                  <a:cs typeface="Times New Roman" pitchFamily="18" charset="0"/>
                </a:endParaRPr>
              </a:p>
            </p:txBody>
          </p:sp>
          <p:sp>
            <p:nvSpPr>
              <p:cNvPr id="31" name="Прямоугольник с двумя скругленными противолежащими углами 30"/>
              <p:cNvSpPr/>
              <p:nvPr/>
            </p:nvSpPr>
            <p:spPr>
              <a:xfrm>
                <a:off x="3664029" y="1709948"/>
                <a:ext cx="5164794" cy="60739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a:solidFill>
                      <a:schemeClr val="tx1">
                        <a:lumMod val="95000"/>
                        <a:lumOff val="5000"/>
                      </a:schemeClr>
                    </a:solidFill>
                    <a:latin typeface="Times New Roman" pitchFamily="18" charset="0"/>
                    <a:cs typeface="Times New Roman" pitchFamily="18" charset="0"/>
                  </a:rPr>
                  <a:t>Реестр планов-графиков размещения заказов и планов закупок, единый реестр государственных и муниципальных </a:t>
                </a:r>
                <a:r>
                  <a:rPr lang="ru-RU" sz="1400" dirty="0" smtClean="0">
                    <a:solidFill>
                      <a:schemeClr val="tx1">
                        <a:lumMod val="95000"/>
                        <a:lumOff val="5000"/>
                      </a:schemeClr>
                    </a:solidFill>
                    <a:latin typeface="Times New Roman" pitchFamily="18" charset="0"/>
                    <a:cs typeface="Times New Roman" pitchFamily="18" charset="0"/>
                  </a:rPr>
                  <a:t>контрактов</a:t>
                </a:r>
                <a:endParaRPr lang="ru-RU" sz="1400" dirty="0">
                  <a:latin typeface="Times New Roman" pitchFamily="18" charset="0"/>
                  <a:cs typeface="Times New Roman" pitchFamily="18" charset="0"/>
                </a:endParaRPr>
              </a:p>
            </p:txBody>
          </p:sp>
          <p:sp>
            <p:nvSpPr>
              <p:cNvPr id="32" name="Прямоугольник с двумя скругленными противолежащими углами 31"/>
              <p:cNvSpPr/>
              <p:nvPr/>
            </p:nvSpPr>
            <p:spPr>
              <a:xfrm>
                <a:off x="3632410" y="2578011"/>
                <a:ext cx="5196412" cy="87710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smtClean="0">
                    <a:solidFill>
                      <a:schemeClr val="tx1">
                        <a:lumMod val="95000"/>
                        <a:lumOff val="5000"/>
                      </a:schemeClr>
                    </a:solidFill>
                    <a:latin typeface="Times New Roman" pitchFamily="18" charset="0"/>
                    <a:cs typeface="Times New Roman" pitchFamily="18" charset="0"/>
                  </a:rPr>
                  <a:t>Общая </a:t>
                </a:r>
                <a:r>
                  <a:rPr lang="ru-RU" sz="1400" dirty="0">
                    <a:solidFill>
                      <a:schemeClr val="tx1">
                        <a:lumMod val="95000"/>
                        <a:lumOff val="5000"/>
                      </a:schemeClr>
                    </a:solidFill>
                    <a:latin typeface="Times New Roman" pitchFamily="18" charset="0"/>
                    <a:cs typeface="Times New Roman" pitchFamily="18" charset="0"/>
                  </a:rPr>
                  <a:t>статистика по видам и типам учреждений в разрезе регионов и видов деятельности </a:t>
                </a:r>
                <a:r>
                  <a:rPr lang="ru-RU" sz="1400" dirty="0" smtClean="0">
                    <a:solidFill>
                      <a:schemeClr val="tx1">
                        <a:lumMod val="95000"/>
                        <a:lumOff val="5000"/>
                      </a:schemeClr>
                    </a:solidFill>
                    <a:latin typeface="Times New Roman" pitchFamily="18" charset="0"/>
                    <a:cs typeface="Times New Roman" pitchFamily="18" charset="0"/>
                  </a:rPr>
                  <a:t>учреждений</a:t>
                </a:r>
                <a:r>
                  <a:rPr lang="ru-RU" sz="1400" dirty="0">
                    <a:solidFill>
                      <a:schemeClr val="tx1">
                        <a:lumMod val="95000"/>
                        <a:lumOff val="5000"/>
                      </a:schemeClr>
                    </a:solidFill>
                    <a:latin typeface="Times New Roman" pitchFamily="18" charset="0"/>
                    <a:cs typeface="Times New Roman" pitchFamily="18" charset="0"/>
                  </a:rPr>
                  <a:t>, информация по учреждениям. информация об общей стоимости имущества учреждений, рейтинг муниципальных учреждений по платным и бесплатным услугам и др.</a:t>
                </a:r>
              </a:p>
            </p:txBody>
          </p:sp>
        </p:grpSp>
      </p:grpSp>
      <p:pic>
        <p:nvPicPr>
          <p:cNvPr id="35" name="Рисунок 13" descr="загруженное (1).jpg"/>
          <p:cNvPicPr>
            <a:picLocks noChangeAspect="1"/>
          </p:cNvPicPr>
          <p:nvPr/>
        </p:nvPicPr>
        <p:blipFill>
          <a:blip r:embed="rId4"/>
          <a:srcRect/>
          <a:stretch>
            <a:fillRect/>
          </a:stretch>
        </p:blipFill>
        <p:spPr bwMode="auto">
          <a:xfrm>
            <a:off x="1336628" y="1325953"/>
            <a:ext cx="1852194" cy="53946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220842038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48</a:t>
            </a:fld>
            <a:endParaRPr lang="ru-RU" dirty="0"/>
          </a:p>
        </p:txBody>
      </p:sp>
      <p:sp>
        <p:nvSpPr>
          <p:cNvPr id="3" name="Заголовок 2"/>
          <p:cNvSpPr>
            <a:spLocks noGrp="1"/>
          </p:cNvSpPr>
          <p:nvPr>
            <p:ph type="title"/>
          </p:nvPr>
        </p:nvSpPr>
        <p:spPr>
          <a:xfrm>
            <a:off x="1547664" y="620688"/>
            <a:ext cx="7200800" cy="562100"/>
          </a:xfrm>
        </p:spPr>
        <p:txBody>
          <a:bodyPr/>
          <a:lstStyle/>
          <a:p>
            <a:pPr marL="0" indent="0" algn="ctr">
              <a:buNone/>
            </a:pPr>
            <a:r>
              <a:rPr lang="ru-RU" sz="2500" dirty="0" smtClean="0">
                <a:solidFill>
                  <a:schemeClr val="tx1"/>
                </a:solidFill>
                <a:latin typeface="Arial" pitchFamily="34" charset="0"/>
                <a:cs typeface="Arial" pitchFamily="34" charset="0"/>
              </a:rPr>
              <a:t>Контактная информация для граждан</a:t>
            </a:r>
            <a:endParaRPr lang="ru-RU" sz="2500" dirty="0">
              <a:solidFill>
                <a:schemeClr val="tx1"/>
              </a:solidFill>
              <a:latin typeface="Arial" pitchFamily="34" charset="0"/>
              <a:cs typeface="Arial" pitchFamily="34" charset="0"/>
            </a:endParaRPr>
          </a:p>
        </p:txBody>
      </p:sp>
      <p:sp>
        <p:nvSpPr>
          <p:cNvPr id="5" name="Объект 4"/>
          <p:cNvSpPr>
            <a:spLocks noGrp="1"/>
          </p:cNvSpPr>
          <p:nvPr>
            <p:ph sz="quarter" idx="14"/>
          </p:nvPr>
        </p:nvSpPr>
        <p:spPr>
          <a:xfrm>
            <a:off x="1276475" y="1182789"/>
            <a:ext cx="7471989" cy="3542355"/>
          </a:xfrm>
        </p:spPr>
        <p:txBody>
          <a:bodyPr>
            <a:normAutofit fontScale="85000" lnSpcReduction="20000"/>
          </a:bodyPr>
          <a:lstStyle/>
          <a:p>
            <a:pPr marL="45720" indent="0" algn="ctr" fontAlgn="b">
              <a:buNone/>
            </a:pPr>
            <a:r>
              <a:rPr lang="ru-RU" b="1" dirty="0"/>
              <a:t>Муниципальный отдел по финансам </a:t>
            </a:r>
            <a:br>
              <a:rPr lang="ru-RU" b="1" dirty="0"/>
            </a:br>
            <a:r>
              <a:rPr lang="ru-RU" b="1" dirty="0"/>
              <a:t>администрации Павловского муниципального района:</a:t>
            </a:r>
            <a:endParaRPr lang="ru-RU" dirty="0"/>
          </a:p>
          <a:p>
            <a:pPr marL="45720" indent="0" algn="ctr" fontAlgn="b">
              <a:buNone/>
            </a:pPr>
            <a:r>
              <a:rPr lang="ru-RU" dirty="0"/>
              <a:t>396422, Воронежская область, г. Павловск, </a:t>
            </a:r>
          </a:p>
          <a:p>
            <a:pPr marL="45720" indent="0" algn="ctr" fontAlgn="b">
              <a:buNone/>
            </a:pPr>
            <a:r>
              <a:rPr lang="ru-RU" dirty="0"/>
              <a:t>пр. Революции,  </a:t>
            </a:r>
            <a:r>
              <a:rPr lang="ru-RU" dirty="0" smtClean="0"/>
              <a:t>дом 8</a:t>
            </a:r>
            <a:r>
              <a:rPr lang="ru-RU" dirty="0"/>
              <a:t>.</a:t>
            </a:r>
          </a:p>
          <a:p>
            <a:pPr marL="45720" indent="0" algn="ctr" fontAlgn="b">
              <a:buNone/>
            </a:pPr>
            <a:r>
              <a:rPr lang="ru-RU" b="1" dirty="0"/>
              <a:t>Контактные телефоны: </a:t>
            </a:r>
          </a:p>
          <a:p>
            <a:pPr marL="45720" indent="0" algn="ctr" fontAlgn="b">
              <a:buNone/>
            </a:pPr>
            <a:r>
              <a:rPr lang="ru-RU" u="sng" dirty="0" smtClean="0"/>
              <a:t>Руководитель </a:t>
            </a:r>
            <a:r>
              <a:rPr lang="ru-RU" u="sng" dirty="0"/>
              <a:t>муниципального отдела по финансам </a:t>
            </a:r>
            <a:endParaRPr lang="ru-RU" u="sng" dirty="0" smtClean="0"/>
          </a:p>
          <a:p>
            <a:pPr marL="45720" indent="0" algn="ctr" fontAlgn="b">
              <a:buNone/>
            </a:pPr>
            <a:r>
              <a:rPr lang="ru-RU" dirty="0" smtClean="0"/>
              <a:t>8(47362)24901, </a:t>
            </a:r>
            <a:r>
              <a:rPr lang="ru-RU" u="sng" dirty="0" smtClean="0"/>
              <a:t>(</a:t>
            </a:r>
            <a:r>
              <a:rPr lang="ru-RU" u="sng" dirty="0"/>
              <a:t>факс)</a:t>
            </a:r>
            <a:r>
              <a:rPr lang="ru-RU" dirty="0"/>
              <a:t>  8(47362)24886</a:t>
            </a:r>
          </a:p>
          <a:p>
            <a:pPr marL="45720" indent="0" algn="ctr" fontAlgn="b">
              <a:buNone/>
            </a:pPr>
            <a:r>
              <a:rPr lang="ru-RU" b="1" dirty="0"/>
              <a:t>Адрес электронной </a:t>
            </a:r>
            <a:r>
              <a:rPr lang="ru-RU" b="1" dirty="0" smtClean="0"/>
              <a:t>почты: </a:t>
            </a:r>
          </a:p>
          <a:p>
            <a:pPr marL="45720" indent="0" algn="ctr" fontAlgn="b">
              <a:buNone/>
            </a:pPr>
            <a:r>
              <a:rPr lang="en-US" dirty="0" err="1" smtClean="0"/>
              <a:t>otdfin.pavl@govvrn</a:t>
            </a:r>
            <a:r>
              <a:rPr lang="ru-RU" dirty="0"/>
              <a:t>.</a:t>
            </a:r>
            <a:r>
              <a:rPr lang="en-US" dirty="0" err="1" smtClean="0"/>
              <a:t>ru</a:t>
            </a:r>
            <a:r>
              <a:rPr lang="en-US" dirty="0" smtClean="0"/>
              <a:t> </a:t>
            </a:r>
            <a:endParaRPr lang="ru-RU" dirty="0"/>
          </a:p>
          <a:p>
            <a:pPr marL="45720" indent="0" algn="ctr" fontAlgn="b">
              <a:buNone/>
            </a:pPr>
            <a:r>
              <a:rPr lang="ru-RU" b="1" dirty="0"/>
              <a:t>График работы муниципального отдела по финансам:</a:t>
            </a:r>
            <a:r>
              <a:rPr lang="ru-RU" dirty="0"/>
              <a:t> </a:t>
            </a:r>
            <a:br>
              <a:rPr lang="ru-RU" dirty="0"/>
            </a:br>
            <a:r>
              <a:rPr lang="ru-RU" dirty="0"/>
              <a:t>понедельник - пятница с 9-00 до 18-00.</a:t>
            </a:r>
          </a:p>
          <a:p>
            <a:pPr marL="45720" indent="0">
              <a:buNone/>
            </a:pPr>
            <a:endParaRPr lang="ru-RU"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Объект 10"/>
          <p:cNvPicPr>
            <a:picLocks noGrp="1" noChangeAspect="1"/>
          </p:cNvPicPr>
          <p:nvPr>
            <p:ph sz="quarter" idx="13"/>
          </p:nvPr>
        </p:nvPicPr>
        <p:blipFill>
          <a:blip r:embed="rId3" cstate="print">
            <a:extLst>
              <a:ext uri="{28A0092B-C50C-407E-A947-70E740481C1C}">
                <a14:useLocalDpi xmlns:a14="http://schemas.microsoft.com/office/drawing/2010/main" xmlns="" val="0"/>
              </a:ext>
            </a:extLst>
          </a:blip>
          <a:stretch>
            <a:fillRect/>
          </a:stretch>
        </p:blipFill>
        <p:spPr>
          <a:xfrm>
            <a:off x="611560" y="4822843"/>
            <a:ext cx="1736791" cy="1302593"/>
          </a:xfrm>
          <a:prstGeom prst="rect">
            <a:avLst/>
          </a:prstGeom>
          <a:ln>
            <a:noFill/>
          </a:ln>
          <a:effectLst>
            <a:outerShdw blurRad="292100" dist="139700" dir="2700000" algn="tl" rotWithShape="0">
              <a:srgbClr val="333333">
                <a:alpha val="65000"/>
              </a:srgbClr>
            </a:outerShdw>
          </a:effectLst>
        </p:spPr>
      </p:pic>
      <p:pic>
        <p:nvPicPr>
          <p:cNvPr id="8" name="Объект 1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625212" y="4795224"/>
            <a:ext cx="1730763" cy="1298072"/>
          </a:xfrm>
          <a:prstGeom prst="rect">
            <a:avLst/>
          </a:prstGeom>
          <a:ln>
            <a:noFill/>
          </a:ln>
          <a:effectLst>
            <a:outerShdw blurRad="292100" dist="139700" dir="2700000" algn="tl" rotWithShape="0">
              <a:srgbClr val="333333">
                <a:alpha val="65000"/>
              </a:srgbClr>
            </a:outerShdw>
          </a:effectLst>
        </p:spPr>
      </p:pic>
      <p:pic>
        <p:nvPicPr>
          <p:cNvPr id="9" name="Объект 14"/>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659384" y="4795224"/>
            <a:ext cx="1950358" cy="1298072"/>
          </a:xfrm>
          <a:prstGeom prst="rect">
            <a:avLst/>
          </a:prstGeom>
          <a:ln>
            <a:noFill/>
          </a:ln>
          <a:effectLst>
            <a:outerShdw blurRad="292100" dist="139700" dir="2700000" algn="tl" rotWithShape="0">
              <a:srgbClr val="333333">
                <a:alpha val="65000"/>
              </a:srgbClr>
            </a:outerShdw>
          </a:effectLst>
        </p:spPr>
      </p:pic>
      <p:pic>
        <p:nvPicPr>
          <p:cNvPr id="10" name="Объект 15"/>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925521" y="4795224"/>
            <a:ext cx="1946158" cy="129807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42228708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B19B0651-EE4F-4900-A07F-96A6BFA9D0F0}" type="slidenum">
              <a:rPr lang="ru-RU" smtClean="0"/>
              <a:pPr/>
              <a:t>5</a:t>
            </a:fld>
            <a:endParaRPr lang="ru-RU" dirty="0"/>
          </a:p>
        </p:txBody>
      </p:sp>
      <p:sp>
        <p:nvSpPr>
          <p:cNvPr id="8" name="Заголовок 7"/>
          <p:cNvSpPr>
            <a:spLocks noGrp="1"/>
          </p:cNvSpPr>
          <p:nvPr>
            <p:ph type="title"/>
          </p:nvPr>
        </p:nvSpPr>
        <p:spPr>
          <a:xfrm>
            <a:off x="1403648" y="500164"/>
            <a:ext cx="7128792" cy="1128636"/>
          </a:xfrm>
        </p:spPr>
        <p:txBody>
          <a:bodyPr/>
          <a:lstStyle/>
          <a:p>
            <a:pPr marL="0" indent="0" algn="ctr">
              <a:buNone/>
            </a:pPr>
            <a:r>
              <a:rPr lang="ru-RU" sz="2500" dirty="0" smtClean="0"/>
              <a:t>Структура бюджетной системы Павловского муниципального района</a:t>
            </a:r>
            <a:endParaRPr lang="ru-RU" sz="2500"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aphicFrame>
        <p:nvGraphicFramePr>
          <p:cNvPr id="11" name="Схема 10"/>
          <p:cNvGraphicFramePr/>
          <p:nvPr>
            <p:extLst>
              <p:ext uri="{D42A27DB-BD31-4B8C-83A1-F6EECF244321}">
                <p14:modId xmlns:p14="http://schemas.microsoft.com/office/powerpoint/2010/main" xmlns="" val="3016644705"/>
              </p:ext>
            </p:extLst>
          </p:nvPr>
        </p:nvGraphicFramePr>
        <p:xfrm>
          <a:off x="1276475" y="1628800"/>
          <a:ext cx="7327974"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3" name="Объект 9"/>
          <p:cNvPicPr>
            <a:picLocks noGrp="1" noChangeAspect="1"/>
          </p:cNvPicPr>
          <p:nvPr>
            <p:ph sz="quarter" idx="13"/>
          </p:nvPr>
        </p:nvPicPr>
        <p:blipFill>
          <a:blip r:embed="rId7" cstate="print">
            <a:extLst>
              <a:ext uri="{28A0092B-C50C-407E-A947-70E740481C1C}">
                <a14:useLocalDpi xmlns:a14="http://schemas.microsoft.com/office/drawing/2010/main" xmlns="" val="0"/>
              </a:ext>
            </a:extLst>
          </a:blip>
          <a:stretch>
            <a:fillRect/>
          </a:stretch>
        </p:blipFill>
        <p:spPr>
          <a:xfrm>
            <a:off x="5904148" y="4365104"/>
            <a:ext cx="2268253" cy="1512168"/>
          </a:xfrm>
          <a:prstGeom prst="rect">
            <a:avLst/>
          </a:prstGeom>
          <a:ln>
            <a:noFill/>
          </a:ln>
          <a:effectLst>
            <a:outerShdw blurRad="190500" dist="228600" dir="2700000" algn="ctr">
              <a:srgbClr val="000000">
                <a:alpha val="30000"/>
              </a:srgbClr>
            </a:outerShdw>
            <a:softEdge rad="112500"/>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xmlns="" val="265117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1276474" y="522313"/>
            <a:ext cx="7471991" cy="864096"/>
          </a:xfrm>
        </p:spPr>
        <p:txBody>
          <a:bodyPr/>
          <a:lstStyle/>
          <a:p>
            <a:pPr marL="0" indent="0" algn="ctr">
              <a:buNone/>
            </a:pPr>
            <a:r>
              <a:rPr lang="ru-RU" sz="2500" dirty="0" smtClean="0"/>
              <a:t>Составление проекта бюджета муниципального района</a:t>
            </a:r>
            <a:endParaRPr lang="ru-RU" sz="2500" dirty="0"/>
          </a:p>
        </p:txBody>
      </p:sp>
      <p:graphicFrame>
        <p:nvGraphicFramePr>
          <p:cNvPr id="6" name="Объект 5"/>
          <p:cNvGraphicFramePr>
            <a:graphicFrameLocks noGrp="1"/>
          </p:cNvGraphicFramePr>
          <p:nvPr>
            <p:ph sz="quarter" idx="14"/>
            <p:extLst>
              <p:ext uri="{D42A27DB-BD31-4B8C-83A1-F6EECF244321}">
                <p14:modId xmlns:p14="http://schemas.microsoft.com/office/powerpoint/2010/main" xmlns="" val="3610183684"/>
              </p:ext>
            </p:extLst>
          </p:nvPr>
        </p:nvGraphicFramePr>
        <p:xfrm>
          <a:off x="1276474" y="1556792"/>
          <a:ext cx="7255966" cy="3168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Объект 7"/>
          <p:cNvSpPr>
            <a:spLocks noGrp="1"/>
          </p:cNvSpPr>
          <p:nvPr>
            <p:ph sz="quarter" idx="13"/>
          </p:nvPr>
        </p:nvSpPr>
        <p:spPr>
          <a:xfrm>
            <a:off x="727993" y="4869160"/>
            <a:ext cx="7948464" cy="1584176"/>
          </a:xfrm>
        </p:spPr>
        <p:txBody>
          <a:bodyPr>
            <a:normAutofit/>
          </a:bodyPr>
          <a:lstStyle/>
          <a:p>
            <a:pPr marL="44450" indent="319088" algn="just">
              <a:buNone/>
            </a:pPr>
            <a:r>
              <a:rPr lang="ru-RU" sz="1600" dirty="0" smtClean="0"/>
              <a:t>Проект бюджета муниципального района сформирован в программной структуре расходов на основе действующих 13 муниципальных программ Павловского муниципального района.</a:t>
            </a:r>
          </a:p>
          <a:p>
            <a:pPr marL="44450" indent="319088" algn="just">
              <a:buNone/>
            </a:pPr>
            <a:r>
              <a:rPr lang="ru-RU" sz="1600" dirty="0" smtClean="0"/>
              <a:t>В 2020 году доля «программных» расходов бюджета составит 98,2% от общего объема расходов местного бюджета.</a:t>
            </a:r>
            <a:endParaRPr lang="ru-RU" sz="1600" dirty="0"/>
          </a:p>
        </p:txBody>
      </p:sp>
      <p:sp>
        <p:nvSpPr>
          <p:cNvPr id="4" name="Номер слайда 3"/>
          <p:cNvSpPr>
            <a:spLocks noGrp="1"/>
          </p:cNvSpPr>
          <p:nvPr>
            <p:ph type="sldNum" sz="quarter" idx="12"/>
          </p:nvPr>
        </p:nvSpPr>
        <p:spPr/>
        <p:txBody>
          <a:bodyPr/>
          <a:lstStyle/>
          <a:p>
            <a:fld id="{B19B0651-EE4F-4900-A07F-96A6BFA9D0F0}" type="slidenum">
              <a:rPr lang="ru-RU" smtClean="0"/>
              <a:pPr/>
              <a:t>6</a:t>
            </a:fld>
            <a:endParaRPr lang="ru-RU" dirty="0"/>
          </a:p>
        </p:txBody>
      </p:sp>
      <p:pic>
        <p:nvPicPr>
          <p:cNvPr id="9" name="Picture 2"/>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784173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a:xfrm>
            <a:off x="1187624" y="5373216"/>
            <a:ext cx="7670656" cy="936104"/>
          </a:xfrm>
        </p:spPr>
        <p:txBody>
          <a:bodyPr numCol="3"/>
          <a:lstStyle/>
          <a:p>
            <a:r>
              <a:rPr lang="ru-RU" dirty="0" smtClean="0"/>
              <a:t>Органы местного самоуправления:</a:t>
            </a:r>
          </a:p>
          <a:p>
            <a:r>
              <a:rPr lang="ru-RU" dirty="0" smtClean="0"/>
              <a:t> – </a:t>
            </a:r>
            <a:r>
              <a:rPr lang="ru-RU" sz="1000" b="0" dirty="0" smtClean="0"/>
              <a:t>составление проекта решения бюджета;</a:t>
            </a:r>
          </a:p>
          <a:p>
            <a:pPr>
              <a:buFontTx/>
              <a:buChar char="-"/>
            </a:pPr>
            <a:r>
              <a:rPr lang="ru-RU" sz="1000" b="0" dirty="0" smtClean="0"/>
              <a:t>формирование отчета об исполнении бюджета.</a:t>
            </a:r>
          </a:p>
          <a:p>
            <a:r>
              <a:rPr lang="ru-RU" smtClean="0"/>
              <a:t>Представительный </a:t>
            </a:r>
            <a:r>
              <a:rPr lang="ru-RU" dirty="0" smtClean="0"/>
              <a:t>орган:</a:t>
            </a:r>
          </a:p>
          <a:p>
            <a:r>
              <a:rPr lang="ru-RU" sz="1000" b="0" dirty="0" smtClean="0"/>
              <a:t>- рассмотрение проекта решения о бюджете;</a:t>
            </a:r>
          </a:p>
          <a:p>
            <a:r>
              <a:rPr lang="ru-RU" dirty="0" smtClean="0"/>
              <a:t> </a:t>
            </a:r>
            <a:r>
              <a:rPr lang="ru-RU" sz="1000" dirty="0" smtClean="0"/>
              <a:t>– </a:t>
            </a:r>
            <a:r>
              <a:rPr lang="ru-RU" sz="1000" b="0" dirty="0" smtClean="0"/>
              <a:t>утверждение решения о бюджете;</a:t>
            </a:r>
          </a:p>
          <a:p>
            <a:r>
              <a:rPr lang="ru-RU" sz="1000" b="0" dirty="0" smtClean="0"/>
              <a:t>- утверждение отчета об исполнении бюджета.</a:t>
            </a:r>
          </a:p>
          <a:p>
            <a:r>
              <a:rPr lang="ru-RU" dirty="0" smtClean="0"/>
              <a:t>Органы местного самоуправления, финансовый орган:</a:t>
            </a:r>
          </a:p>
          <a:p>
            <a:r>
              <a:rPr lang="ru-RU" sz="1000" b="0" dirty="0" smtClean="0"/>
              <a:t>- исполнение бюджета в текущем году.</a:t>
            </a:r>
            <a:endParaRPr lang="ru-RU" sz="1000" b="0" dirty="0"/>
          </a:p>
        </p:txBody>
      </p:sp>
      <p:sp>
        <p:nvSpPr>
          <p:cNvPr id="3" name="TextBox 2"/>
          <p:cNvSpPr txBox="1"/>
          <p:nvPr/>
        </p:nvSpPr>
        <p:spPr>
          <a:xfrm>
            <a:off x="1000100" y="428604"/>
            <a:ext cx="7858180" cy="677108"/>
          </a:xfrm>
          <a:prstGeom prst="rect">
            <a:avLst/>
          </a:prstGeom>
          <a:noFill/>
        </p:spPr>
        <p:txBody>
          <a:bodyPr wrap="square" rtlCol="0">
            <a:spAutoFit/>
          </a:bodyPr>
          <a:lstStyle/>
          <a:p>
            <a:pPr algn="ctr"/>
            <a:r>
              <a:rPr lang="ru-RU" sz="2200" b="1" dirty="0" smtClean="0"/>
              <a:t>Бюджетный процесс</a:t>
            </a:r>
          </a:p>
          <a:p>
            <a:pPr algn="ctr"/>
            <a:r>
              <a:rPr lang="ru-RU" sz="1600" dirty="0" smtClean="0"/>
              <a:t>(ежегодное формирование и исполнение бюджета)</a:t>
            </a:r>
            <a:endParaRPr lang="ru-RU" sz="1600" dirty="0"/>
          </a:p>
        </p:txBody>
      </p:sp>
      <p:graphicFrame>
        <p:nvGraphicFramePr>
          <p:cNvPr id="5" name="Схема 4"/>
          <p:cNvGraphicFramePr/>
          <p:nvPr>
            <p:extLst>
              <p:ext uri="{D42A27DB-BD31-4B8C-83A1-F6EECF244321}">
                <p14:modId xmlns:p14="http://schemas.microsoft.com/office/powerpoint/2010/main" xmlns="" val="1271936442"/>
              </p:ext>
            </p:extLst>
          </p:nvPr>
        </p:nvGraphicFramePr>
        <p:xfrm>
          <a:off x="1187624" y="1074934"/>
          <a:ext cx="7670656" cy="43702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2"/>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Номер слайда 3"/>
          <p:cNvSpPr txBox="1">
            <a:spLocks/>
          </p:cNvSpPr>
          <p:nvPr/>
        </p:nvSpPr>
        <p:spPr>
          <a:xfrm>
            <a:off x="3810000" y="6420780"/>
            <a:ext cx="1828800" cy="248580"/>
          </a:xfrm>
          <a:prstGeom prst="rect">
            <a:avLst/>
          </a:prstGeom>
        </p:spPr>
        <p:txBody>
          <a:bodyPr vert="horz" lIns="91440" tIns="45720" rIns="91440" bIns="45720" rtlCol="0" anchor="ctr"/>
          <a:lstStyle>
            <a:defPPr>
              <a:defRPr lang="ru-RU"/>
            </a:defPPr>
            <a:lvl1pPr marL="0" algn="ctr" defTabSz="914400" rtl="0" eaLnBrk="1" latinLnBrk="0" hangingPunct="1">
              <a:defRPr sz="1200" b="1" kern="1200">
                <a:solidFill>
                  <a:schemeClr val="tx1">
                    <a:lumMod val="50000"/>
                    <a:lumOff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9B0651-EE4F-4900-A07F-96A6BFA9D0F0}" type="slidenum">
              <a:rPr lang="ru-RU" smtClean="0"/>
              <a:pPr/>
              <a:t>7</a:t>
            </a:fld>
            <a:endParaRPr lang="ru-RU" dirty="0"/>
          </a:p>
        </p:txBody>
      </p:sp>
    </p:spTree>
    <p:extLst>
      <p:ext uri="{BB962C8B-B14F-4D97-AF65-F5344CB8AC3E}">
        <p14:creationId xmlns:p14="http://schemas.microsoft.com/office/powerpoint/2010/main" xmlns="" val="1477851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B19B0651-EE4F-4900-A07F-96A6BFA9D0F0}" type="slidenum">
              <a:rPr lang="ru-RU" smtClean="0"/>
              <a:pPr/>
              <a:t>8</a:t>
            </a:fld>
            <a:endParaRPr lang="ru-RU" dirty="0"/>
          </a:p>
        </p:txBody>
      </p:sp>
      <p:sp>
        <p:nvSpPr>
          <p:cNvPr id="7" name="Текст 3"/>
          <p:cNvSpPr txBox="1">
            <a:spLocks/>
          </p:cNvSpPr>
          <p:nvPr/>
        </p:nvSpPr>
        <p:spPr>
          <a:xfrm>
            <a:off x="1276473" y="1484783"/>
            <a:ext cx="7399981" cy="2664297"/>
          </a:xfrm>
          <a:prstGeom prst="rect">
            <a:avLst/>
          </a:prstGeom>
        </p:spPr>
        <p:txBody>
          <a:bodyPr>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endParaRPr lang="ru-RU" sz="1600" dirty="0">
              <a:latin typeface="Arial" pitchFamily="34" charset="0"/>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 name="Объект 10"/>
          <p:cNvPicPr>
            <a:picLocks noGrp="1" noChangeAspect="1"/>
          </p:cNvPicPr>
          <p:nvPr>
            <p:ph sz="quarter" idx="13"/>
          </p:nvPr>
        </p:nvPicPr>
        <p:blipFill>
          <a:blip r:embed="rId3">
            <a:extLst>
              <a:ext uri="{28A0092B-C50C-407E-A947-70E740481C1C}">
                <a14:useLocalDpi xmlns:a14="http://schemas.microsoft.com/office/drawing/2010/main" xmlns="" val="0"/>
              </a:ext>
            </a:extLst>
          </a:blip>
          <a:stretch>
            <a:fillRect/>
          </a:stretch>
        </p:blipFill>
        <p:spPr>
          <a:xfrm>
            <a:off x="1246985" y="534836"/>
            <a:ext cx="7429469" cy="558060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17581217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a:xfrm>
            <a:off x="3779912" y="6288467"/>
            <a:ext cx="1828800" cy="365125"/>
          </a:xfrm>
        </p:spPr>
        <p:txBody>
          <a:bodyPr/>
          <a:lstStyle/>
          <a:p>
            <a:fld id="{B19B0651-EE4F-4900-A07F-96A6BFA9D0F0}" type="slidenum">
              <a:rPr lang="ru-RU" smtClean="0"/>
              <a:pPr/>
              <a:t>9</a:t>
            </a:fld>
            <a:endParaRPr lang="ru-RU"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00164"/>
            <a:ext cx="1096963" cy="1365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Прямоугольник 7"/>
          <p:cNvSpPr/>
          <p:nvPr/>
        </p:nvSpPr>
        <p:spPr>
          <a:xfrm>
            <a:off x="1187624" y="500164"/>
            <a:ext cx="7632848" cy="1200329"/>
          </a:xfrm>
          <a:prstGeom prst="rect">
            <a:avLst/>
          </a:prstGeom>
        </p:spPr>
        <p:txBody>
          <a:bodyPr wrap="square">
            <a:spAutoFit/>
          </a:bodyPr>
          <a:lstStyle/>
          <a:p>
            <a:pPr lvl="0" algn="ctr" fontAlgn="base">
              <a:spcBef>
                <a:spcPct val="0"/>
              </a:spcBef>
              <a:spcAft>
                <a:spcPct val="0"/>
              </a:spcAft>
              <a:tabLst>
                <a:tab pos="630238" algn="l"/>
              </a:tabLst>
            </a:pPr>
            <a:r>
              <a:rPr lang="ru-RU" b="1" dirty="0" smtClean="0">
                <a:solidFill>
                  <a:srgbClr val="000000"/>
                </a:solidFill>
                <a:effectLst>
                  <a:outerShdw blurRad="38100" dist="38100" dir="2700000" algn="tl">
                    <a:srgbClr val="C0C0C0"/>
                  </a:outerShdw>
                </a:effectLst>
                <a:ea typeface="Times New Roman" pitchFamily="18" charset="0"/>
                <a:cs typeface="Arial" pitchFamily="34" charset="0"/>
              </a:rPr>
              <a:t>ОСНОВНЫЕ </a:t>
            </a:r>
            <a:r>
              <a:rPr lang="ru-RU" b="1" dirty="0">
                <a:solidFill>
                  <a:srgbClr val="000000"/>
                </a:solidFill>
                <a:effectLst>
                  <a:outerShdw blurRad="38100" dist="38100" dir="2700000" algn="tl">
                    <a:srgbClr val="C0C0C0"/>
                  </a:outerShdw>
                </a:effectLst>
                <a:ea typeface="Times New Roman" pitchFamily="18" charset="0"/>
                <a:cs typeface="Arial" pitchFamily="34" charset="0"/>
              </a:rPr>
              <a:t>НАПРАВЛЕНИЯ</a:t>
            </a:r>
            <a:endParaRPr lang="ru-RU" dirty="0">
              <a:cs typeface="Arial" pitchFamily="34" charset="0"/>
            </a:endParaRPr>
          </a:p>
          <a:p>
            <a:pPr lvl="0" algn="ctr" eaLnBrk="0" fontAlgn="base" hangingPunct="0">
              <a:spcBef>
                <a:spcPct val="0"/>
              </a:spcBef>
              <a:spcAft>
                <a:spcPct val="0"/>
              </a:spcAft>
              <a:tabLst>
                <a:tab pos="630238" algn="l"/>
              </a:tabLst>
            </a:pPr>
            <a:r>
              <a:rPr lang="ru-RU" b="1" dirty="0">
                <a:solidFill>
                  <a:srgbClr val="000000"/>
                </a:solidFill>
                <a:effectLst>
                  <a:outerShdw blurRad="38100" dist="38100" dir="2700000" algn="tl">
                    <a:srgbClr val="C0C0C0"/>
                  </a:outerShdw>
                </a:effectLst>
                <a:ea typeface="Times New Roman" pitchFamily="18" charset="0"/>
                <a:cs typeface="Arial" pitchFamily="34" charset="0"/>
              </a:rPr>
              <a:t>БЮДЖЕТНОЙ И НАЛОГОВОЙ ПОЛИТИКИ </a:t>
            </a:r>
            <a:endParaRPr lang="ru-RU" dirty="0">
              <a:cs typeface="Arial" pitchFamily="34" charset="0"/>
            </a:endParaRPr>
          </a:p>
          <a:p>
            <a:pPr lvl="0" algn="ctr" eaLnBrk="0" fontAlgn="base" hangingPunct="0">
              <a:spcBef>
                <a:spcPct val="0"/>
              </a:spcBef>
              <a:spcAft>
                <a:spcPct val="0"/>
              </a:spcAft>
              <a:tabLst>
                <a:tab pos="630238" algn="l"/>
              </a:tabLst>
            </a:pPr>
            <a:r>
              <a:rPr lang="ru-RU" b="1" dirty="0">
                <a:solidFill>
                  <a:srgbClr val="000000"/>
                </a:solidFill>
                <a:effectLst>
                  <a:outerShdw blurRad="38100" dist="38100" dir="2700000" algn="tl">
                    <a:srgbClr val="C0C0C0"/>
                  </a:outerShdw>
                </a:effectLst>
                <a:ea typeface="Times New Roman" pitchFamily="18" charset="0"/>
                <a:cs typeface="Arial" pitchFamily="34" charset="0"/>
              </a:rPr>
              <a:t>ПАВЛОВСКОГО МУНИЦИПАЛЬНОГО РАЙОНА НА 2020 ГОД И НА ПЛАНОВЫЙ ПЕРИОД 2021 и 2022 ГОДОВ</a:t>
            </a:r>
          </a:p>
        </p:txBody>
      </p:sp>
      <p:sp>
        <p:nvSpPr>
          <p:cNvPr id="9" name="Rectangle 3"/>
          <p:cNvSpPr>
            <a:spLocks noChangeArrowheads="1"/>
          </p:cNvSpPr>
          <p:nvPr/>
        </p:nvSpPr>
        <p:spPr bwMode="auto">
          <a:xfrm>
            <a:off x="1276476" y="1700493"/>
            <a:ext cx="7543996"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1550" b="0" i="0" u="none" strike="noStrike" cap="none" normalizeH="0" baseline="0" dirty="0" smtClean="0">
                <a:ln>
                  <a:noFill/>
                </a:ln>
                <a:solidFill>
                  <a:schemeClr val="tx1"/>
                </a:solidFill>
                <a:effectLst/>
                <a:ea typeface="Times New Roman" pitchFamily="18" charset="0"/>
                <a:cs typeface="Arial" pitchFamily="34" charset="0"/>
              </a:rPr>
              <a:t>Основные направления бюджетной и налоговой политики Павловского муниципального района на 2020 год и на плановый период 2021 и 2022 годов (далее – Основные направления бюджетной и налоговой политики) подготовлены в соответствии со статьями 172 и 184.2 Бюджетного кодекса Российской Федерации с учетом итогов реализации бюджетной и налоговой политики на период 2019-2021 годов.</a:t>
            </a:r>
            <a:endParaRPr kumimoji="0" lang="ru-RU" sz="1550" b="0" i="0" u="none" strike="noStrike" cap="none" normalizeH="0" baseline="0" dirty="0" smtClean="0">
              <a:ln>
                <a:noFill/>
              </a:ln>
              <a:solidFill>
                <a:schemeClr val="tx1"/>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550" b="0" i="0" u="none" strike="noStrike" cap="none" normalizeH="0" baseline="0" dirty="0" smtClean="0">
                <a:ln>
                  <a:noFill/>
                </a:ln>
                <a:solidFill>
                  <a:schemeClr val="tx1"/>
                </a:solidFill>
                <a:effectLst/>
                <a:ea typeface="Times New Roman" pitchFamily="18" charset="0"/>
                <a:cs typeface="Arial" pitchFamily="34" charset="0"/>
              </a:rPr>
              <a:t>Целью Основных направлений бюджетной и налоговой политики является определение </a:t>
            </a:r>
            <a:r>
              <a:rPr kumimoji="0" lang="ru-RU" sz="1550" b="0" i="0" u="none" strike="noStrike" cap="none" normalizeH="0" baseline="0" dirty="0" smtClean="0">
                <a:ln>
                  <a:noFill/>
                </a:ln>
                <a:solidFill>
                  <a:srgbClr val="000000"/>
                </a:solidFill>
                <a:effectLst/>
                <a:ea typeface="Times New Roman" pitchFamily="18" charset="0"/>
                <a:cs typeface="Arial" pitchFamily="34" charset="0"/>
              </a:rPr>
              <a:t>условий, принимаемых для составления проекта бюджета муниципального района на 2020 год и на плановый период 2021 и 2022 годов, подходов к его формированию, основных характеристик и прогнозируемых параметров бюджета.</a:t>
            </a:r>
            <a:endParaRPr kumimoji="0" lang="ru-RU" sz="1550" b="0" i="0" u="none" strike="noStrike" cap="none" normalizeH="0" baseline="0" dirty="0" smtClean="0">
              <a:ln>
                <a:noFill/>
              </a:ln>
              <a:solidFill>
                <a:schemeClr val="tx1"/>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550" b="0" i="0" u="none" strike="noStrike" cap="none" normalizeH="0" baseline="0" dirty="0" smtClean="0">
                <a:ln>
                  <a:noFill/>
                </a:ln>
                <a:solidFill>
                  <a:srgbClr val="000000"/>
                </a:solidFill>
                <a:effectLst/>
                <a:ea typeface="Times New Roman" pitchFamily="18" charset="0"/>
                <a:cs typeface="Arial" pitchFamily="34" charset="0"/>
              </a:rPr>
              <a:t>Основными направлениями бюджетной и налоговой политики на 2020 год и на плановый период  2021 и 2022 годов являются:</a:t>
            </a:r>
            <a:endParaRPr kumimoji="0" lang="ru-RU" sz="1550" b="0" i="0" u="none" strike="noStrike" cap="none" normalizeH="0" baseline="0" dirty="0" smtClean="0">
              <a:ln>
                <a:noFill/>
              </a:ln>
              <a:solidFill>
                <a:schemeClr val="tx1"/>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550" b="0" i="0" u="none" strike="noStrike" cap="none" normalizeH="0" baseline="0" dirty="0" smtClean="0">
                <a:ln>
                  <a:noFill/>
                </a:ln>
                <a:solidFill>
                  <a:srgbClr val="000000"/>
                </a:solidFill>
                <a:effectLst/>
                <a:ea typeface="Times New Roman" pitchFamily="18" charset="0"/>
                <a:cs typeface="Arial" pitchFamily="34" charset="0"/>
              </a:rPr>
              <a:t>сохранение устойчивости и сбалансированности бюджетной системы Павловского муниципального района;</a:t>
            </a:r>
            <a:endParaRPr kumimoji="0" lang="ru-RU" sz="1550" b="0" i="0" u="none" strike="noStrike" cap="none" normalizeH="0" baseline="0" dirty="0" smtClean="0">
              <a:ln>
                <a:noFill/>
              </a:ln>
              <a:solidFill>
                <a:schemeClr val="tx1"/>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550" b="0" i="0" u="none" strike="noStrike" cap="none" normalizeH="0" baseline="0" dirty="0" smtClean="0">
                <a:ln>
                  <a:noFill/>
                </a:ln>
                <a:solidFill>
                  <a:srgbClr val="000000"/>
                </a:solidFill>
                <a:effectLst/>
                <a:ea typeface="Times New Roman" pitchFamily="18" charset="0"/>
                <a:cs typeface="Arial" pitchFamily="34" charset="0"/>
              </a:rPr>
              <a:t>укрепление доходной базы консолидированного бюджета Павловского муниципального района, развитие доходного потенциала и рост собственных доходов бюджета муниципального района за счет наращивания стабильных доходных источников и мобилизации в бюджет имеющихся резервов;</a:t>
            </a:r>
            <a:endParaRPr kumimoji="0" lang="ru-RU" sz="1550" b="0" i="0" u="none" strike="noStrike" cap="none" normalizeH="0" baseline="0" dirty="0" smtClean="0">
              <a:ln>
                <a:noFill/>
              </a:ln>
              <a:solidFill>
                <a:schemeClr val="tx1"/>
              </a:solidFill>
              <a:effectLst/>
              <a:cs typeface="Arial" pitchFamily="34" charset="0"/>
            </a:endParaRPr>
          </a:p>
        </p:txBody>
      </p:sp>
    </p:spTree>
    <p:extLst>
      <p:ext uri="{BB962C8B-B14F-4D97-AF65-F5344CB8AC3E}">
        <p14:creationId xmlns:p14="http://schemas.microsoft.com/office/powerpoint/2010/main" xmlns="" val="3589581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4127</TotalTime>
  <Words>4647</Words>
  <Application>Microsoft Office PowerPoint</Application>
  <PresentationFormat>Экран (4:3)</PresentationFormat>
  <Paragraphs>944</Paragraphs>
  <Slides>48</Slides>
  <Notes>1</Notes>
  <HiddenSlides>1</HiddenSlides>
  <MMClips>0</MMClips>
  <ScaleCrop>false</ScaleCrop>
  <HeadingPairs>
    <vt:vector size="4" baseType="variant">
      <vt:variant>
        <vt:lpstr>Тема</vt:lpstr>
      </vt:variant>
      <vt:variant>
        <vt:i4>1</vt:i4>
      </vt:variant>
      <vt:variant>
        <vt:lpstr>Заголовки слайдов</vt:lpstr>
      </vt:variant>
      <vt:variant>
        <vt:i4>48</vt:i4>
      </vt:variant>
    </vt:vector>
  </HeadingPairs>
  <TitlesOfParts>
    <vt:vector size="49" baseType="lpstr">
      <vt:lpstr>Воздушный поток</vt:lpstr>
      <vt:lpstr>Бюджет для граждан   к решению Совета народных депутатов Павловского муниципального района «Об утверждении бюджета Павловского муниципального района на 2020 и плановый период 2021 и 2022 годы» </vt:lpstr>
      <vt:lpstr>Понятие бюджета для граждан</vt:lpstr>
      <vt:lpstr>Принцип прозрачности (открытости) бюджетной системы Российской Федерации означает:</vt:lpstr>
      <vt:lpstr>Административно – территориальное деление Павловского муниципального района</vt:lpstr>
      <vt:lpstr>Структура бюджетной системы Павловского муниципального района</vt:lpstr>
      <vt:lpstr>Составление проекта бюджета муниципального района</vt:lpstr>
      <vt:lpstr>Слайд 7</vt:lpstr>
      <vt:lpstr>Слайд 8</vt:lpstr>
      <vt:lpstr>Слайд 9</vt:lpstr>
      <vt:lpstr>Слайд 10</vt:lpstr>
      <vt:lpstr>Слайд 11</vt:lpstr>
      <vt:lpstr>Доходы Павловского муниципального района</vt:lpstr>
      <vt:lpstr>Слайд 13</vt:lpstr>
      <vt:lpstr>Слайд 14</vt:lpstr>
      <vt:lpstr>Слайд 15</vt:lpstr>
      <vt:lpstr>Слайд 16</vt:lpstr>
      <vt:lpstr>Слайд 17</vt:lpstr>
      <vt:lpstr>Слайд 18</vt:lpstr>
      <vt:lpstr>Слайд 19</vt:lpstr>
      <vt:lpstr>Слайд 20</vt:lpstr>
      <vt:lpstr>Основные характеристики бюджета на период 2020-2022 годы, тыс. руб.</vt:lpstr>
      <vt:lpstr>Слайд 22</vt:lpstr>
      <vt:lpstr>Расходы Павловского муниципального района</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Глоссарий</vt:lpstr>
      <vt:lpstr>Слайд 40</vt:lpstr>
      <vt:lpstr>Слайд 41</vt:lpstr>
      <vt:lpstr>Слайд 42</vt:lpstr>
      <vt:lpstr>Слайд 43</vt:lpstr>
      <vt:lpstr>Слайд 44</vt:lpstr>
      <vt:lpstr>Открытые государственные,  муниципальные информационные ресурсы </vt:lpstr>
      <vt:lpstr>Слайд 46</vt:lpstr>
      <vt:lpstr>Слайд 47</vt:lpstr>
      <vt:lpstr>Контактная информация для граждан</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Бюджет для граждан на 2020 год</dc:title>
  <dc:creator>plan2</dc:creator>
  <cp:lastModifiedBy>user</cp:lastModifiedBy>
  <cp:revision>313</cp:revision>
  <dcterms:created xsi:type="dcterms:W3CDTF">2019-11-14T08:30:44Z</dcterms:created>
  <dcterms:modified xsi:type="dcterms:W3CDTF">2020-01-20T09:38:18Z</dcterms:modified>
</cp:coreProperties>
</file>