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charts/chart5.xml" ContentType="application/vnd.openxmlformats-officedocument.drawingml.chart+xml"/>
  <Override PartName="/ppt/drawings/drawing2.xml" ContentType="application/vnd.openxmlformats-officedocument.drawingml.chartshapes+xml"/>
  <Override PartName="/ppt/charts/chart6.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drawings/drawing3.xml" ContentType="application/vnd.openxmlformats-officedocument.drawingml.chartshapes+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98" r:id="rId1"/>
  </p:sldMasterIdLst>
  <p:notesMasterIdLst>
    <p:notesMasterId r:id="rId51"/>
  </p:notesMasterIdLst>
  <p:handoutMasterIdLst>
    <p:handoutMasterId r:id="rId52"/>
  </p:handoutMasterIdLst>
  <p:sldIdLst>
    <p:sldId id="257" r:id="rId2"/>
    <p:sldId id="258" r:id="rId3"/>
    <p:sldId id="259" r:id="rId4"/>
    <p:sldId id="265" r:id="rId5"/>
    <p:sldId id="267" r:id="rId6"/>
    <p:sldId id="260" r:id="rId7"/>
    <p:sldId id="305" r:id="rId8"/>
    <p:sldId id="269" r:id="rId9"/>
    <p:sldId id="292" r:id="rId10"/>
    <p:sldId id="293" r:id="rId11"/>
    <p:sldId id="294" r:id="rId12"/>
    <p:sldId id="295" r:id="rId13"/>
    <p:sldId id="296" r:id="rId14"/>
    <p:sldId id="297" r:id="rId15"/>
    <p:sldId id="298" r:id="rId16"/>
    <p:sldId id="299" r:id="rId17"/>
    <p:sldId id="315" r:id="rId18"/>
    <p:sldId id="301" r:id="rId19"/>
    <p:sldId id="306" r:id="rId20"/>
    <p:sldId id="308" r:id="rId21"/>
    <p:sldId id="266" r:id="rId22"/>
    <p:sldId id="290" r:id="rId23"/>
    <p:sldId id="268" r:id="rId24"/>
    <p:sldId id="261" r:id="rId25"/>
    <p:sldId id="262" r:id="rId26"/>
    <p:sldId id="263" r:id="rId27"/>
    <p:sldId id="270" r:id="rId28"/>
    <p:sldId id="271" r:id="rId29"/>
    <p:sldId id="312" r:id="rId30"/>
    <p:sldId id="272" r:id="rId31"/>
    <p:sldId id="273" r:id="rId32"/>
    <p:sldId id="313" r:id="rId33"/>
    <p:sldId id="278" r:id="rId34"/>
    <p:sldId id="287" r:id="rId35"/>
    <p:sldId id="286" r:id="rId36"/>
    <p:sldId id="275" r:id="rId37"/>
    <p:sldId id="284" r:id="rId38"/>
    <p:sldId id="291" r:id="rId39"/>
    <p:sldId id="310" r:id="rId40"/>
    <p:sldId id="311" r:id="rId41"/>
    <p:sldId id="276" r:id="rId42"/>
    <p:sldId id="279" r:id="rId43"/>
    <p:sldId id="280" r:id="rId44"/>
    <p:sldId id="281" r:id="rId45"/>
    <p:sldId id="282" r:id="rId46"/>
    <p:sldId id="283" r:id="rId47"/>
    <p:sldId id="277" r:id="rId48"/>
    <p:sldId id="288" r:id="rId49"/>
    <p:sldId id="285" r:id="rId50"/>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FFCCFF"/>
    <a:srgbClr val="66CCFF"/>
    <a:srgbClr val="DDDDDD"/>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3" autoAdjust="0"/>
    <p:restoredTop sz="91522" autoAdjust="0"/>
  </p:normalViewPr>
  <p:slideViewPr>
    <p:cSldViewPr>
      <p:cViewPr varScale="1">
        <p:scale>
          <a:sx n="85" d="100"/>
          <a:sy n="85" d="100"/>
        </p:scale>
        <p:origin x="-1306" y="-82"/>
      </p:cViewPr>
      <p:guideLst>
        <p:guide orient="horz" pos="2160"/>
        <p:guide pos="2880"/>
      </p:guideLst>
    </p:cSldViewPr>
  </p:slideViewPr>
  <p:outlineViewPr>
    <p:cViewPr>
      <p:scale>
        <a:sx n="33" d="100"/>
        <a:sy n="33" d="100"/>
      </p:scale>
      <p:origin x="0" y="2659"/>
    </p:cViewPr>
    <p:sldLst>
      <p:sld r:id="rId1" collapse="1"/>
      <p:sld r:id="rId2" collapse="1"/>
      <p:sld r:id="rId3" collapse="1"/>
      <p:sld r:id="rId4" collapse="1"/>
    </p:sldLst>
  </p:outlineViewPr>
  <p:notesTextViewPr>
    <p:cViewPr>
      <p:scale>
        <a:sx n="75" d="100"/>
        <a:sy n="75" d="100"/>
      </p:scale>
      <p:origin x="0" y="0"/>
    </p:cViewPr>
  </p:notesTextViewPr>
  <p:sorterViewPr>
    <p:cViewPr>
      <p:scale>
        <a:sx n="100" d="100"/>
        <a:sy n="100" d="100"/>
      </p:scale>
      <p:origin x="0" y="26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slide" Target="slides/slide3.xml"/><Relationship Id="rId1" Type="http://schemas.openxmlformats.org/officeDocument/2006/relationships/slide" Target="slides/slide2.xml"/><Relationship Id="rId4"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Excel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Excel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_____Microsoft_Excel8.xlsx"/></Relationships>
</file>

<file path=ppt/charts/_rels/chart9.xml.rels><?xml version="1.0" encoding="UTF-8" standalone="yes"?>
<Relationships xmlns="http://schemas.openxmlformats.org/package/2006/relationships"><Relationship Id="rId1" Type="http://schemas.openxmlformats.org/officeDocument/2006/relationships/package" Target="../embeddings/_____Microsoft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1"/>
    </mc:Choice>
    <mc:Fallback>
      <c:style val="11"/>
    </mc:Fallback>
  </mc:AlternateContent>
  <c:chart>
    <c:title>
      <c:tx>
        <c:rich>
          <a:bodyPr/>
          <a:lstStyle/>
          <a:p>
            <a:pPr>
              <a:defRPr/>
            </a:pPr>
            <a:r>
              <a:rPr lang="ru-RU"/>
              <a:t>Структура неналоговых доходов бюджета </a:t>
            </a:r>
          </a:p>
          <a:p>
            <a:pPr>
              <a:defRPr/>
            </a:pPr>
            <a:r>
              <a:rPr lang="ru-RU"/>
              <a:t>на 2022 год, тыс. руб.</a:t>
            </a:r>
          </a:p>
        </c:rich>
      </c:tx>
      <c:layout>
        <c:manualLayout>
          <c:xMode val="edge"/>
          <c:yMode val="edge"/>
          <c:x val="0.36292340046499849"/>
          <c:y val="2.636428697837765E-2"/>
        </c:manualLayout>
      </c:layout>
      <c:overlay val="0"/>
    </c:title>
    <c:autoTitleDeleted val="0"/>
    <c:plotArea>
      <c:layout>
        <c:manualLayout>
          <c:layoutTarget val="inner"/>
          <c:xMode val="edge"/>
          <c:yMode val="edge"/>
          <c:x val="7.1028545897967851E-2"/>
          <c:y val="0.10261987317117222"/>
          <c:w val="0.36709495473806131"/>
          <c:h val="0.8368377594715517"/>
        </c:manualLayout>
      </c:layout>
      <c:pieChart>
        <c:varyColors val="1"/>
        <c:dLbls>
          <c:showLegendKey val="0"/>
          <c:showVal val="0"/>
          <c:showCatName val="0"/>
          <c:showSerName val="0"/>
          <c:showPercent val="0"/>
          <c:showBubbleSize val="0"/>
          <c:showLeaderLines val="0"/>
        </c:dLbls>
        <c:firstSliceAng val="0"/>
      </c:pieChart>
    </c:plotArea>
    <c:legend>
      <c:legendPos val="r"/>
      <c:layout>
        <c:manualLayout>
          <c:xMode val="edge"/>
          <c:yMode val="edge"/>
          <c:x val="0.48017245353572435"/>
          <c:y val="0.19522131729056094"/>
          <c:w val="0.51115364585556589"/>
          <c:h val="0.71138942387286197"/>
        </c:manualLayout>
      </c:layout>
      <c:overlay val="0"/>
    </c:legend>
    <c:plotVisOnly val="1"/>
    <c:dispBlanksAs val="zero"/>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3"/>
    </mc:Choice>
    <mc:Fallback>
      <c:style val="13"/>
    </mc:Fallback>
  </mc:AlternateContent>
  <c:chart>
    <c:title>
      <c:tx>
        <c:rich>
          <a:bodyPr/>
          <a:lstStyle/>
          <a:p>
            <a:pPr>
              <a:defRPr sz="1600">
                <a:solidFill>
                  <a:srgbClr val="FF0000"/>
                </a:solidFill>
                <a:latin typeface="Times New Roman" pitchFamily="18" charset="0"/>
                <a:cs typeface="Times New Roman" pitchFamily="18" charset="0"/>
              </a:defRPr>
            </a:pPr>
            <a:r>
              <a:rPr lang="ru-RU" sz="1600" dirty="0">
                <a:solidFill>
                  <a:schemeClr val="accent3">
                    <a:lumMod val="50000"/>
                  </a:schemeClr>
                </a:solidFill>
                <a:latin typeface="Times New Roman" pitchFamily="18" charset="0"/>
                <a:cs typeface="Times New Roman" pitchFamily="18" charset="0"/>
              </a:rPr>
              <a:t>Структура </a:t>
            </a:r>
            <a:r>
              <a:rPr lang="ru-RU" sz="1600" dirty="0" smtClean="0">
                <a:solidFill>
                  <a:schemeClr val="accent3">
                    <a:lumMod val="50000"/>
                  </a:schemeClr>
                </a:solidFill>
                <a:latin typeface="Times New Roman" pitchFamily="18" charset="0"/>
                <a:cs typeface="Times New Roman" pitchFamily="18" charset="0"/>
              </a:rPr>
              <a:t>неналоговых </a:t>
            </a:r>
            <a:r>
              <a:rPr lang="ru-RU" sz="1600" dirty="0">
                <a:solidFill>
                  <a:schemeClr val="accent3">
                    <a:lumMod val="50000"/>
                  </a:schemeClr>
                </a:solidFill>
                <a:latin typeface="Times New Roman" pitchFamily="18" charset="0"/>
                <a:cs typeface="Times New Roman" pitchFamily="18" charset="0"/>
              </a:rPr>
              <a:t>доходов  бюджета Павловского муниципального района в </a:t>
            </a:r>
            <a:r>
              <a:rPr lang="ru-RU" sz="1600" dirty="0" smtClean="0">
                <a:solidFill>
                  <a:schemeClr val="accent3">
                    <a:lumMod val="50000"/>
                  </a:schemeClr>
                </a:solidFill>
                <a:latin typeface="Times New Roman" pitchFamily="18" charset="0"/>
                <a:cs typeface="Times New Roman" pitchFamily="18" charset="0"/>
              </a:rPr>
              <a:t>2022 </a:t>
            </a:r>
            <a:r>
              <a:rPr lang="ru-RU" sz="1600" dirty="0">
                <a:solidFill>
                  <a:schemeClr val="accent3">
                    <a:lumMod val="50000"/>
                  </a:schemeClr>
                </a:solidFill>
                <a:latin typeface="Times New Roman" pitchFamily="18" charset="0"/>
                <a:cs typeface="Times New Roman" pitchFamily="18" charset="0"/>
              </a:rPr>
              <a:t>году, </a:t>
            </a:r>
            <a:r>
              <a:rPr lang="ru-RU" sz="1600" dirty="0" smtClean="0">
                <a:solidFill>
                  <a:schemeClr val="accent3">
                    <a:lumMod val="50000"/>
                  </a:schemeClr>
                </a:solidFill>
                <a:latin typeface="Times New Roman" pitchFamily="18" charset="0"/>
                <a:cs typeface="Times New Roman" pitchFamily="18" charset="0"/>
              </a:rPr>
              <a:t>тыс. рублей</a:t>
            </a:r>
            <a:endParaRPr lang="ru-RU" sz="1600" dirty="0">
              <a:solidFill>
                <a:schemeClr val="accent3">
                  <a:lumMod val="50000"/>
                </a:schemeClr>
              </a:solidFill>
              <a:latin typeface="Times New Roman" pitchFamily="18" charset="0"/>
              <a:cs typeface="Times New Roman" pitchFamily="18" charset="0"/>
            </a:endParaRPr>
          </a:p>
        </c:rich>
      </c:tx>
      <c:layout>
        <c:manualLayout>
          <c:xMode val="edge"/>
          <c:yMode val="edge"/>
          <c:x val="0.20958147470087118"/>
          <c:y val="0"/>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8.169315513133707E-2"/>
          <c:y val="0.22301023265933415"/>
          <c:w val="0.56673015896139722"/>
          <c:h val="0.77698979992770367"/>
        </c:manualLayout>
      </c:layout>
      <c:pie3DChart>
        <c:varyColors val="1"/>
        <c:ser>
          <c:idx val="0"/>
          <c:order val="0"/>
          <c:explosion val="27"/>
          <c:dPt>
            <c:idx val="0"/>
            <c:bubble3D val="0"/>
          </c:dPt>
          <c:dPt>
            <c:idx val="2"/>
            <c:bubble3D val="0"/>
          </c:dPt>
          <c:dLbls>
            <c:dLbl>
              <c:idx val="0"/>
              <c:layout>
                <c:manualLayout>
                  <c:x val="1.660830985835662E-2"/>
                  <c:y val="-7.8170712513424404E-2"/>
                </c:manualLayout>
              </c:layout>
              <c:tx>
                <c:rich>
                  <a:bodyPr/>
                  <a:lstStyle/>
                  <a:p>
                    <a:r>
                      <a:rPr lang="en-US" sz="1200">
                        <a:latin typeface="Times New Roman" pitchFamily="18" charset="0"/>
                        <a:cs typeface="Times New Roman" pitchFamily="18" charset="0"/>
                      </a:rPr>
                      <a:t>71,5%</a:t>
                    </a:r>
                    <a:endParaRPr lang="en-US"/>
                  </a:p>
                </c:rich>
              </c:tx>
              <c:dLblPos val="bestFi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2.0333722536166578E-2"/>
                  <c:y val="0.14219455940080733"/>
                </c:manualLayout>
              </c:layout>
              <c:numFmt formatCode="#,##0.0" sourceLinked="0"/>
              <c:spPr/>
              <c:txPr>
                <a:bodyPr/>
                <a:lstStyle/>
                <a:p>
                  <a:pPr>
                    <a:defRPr sz="1200">
                      <a:latin typeface="Times New Roman" pitchFamily="18" charset="0"/>
                      <a:cs typeface="Times New Roman" pitchFamily="18" charset="0"/>
                    </a:defRPr>
                  </a:pPr>
                  <a:endParaRPr lang="ru-RU"/>
                </a:p>
              </c:txPr>
              <c:dLblPos val="bestFi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8.9813510153336096E-3"/>
                  <c:y val="0.14607120810406313"/>
                </c:manualLayout>
              </c:layout>
              <c:numFmt formatCode="#,##0.0" sourceLinked="0"/>
              <c:spPr/>
              <c:txPr>
                <a:bodyPr/>
                <a:lstStyle/>
                <a:p>
                  <a:pPr>
                    <a:defRPr sz="1200">
                      <a:latin typeface="Times New Roman" pitchFamily="18" charset="0"/>
                      <a:cs typeface="Times New Roman" pitchFamily="18" charset="0"/>
                    </a:defRPr>
                  </a:pPr>
                  <a:endParaRPr lang="ru-RU"/>
                </a:p>
              </c:txP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2.6640419947506561E-2"/>
                  <c:y val="-3.4834414733691255E-2"/>
                </c:manualLayout>
              </c:layout>
              <c:numFmt formatCode="#,##0.0" sourceLinked="0"/>
              <c:spPr/>
              <c:txPr>
                <a:bodyPr/>
                <a:lstStyle/>
                <a:p>
                  <a:pPr>
                    <a:defRPr sz="1200">
                      <a:latin typeface="Times New Roman" pitchFamily="18" charset="0"/>
                      <a:cs typeface="Times New Roman" pitchFamily="18" charset="0"/>
                    </a:defRPr>
                  </a:pPr>
                  <a:endParaRPr lang="ru-RU"/>
                </a:p>
              </c:txPr>
              <c:dLblPos val="bestFi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8.5567589039594827E-2"/>
                  <c:y val="-2.3919217309187869E-2"/>
                </c:manualLayout>
              </c:layout>
              <c:numFmt formatCode="#,##0.0" sourceLinked="0"/>
              <c:spPr/>
              <c:txPr>
                <a:bodyPr/>
                <a:lstStyle/>
                <a:p>
                  <a:pPr>
                    <a:defRPr sz="1200">
                      <a:latin typeface="Times New Roman" pitchFamily="18" charset="0"/>
                      <a:cs typeface="Times New Roman" pitchFamily="18" charset="0"/>
                    </a:defRPr>
                  </a:pPr>
                  <a:endParaRPr lang="ru-RU"/>
                </a:p>
              </c:txPr>
              <c:dLblPos val="bestFi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1.3811118735265943E-2"/>
                  <c:y val="-1.3437706251630826E-2"/>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9"/>
              <c:layout>
                <c:manualLayout>
                  <c:x val="-1.3698228403071704E-2"/>
                  <c:y val="-3.2345474359564703E-2"/>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10"/>
              <c:layout>
                <c:manualLayout>
                  <c:x val="-3.4008014420975632E-2"/>
                  <c:y val="-1.7977774707986064E-2"/>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11"/>
              <c:layout>
                <c:manualLayout>
                  <c:x val="5.1446060614295517E-4"/>
                  <c:y val="-4.8679529093950978E-2"/>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12"/>
              <c:layout>
                <c:manualLayout>
                  <c:x val="2.8886903589165246E-2"/>
                  <c:y val="-4.6242881920461699E-2"/>
                </c:manualLayout>
              </c:layout>
              <c:dLblPos val="bestFi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a:lstStyle/>
              <a:p>
                <a:pPr>
                  <a:defRPr sz="1200">
                    <a:latin typeface="Times New Roman" pitchFamily="18" charset="0"/>
                    <a:cs typeface="Times New Roman" pitchFamily="18" charset="0"/>
                  </a:defRPr>
                </a:pPr>
                <a:endParaRPr lang="ru-RU"/>
              </a:p>
            </c:txPr>
            <c:showLegendKey val="0"/>
            <c:showVal val="1"/>
            <c:showCatName val="0"/>
            <c:showSerName val="0"/>
            <c:showPercent val="0"/>
            <c:showBubbleSize val="0"/>
            <c:showLeaderLines val="1"/>
            <c:extLst>
              <c:ext xmlns:c15="http://schemas.microsoft.com/office/drawing/2012/chart" uri="{CE6537A1-D6FC-4f65-9D91-7224C49458BB}"/>
            </c:extLst>
          </c:dLbls>
          <c:cat>
            <c:strRef>
              <c:f>'район структура'!$A$6:$A$10</c:f>
              <c:strCache>
                <c:ptCount val="5"/>
                <c:pt idx="0">
                  <c:v>доходы от использования имущества, находящегося в государственной и муниципальной собственности</c:v>
                </c:pt>
                <c:pt idx="1">
                  <c:v>платежи при пользовании природными ресурсами</c:v>
                </c:pt>
                <c:pt idx="2">
                  <c:v>доходы от оказания платных услуг и компенсации затрат государства</c:v>
                </c:pt>
                <c:pt idx="3">
                  <c:v>штрафы, санкции, возмещение ущерба</c:v>
                </c:pt>
                <c:pt idx="4">
                  <c:v>прочие неналогвые доходы</c:v>
                </c:pt>
              </c:strCache>
            </c:strRef>
          </c:cat>
          <c:val>
            <c:numRef>
              <c:f>'район структура'!$B$6:$B$10</c:f>
              <c:numCache>
                <c:formatCode>General</c:formatCode>
                <c:ptCount val="5"/>
                <c:pt idx="0">
                  <c:v>14364</c:v>
                </c:pt>
                <c:pt idx="1">
                  <c:v>5046</c:v>
                </c:pt>
                <c:pt idx="2">
                  <c:v>29777.4</c:v>
                </c:pt>
                <c:pt idx="3">
                  <c:v>550</c:v>
                </c:pt>
                <c:pt idx="4">
                  <c:v>1111</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4574536121234793"/>
          <c:y val="0.24839977271043961"/>
          <c:w val="0.33620937589876332"/>
          <c:h val="0.66331402992260124"/>
        </c:manualLayout>
      </c:layout>
      <c:overlay val="0"/>
      <c:txPr>
        <a:bodyPr/>
        <a:lstStyle/>
        <a:p>
          <a:pPr>
            <a:defRPr sz="1000">
              <a:latin typeface="Times New Roman" pitchFamily="18" charset="0"/>
              <a:cs typeface="Times New Roman" pitchFamily="18" charset="0"/>
            </a:defRPr>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pieChart>
        <c:varyColors val="1"/>
        <c:dLbls>
          <c:dLblPos val="bestFit"/>
          <c:showLegendKey val="0"/>
          <c:showVal val="1"/>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ru-RU"/>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20563926805067637"/>
          <c:y val="9.2802629728223215E-2"/>
          <c:w val="0.51020767807408374"/>
          <c:h val="0.63526516947195322"/>
        </c:manualLayout>
      </c:layout>
      <c:pie3DChart>
        <c:varyColors val="1"/>
        <c:ser>
          <c:idx val="0"/>
          <c:order val="0"/>
          <c:tx>
            <c:strRef>
              <c:f>Лист1!$B$2:$B$5</c:f>
              <c:strCache>
                <c:ptCount val="1"/>
                <c:pt idx="0">
                  <c:v>Структура налоговых доходов  бюджета Павловского муниципального района в 2022 году, тыс. рублей 2020 факт</c:v>
                </c:pt>
              </c:strCache>
            </c:strRef>
          </c:tx>
          <c:explosion val="25"/>
          <c:dPt>
            <c:idx val="1"/>
            <c:bubble3D val="0"/>
            <c:explosion val="11"/>
          </c:dPt>
          <c:dPt>
            <c:idx val="2"/>
            <c:bubble3D val="0"/>
            <c:explosion val="20"/>
          </c:dPt>
          <c:dPt>
            <c:idx val="3"/>
            <c:bubble3D val="0"/>
            <c:explosion val="18"/>
          </c:dPt>
          <c:dLbls>
            <c:dLbl>
              <c:idx val="0"/>
              <c:layout>
                <c:manualLayout>
                  <c:x val="8.4376101774591608E-2"/>
                  <c:y val="-4.2809351932370024E-2"/>
                </c:manualLayout>
              </c:layout>
              <c:showLegendKey val="1"/>
              <c:showVal val="1"/>
              <c:showCatName val="0"/>
              <c:showSerName val="0"/>
              <c:showPercent val="0"/>
              <c:showBubbleSize val="0"/>
              <c:extLst>
                <c:ext xmlns:c15="http://schemas.microsoft.com/office/drawing/2012/chart" uri="{CE6537A1-D6FC-4f65-9D91-7224C49458BB}">
                  <c15:layout/>
                </c:ext>
              </c:extLst>
            </c:dLbl>
            <c:dLbl>
              <c:idx val="1"/>
              <c:layout>
                <c:manualLayout>
                  <c:x val="4.0142137083610814E-2"/>
                  <c:y val="-4.5121723627209231E-2"/>
                </c:manualLayout>
              </c:layout>
              <c:showLegendKey val="1"/>
              <c:showVal val="1"/>
              <c:showCatName val="0"/>
              <c:showSerName val="0"/>
              <c:showPercent val="0"/>
              <c:showBubbleSize val="0"/>
              <c:extLst>
                <c:ext xmlns:c15="http://schemas.microsoft.com/office/drawing/2012/chart" uri="{CE6537A1-D6FC-4f65-9D91-7224C49458BB}">
                  <c15:layout/>
                </c:ext>
              </c:extLst>
            </c:dLbl>
            <c:dLbl>
              <c:idx val="2"/>
              <c:layout>
                <c:manualLayout>
                  <c:x val="-0.25125275851712564"/>
                  <c:y val="-0.13946458281217117"/>
                </c:manualLayout>
              </c:layout>
              <c:showLegendKey val="1"/>
              <c:showVal val="1"/>
              <c:showCatName val="0"/>
              <c:showSerName val="0"/>
              <c:showPercent val="0"/>
              <c:showBubbleSize val="0"/>
              <c:extLst>
                <c:ext xmlns:c15="http://schemas.microsoft.com/office/drawing/2012/chart" uri="{CE6537A1-D6FC-4f65-9D91-7224C49458BB}">
                  <c15:layout/>
                </c:ext>
              </c:extLst>
            </c:dLbl>
            <c:dLbl>
              <c:idx val="3"/>
              <c:layout>
                <c:manualLayout>
                  <c:x val="-0.11194029850746269"/>
                  <c:y val="-0.15380736258194649"/>
                </c:manualLayout>
              </c:layout>
              <c:dLblPos val="bestFit"/>
              <c:showLegendKey val="1"/>
              <c:showVal val="1"/>
              <c:showCatName val="0"/>
              <c:showSerName val="0"/>
              <c:showPercent val="0"/>
              <c:showBubbleSize val="0"/>
              <c:extLst>
                <c:ext xmlns:c15="http://schemas.microsoft.com/office/drawing/2012/chart" uri="{CE6537A1-D6FC-4f65-9D91-7224C49458BB}">
                  <c15:layout/>
                </c:ext>
              </c:extLst>
            </c:dLbl>
            <c:dLbl>
              <c:idx val="4"/>
              <c:layout>
                <c:manualLayout>
                  <c:x val="-1.9531198991917055E-2"/>
                  <c:y val="-9.0417167975031867E-2"/>
                </c:manualLayout>
              </c:layout>
              <c:showLegendKey val="1"/>
              <c:showVal val="1"/>
              <c:showCatName val="0"/>
              <c:showSerName val="0"/>
              <c:showPercent val="0"/>
              <c:showBubbleSize val="0"/>
              <c:extLst>
                <c:ext xmlns:c15="http://schemas.microsoft.com/office/drawing/2012/chart" uri="{CE6537A1-D6FC-4f65-9D91-7224C49458BB}">
                  <c15:layout/>
                </c:ext>
              </c:extLst>
            </c:dLbl>
            <c:dLbl>
              <c:idx val="5"/>
              <c:layout>
                <c:manualLayout>
                  <c:x val="-7.4680730207231562E-3"/>
                  <c:y val="-6.4030281010637666E-2"/>
                </c:manualLayout>
              </c:layout>
              <c:showLegendKey val="1"/>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400"/>
                </a:pPr>
                <a:endParaRPr lang="ru-RU"/>
              </a:p>
            </c:txPr>
            <c:showLegendKey val="1"/>
            <c:showVal val="1"/>
            <c:showCatName val="0"/>
            <c:showSerName val="0"/>
            <c:showPercent val="0"/>
            <c:showBubbleSize val="0"/>
            <c:showLeaderLines val="1"/>
            <c:extLst>
              <c:ext xmlns:c15="http://schemas.microsoft.com/office/drawing/2012/chart" uri="{CE6537A1-D6FC-4f65-9D91-7224C49458BB}"/>
            </c:extLst>
          </c:dLbls>
          <c:cat>
            <c:strRef>
              <c:f>Лист1!$A$7:$A$12</c:f>
              <c:strCache>
                <c:ptCount val="6"/>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сельскохозяйственный налог </c:v>
                </c:pt>
                <c:pt idx="4">
                  <c:v>налог, взимаемый в связи с применением патентной системы налогообложения</c:v>
                </c:pt>
                <c:pt idx="5">
                  <c:v>государственная пошлина</c:v>
                </c:pt>
              </c:strCache>
            </c:strRef>
          </c:cat>
          <c:val>
            <c:numRef>
              <c:f>Лист1!$B$7:$B$12</c:f>
              <c:numCache>
                <c:formatCode>#,##0.0</c:formatCode>
                <c:ptCount val="6"/>
                <c:pt idx="0">
                  <c:v>319</c:v>
                </c:pt>
                <c:pt idx="1">
                  <c:v>19768.099999999999</c:v>
                </c:pt>
                <c:pt idx="2">
                  <c:v>18800</c:v>
                </c:pt>
                <c:pt idx="3">
                  <c:v>3268</c:v>
                </c:pt>
                <c:pt idx="4">
                  <c:v>6961</c:v>
                </c:pt>
                <c:pt idx="5">
                  <c:v>4801</c:v>
                </c:pt>
              </c:numCache>
            </c:numRef>
          </c:val>
        </c:ser>
        <c:dLbls>
          <c:showLegendKey val="0"/>
          <c:showVal val="0"/>
          <c:showCatName val="0"/>
          <c:showSerName val="0"/>
          <c:showPercent val="0"/>
          <c:showBubbleSize val="0"/>
          <c:showLeaderLines val="1"/>
        </c:dLbls>
      </c:pie3DChart>
    </c:plotArea>
    <c:legend>
      <c:legendPos val="b"/>
      <c:legendEntry>
        <c:idx val="0"/>
        <c:txPr>
          <a:bodyPr/>
          <a:lstStyle/>
          <a:p>
            <a:pPr>
              <a:defRPr sz="1600"/>
            </a:pPr>
            <a:endParaRPr lang="ru-RU"/>
          </a:p>
        </c:txPr>
      </c:legendEntry>
      <c:layout>
        <c:manualLayout>
          <c:xMode val="edge"/>
          <c:yMode val="edge"/>
          <c:x val="2.3264416980488759E-2"/>
          <c:y val="0.60261253705218298"/>
          <c:w val="0.94932522427233912"/>
          <c:h val="0.38225888514387624"/>
        </c:manualLayout>
      </c:layout>
      <c:overlay val="0"/>
      <c:txPr>
        <a:bodyPr/>
        <a:lstStyle/>
        <a:p>
          <a:pPr>
            <a:defRPr sz="1600"/>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27547214581521595"/>
          <c:y val="0.1539023390579364"/>
          <c:w val="0.5311587745039823"/>
          <c:h val="0.81875258240108539"/>
        </c:manualLayout>
      </c:layout>
      <c:pieChart>
        <c:varyColors val="1"/>
        <c:ser>
          <c:idx val="0"/>
          <c:order val="0"/>
          <c:tx>
            <c:strRef>
              <c:f>Лист1!$B$1</c:f>
              <c:strCache>
                <c:ptCount val="1"/>
                <c:pt idx="0">
                  <c:v>Безвозмездные поступления в бюджет Павловского муниципального района на 2020 год, тыс. руб.</c:v>
                </c:pt>
              </c:strCache>
            </c:strRef>
          </c:tx>
          <c:dPt>
            <c:idx val="0"/>
            <c:bubble3D val="0"/>
          </c:dPt>
          <c:dPt>
            <c:idx val="1"/>
            <c:bubble3D val="0"/>
            <c:explosion val="1"/>
          </c:dPt>
          <c:dPt>
            <c:idx val="2"/>
            <c:bubble3D val="0"/>
          </c:dPt>
          <c:dPt>
            <c:idx val="3"/>
            <c:bubble3D val="0"/>
          </c:dPt>
          <c:dLbls>
            <c:dLbl>
              <c:idx val="0"/>
              <c:layout>
                <c:manualLayout>
                  <c:x val="3.7078854265234898E-2"/>
                  <c:y val="1.5365506526210892E-2"/>
                </c:manualLayout>
              </c:layout>
              <c:tx>
                <c:rich>
                  <a:bodyPr/>
                  <a:lstStyle/>
                  <a:p>
                    <a:pPr>
                      <a:defRPr>
                        <a:latin typeface="Times New Roman" pitchFamily="18" charset="0"/>
                        <a:cs typeface="Times New Roman" pitchFamily="18" charset="0"/>
                      </a:defRPr>
                    </a:pPr>
                    <a:r>
                      <a:rPr lang="ru-RU" sz="1400" dirty="0">
                        <a:solidFill>
                          <a:schemeClr val="accent4">
                            <a:lumMod val="50000"/>
                          </a:schemeClr>
                        </a:solidFill>
                        <a:latin typeface="Times New Roman" pitchFamily="18" charset="0"/>
                        <a:cs typeface="Times New Roman" pitchFamily="18" charset="0"/>
                      </a:rPr>
                      <a:t>Дотации из вышестоящих </a:t>
                    </a:r>
                    <a:r>
                      <a:rPr lang="ru-RU" sz="1400" dirty="0" smtClean="0">
                        <a:solidFill>
                          <a:schemeClr val="accent4">
                            <a:lumMod val="50000"/>
                          </a:schemeClr>
                        </a:solidFill>
                        <a:latin typeface="Times New Roman" pitchFamily="18" charset="0"/>
                        <a:cs typeface="Times New Roman" pitchFamily="18" charset="0"/>
                      </a:rPr>
                      <a:t>бюджетов</a:t>
                    </a:r>
                  </a:p>
                  <a:p>
                    <a:pPr>
                      <a:defRPr>
                        <a:latin typeface="Times New Roman" pitchFamily="18" charset="0"/>
                        <a:cs typeface="Times New Roman" pitchFamily="18" charset="0"/>
                      </a:defRPr>
                    </a:pPr>
                    <a:r>
                      <a:rPr lang="ru-RU" sz="1400" dirty="0" smtClean="0">
                        <a:solidFill>
                          <a:schemeClr val="accent4">
                            <a:lumMod val="50000"/>
                          </a:schemeClr>
                        </a:solidFill>
                        <a:latin typeface="Times New Roman" pitchFamily="18" charset="0"/>
                        <a:cs typeface="Times New Roman" pitchFamily="18" charset="0"/>
                      </a:rPr>
                      <a:t> 143 411,0</a:t>
                    </a:r>
                    <a:endParaRPr lang="ru-RU" sz="1400" dirty="0">
                      <a:latin typeface="Times New Roman" pitchFamily="18" charset="0"/>
                      <a:cs typeface="Times New Roman" pitchFamily="18" charset="0"/>
                    </a:endParaRPr>
                  </a:p>
                </c:rich>
              </c:tx>
              <c:spPr/>
              <c:showLegendKey val="0"/>
              <c:showVal val="1"/>
              <c:showCatName val="1"/>
              <c:showSerName val="0"/>
              <c:showPercent val="0"/>
              <c:showBubbleSize val="0"/>
              <c:extLst>
                <c:ext xmlns:c15="http://schemas.microsoft.com/office/drawing/2012/chart" uri="{CE6537A1-D6FC-4f65-9D91-7224C49458BB}">
                  <c15:layout/>
                </c:ext>
              </c:extLst>
            </c:dLbl>
            <c:dLbl>
              <c:idx val="1"/>
              <c:layout>
                <c:manualLayout>
                  <c:x val="2.2201915304429776E-2"/>
                  <c:y val="1.3306812711045574E-2"/>
                </c:manualLayout>
              </c:layout>
              <c:tx>
                <c:rich>
                  <a:bodyPr/>
                  <a:lstStyle/>
                  <a:p>
                    <a:pPr>
                      <a:defRPr>
                        <a:latin typeface="Times New Roman" pitchFamily="18" charset="0"/>
                        <a:cs typeface="Times New Roman" pitchFamily="18" charset="0"/>
                      </a:defRPr>
                    </a:pPr>
                    <a:r>
                      <a:rPr lang="ru-RU" sz="1400" dirty="0">
                        <a:solidFill>
                          <a:schemeClr val="accent4">
                            <a:lumMod val="50000"/>
                          </a:schemeClr>
                        </a:solidFill>
                        <a:latin typeface="Times New Roman" pitchFamily="18" charset="0"/>
                        <a:cs typeface="Times New Roman" pitchFamily="18" charset="0"/>
                      </a:rPr>
                      <a:t>Субсидии из вышестоящих </a:t>
                    </a:r>
                    <a:r>
                      <a:rPr lang="ru-RU" sz="1400" dirty="0" smtClean="0">
                        <a:solidFill>
                          <a:schemeClr val="accent4">
                            <a:lumMod val="50000"/>
                          </a:schemeClr>
                        </a:solidFill>
                        <a:latin typeface="Times New Roman" pitchFamily="18" charset="0"/>
                        <a:cs typeface="Times New Roman" pitchFamily="18" charset="0"/>
                      </a:rPr>
                      <a:t>бюджетов</a:t>
                    </a:r>
                  </a:p>
                  <a:p>
                    <a:pPr>
                      <a:defRPr>
                        <a:latin typeface="Times New Roman" pitchFamily="18" charset="0"/>
                        <a:cs typeface="Times New Roman" pitchFamily="18" charset="0"/>
                      </a:defRPr>
                    </a:pPr>
                    <a:r>
                      <a:rPr lang="ru-RU" sz="1400" dirty="0" smtClean="0">
                        <a:solidFill>
                          <a:schemeClr val="accent4">
                            <a:lumMod val="50000"/>
                          </a:schemeClr>
                        </a:solidFill>
                        <a:latin typeface="Times New Roman" pitchFamily="18" charset="0"/>
                        <a:cs typeface="Times New Roman" pitchFamily="18" charset="0"/>
                      </a:rPr>
                      <a:t> 552 845,2</a:t>
                    </a:r>
                    <a:endParaRPr lang="ru-RU" sz="1400" dirty="0">
                      <a:latin typeface="Times New Roman" pitchFamily="18" charset="0"/>
                      <a:cs typeface="Times New Roman" pitchFamily="18" charset="0"/>
                    </a:endParaRPr>
                  </a:p>
                </c:rich>
              </c:tx>
              <c:spPr/>
              <c:showLegendKey val="0"/>
              <c:showVal val="1"/>
              <c:showCatName val="1"/>
              <c:showSerName val="0"/>
              <c:showPercent val="0"/>
              <c:showBubbleSize val="0"/>
              <c:extLst>
                <c:ext xmlns:c15="http://schemas.microsoft.com/office/drawing/2012/chart" uri="{CE6537A1-D6FC-4f65-9D91-7224C49458BB}">
                  <c15:layout/>
                </c:ext>
              </c:extLst>
            </c:dLbl>
            <c:dLbl>
              <c:idx val="2"/>
              <c:layout>
                <c:manualLayout>
                  <c:x val="-3.8770596370518218E-2"/>
                  <c:y val="3.1622538573155175E-2"/>
                </c:manualLayout>
              </c:layout>
              <c:tx>
                <c:rich>
                  <a:bodyPr/>
                  <a:lstStyle/>
                  <a:p>
                    <a:pPr>
                      <a:defRPr>
                        <a:latin typeface="Times New Roman" pitchFamily="18" charset="0"/>
                        <a:cs typeface="Times New Roman" pitchFamily="18" charset="0"/>
                      </a:defRPr>
                    </a:pPr>
                    <a:r>
                      <a:rPr lang="ru-RU" sz="1400" dirty="0">
                        <a:solidFill>
                          <a:schemeClr val="accent4">
                            <a:lumMod val="50000"/>
                          </a:schemeClr>
                        </a:solidFill>
                        <a:latin typeface="Times New Roman" pitchFamily="18" charset="0"/>
                        <a:cs typeface="Times New Roman" pitchFamily="18" charset="0"/>
                      </a:rPr>
                      <a:t>Субвенции из вышестоящих </a:t>
                    </a:r>
                    <a:r>
                      <a:rPr lang="ru-RU" sz="1400" dirty="0" smtClean="0">
                        <a:solidFill>
                          <a:schemeClr val="accent4">
                            <a:lumMod val="50000"/>
                          </a:schemeClr>
                        </a:solidFill>
                        <a:latin typeface="Times New Roman" pitchFamily="18" charset="0"/>
                        <a:cs typeface="Times New Roman" pitchFamily="18" charset="0"/>
                      </a:rPr>
                      <a:t>бюджетов </a:t>
                    </a:r>
                  </a:p>
                  <a:p>
                    <a:pPr>
                      <a:defRPr>
                        <a:latin typeface="Times New Roman" pitchFamily="18" charset="0"/>
                        <a:cs typeface="Times New Roman" pitchFamily="18" charset="0"/>
                      </a:defRPr>
                    </a:pPr>
                    <a:r>
                      <a:rPr lang="ru-RU" sz="1400" dirty="0" smtClean="0">
                        <a:solidFill>
                          <a:schemeClr val="accent4">
                            <a:lumMod val="50000"/>
                          </a:schemeClr>
                        </a:solidFill>
                        <a:latin typeface="Times New Roman" pitchFamily="18" charset="0"/>
                        <a:cs typeface="Times New Roman" pitchFamily="18" charset="0"/>
                      </a:rPr>
                      <a:t>463 312,8</a:t>
                    </a:r>
                    <a:endParaRPr lang="ru-RU" sz="1400" dirty="0">
                      <a:latin typeface="Times New Roman" pitchFamily="18" charset="0"/>
                      <a:cs typeface="Times New Roman" pitchFamily="18" charset="0"/>
                    </a:endParaRPr>
                  </a:p>
                </c:rich>
              </c:tx>
              <c:spPr/>
              <c:showLegendKey val="0"/>
              <c:showVal val="1"/>
              <c:showCatName val="1"/>
              <c:showSerName val="0"/>
              <c:showPercent val="0"/>
              <c:showBubbleSize val="0"/>
              <c:extLst>
                <c:ext xmlns:c15="http://schemas.microsoft.com/office/drawing/2012/chart" uri="{CE6537A1-D6FC-4f65-9D91-7224C49458BB}">
                  <c15:layout/>
                </c:ext>
              </c:extLst>
            </c:dLbl>
            <c:dLbl>
              <c:idx val="3"/>
              <c:layout>
                <c:manualLayout>
                  <c:x val="-0.1270712497461968"/>
                  <c:y val="1.6405570807753837E-2"/>
                </c:manualLayout>
              </c:layout>
              <c:tx>
                <c:rich>
                  <a:bodyPr/>
                  <a:lstStyle/>
                  <a:p>
                    <a:pPr>
                      <a:defRPr sz="1400">
                        <a:latin typeface="Times New Roman" pitchFamily="18" charset="0"/>
                        <a:cs typeface="Times New Roman" pitchFamily="18" charset="0"/>
                      </a:defRPr>
                    </a:pPr>
                    <a:r>
                      <a:rPr lang="ru-RU" sz="1400" dirty="0">
                        <a:solidFill>
                          <a:schemeClr val="accent4">
                            <a:lumMod val="50000"/>
                          </a:schemeClr>
                        </a:solidFill>
                        <a:latin typeface="Times New Roman" pitchFamily="18" charset="0"/>
                        <a:cs typeface="Times New Roman" pitchFamily="18" charset="0"/>
                      </a:rPr>
                      <a:t>Иные межбюджетные трансферты</a:t>
                    </a:r>
                  </a:p>
                  <a:p>
                    <a:pPr>
                      <a:defRPr sz="1400">
                        <a:latin typeface="Times New Roman" pitchFamily="18" charset="0"/>
                        <a:cs typeface="Times New Roman" pitchFamily="18" charset="0"/>
                      </a:defRPr>
                    </a:pPr>
                    <a:r>
                      <a:rPr lang="ru-RU" sz="1400" dirty="0">
                        <a:solidFill>
                          <a:schemeClr val="accent4">
                            <a:lumMod val="50000"/>
                          </a:schemeClr>
                        </a:solidFill>
                        <a:latin typeface="Times New Roman" pitchFamily="18" charset="0"/>
                        <a:cs typeface="Times New Roman" pitchFamily="18" charset="0"/>
                      </a:rPr>
                      <a:t> </a:t>
                    </a:r>
                    <a:r>
                      <a:rPr lang="ru-RU" sz="1400" dirty="0" smtClean="0">
                        <a:solidFill>
                          <a:schemeClr val="accent4">
                            <a:lumMod val="50000"/>
                          </a:schemeClr>
                        </a:solidFill>
                        <a:latin typeface="Times New Roman" pitchFamily="18" charset="0"/>
                        <a:cs typeface="Times New Roman" pitchFamily="18" charset="0"/>
                      </a:rPr>
                      <a:t>71 790,4</a:t>
                    </a:r>
                    <a:endParaRPr lang="ru-RU" sz="1400" dirty="0">
                      <a:solidFill>
                        <a:schemeClr val="accent4">
                          <a:lumMod val="50000"/>
                        </a:schemeClr>
                      </a:solidFill>
                      <a:latin typeface="Times New Roman" pitchFamily="18" charset="0"/>
                      <a:cs typeface="Times New Roman" pitchFamily="18" charset="0"/>
                    </a:endParaRPr>
                  </a:p>
                </c:rich>
              </c:tx>
              <c:numFmt formatCode="#,##0.0" sourceLinked="0"/>
              <c:spPr/>
              <c:showLegendKey val="0"/>
              <c:showVal val="1"/>
              <c:showCatName val="1"/>
              <c:showSerName val="0"/>
              <c:showPercent val="0"/>
              <c:showBubbleSize val="0"/>
              <c:extLst>
                <c:ext xmlns:c15="http://schemas.microsoft.com/office/drawing/2012/chart" uri="{CE6537A1-D6FC-4f65-9D91-7224C49458BB}">
                  <c15:layout/>
                </c:ext>
              </c:extLst>
            </c:dLbl>
            <c:dLbl>
              <c:idx val="4"/>
              <c:delete val="1"/>
              <c:extLst>
                <c:ext xmlns:c15="http://schemas.microsoft.com/office/drawing/2012/chart" uri="{CE6537A1-D6FC-4f65-9D91-7224C49458BB}"/>
              </c:extLst>
            </c:dLbl>
            <c:spPr>
              <a:noFill/>
              <a:ln>
                <a:noFill/>
              </a:ln>
              <a:effectLst/>
            </c:spPr>
            <c:showLegendKey val="0"/>
            <c:showVal val="1"/>
            <c:showCatName val="1"/>
            <c:showSerName val="0"/>
            <c:showPercent val="0"/>
            <c:showBubbleSize val="0"/>
            <c:showLeaderLines val="1"/>
            <c:extLst>
              <c:ext xmlns:c15="http://schemas.microsoft.com/office/drawing/2012/chart" uri="{CE6537A1-D6FC-4f65-9D91-7224C49458BB}"/>
            </c:extLst>
          </c:dLbls>
          <c:cat>
            <c:strRef>
              <c:f>Лист1!$A$2:$A$5</c:f>
              <c:strCache>
                <c:ptCount val="4"/>
                <c:pt idx="0">
                  <c:v>Дотации из вышестоящих бюджетов</c:v>
                </c:pt>
                <c:pt idx="1">
                  <c:v>Субсидии из вышестоящих бюджетов</c:v>
                </c:pt>
                <c:pt idx="2">
                  <c:v>Субвенции из вышестоящих бюджетов</c:v>
                </c:pt>
                <c:pt idx="3">
                  <c:v>Иные межбюджетные трансферты</c:v>
                </c:pt>
              </c:strCache>
            </c:strRef>
          </c:cat>
          <c:val>
            <c:numRef>
              <c:f>Лист1!$B$2:$B$5</c:f>
              <c:numCache>
                <c:formatCode>#,##0.0</c:formatCode>
                <c:ptCount val="4"/>
                <c:pt idx="0">
                  <c:v>143411</c:v>
                </c:pt>
                <c:pt idx="1">
                  <c:v>552845.19999999995</c:v>
                </c:pt>
                <c:pt idx="2">
                  <c:v>463312.8</c:v>
                </c:pt>
                <c:pt idx="3">
                  <c:v>71790.399999999994</c:v>
                </c:pt>
              </c:numCache>
            </c:numRef>
          </c:val>
        </c:ser>
        <c:dLbls>
          <c:showLegendKey val="0"/>
          <c:showVal val="1"/>
          <c:showCatName val="1"/>
          <c:showSerName val="0"/>
          <c:showPercent val="0"/>
          <c:showBubbleSize val="0"/>
          <c:showLeaderLines val="1"/>
        </c:dLbls>
        <c:firstSliceAng val="0"/>
      </c:pieChart>
    </c:plotArea>
    <c:plotVisOnly val="1"/>
    <c:dispBlanksAs val="zero"/>
    <c:showDLblsOverMax val="0"/>
  </c:chart>
  <c:txPr>
    <a:bodyPr/>
    <a:lstStyle/>
    <a:p>
      <a:pPr>
        <a:defRPr sz="1800"/>
      </a:pPr>
      <a:endParaRPr lang="ru-RU"/>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ubbleChart>
        <c:varyColors val="0"/>
        <c:dLbls>
          <c:showLegendKey val="0"/>
          <c:showVal val="0"/>
          <c:showCatName val="0"/>
          <c:showSerName val="0"/>
          <c:showPercent val="0"/>
          <c:showBubbleSize val="0"/>
        </c:dLbls>
        <c:bubbleScale val="100"/>
        <c:showNegBubbles val="0"/>
        <c:axId val="41355520"/>
        <c:axId val="41356096"/>
      </c:bubbleChart>
      <c:valAx>
        <c:axId val="41355520"/>
        <c:scaling>
          <c:orientation val="minMax"/>
        </c:scaling>
        <c:delete val="0"/>
        <c:axPos val="b"/>
        <c:numFmt formatCode="General" sourceLinked="1"/>
        <c:majorTickMark val="out"/>
        <c:minorTickMark val="none"/>
        <c:tickLblPos val="nextTo"/>
        <c:crossAx val="41356096"/>
        <c:crosses val="autoZero"/>
        <c:crossBetween val="midCat"/>
      </c:valAx>
      <c:valAx>
        <c:axId val="41356096"/>
        <c:scaling>
          <c:orientation val="minMax"/>
        </c:scaling>
        <c:delete val="0"/>
        <c:axPos val="l"/>
        <c:majorGridlines/>
        <c:numFmt formatCode="General" sourceLinked="1"/>
        <c:majorTickMark val="out"/>
        <c:minorTickMark val="none"/>
        <c:tickLblPos val="nextTo"/>
        <c:crossAx val="41355520"/>
        <c:crosses val="autoZero"/>
        <c:crossBetween val="midCat"/>
      </c:valAx>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2.2365382231406279E-2"/>
          <c:y val="3.8666536843385765E-2"/>
          <c:w val="0.49726945871235784"/>
          <c:h val="0.94077634633425655"/>
        </c:manualLayout>
      </c:layout>
      <c:doughnutChart>
        <c:varyColors val="1"/>
        <c:ser>
          <c:idx val="0"/>
          <c:order val="0"/>
          <c:tx>
            <c:strRef>
              <c:f>Лист1!$B$1</c:f>
              <c:strCache>
                <c:ptCount val="1"/>
                <c:pt idx="0">
                  <c:v>Столбец1</c:v>
                </c:pt>
              </c:strCache>
            </c:strRef>
          </c:tx>
          <c:spPr>
            <a:ln>
              <a:solidFill>
                <a:schemeClr val="accent6">
                  <a:lumMod val="75000"/>
                </a:schemeClr>
              </a:solidFill>
            </a:ln>
          </c:spPr>
          <c:dPt>
            <c:idx val="0"/>
            <c:bubble3D val="0"/>
            <c:spPr>
              <a:solidFill>
                <a:schemeClr val="accent5">
                  <a:lumMod val="40000"/>
                  <a:lumOff val="60000"/>
                </a:schemeClr>
              </a:solidFill>
              <a:ln>
                <a:solidFill>
                  <a:schemeClr val="accent6">
                    <a:lumMod val="75000"/>
                  </a:schemeClr>
                </a:solidFill>
              </a:ln>
            </c:spPr>
          </c:dPt>
          <c:dPt>
            <c:idx val="1"/>
            <c:bubble3D val="0"/>
            <c:spPr>
              <a:solidFill>
                <a:schemeClr val="bg2">
                  <a:lumMod val="75000"/>
                </a:schemeClr>
              </a:solidFill>
              <a:ln>
                <a:solidFill>
                  <a:schemeClr val="accent6">
                    <a:lumMod val="75000"/>
                  </a:schemeClr>
                </a:solidFill>
              </a:ln>
            </c:spPr>
          </c:dPt>
          <c:dPt>
            <c:idx val="2"/>
            <c:bubble3D val="0"/>
            <c:spPr>
              <a:solidFill>
                <a:schemeClr val="accent1">
                  <a:lumMod val="20000"/>
                  <a:lumOff val="80000"/>
                </a:schemeClr>
              </a:solidFill>
              <a:ln>
                <a:solidFill>
                  <a:schemeClr val="accent6">
                    <a:lumMod val="75000"/>
                  </a:schemeClr>
                </a:solidFill>
              </a:ln>
            </c:spPr>
          </c:dPt>
          <c:dPt>
            <c:idx val="3"/>
            <c:bubble3D val="0"/>
            <c:spPr>
              <a:solidFill>
                <a:schemeClr val="bg2">
                  <a:lumMod val="60000"/>
                  <a:lumOff val="40000"/>
                </a:schemeClr>
              </a:solidFill>
              <a:ln>
                <a:solidFill>
                  <a:schemeClr val="accent6">
                    <a:lumMod val="75000"/>
                  </a:schemeClr>
                </a:solidFill>
              </a:ln>
            </c:spPr>
          </c:dPt>
          <c:cat>
            <c:strRef>
              <c:f>Лист1!$A$2:$A$5</c:f>
              <c:strCache>
                <c:ptCount val="4"/>
                <c:pt idx="0">
                  <c:v>Образование                                       773 994,3 тыс.руб. (45,6%)</c:v>
                </c:pt>
                <c:pt idx="1">
                  <c:v>Культура, кинематография              165 296,3 тыс.руб. (9,7%)</c:v>
                </c:pt>
                <c:pt idx="2">
                  <c:v>Социальная политика                       42 157,4 тыс.руб. (2,5%)</c:v>
                </c:pt>
                <c:pt idx="3">
                  <c:v>Физическая культура и спорт         80 128,3 тыс.руб. (4,7%)</c:v>
                </c:pt>
              </c:strCache>
            </c:strRef>
          </c:cat>
          <c:val>
            <c:numRef>
              <c:f>Лист1!$B$2:$B$5</c:f>
              <c:numCache>
                <c:formatCode>#,##0.00</c:formatCode>
                <c:ptCount val="4"/>
                <c:pt idx="0">
                  <c:v>45.626012960948444</c:v>
                </c:pt>
                <c:pt idx="1">
                  <c:v>9.7440137817511339</c:v>
                </c:pt>
                <c:pt idx="2">
                  <c:v>2.4851269302627785</c:v>
                </c:pt>
                <c:pt idx="3">
                  <c:v>4.723464829571439</c:v>
                </c:pt>
              </c:numCache>
            </c:numRef>
          </c:val>
        </c:ser>
        <c:ser>
          <c:idx val="1"/>
          <c:order val="1"/>
          <c:tx>
            <c:strRef>
              <c:f>Лист1!$C$1</c:f>
              <c:strCache>
                <c:ptCount val="1"/>
                <c:pt idx="0">
                  <c:v>Столбец2</c:v>
                </c:pt>
              </c:strCache>
            </c:strRef>
          </c:tx>
          <c:spPr>
            <a:ln>
              <a:solidFill>
                <a:schemeClr val="accent6">
                  <a:lumMod val="75000"/>
                </a:schemeClr>
              </a:solidFill>
            </a:ln>
          </c:spPr>
          <c:dPt>
            <c:idx val="0"/>
            <c:bubble3D val="0"/>
            <c:spPr>
              <a:solidFill>
                <a:schemeClr val="accent5">
                  <a:lumMod val="40000"/>
                  <a:lumOff val="60000"/>
                </a:schemeClr>
              </a:solidFill>
              <a:ln>
                <a:solidFill>
                  <a:schemeClr val="accent6">
                    <a:lumMod val="75000"/>
                  </a:schemeClr>
                </a:solidFill>
              </a:ln>
            </c:spPr>
          </c:dPt>
          <c:dPt>
            <c:idx val="1"/>
            <c:bubble3D val="0"/>
            <c:spPr>
              <a:solidFill>
                <a:schemeClr val="bg2">
                  <a:lumMod val="75000"/>
                </a:schemeClr>
              </a:solidFill>
              <a:ln>
                <a:solidFill>
                  <a:schemeClr val="accent6">
                    <a:lumMod val="75000"/>
                  </a:schemeClr>
                </a:solidFill>
              </a:ln>
            </c:spPr>
          </c:dPt>
          <c:dPt>
            <c:idx val="2"/>
            <c:bubble3D val="0"/>
            <c:spPr>
              <a:solidFill>
                <a:schemeClr val="accent1">
                  <a:lumMod val="20000"/>
                  <a:lumOff val="80000"/>
                </a:schemeClr>
              </a:solidFill>
              <a:ln>
                <a:solidFill>
                  <a:schemeClr val="accent6">
                    <a:lumMod val="75000"/>
                  </a:schemeClr>
                </a:solidFill>
              </a:ln>
            </c:spPr>
          </c:dPt>
          <c:dPt>
            <c:idx val="3"/>
            <c:bubble3D val="0"/>
            <c:spPr>
              <a:solidFill>
                <a:schemeClr val="bg2">
                  <a:lumMod val="60000"/>
                  <a:lumOff val="40000"/>
                </a:schemeClr>
              </a:solidFill>
              <a:ln>
                <a:solidFill>
                  <a:schemeClr val="accent6">
                    <a:lumMod val="75000"/>
                  </a:schemeClr>
                </a:solidFill>
              </a:ln>
            </c:spPr>
          </c:dPt>
          <c:cat>
            <c:strRef>
              <c:f>Лист1!$A$2:$A$5</c:f>
              <c:strCache>
                <c:ptCount val="4"/>
                <c:pt idx="0">
                  <c:v>Образование                                       773 994,3 тыс.руб. (45,6%)</c:v>
                </c:pt>
                <c:pt idx="1">
                  <c:v>Культура, кинематография              165 296,3 тыс.руб. (9,7%)</c:v>
                </c:pt>
                <c:pt idx="2">
                  <c:v>Социальная политика                       42 157,4 тыс.руб. (2,5%)</c:v>
                </c:pt>
                <c:pt idx="3">
                  <c:v>Физическая культура и спорт         80 128,3 тыс.руб. (4,7%)</c:v>
                </c:pt>
              </c:strCache>
            </c:strRef>
          </c:cat>
          <c:val>
            <c:numRef>
              <c:f>Лист1!$C$2:$C$5</c:f>
              <c:numCache>
                <c:formatCode>0.00</c:formatCode>
                <c:ptCount val="4"/>
                <c:pt idx="0">
                  <c:v>773994.3</c:v>
                </c:pt>
                <c:pt idx="1">
                  <c:v>165296.29999999999</c:v>
                </c:pt>
                <c:pt idx="2">
                  <c:v>42157.4</c:v>
                </c:pt>
                <c:pt idx="3">
                  <c:v>80128.3</c:v>
                </c:pt>
              </c:numCache>
            </c:numRef>
          </c:val>
        </c:ser>
        <c:dLbls>
          <c:showLegendKey val="0"/>
          <c:showVal val="0"/>
          <c:showCatName val="0"/>
          <c:showSerName val="0"/>
          <c:showPercent val="0"/>
          <c:showBubbleSize val="0"/>
          <c:showLeaderLines val="0"/>
        </c:dLbls>
        <c:firstSliceAng val="0"/>
        <c:holeSize val="50"/>
      </c:doughnutChart>
    </c:plotArea>
    <c:legend>
      <c:legendPos val="r"/>
      <c:layout>
        <c:manualLayout>
          <c:xMode val="edge"/>
          <c:yMode val="edge"/>
          <c:x val="0.58913933925300999"/>
          <c:y val="1.5360018721070609E-2"/>
          <c:w val="0.40154699708905234"/>
          <c:h val="0.9663430021095889"/>
        </c:manualLayout>
      </c:layout>
      <c:overlay val="0"/>
      <c:spPr>
        <a:noFill/>
      </c:spPr>
      <c:txPr>
        <a:bodyPr/>
        <a:lstStyle/>
        <a:p>
          <a:pPr>
            <a:defRPr>
              <a:solidFill>
                <a:schemeClr val="accent3">
                  <a:lumMod val="50000"/>
                </a:schemeClr>
              </a:solidFill>
              <a:latin typeface="+mj-lt"/>
            </a:defRPr>
          </a:pPr>
          <a:endParaRPr lang="ru-RU"/>
        </a:p>
      </c:txPr>
    </c:legend>
    <c:plotVisOnly val="1"/>
    <c:dispBlanksAs val="zero"/>
    <c:showDLblsOverMax val="0"/>
  </c:chart>
  <c:txPr>
    <a:bodyPr/>
    <a:lstStyle/>
    <a:p>
      <a:pPr>
        <a:defRPr sz="1800"/>
      </a:pPr>
      <a:endParaRPr lang="ru-RU"/>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manualLayout>
          <c:layoutTarget val="inner"/>
          <c:xMode val="edge"/>
          <c:yMode val="edge"/>
          <c:x val="0"/>
          <c:y val="3.1436308508775872E-2"/>
          <c:w val="0.99429772353336399"/>
          <c:h val="0.58283208510711026"/>
        </c:manualLayout>
      </c:layout>
      <c:barChart>
        <c:barDir val="col"/>
        <c:grouping val="clustered"/>
        <c:varyColors val="0"/>
        <c:ser>
          <c:idx val="0"/>
          <c:order val="0"/>
          <c:tx>
            <c:strRef>
              <c:f>Лист1!$B$1</c:f>
              <c:strCache>
                <c:ptCount val="1"/>
                <c:pt idx="0">
                  <c:v>2020</c:v>
                </c:pt>
              </c:strCache>
            </c:strRef>
          </c:tx>
          <c:spPr>
            <a:solidFill>
              <a:schemeClr val="bg2">
                <a:lumMod val="60000"/>
                <a:lumOff val="40000"/>
              </a:schemeClr>
            </a:solidFill>
          </c:spPr>
          <c:invertIfNegative val="0"/>
          <c:dLbls>
            <c:spPr>
              <a:noFill/>
              <a:ln>
                <a:noFill/>
              </a:ln>
              <a:effectLst/>
            </c:spPr>
            <c:txPr>
              <a:bodyPr/>
              <a:lstStyle/>
              <a:p>
                <a:pPr>
                  <a:defRPr sz="1300">
                    <a:solidFill>
                      <a:schemeClr val="accent4">
                        <a:lumMod val="50000"/>
                      </a:schemeClr>
                    </a:solidFill>
                    <a:latin typeface="+mj-lt"/>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Лист1!$B$2:$B$5</c:f>
              <c:numCache>
                <c:formatCode>#,##0</c:formatCode>
                <c:ptCount val="4"/>
                <c:pt idx="0">
                  <c:v>28182</c:v>
                </c:pt>
                <c:pt idx="1">
                  <c:v>32917</c:v>
                </c:pt>
                <c:pt idx="2">
                  <c:v>28350</c:v>
                </c:pt>
                <c:pt idx="3">
                  <c:v>31307</c:v>
                </c:pt>
              </c:numCache>
            </c:numRef>
          </c:val>
        </c:ser>
        <c:ser>
          <c:idx val="1"/>
          <c:order val="1"/>
          <c:tx>
            <c:strRef>
              <c:f>Лист1!$C$1</c:f>
              <c:strCache>
                <c:ptCount val="1"/>
                <c:pt idx="0">
                  <c:v>2021</c:v>
                </c:pt>
              </c:strCache>
            </c:strRef>
          </c:tx>
          <c:invertIfNegative val="0"/>
          <c:dLbls>
            <c:spPr>
              <a:noFill/>
              <a:ln>
                <a:noFill/>
              </a:ln>
              <a:effectLst/>
            </c:spPr>
            <c:txPr>
              <a:bodyPr/>
              <a:lstStyle/>
              <a:p>
                <a:pPr>
                  <a:defRPr sz="1300">
                    <a:solidFill>
                      <a:schemeClr val="accent4">
                        <a:lumMod val="50000"/>
                      </a:schemeClr>
                    </a:solidFill>
                    <a:latin typeface="+mj-lt"/>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Лист1!$C$2:$C$5</c:f>
              <c:numCache>
                <c:formatCode>#,##0</c:formatCode>
                <c:ptCount val="4"/>
                <c:pt idx="0">
                  <c:v>28878</c:v>
                </c:pt>
                <c:pt idx="1">
                  <c:v>35098</c:v>
                </c:pt>
                <c:pt idx="2">
                  <c:v>28698</c:v>
                </c:pt>
                <c:pt idx="3">
                  <c:v>33999</c:v>
                </c:pt>
              </c:numCache>
            </c:numRef>
          </c:val>
        </c:ser>
        <c:ser>
          <c:idx val="2"/>
          <c:order val="2"/>
          <c:tx>
            <c:strRef>
              <c:f>Лист1!$D$1</c:f>
              <c:strCache>
                <c:ptCount val="1"/>
                <c:pt idx="0">
                  <c:v>2022</c:v>
                </c:pt>
              </c:strCache>
            </c:strRef>
          </c:tx>
          <c:spPr>
            <a:solidFill>
              <a:schemeClr val="bg2">
                <a:lumMod val="75000"/>
              </a:schemeClr>
            </a:solidFill>
          </c:spPr>
          <c:invertIfNegative val="0"/>
          <c:dLbls>
            <c:spPr>
              <a:noFill/>
              <a:ln>
                <a:noFill/>
              </a:ln>
              <a:effectLst/>
            </c:spPr>
            <c:txPr>
              <a:bodyPr/>
              <a:lstStyle/>
              <a:p>
                <a:pPr>
                  <a:defRPr sz="1300">
                    <a:solidFill>
                      <a:schemeClr val="accent4">
                        <a:lumMod val="50000"/>
                      </a:schemeClr>
                    </a:solidFill>
                    <a:latin typeface="+mj-lt"/>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Лист1!$D$2:$D$5</c:f>
              <c:numCache>
                <c:formatCode>#,##0</c:formatCode>
                <c:ptCount val="4"/>
                <c:pt idx="0">
                  <c:v>30567</c:v>
                </c:pt>
                <c:pt idx="1">
                  <c:v>37829</c:v>
                </c:pt>
                <c:pt idx="2">
                  <c:v>32187</c:v>
                </c:pt>
                <c:pt idx="3">
                  <c:v>33890</c:v>
                </c:pt>
              </c:numCache>
            </c:numRef>
          </c:val>
        </c:ser>
        <c:dLbls>
          <c:showLegendKey val="0"/>
          <c:showVal val="1"/>
          <c:showCatName val="0"/>
          <c:showSerName val="0"/>
          <c:showPercent val="0"/>
          <c:showBubbleSize val="0"/>
        </c:dLbls>
        <c:gapWidth val="75"/>
        <c:axId val="153508352"/>
        <c:axId val="150904832"/>
      </c:barChart>
      <c:catAx>
        <c:axId val="153508352"/>
        <c:scaling>
          <c:orientation val="minMax"/>
        </c:scaling>
        <c:delete val="0"/>
        <c:axPos val="b"/>
        <c:numFmt formatCode="General" sourceLinked="0"/>
        <c:majorTickMark val="none"/>
        <c:minorTickMark val="none"/>
        <c:tickLblPos val="nextTo"/>
        <c:txPr>
          <a:bodyPr/>
          <a:lstStyle/>
          <a:p>
            <a:pPr>
              <a:defRPr sz="1600">
                <a:solidFill>
                  <a:schemeClr val="accent4">
                    <a:lumMod val="50000"/>
                  </a:schemeClr>
                </a:solidFill>
              </a:defRPr>
            </a:pPr>
            <a:endParaRPr lang="ru-RU"/>
          </a:p>
        </c:txPr>
        <c:crossAx val="150904832"/>
        <c:crosses val="autoZero"/>
        <c:auto val="1"/>
        <c:lblAlgn val="ctr"/>
        <c:lblOffset val="100"/>
        <c:noMultiLvlLbl val="0"/>
      </c:catAx>
      <c:valAx>
        <c:axId val="150904832"/>
        <c:scaling>
          <c:orientation val="minMax"/>
        </c:scaling>
        <c:delete val="1"/>
        <c:axPos val="l"/>
        <c:numFmt formatCode="#,##0" sourceLinked="1"/>
        <c:majorTickMark val="none"/>
        <c:minorTickMark val="none"/>
        <c:tickLblPos val="nextTo"/>
        <c:crossAx val="153508352"/>
        <c:crosses val="autoZero"/>
        <c:crossBetween val="between"/>
      </c:valAx>
    </c:plotArea>
    <c:legend>
      <c:legendPos val="b"/>
      <c:layout>
        <c:manualLayout>
          <c:xMode val="edge"/>
          <c:yMode val="edge"/>
          <c:x val="0.2012869671401033"/>
          <c:y val="0.87804020274023609"/>
          <c:w val="0.59587896666452278"/>
          <c:h val="0.10765958437050538"/>
        </c:manualLayout>
      </c:layout>
      <c:overlay val="0"/>
      <c:txPr>
        <a:bodyPr/>
        <a:lstStyle/>
        <a:p>
          <a:pPr>
            <a:defRPr>
              <a:solidFill>
                <a:schemeClr val="accent4">
                  <a:lumMod val="50000"/>
                </a:schemeClr>
              </a:solidFill>
              <a:latin typeface="+mj-lt"/>
            </a:defRPr>
          </a:pPr>
          <a:endParaRPr lang="ru-RU"/>
        </a:p>
      </c:txPr>
    </c:legend>
    <c:plotVisOnly val="1"/>
    <c:dispBlanksAs val="gap"/>
    <c:showDLblsOverMax val="0"/>
  </c:chart>
  <c:txPr>
    <a:bodyPr/>
    <a:lstStyle/>
    <a:p>
      <a:pPr>
        <a:defRPr sz="1800"/>
      </a:pPr>
      <a:endParaRPr lang="ru-RU"/>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0"/>
      <c:rotY val="0"/>
      <c:rAngAx val="0"/>
      <c:perspective val="0"/>
    </c:view3D>
    <c:floor>
      <c:thickness val="0"/>
    </c:floor>
    <c:sideWall>
      <c:thickness val="0"/>
    </c:sideWall>
    <c:backWall>
      <c:thickness val="0"/>
    </c:backWall>
    <c:plotArea>
      <c:layout>
        <c:manualLayout>
          <c:layoutTarget val="inner"/>
          <c:xMode val="edge"/>
          <c:yMode val="edge"/>
          <c:x val="0.15412036277314753"/>
          <c:y val="2.9266391035916627E-2"/>
          <c:w val="0.78593025851358"/>
          <c:h val="0.8408649038995667"/>
        </c:manualLayout>
      </c:layout>
      <c:bar3DChart>
        <c:barDir val="bar"/>
        <c:grouping val="stacked"/>
        <c:varyColors val="0"/>
        <c:ser>
          <c:idx val="0"/>
          <c:order val="0"/>
          <c:invertIfNegative val="0"/>
          <c:dLbls>
            <c:spPr>
              <a:noFill/>
              <a:ln>
                <a:noFill/>
              </a:ln>
              <a:effectLst/>
            </c:spPr>
            <c:txPr>
              <a:bodyPr/>
              <a:lstStyle/>
              <a:p>
                <a:pPr>
                  <a:defRPr sz="1200">
                    <a:latin typeface="Times New Roman" pitchFamily="18" charset="0"/>
                    <a:cs typeface="Times New Roman" pitchFamily="18" charset="0"/>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Лист2!$A$4:$A$8</c:f>
              <c:numCache>
                <c:formatCode>m/d/yyyy</c:formatCode>
                <c:ptCount val="5"/>
                <c:pt idx="0">
                  <c:v>44197</c:v>
                </c:pt>
                <c:pt idx="1">
                  <c:v>44562</c:v>
                </c:pt>
                <c:pt idx="2">
                  <c:v>44927</c:v>
                </c:pt>
                <c:pt idx="3">
                  <c:v>45292</c:v>
                </c:pt>
                <c:pt idx="4">
                  <c:v>45658</c:v>
                </c:pt>
              </c:numCache>
            </c:numRef>
          </c:cat>
          <c:val>
            <c:numRef>
              <c:f>Лист2!$B$4:$B$8</c:f>
              <c:numCache>
                <c:formatCode>#,##0.0</c:formatCode>
                <c:ptCount val="5"/>
                <c:pt idx="0">
                  <c:v>12008</c:v>
                </c:pt>
                <c:pt idx="1">
                  <c:v>10508</c:v>
                </c:pt>
                <c:pt idx="2">
                  <c:v>8908</c:v>
                </c:pt>
                <c:pt idx="3">
                  <c:v>6908</c:v>
                </c:pt>
                <c:pt idx="4">
                  <c:v>5756.6</c:v>
                </c:pt>
              </c:numCache>
            </c:numRef>
          </c:val>
        </c:ser>
        <c:dLbls>
          <c:showLegendKey val="0"/>
          <c:showVal val="0"/>
          <c:showCatName val="0"/>
          <c:showSerName val="0"/>
          <c:showPercent val="0"/>
          <c:showBubbleSize val="0"/>
        </c:dLbls>
        <c:gapWidth val="55"/>
        <c:gapDepth val="55"/>
        <c:shape val="cylinder"/>
        <c:axId val="162949632"/>
        <c:axId val="150911744"/>
        <c:axId val="0"/>
      </c:bar3DChart>
      <c:dateAx>
        <c:axId val="162949632"/>
        <c:scaling>
          <c:orientation val="minMax"/>
        </c:scaling>
        <c:delete val="0"/>
        <c:axPos val="l"/>
        <c:numFmt formatCode="m/d/yyyy" sourceLinked="1"/>
        <c:majorTickMark val="none"/>
        <c:minorTickMark val="none"/>
        <c:tickLblPos val="nextTo"/>
        <c:txPr>
          <a:bodyPr/>
          <a:lstStyle/>
          <a:p>
            <a:pPr>
              <a:defRPr sz="1400">
                <a:solidFill>
                  <a:schemeClr val="accent3">
                    <a:lumMod val="50000"/>
                  </a:schemeClr>
                </a:solidFill>
                <a:latin typeface="Times New Roman" pitchFamily="18" charset="0"/>
                <a:cs typeface="Times New Roman" pitchFamily="18" charset="0"/>
              </a:defRPr>
            </a:pPr>
            <a:endParaRPr lang="ru-RU"/>
          </a:p>
        </c:txPr>
        <c:crossAx val="150911744"/>
        <c:crosses val="autoZero"/>
        <c:auto val="1"/>
        <c:lblOffset val="100"/>
        <c:baseTimeUnit val="years"/>
      </c:dateAx>
      <c:valAx>
        <c:axId val="150911744"/>
        <c:scaling>
          <c:orientation val="minMax"/>
        </c:scaling>
        <c:delete val="0"/>
        <c:axPos val="b"/>
        <c:numFmt formatCode="#,##0.0" sourceLinked="1"/>
        <c:majorTickMark val="none"/>
        <c:minorTickMark val="none"/>
        <c:tickLblPos val="nextTo"/>
        <c:txPr>
          <a:bodyPr/>
          <a:lstStyle/>
          <a:p>
            <a:pPr>
              <a:defRPr sz="1400">
                <a:solidFill>
                  <a:schemeClr val="accent3">
                    <a:lumMod val="50000"/>
                  </a:schemeClr>
                </a:solidFill>
                <a:latin typeface="Times New Roman" pitchFamily="18" charset="0"/>
                <a:cs typeface="Times New Roman" pitchFamily="18" charset="0"/>
              </a:defRPr>
            </a:pPr>
            <a:endParaRPr lang="ru-RU"/>
          </a:p>
        </c:txPr>
        <c:crossAx val="162949632"/>
        <c:crosses val="autoZero"/>
        <c:crossBetween val="between"/>
      </c:valAx>
    </c:plotArea>
    <c:plotVisOnly val="1"/>
    <c:dispBlanksAs val="zero"/>
    <c:showDLblsOverMax val="0"/>
  </c:chart>
  <c:txPr>
    <a:bodyPr/>
    <a:lstStyle/>
    <a:p>
      <a:pPr>
        <a:defRPr sz="1800"/>
      </a:pPr>
      <a:endParaRPr lang="ru-RU"/>
    </a:p>
  </c:txPr>
  <c:externalData r:id="rId1">
    <c:autoUpdate val="0"/>
  </c:externalData>
</c:chartSpace>
</file>

<file path=ppt/diagrams/_rels/data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image" Target="../media/image17.jpeg"/><Relationship Id="rId6" Type="http://schemas.openxmlformats.org/officeDocument/2006/relationships/image" Target="../media/image22.jpeg"/><Relationship Id="rId5" Type="http://schemas.openxmlformats.org/officeDocument/2006/relationships/image" Target="../media/image21.pn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diagrams/_rels/drawing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image" Target="../media/image17.jpeg"/><Relationship Id="rId6" Type="http://schemas.openxmlformats.org/officeDocument/2006/relationships/image" Target="../media/image22.jpeg"/><Relationship Id="rId5" Type="http://schemas.openxmlformats.org/officeDocument/2006/relationships/image" Target="../media/image21.pn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e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39F8FE-D0CE-4753-A4F0-7D68457C9CA2}" type="doc">
      <dgm:prSet loTypeId="urn:microsoft.com/office/officeart/2005/8/layout/orgChart1" loCatId="hierarchy" qsTypeId="urn:microsoft.com/office/officeart/2005/8/quickstyle/simple5" qsCatId="simple" csTypeId="urn:microsoft.com/office/officeart/2005/8/colors/accent4_1" csCatId="accent4" phldr="1"/>
      <dgm:spPr/>
      <dgm:t>
        <a:bodyPr/>
        <a:lstStyle/>
        <a:p>
          <a:endParaRPr lang="ru-RU"/>
        </a:p>
      </dgm:t>
    </dgm:pt>
    <dgm:pt modelId="{671CEDCA-1A64-4439-9339-0F688EDE5058}">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800" b="0" dirty="0" smtClean="0">
              <a:solidFill>
                <a:schemeClr val="accent3">
                  <a:lumMod val="50000"/>
                </a:schemeClr>
              </a:solidFill>
              <a:effectLst>
                <a:outerShdw blurRad="38100" dist="38100" dir="2700000" algn="tl">
                  <a:srgbClr val="000000">
                    <a:alpha val="43137"/>
                  </a:srgbClr>
                </a:outerShdw>
              </a:effectLst>
              <a:latin typeface="+mn-lt"/>
            </a:rPr>
            <a:t>Консолидированный бюджет </a:t>
          </a:r>
        </a:p>
        <a:p>
          <a:r>
            <a:rPr lang="ru-RU" sz="1800" b="0" dirty="0" smtClean="0">
              <a:solidFill>
                <a:schemeClr val="accent3">
                  <a:lumMod val="50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dirty="0">
            <a:solidFill>
              <a:schemeClr val="accent3">
                <a:lumMod val="50000"/>
              </a:schemeClr>
            </a:solidFill>
            <a:latin typeface="+mn-lt"/>
          </a:endParaRPr>
        </a:p>
      </dgm:t>
    </dgm:pt>
    <dgm:pt modelId="{3DA66334-1FE0-4407-BAF8-A68A68670F0F}" type="parTrans" cxnId="{625A438F-225C-445F-8340-06C397F699D1}">
      <dgm:prSet/>
      <dgm:spPr/>
      <dgm:t>
        <a:bodyPr/>
        <a:lstStyle/>
        <a:p>
          <a:endParaRPr lang="ru-RU">
            <a:solidFill>
              <a:schemeClr val="accent3">
                <a:lumMod val="50000"/>
              </a:schemeClr>
            </a:solidFill>
          </a:endParaRPr>
        </a:p>
      </dgm:t>
    </dgm:pt>
    <dgm:pt modelId="{D13344E8-16B3-4CA6-9F18-E9BE0D955015}" type="sibTrans" cxnId="{625A438F-225C-445F-8340-06C397F699D1}">
      <dgm:prSet/>
      <dgm:spPr/>
      <dgm:t>
        <a:bodyPr/>
        <a:lstStyle/>
        <a:p>
          <a:endParaRPr lang="ru-RU">
            <a:solidFill>
              <a:schemeClr val="accent3">
                <a:lumMod val="50000"/>
              </a:schemeClr>
            </a:solidFill>
          </a:endParaRPr>
        </a:p>
      </dgm:t>
    </dgm:pt>
    <dgm:pt modelId="{36C854BF-B52A-4BAD-8FE9-F2523999037C}">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nSpc>
              <a:spcPct val="80000"/>
            </a:lnSpc>
          </a:pPr>
          <a:r>
            <a:rPr lang="ru-RU" sz="1600" b="0" dirty="0" smtClean="0">
              <a:solidFill>
                <a:schemeClr val="accent3">
                  <a:lumMod val="50000"/>
                </a:schemeClr>
              </a:solidFill>
              <a:effectLst>
                <a:outerShdw blurRad="38100" dist="38100" dir="2700000" algn="tl">
                  <a:srgbClr val="000000">
                    <a:alpha val="43137"/>
                  </a:srgbClr>
                </a:outerShdw>
              </a:effectLst>
              <a:latin typeface="+mn-lt"/>
            </a:rPr>
            <a:t>15</a:t>
          </a:r>
        </a:p>
        <a:p>
          <a:pPr>
            <a:lnSpc>
              <a:spcPct val="80000"/>
            </a:lnSpc>
          </a:pPr>
          <a:r>
            <a:rPr lang="ru-RU" sz="1600" b="0" dirty="0" smtClean="0">
              <a:solidFill>
                <a:schemeClr val="accent3">
                  <a:lumMod val="50000"/>
                </a:schemeClr>
              </a:solidFill>
              <a:effectLst>
                <a:outerShdw blurRad="38100" dist="38100" dir="2700000" algn="tl">
                  <a:srgbClr val="000000">
                    <a:alpha val="43137"/>
                  </a:srgbClr>
                </a:outerShdw>
              </a:effectLst>
              <a:latin typeface="+mn-lt"/>
            </a:rPr>
            <a:t>Бюджеты поселений</a:t>
          </a:r>
          <a:endParaRPr lang="ru-RU" sz="1600" b="0" dirty="0">
            <a:solidFill>
              <a:schemeClr val="accent3">
                <a:lumMod val="50000"/>
              </a:schemeClr>
            </a:solidFill>
            <a:effectLst>
              <a:outerShdw blurRad="38100" dist="38100" dir="2700000" algn="tl">
                <a:srgbClr val="000000">
                  <a:alpha val="43137"/>
                </a:srgbClr>
              </a:outerShdw>
            </a:effectLst>
            <a:latin typeface="+mn-lt"/>
          </a:endParaRPr>
        </a:p>
      </dgm:t>
    </dgm:pt>
    <dgm:pt modelId="{A582C93F-0081-40A8-BED0-25E907DEE320}" type="parTrans" cxnId="{1436EE6A-3152-4913-9D05-09B699EBBBC5}">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EA5030EB-6210-4CF5-A045-8285AC985F24}" type="sibTrans" cxnId="{1436EE6A-3152-4913-9D05-09B699EBBBC5}">
      <dgm:prSet/>
      <dgm:spPr/>
      <dgm:t>
        <a:bodyPr/>
        <a:lstStyle/>
        <a:p>
          <a:endParaRPr lang="ru-RU">
            <a:solidFill>
              <a:schemeClr val="accent3">
                <a:lumMod val="50000"/>
              </a:schemeClr>
            </a:solidFill>
          </a:endParaRPr>
        </a:p>
      </dgm:t>
    </dgm:pt>
    <dgm:pt modelId="{573A43F8-5390-4AB9-939A-9A152CF500D5}">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smtClean="0">
              <a:solidFill>
                <a:schemeClr val="accent3">
                  <a:lumMod val="50000"/>
                </a:schemeClr>
              </a:solidFill>
              <a:effectLst>
                <a:outerShdw blurRad="38100" dist="38100" dir="2700000" algn="tl">
                  <a:srgbClr val="000000">
                    <a:alpha val="43137"/>
                  </a:srgbClr>
                </a:outerShdw>
              </a:effectLst>
            </a:rPr>
            <a:t>1</a:t>
          </a:r>
        </a:p>
        <a:p>
          <a:r>
            <a:rPr lang="ru-RU" sz="1600" b="0" dirty="0" smtClean="0">
              <a:solidFill>
                <a:schemeClr val="accent3">
                  <a:lumMod val="50000"/>
                </a:schemeClr>
              </a:solidFill>
              <a:effectLst>
                <a:outerShdw blurRad="38100" dist="38100" dir="2700000" algn="tl">
                  <a:srgbClr val="000000">
                    <a:alpha val="43137"/>
                  </a:srgbClr>
                </a:outerShdw>
              </a:effectLst>
              <a:latin typeface="+mn-lt"/>
            </a:rPr>
            <a:t>Бюджет городского поселения – город Павловск</a:t>
          </a:r>
          <a:endParaRPr lang="ru-RU" sz="1600" b="0" dirty="0">
            <a:solidFill>
              <a:schemeClr val="accent3">
                <a:lumMod val="50000"/>
              </a:schemeClr>
            </a:solidFill>
            <a:effectLst>
              <a:outerShdw blurRad="38100" dist="38100" dir="2700000" algn="tl">
                <a:srgbClr val="000000">
                  <a:alpha val="43137"/>
                </a:srgbClr>
              </a:outerShdw>
            </a:effectLst>
            <a:latin typeface="+mn-lt"/>
          </a:endParaRPr>
        </a:p>
      </dgm:t>
    </dgm:pt>
    <dgm:pt modelId="{C18E8504-02DB-4F71-A744-09FDF3D5F9F6}" type="parTrans" cxnId="{23C9464E-C320-42C8-9E6B-190B45773FB3}">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82A33EA7-5FA8-46D7-9A86-402CD82E909E}" type="sibTrans" cxnId="{23C9464E-C320-42C8-9E6B-190B45773FB3}">
      <dgm:prSet/>
      <dgm:spPr/>
      <dgm:t>
        <a:bodyPr/>
        <a:lstStyle/>
        <a:p>
          <a:endParaRPr lang="ru-RU">
            <a:solidFill>
              <a:schemeClr val="accent3">
                <a:lumMod val="50000"/>
              </a:schemeClr>
            </a:solidFill>
          </a:endParaRPr>
        </a:p>
      </dgm:t>
    </dgm:pt>
    <dgm:pt modelId="{98A41FB8-A203-4F63-A6D4-F6486778F238}">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smtClean="0">
              <a:solidFill>
                <a:schemeClr val="accent3">
                  <a:lumMod val="50000"/>
                </a:schemeClr>
              </a:solidFill>
              <a:effectLst>
                <a:outerShdw blurRad="38100" dist="38100" dir="2700000" algn="tl">
                  <a:srgbClr val="000000">
                    <a:alpha val="43137"/>
                  </a:srgbClr>
                </a:outerShdw>
              </a:effectLst>
              <a:latin typeface="+mn-lt"/>
            </a:rPr>
            <a:t>14</a:t>
          </a:r>
        </a:p>
        <a:p>
          <a:r>
            <a:rPr lang="ru-RU" sz="1600" b="0" dirty="0" smtClean="0">
              <a:solidFill>
                <a:schemeClr val="accent3">
                  <a:lumMod val="50000"/>
                </a:schemeClr>
              </a:solidFill>
              <a:effectLst>
                <a:outerShdw blurRad="38100" dist="38100" dir="2700000" algn="tl">
                  <a:srgbClr val="000000">
                    <a:alpha val="43137"/>
                  </a:srgbClr>
                </a:outerShdw>
              </a:effectLst>
              <a:latin typeface="+mn-lt"/>
            </a:rPr>
            <a:t>Бюджеты сельских поселений</a:t>
          </a:r>
        </a:p>
      </dgm:t>
    </dgm:pt>
    <dgm:pt modelId="{23C4A419-2499-4A4C-B693-EB52F02321B8}" type="parTrans" cxnId="{C2A3B03B-51FA-460D-BE53-C7FB34A6A9AE}">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FFF4520F-37A5-4DF4-A66E-220886788AC6}" type="sibTrans" cxnId="{C2A3B03B-51FA-460D-BE53-C7FB34A6A9AE}">
      <dgm:prSet/>
      <dgm:spPr/>
      <dgm:t>
        <a:bodyPr/>
        <a:lstStyle/>
        <a:p>
          <a:endParaRPr lang="ru-RU">
            <a:solidFill>
              <a:schemeClr val="accent3">
                <a:lumMod val="50000"/>
              </a:schemeClr>
            </a:solidFill>
          </a:endParaRPr>
        </a:p>
      </dgm:t>
    </dgm:pt>
    <dgm:pt modelId="{E1FB25FE-532A-4A8A-BECE-90E27D2ECBCF}">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smtClean="0">
              <a:solidFill>
                <a:schemeClr val="accent3">
                  <a:lumMod val="50000"/>
                </a:schemeClr>
              </a:solidFill>
              <a:effectLst>
                <a:outerShdw blurRad="38100" dist="38100" dir="2700000" algn="tl">
                  <a:srgbClr val="000000">
                    <a:alpha val="43137"/>
                  </a:srgbClr>
                </a:outerShdw>
              </a:effectLst>
              <a:latin typeface="+mn-lt"/>
            </a:rPr>
            <a:t>Бюджет муниципального района</a:t>
          </a:r>
          <a:endParaRPr lang="ru-RU" sz="1600" b="0" dirty="0">
            <a:solidFill>
              <a:schemeClr val="accent3">
                <a:lumMod val="50000"/>
              </a:schemeClr>
            </a:solidFill>
            <a:effectLst>
              <a:outerShdw blurRad="38100" dist="38100" dir="2700000" algn="tl">
                <a:srgbClr val="000000">
                  <a:alpha val="43137"/>
                </a:srgbClr>
              </a:outerShdw>
            </a:effectLst>
            <a:latin typeface="+mn-lt"/>
          </a:endParaRPr>
        </a:p>
      </dgm:t>
    </dgm:pt>
    <dgm:pt modelId="{2E260C23-362A-45BF-B467-97D3E6EDD8DB}" type="parTrans" cxnId="{DC849070-A5C6-4D72-B3B6-AEF7F5EC932A}">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A5DE0721-D802-49A7-B936-D5032F70F988}" type="sibTrans" cxnId="{DC849070-A5C6-4D72-B3B6-AEF7F5EC932A}">
      <dgm:prSet/>
      <dgm:spPr/>
      <dgm:t>
        <a:bodyPr/>
        <a:lstStyle/>
        <a:p>
          <a:endParaRPr lang="ru-RU">
            <a:solidFill>
              <a:schemeClr val="accent3">
                <a:lumMod val="50000"/>
              </a:schemeClr>
            </a:solidFill>
          </a:endParaRPr>
        </a:p>
      </dgm:t>
    </dgm:pt>
    <dgm:pt modelId="{A1726C82-D531-42E5-8812-E10DA5CCC054}" type="pres">
      <dgm:prSet presAssocID="{D939F8FE-D0CE-4753-A4F0-7D68457C9CA2}" presName="hierChild1" presStyleCnt="0">
        <dgm:presLayoutVars>
          <dgm:orgChart val="1"/>
          <dgm:chPref val="1"/>
          <dgm:dir/>
          <dgm:animOne val="branch"/>
          <dgm:animLvl val="lvl"/>
          <dgm:resizeHandles/>
        </dgm:presLayoutVars>
      </dgm:prSet>
      <dgm:spPr/>
      <dgm:t>
        <a:bodyPr/>
        <a:lstStyle/>
        <a:p>
          <a:endParaRPr lang="ru-RU"/>
        </a:p>
      </dgm:t>
    </dgm:pt>
    <dgm:pt modelId="{B921E435-1E1D-41AA-BD26-58B3EBF36ABE}" type="pres">
      <dgm:prSet presAssocID="{671CEDCA-1A64-4439-9339-0F688EDE5058}" presName="hierRoot1" presStyleCnt="0">
        <dgm:presLayoutVars>
          <dgm:hierBranch val="init"/>
        </dgm:presLayoutVars>
      </dgm:prSet>
      <dgm:spPr/>
      <dgm:t>
        <a:bodyPr/>
        <a:lstStyle/>
        <a:p>
          <a:endParaRPr lang="ru-RU"/>
        </a:p>
      </dgm:t>
    </dgm:pt>
    <dgm:pt modelId="{2A54FA65-1CCD-4480-8FE9-A6FFF911B6F5}" type="pres">
      <dgm:prSet presAssocID="{671CEDCA-1A64-4439-9339-0F688EDE5058}" presName="rootComposite1" presStyleCnt="0"/>
      <dgm:spPr/>
      <dgm:t>
        <a:bodyPr/>
        <a:lstStyle/>
        <a:p>
          <a:endParaRPr lang="ru-RU"/>
        </a:p>
      </dgm:t>
    </dgm:pt>
    <dgm:pt modelId="{3CC37B14-09C2-45DC-A84B-D35581AB5892}" type="pres">
      <dgm:prSet presAssocID="{671CEDCA-1A64-4439-9339-0F688EDE5058}" presName="rootText1" presStyleLbl="node0" presStyleIdx="0" presStyleCnt="1" custScaleX="546133" custScaleY="160256" custLinFactX="-100000" custLinFactY="-158366" custLinFactNeighborX="-172009" custLinFactNeighborY="-200000">
        <dgm:presLayoutVars>
          <dgm:chPref val="3"/>
        </dgm:presLayoutVars>
      </dgm:prSet>
      <dgm:spPr/>
      <dgm:t>
        <a:bodyPr/>
        <a:lstStyle/>
        <a:p>
          <a:endParaRPr lang="ru-RU"/>
        </a:p>
      </dgm:t>
    </dgm:pt>
    <dgm:pt modelId="{42F80746-9081-420F-B648-427D4E077787}" type="pres">
      <dgm:prSet presAssocID="{671CEDCA-1A64-4439-9339-0F688EDE5058}" presName="rootConnector1" presStyleLbl="node1" presStyleIdx="0" presStyleCnt="0"/>
      <dgm:spPr/>
      <dgm:t>
        <a:bodyPr/>
        <a:lstStyle/>
        <a:p>
          <a:endParaRPr lang="ru-RU"/>
        </a:p>
      </dgm:t>
    </dgm:pt>
    <dgm:pt modelId="{55ED4E17-FC26-4B8C-B99A-6A2F73C14887}" type="pres">
      <dgm:prSet presAssocID="{671CEDCA-1A64-4439-9339-0F688EDE5058}" presName="hierChild2" presStyleCnt="0"/>
      <dgm:spPr/>
      <dgm:t>
        <a:bodyPr/>
        <a:lstStyle/>
        <a:p>
          <a:endParaRPr lang="ru-RU"/>
        </a:p>
      </dgm:t>
    </dgm:pt>
    <dgm:pt modelId="{BF25AB32-FFAC-4B58-B8E6-83E35D461773}" type="pres">
      <dgm:prSet presAssocID="{A582C93F-0081-40A8-BED0-25E907DEE320}" presName="Name37" presStyleLbl="parChTrans1D2" presStyleIdx="0" presStyleCnt="2"/>
      <dgm:spPr/>
      <dgm:t>
        <a:bodyPr/>
        <a:lstStyle/>
        <a:p>
          <a:endParaRPr lang="ru-RU"/>
        </a:p>
      </dgm:t>
    </dgm:pt>
    <dgm:pt modelId="{31339A48-9B90-4C58-A77B-A2218ECF236A}" type="pres">
      <dgm:prSet presAssocID="{36C854BF-B52A-4BAD-8FE9-F2523999037C}" presName="hierRoot2" presStyleCnt="0">
        <dgm:presLayoutVars>
          <dgm:hierBranch val="init"/>
        </dgm:presLayoutVars>
      </dgm:prSet>
      <dgm:spPr/>
      <dgm:t>
        <a:bodyPr/>
        <a:lstStyle/>
        <a:p>
          <a:endParaRPr lang="ru-RU"/>
        </a:p>
      </dgm:t>
    </dgm:pt>
    <dgm:pt modelId="{FFD78F60-2A2F-4C33-9B31-CE9B73BF06CF}" type="pres">
      <dgm:prSet presAssocID="{36C854BF-B52A-4BAD-8FE9-F2523999037C}" presName="rootComposite" presStyleCnt="0"/>
      <dgm:spPr/>
      <dgm:t>
        <a:bodyPr/>
        <a:lstStyle/>
        <a:p>
          <a:endParaRPr lang="ru-RU"/>
        </a:p>
      </dgm:t>
    </dgm:pt>
    <dgm:pt modelId="{5205DF40-9B9D-44C0-A600-FE41A879693F}" type="pres">
      <dgm:prSet presAssocID="{36C854BF-B52A-4BAD-8FE9-F2523999037C}" presName="rootText" presStyleLbl="node2" presStyleIdx="0" presStyleCnt="2" custScaleX="225838">
        <dgm:presLayoutVars>
          <dgm:chPref val="3"/>
        </dgm:presLayoutVars>
      </dgm:prSet>
      <dgm:spPr/>
      <dgm:t>
        <a:bodyPr/>
        <a:lstStyle/>
        <a:p>
          <a:endParaRPr lang="ru-RU"/>
        </a:p>
      </dgm:t>
    </dgm:pt>
    <dgm:pt modelId="{B1DC1E0F-C4A9-40B2-9D7E-4CBF676C48E5}" type="pres">
      <dgm:prSet presAssocID="{36C854BF-B52A-4BAD-8FE9-F2523999037C}" presName="rootConnector" presStyleLbl="node2" presStyleIdx="0" presStyleCnt="2"/>
      <dgm:spPr/>
      <dgm:t>
        <a:bodyPr/>
        <a:lstStyle/>
        <a:p>
          <a:endParaRPr lang="ru-RU"/>
        </a:p>
      </dgm:t>
    </dgm:pt>
    <dgm:pt modelId="{D1E8D53C-EBF6-4CEC-A865-AC1D5C1C8320}" type="pres">
      <dgm:prSet presAssocID="{36C854BF-B52A-4BAD-8FE9-F2523999037C}" presName="hierChild4" presStyleCnt="0"/>
      <dgm:spPr/>
      <dgm:t>
        <a:bodyPr/>
        <a:lstStyle/>
        <a:p>
          <a:endParaRPr lang="ru-RU"/>
        </a:p>
      </dgm:t>
    </dgm:pt>
    <dgm:pt modelId="{599E31DC-BFF0-4419-9E81-A3F134140454}" type="pres">
      <dgm:prSet presAssocID="{C18E8504-02DB-4F71-A744-09FDF3D5F9F6}" presName="Name37" presStyleLbl="parChTrans1D3" presStyleIdx="0" presStyleCnt="2"/>
      <dgm:spPr/>
      <dgm:t>
        <a:bodyPr/>
        <a:lstStyle/>
        <a:p>
          <a:endParaRPr lang="ru-RU"/>
        </a:p>
      </dgm:t>
    </dgm:pt>
    <dgm:pt modelId="{85F2AE46-9376-4E83-8A52-5BFEF3B0DB64}" type="pres">
      <dgm:prSet presAssocID="{573A43F8-5390-4AB9-939A-9A152CF500D5}" presName="hierRoot2" presStyleCnt="0">
        <dgm:presLayoutVars>
          <dgm:hierBranch val="init"/>
        </dgm:presLayoutVars>
      </dgm:prSet>
      <dgm:spPr/>
      <dgm:t>
        <a:bodyPr/>
        <a:lstStyle/>
        <a:p>
          <a:endParaRPr lang="ru-RU"/>
        </a:p>
      </dgm:t>
    </dgm:pt>
    <dgm:pt modelId="{CDE296DF-11C1-4939-88B3-B913F3297AE9}" type="pres">
      <dgm:prSet presAssocID="{573A43F8-5390-4AB9-939A-9A152CF500D5}" presName="rootComposite" presStyleCnt="0"/>
      <dgm:spPr/>
      <dgm:t>
        <a:bodyPr/>
        <a:lstStyle/>
        <a:p>
          <a:endParaRPr lang="ru-RU"/>
        </a:p>
      </dgm:t>
    </dgm:pt>
    <dgm:pt modelId="{98B99544-7CDE-443D-B0DB-9C3951712EF3}" type="pres">
      <dgm:prSet presAssocID="{573A43F8-5390-4AB9-939A-9A152CF500D5}" presName="rootText" presStyleLbl="node3" presStyleIdx="0" presStyleCnt="2" custScaleX="225737" custScaleY="119265">
        <dgm:presLayoutVars>
          <dgm:chPref val="3"/>
        </dgm:presLayoutVars>
      </dgm:prSet>
      <dgm:spPr/>
      <dgm:t>
        <a:bodyPr/>
        <a:lstStyle/>
        <a:p>
          <a:endParaRPr lang="ru-RU"/>
        </a:p>
      </dgm:t>
    </dgm:pt>
    <dgm:pt modelId="{9C243D79-F902-404F-9BA1-420CEB81113C}" type="pres">
      <dgm:prSet presAssocID="{573A43F8-5390-4AB9-939A-9A152CF500D5}" presName="rootConnector" presStyleLbl="node3" presStyleIdx="0" presStyleCnt="2"/>
      <dgm:spPr/>
      <dgm:t>
        <a:bodyPr/>
        <a:lstStyle/>
        <a:p>
          <a:endParaRPr lang="ru-RU"/>
        </a:p>
      </dgm:t>
    </dgm:pt>
    <dgm:pt modelId="{1BB40F78-B4C7-416D-8155-ED050DA88177}" type="pres">
      <dgm:prSet presAssocID="{573A43F8-5390-4AB9-939A-9A152CF500D5}" presName="hierChild4" presStyleCnt="0"/>
      <dgm:spPr/>
      <dgm:t>
        <a:bodyPr/>
        <a:lstStyle/>
        <a:p>
          <a:endParaRPr lang="ru-RU"/>
        </a:p>
      </dgm:t>
    </dgm:pt>
    <dgm:pt modelId="{85D930D6-EB83-4A21-B223-6A7EC7B8849A}" type="pres">
      <dgm:prSet presAssocID="{573A43F8-5390-4AB9-939A-9A152CF500D5}" presName="hierChild5" presStyleCnt="0"/>
      <dgm:spPr/>
      <dgm:t>
        <a:bodyPr/>
        <a:lstStyle/>
        <a:p>
          <a:endParaRPr lang="ru-RU"/>
        </a:p>
      </dgm:t>
    </dgm:pt>
    <dgm:pt modelId="{ED4E658C-BB82-4A73-A480-FD91A9795CBA}" type="pres">
      <dgm:prSet presAssocID="{23C4A419-2499-4A4C-B693-EB52F02321B8}" presName="Name37" presStyleLbl="parChTrans1D3" presStyleIdx="1" presStyleCnt="2"/>
      <dgm:spPr/>
      <dgm:t>
        <a:bodyPr/>
        <a:lstStyle/>
        <a:p>
          <a:endParaRPr lang="ru-RU"/>
        </a:p>
      </dgm:t>
    </dgm:pt>
    <dgm:pt modelId="{17FB6994-0D37-4B16-9865-6D5098B2B0AE}" type="pres">
      <dgm:prSet presAssocID="{98A41FB8-A203-4F63-A6D4-F6486778F238}" presName="hierRoot2" presStyleCnt="0">
        <dgm:presLayoutVars>
          <dgm:hierBranch val="init"/>
        </dgm:presLayoutVars>
      </dgm:prSet>
      <dgm:spPr/>
      <dgm:t>
        <a:bodyPr/>
        <a:lstStyle/>
        <a:p>
          <a:endParaRPr lang="ru-RU"/>
        </a:p>
      </dgm:t>
    </dgm:pt>
    <dgm:pt modelId="{C4CEF721-2409-4644-85AD-395B0DE1E41F}" type="pres">
      <dgm:prSet presAssocID="{98A41FB8-A203-4F63-A6D4-F6486778F238}" presName="rootComposite" presStyleCnt="0"/>
      <dgm:spPr/>
      <dgm:t>
        <a:bodyPr/>
        <a:lstStyle/>
        <a:p>
          <a:endParaRPr lang="ru-RU"/>
        </a:p>
      </dgm:t>
    </dgm:pt>
    <dgm:pt modelId="{E00FD14B-4291-4D2F-99A5-640B8AE86191}" type="pres">
      <dgm:prSet presAssocID="{98A41FB8-A203-4F63-A6D4-F6486778F238}" presName="rootText" presStyleLbl="node3" presStyleIdx="1" presStyleCnt="2" custScaleX="225737">
        <dgm:presLayoutVars>
          <dgm:chPref val="3"/>
        </dgm:presLayoutVars>
      </dgm:prSet>
      <dgm:spPr/>
      <dgm:t>
        <a:bodyPr/>
        <a:lstStyle/>
        <a:p>
          <a:endParaRPr lang="ru-RU"/>
        </a:p>
      </dgm:t>
    </dgm:pt>
    <dgm:pt modelId="{BC0C1067-CFBC-4DEB-B8D0-5FE56CD2412A}" type="pres">
      <dgm:prSet presAssocID="{98A41FB8-A203-4F63-A6D4-F6486778F238}" presName="rootConnector" presStyleLbl="node3" presStyleIdx="1" presStyleCnt="2"/>
      <dgm:spPr/>
      <dgm:t>
        <a:bodyPr/>
        <a:lstStyle/>
        <a:p>
          <a:endParaRPr lang="ru-RU"/>
        </a:p>
      </dgm:t>
    </dgm:pt>
    <dgm:pt modelId="{53F04730-DAF2-4A37-A1C1-7A772184CBB6}" type="pres">
      <dgm:prSet presAssocID="{98A41FB8-A203-4F63-A6D4-F6486778F238}" presName="hierChild4" presStyleCnt="0"/>
      <dgm:spPr/>
      <dgm:t>
        <a:bodyPr/>
        <a:lstStyle/>
        <a:p>
          <a:endParaRPr lang="ru-RU"/>
        </a:p>
      </dgm:t>
    </dgm:pt>
    <dgm:pt modelId="{5C690390-32E7-4E17-B064-EA3294DADD8B}" type="pres">
      <dgm:prSet presAssocID="{98A41FB8-A203-4F63-A6D4-F6486778F238}" presName="hierChild5" presStyleCnt="0"/>
      <dgm:spPr/>
      <dgm:t>
        <a:bodyPr/>
        <a:lstStyle/>
        <a:p>
          <a:endParaRPr lang="ru-RU"/>
        </a:p>
      </dgm:t>
    </dgm:pt>
    <dgm:pt modelId="{AFC9DBB4-1CC4-4378-AED2-192C7F1E94B5}" type="pres">
      <dgm:prSet presAssocID="{36C854BF-B52A-4BAD-8FE9-F2523999037C}" presName="hierChild5" presStyleCnt="0"/>
      <dgm:spPr/>
      <dgm:t>
        <a:bodyPr/>
        <a:lstStyle/>
        <a:p>
          <a:endParaRPr lang="ru-RU"/>
        </a:p>
      </dgm:t>
    </dgm:pt>
    <dgm:pt modelId="{230A55F6-D10A-4F91-9B4F-4043AA54C853}" type="pres">
      <dgm:prSet presAssocID="{2E260C23-362A-45BF-B467-97D3E6EDD8DB}" presName="Name37" presStyleLbl="parChTrans1D2" presStyleIdx="1" presStyleCnt="2"/>
      <dgm:spPr/>
      <dgm:t>
        <a:bodyPr/>
        <a:lstStyle/>
        <a:p>
          <a:endParaRPr lang="ru-RU"/>
        </a:p>
      </dgm:t>
    </dgm:pt>
    <dgm:pt modelId="{A1A365FF-9669-41EC-8111-26938621C1E3}" type="pres">
      <dgm:prSet presAssocID="{E1FB25FE-532A-4A8A-BECE-90E27D2ECBCF}" presName="hierRoot2" presStyleCnt="0">
        <dgm:presLayoutVars>
          <dgm:hierBranch val="init"/>
        </dgm:presLayoutVars>
      </dgm:prSet>
      <dgm:spPr/>
      <dgm:t>
        <a:bodyPr/>
        <a:lstStyle/>
        <a:p>
          <a:endParaRPr lang="ru-RU"/>
        </a:p>
      </dgm:t>
    </dgm:pt>
    <dgm:pt modelId="{84C7DB84-CD60-475B-96DB-63721A98E702}" type="pres">
      <dgm:prSet presAssocID="{E1FB25FE-532A-4A8A-BECE-90E27D2ECBCF}" presName="rootComposite" presStyleCnt="0"/>
      <dgm:spPr/>
      <dgm:t>
        <a:bodyPr/>
        <a:lstStyle/>
        <a:p>
          <a:endParaRPr lang="ru-RU"/>
        </a:p>
      </dgm:t>
    </dgm:pt>
    <dgm:pt modelId="{D859C348-7C3B-4376-BE14-73D14619B936}" type="pres">
      <dgm:prSet presAssocID="{E1FB25FE-532A-4A8A-BECE-90E27D2ECBCF}" presName="rootText" presStyleLbl="node2" presStyleIdx="1" presStyleCnt="2" custScaleX="209928">
        <dgm:presLayoutVars>
          <dgm:chPref val="3"/>
        </dgm:presLayoutVars>
      </dgm:prSet>
      <dgm:spPr/>
      <dgm:t>
        <a:bodyPr/>
        <a:lstStyle/>
        <a:p>
          <a:endParaRPr lang="ru-RU"/>
        </a:p>
      </dgm:t>
    </dgm:pt>
    <dgm:pt modelId="{31D0806C-6CA9-4523-A162-8DE0EB6C9B3B}" type="pres">
      <dgm:prSet presAssocID="{E1FB25FE-532A-4A8A-BECE-90E27D2ECBCF}" presName="rootConnector" presStyleLbl="node2" presStyleIdx="1" presStyleCnt="2"/>
      <dgm:spPr/>
      <dgm:t>
        <a:bodyPr/>
        <a:lstStyle/>
        <a:p>
          <a:endParaRPr lang="ru-RU"/>
        </a:p>
      </dgm:t>
    </dgm:pt>
    <dgm:pt modelId="{F598B16E-E282-48BF-93CB-A7C40FDABD8C}" type="pres">
      <dgm:prSet presAssocID="{E1FB25FE-532A-4A8A-BECE-90E27D2ECBCF}" presName="hierChild4" presStyleCnt="0"/>
      <dgm:spPr/>
      <dgm:t>
        <a:bodyPr/>
        <a:lstStyle/>
        <a:p>
          <a:endParaRPr lang="ru-RU"/>
        </a:p>
      </dgm:t>
    </dgm:pt>
    <dgm:pt modelId="{08B74AF2-ACE2-494A-9044-9E1B91CC1C9C}" type="pres">
      <dgm:prSet presAssocID="{E1FB25FE-532A-4A8A-BECE-90E27D2ECBCF}" presName="hierChild5" presStyleCnt="0"/>
      <dgm:spPr/>
      <dgm:t>
        <a:bodyPr/>
        <a:lstStyle/>
        <a:p>
          <a:endParaRPr lang="ru-RU"/>
        </a:p>
      </dgm:t>
    </dgm:pt>
    <dgm:pt modelId="{3945A45C-4DB4-4870-9D60-515D2E2F6A10}" type="pres">
      <dgm:prSet presAssocID="{671CEDCA-1A64-4439-9339-0F688EDE5058}" presName="hierChild3" presStyleCnt="0"/>
      <dgm:spPr/>
      <dgm:t>
        <a:bodyPr/>
        <a:lstStyle/>
        <a:p>
          <a:endParaRPr lang="ru-RU"/>
        </a:p>
      </dgm:t>
    </dgm:pt>
  </dgm:ptLst>
  <dgm:cxnLst>
    <dgm:cxn modelId="{2DC0CFC6-C643-4C77-92AC-D36F90BE88F6}" type="presOf" srcId="{E1FB25FE-532A-4A8A-BECE-90E27D2ECBCF}" destId="{31D0806C-6CA9-4523-A162-8DE0EB6C9B3B}" srcOrd="1" destOrd="0" presId="urn:microsoft.com/office/officeart/2005/8/layout/orgChart1"/>
    <dgm:cxn modelId="{C8E96C64-A23E-461C-9668-C601889068B9}" type="presOf" srcId="{671CEDCA-1A64-4439-9339-0F688EDE5058}" destId="{42F80746-9081-420F-B648-427D4E077787}" srcOrd="1" destOrd="0" presId="urn:microsoft.com/office/officeart/2005/8/layout/orgChart1"/>
    <dgm:cxn modelId="{DC849070-A5C6-4D72-B3B6-AEF7F5EC932A}" srcId="{671CEDCA-1A64-4439-9339-0F688EDE5058}" destId="{E1FB25FE-532A-4A8A-BECE-90E27D2ECBCF}" srcOrd="1" destOrd="0" parTransId="{2E260C23-362A-45BF-B467-97D3E6EDD8DB}" sibTransId="{A5DE0721-D802-49A7-B936-D5032F70F988}"/>
    <dgm:cxn modelId="{96B9836D-87E3-4E36-B23F-A36D2A1F4874}" type="presOf" srcId="{23C4A419-2499-4A4C-B693-EB52F02321B8}" destId="{ED4E658C-BB82-4A73-A480-FD91A9795CBA}" srcOrd="0" destOrd="0" presId="urn:microsoft.com/office/officeart/2005/8/layout/orgChart1"/>
    <dgm:cxn modelId="{FAD4D54C-5002-4591-A7BF-D2900162BC53}" type="presOf" srcId="{573A43F8-5390-4AB9-939A-9A152CF500D5}" destId="{9C243D79-F902-404F-9BA1-420CEB81113C}" srcOrd="1" destOrd="0" presId="urn:microsoft.com/office/officeart/2005/8/layout/orgChart1"/>
    <dgm:cxn modelId="{1436EE6A-3152-4913-9D05-09B699EBBBC5}" srcId="{671CEDCA-1A64-4439-9339-0F688EDE5058}" destId="{36C854BF-B52A-4BAD-8FE9-F2523999037C}" srcOrd="0" destOrd="0" parTransId="{A582C93F-0081-40A8-BED0-25E907DEE320}" sibTransId="{EA5030EB-6210-4CF5-A045-8285AC985F24}"/>
    <dgm:cxn modelId="{49068EA8-95A7-4D2F-A95F-D0418B6CEFCB}" type="presOf" srcId="{671CEDCA-1A64-4439-9339-0F688EDE5058}" destId="{3CC37B14-09C2-45DC-A84B-D35581AB5892}" srcOrd="0" destOrd="0" presId="urn:microsoft.com/office/officeart/2005/8/layout/orgChart1"/>
    <dgm:cxn modelId="{D7044A77-8892-4D9B-BCE1-D3D3465BDC93}" type="presOf" srcId="{98A41FB8-A203-4F63-A6D4-F6486778F238}" destId="{E00FD14B-4291-4D2F-99A5-640B8AE86191}" srcOrd="0" destOrd="0" presId="urn:microsoft.com/office/officeart/2005/8/layout/orgChart1"/>
    <dgm:cxn modelId="{1CF89583-77B8-42BE-8AD0-81BB03F8D3F4}" type="presOf" srcId="{E1FB25FE-532A-4A8A-BECE-90E27D2ECBCF}" destId="{D859C348-7C3B-4376-BE14-73D14619B936}" srcOrd="0" destOrd="0" presId="urn:microsoft.com/office/officeart/2005/8/layout/orgChart1"/>
    <dgm:cxn modelId="{625A438F-225C-445F-8340-06C397F699D1}" srcId="{D939F8FE-D0CE-4753-A4F0-7D68457C9CA2}" destId="{671CEDCA-1A64-4439-9339-0F688EDE5058}" srcOrd="0" destOrd="0" parTransId="{3DA66334-1FE0-4407-BAF8-A68A68670F0F}" sibTransId="{D13344E8-16B3-4CA6-9F18-E9BE0D955015}"/>
    <dgm:cxn modelId="{23C9464E-C320-42C8-9E6B-190B45773FB3}" srcId="{36C854BF-B52A-4BAD-8FE9-F2523999037C}" destId="{573A43F8-5390-4AB9-939A-9A152CF500D5}" srcOrd="0" destOrd="0" parTransId="{C18E8504-02DB-4F71-A744-09FDF3D5F9F6}" sibTransId="{82A33EA7-5FA8-46D7-9A86-402CD82E909E}"/>
    <dgm:cxn modelId="{8F419962-F385-42D0-95C9-F524605F0A2E}" type="presOf" srcId="{36C854BF-B52A-4BAD-8FE9-F2523999037C}" destId="{5205DF40-9B9D-44C0-A600-FE41A879693F}" srcOrd="0" destOrd="0" presId="urn:microsoft.com/office/officeart/2005/8/layout/orgChart1"/>
    <dgm:cxn modelId="{1E514C32-11E9-44AE-A44D-C9E46817BD21}" type="presOf" srcId="{98A41FB8-A203-4F63-A6D4-F6486778F238}" destId="{BC0C1067-CFBC-4DEB-B8D0-5FE56CD2412A}" srcOrd="1" destOrd="0" presId="urn:microsoft.com/office/officeart/2005/8/layout/orgChart1"/>
    <dgm:cxn modelId="{521D83DE-6A28-4363-9E0D-250F5C067FC8}" type="presOf" srcId="{36C854BF-B52A-4BAD-8FE9-F2523999037C}" destId="{B1DC1E0F-C4A9-40B2-9D7E-4CBF676C48E5}" srcOrd="1" destOrd="0" presId="urn:microsoft.com/office/officeart/2005/8/layout/orgChart1"/>
    <dgm:cxn modelId="{D33ABDAE-D506-46E6-99E5-11D8DDA4BE3A}" type="presOf" srcId="{2E260C23-362A-45BF-B467-97D3E6EDD8DB}" destId="{230A55F6-D10A-4F91-9B4F-4043AA54C853}" srcOrd="0" destOrd="0" presId="urn:microsoft.com/office/officeart/2005/8/layout/orgChart1"/>
    <dgm:cxn modelId="{C2A3B03B-51FA-460D-BE53-C7FB34A6A9AE}" srcId="{36C854BF-B52A-4BAD-8FE9-F2523999037C}" destId="{98A41FB8-A203-4F63-A6D4-F6486778F238}" srcOrd="1" destOrd="0" parTransId="{23C4A419-2499-4A4C-B693-EB52F02321B8}" sibTransId="{FFF4520F-37A5-4DF4-A66E-220886788AC6}"/>
    <dgm:cxn modelId="{0480AB6E-90BF-4495-A7D9-BC969632BAE0}" type="presOf" srcId="{C18E8504-02DB-4F71-A744-09FDF3D5F9F6}" destId="{599E31DC-BFF0-4419-9E81-A3F134140454}" srcOrd="0" destOrd="0" presId="urn:microsoft.com/office/officeart/2005/8/layout/orgChart1"/>
    <dgm:cxn modelId="{F6249786-592F-46DE-96FE-8AF46FCE0E43}" type="presOf" srcId="{D939F8FE-D0CE-4753-A4F0-7D68457C9CA2}" destId="{A1726C82-D531-42E5-8812-E10DA5CCC054}" srcOrd="0" destOrd="0" presId="urn:microsoft.com/office/officeart/2005/8/layout/orgChart1"/>
    <dgm:cxn modelId="{0419A83C-FA66-4D86-B2A4-C7F2860FB2DF}" type="presOf" srcId="{A582C93F-0081-40A8-BED0-25E907DEE320}" destId="{BF25AB32-FFAC-4B58-B8E6-83E35D461773}" srcOrd="0" destOrd="0" presId="urn:microsoft.com/office/officeart/2005/8/layout/orgChart1"/>
    <dgm:cxn modelId="{9A1BC722-0992-42DF-B683-2D5010CFCE8C}" type="presOf" srcId="{573A43F8-5390-4AB9-939A-9A152CF500D5}" destId="{98B99544-7CDE-443D-B0DB-9C3951712EF3}" srcOrd="0" destOrd="0" presId="urn:microsoft.com/office/officeart/2005/8/layout/orgChart1"/>
    <dgm:cxn modelId="{D1F89A2E-7D0A-4AFD-B251-275257FFD807}" type="presParOf" srcId="{A1726C82-D531-42E5-8812-E10DA5CCC054}" destId="{B921E435-1E1D-41AA-BD26-58B3EBF36ABE}" srcOrd="0" destOrd="0" presId="urn:microsoft.com/office/officeart/2005/8/layout/orgChart1"/>
    <dgm:cxn modelId="{0E5058C2-8AAD-40D3-9A9B-B31A275894D4}" type="presParOf" srcId="{B921E435-1E1D-41AA-BD26-58B3EBF36ABE}" destId="{2A54FA65-1CCD-4480-8FE9-A6FFF911B6F5}" srcOrd="0" destOrd="0" presId="urn:microsoft.com/office/officeart/2005/8/layout/orgChart1"/>
    <dgm:cxn modelId="{DF011E4E-F1A8-4EEB-8F6C-7DB99117C14F}" type="presParOf" srcId="{2A54FA65-1CCD-4480-8FE9-A6FFF911B6F5}" destId="{3CC37B14-09C2-45DC-A84B-D35581AB5892}" srcOrd="0" destOrd="0" presId="urn:microsoft.com/office/officeart/2005/8/layout/orgChart1"/>
    <dgm:cxn modelId="{34F7A25D-93A3-4919-BC81-F7034DFB58A2}" type="presParOf" srcId="{2A54FA65-1CCD-4480-8FE9-A6FFF911B6F5}" destId="{42F80746-9081-420F-B648-427D4E077787}" srcOrd="1" destOrd="0" presId="urn:microsoft.com/office/officeart/2005/8/layout/orgChart1"/>
    <dgm:cxn modelId="{423CEAD2-A03C-4208-9574-C025CFACEC65}" type="presParOf" srcId="{B921E435-1E1D-41AA-BD26-58B3EBF36ABE}" destId="{55ED4E17-FC26-4B8C-B99A-6A2F73C14887}" srcOrd="1" destOrd="0" presId="urn:microsoft.com/office/officeart/2005/8/layout/orgChart1"/>
    <dgm:cxn modelId="{8AFC0AF3-F6BF-4699-8BC7-F431588B229A}" type="presParOf" srcId="{55ED4E17-FC26-4B8C-B99A-6A2F73C14887}" destId="{BF25AB32-FFAC-4B58-B8E6-83E35D461773}" srcOrd="0" destOrd="0" presId="urn:microsoft.com/office/officeart/2005/8/layout/orgChart1"/>
    <dgm:cxn modelId="{CC4916A7-6C10-4D48-BE7B-398F34C81D8E}" type="presParOf" srcId="{55ED4E17-FC26-4B8C-B99A-6A2F73C14887}" destId="{31339A48-9B90-4C58-A77B-A2218ECF236A}" srcOrd="1" destOrd="0" presId="urn:microsoft.com/office/officeart/2005/8/layout/orgChart1"/>
    <dgm:cxn modelId="{29039981-1DFC-4333-A8CE-B04E8C072630}" type="presParOf" srcId="{31339A48-9B90-4C58-A77B-A2218ECF236A}" destId="{FFD78F60-2A2F-4C33-9B31-CE9B73BF06CF}" srcOrd="0" destOrd="0" presId="urn:microsoft.com/office/officeart/2005/8/layout/orgChart1"/>
    <dgm:cxn modelId="{44E7CB12-410A-4BD8-B612-C0F8C8AD5040}" type="presParOf" srcId="{FFD78F60-2A2F-4C33-9B31-CE9B73BF06CF}" destId="{5205DF40-9B9D-44C0-A600-FE41A879693F}" srcOrd="0" destOrd="0" presId="urn:microsoft.com/office/officeart/2005/8/layout/orgChart1"/>
    <dgm:cxn modelId="{B8AE8434-A567-4DCC-9EC2-B0F48484B0E7}" type="presParOf" srcId="{FFD78F60-2A2F-4C33-9B31-CE9B73BF06CF}" destId="{B1DC1E0F-C4A9-40B2-9D7E-4CBF676C48E5}" srcOrd="1" destOrd="0" presId="urn:microsoft.com/office/officeart/2005/8/layout/orgChart1"/>
    <dgm:cxn modelId="{EDAC9E7F-EB5B-4974-B967-BDD683134E5E}" type="presParOf" srcId="{31339A48-9B90-4C58-A77B-A2218ECF236A}" destId="{D1E8D53C-EBF6-4CEC-A865-AC1D5C1C8320}" srcOrd="1" destOrd="0" presId="urn:microsoft.com/office/officeart/2005/8/layout/orgChart1"/>
    <dgm:cxn modelId="{21E6D50F-02ED-4756-8F40-C7C2019A9E8A}" type="presParOf" srcId="{D1E8D53C-EBF6-4CEC-A865-AC1D5C1C8320}" destId="{599E31DC-BFF0-4419-9E81-A3F134140454}" srcOrd="0" destOrd="0" presId="urn:microsoft.com/office/officeart/2005/8/layout/orgChart1"/>
    <dgm:cxn modelId="{0583402F-3589-4301-9DCE-C8BE851F0606}" type="presParOf" srcId="{D1E8D53C-EBF6-4CEC-A865-AC1D5C1C8320}" destId="{85F2AE46-9376-4E83-8A52-5BFEF3B0DB64}" srcOrd="1" destOrd="0" presId="urn:microsoft.com/office/officeart/2005/8/layout/orgChart1"/>
    <dgm:cxn modelId="{3B2B2E3F-8792-4047-8181-0F218E880F98}" type="presParOf" srcId="{85F2AE46-9376-4E83-8A52-5BFEF3B0DB64}" destId="{CDE296DF-11C1-4939-88B3-B913F3297AE9}" srcOrd="0" destOrd="0" presId="urn:microsoft.com/office/officeart/2005/8/layout/orgChart1"/>
    <dgm:cxn modelId="{48E17599-519E-4A3F-921F-F537754B7EB0}" type="presParOf" srcId="{CDE296DF-11C1-4939-88B3-B913F3297AE9}" destId="{98B99544-7CDE-443D-B0DB-9C3951712EF3}" srcOrd="0" destOrd="0" presId="urn:microsoft.com/office/officeart/2005/8/layout/orgChart1"/>
    <dgm:cxn modelId="{A2ADBB62-6A5D-4001-85D2-D171B9AFFE82}" type="presParOf" srcId="{CDE296DF-11C1-4939-88B3-B913F3297AE9}" destId="{9C243D79-F902-404F-9BA1-420CEB81113C}" srcOrd="1" destOrd="0" presId="urn:microsoft.com/office/officeart/2005/8/layout/orgChart1"/>
    <dgm:cxn modelId="{8DB74725-6CB9-4609-99EB-0AEE5633AD3A}" type="presParOf" srcId="{85F2AE46-9376-4E83-8A52-5BFEF3B0DB64}" destId="{1BB40F78-B4C7-416D-8155-ED050DA88177}" srcOrd="1" destOrd="0" presId="urn:microsoft.com/office/officeart/2005/8/layout/orgChart1"/>
    <dgm:cxn modelId="{C68058F0-4117-488E-9F55-BBAE8D34C3D9}" type="presParOf" srcId="{85F2AE46-9376-4E83-8A52-5BFEF3B0DB64}" destId="{85D930D6-EB83-4A21-B223-6A7EC7B8849A}" srcOrd="2" destOrd="0" presId="urn:microsoft.com/office/officeart/2005/8/layout/orgChart1"/>
    <dgm:cxn modelId="{042C966D-DA45-4E34-9BCD-E4EC80954C07}" type="presParOf" srcId="{D1E8D53C-EBF6-4CEC-A865-AC1D5C1C8320}" destId="{ED4E658C-BB82-4A73-A480-FD91A9795CBA}" srcOrd="2" destOrd="0" presId="urn:microsoft.com/office/officeart/2005/8/layout/orgChart1"/>
    <dgm:cxn modelId="{5E23D014-DC75-4F5A-8E7C-3BE8A6D6488F}" type="presParOf" srcId="{D1E8D53C-EBF6-4CEC-A865-AC1D5C1C8320}" destId="{17FB6994-0D37-4B16-9865-6D5098B2B0AE}" srcOrd="3" destOrd="0" presId="urn:microsoft.com/office/officeart/2005/8/layout/orgChart1"/>
    <dgm:cxn modelId="{F2785365-F813-4D8F-9DDA-DDE0CF4EB82B}" type="presParOf" srcId="{17FB6994-0D37-4B16-9865-6D5098B2B0AE}" destId="{C4CEF721-2409-4644-85AD-395B0DE1E41F}" srcOrd="0" destOrd="0" presId="urn:microsoft.com/office/officeart/2005/8/layout/orgChart1"/>
    <dgm:cxn modelId="{25005978-32D0-4491-840B-D312C11B8548}" type="presParOf" srcId="{C4CEF721-2409-4644-85AD-395B0DE1E41F}" destId="{E00FD14B-4291-4D2F-99A5-640B8AE86191}" srcOrd="0" destOrd="0" presId="urn:microsoft.com/office/officeart/2005/8/layout/orgChart1"/>
    <dgm:cxn modelId="{5A16BDF1-E74F-49B6-BCDE-728B11D59C15}" type="presParOf" srcId="{C4CEF721-2409-4644-85AD-395B0DE1E41F}" destId="{BC0C1067-CFBC-4DEB-B8D0-5FE56CD2412A}" srcOrd="1" destOrd="0" presId="urn:microsoft.com/office/officeart/2005/8/layout/orgChart1"/>
    <dgm:cxn modelId="{F94BCB1A-30A8-4A56-AD57-6B82BF48D536}" type="presParOf" srcId="{17FB6994-0D37-4B16-9865-6D5098B2B0AE}" destId="{53F04730-DAF2-4A37-A1C1-7A772184CBB6}" srcOrd="1" destOrd="0" presId="urn:microsoft.com/office/officeart/2005/8/layout/orgChart1"/>
    <dgm:cxn modelId="{9FF9B4CF-5A50-4F8C-ADCD-206E05ADDD73}" type="presParOf" srcId="{17FB6994-0D37-4B16-9865-6D5098B2B0AE}" destId="{5C690390-32E7-4E17-B064-EA3294DADD8B}" srcOrd="2" destOrd="0" presId="urn:microsoft.com/office/officeart/2005/8/layout/orgChart1"/>
    <dgm:cxn modelId="{4110B631-B922-4F4D-88DE-64E6E1EF468E}" type="presParOf" srcId="{31339A48-9B90-4C58-A77B-A2218ECF236A}" destId="{AFC9DBB4-1CC4-4378-AED2-192C7F1E94B5}" srcOrd="2" destOrd="0" presId="urn:microsoft.com/office/officeart/2005/8/layout/orgChart1"/>
    <dgm:cxn modelId="{1C03FBC7-4125-44A6-B9E0-19739C97021B}" type="presParOf" srcId="{55ED4E17-FC26-4B8C-B99A-6A2F73C14887}" destId="{230A55F6-D10A-4F91-9B4F-4043AA54C853}" srcOrd="2" destOrd="0" presId="urn:microsoft.com/office/officeart/2005/8/layout/orgChart1"/>
    <dgm:cxn modelId="{5F6685B0-11EC-4042-939E-AB57C3FCAEBC}" type="presParOf" srcId="{55ED4E17-FC26-4B8C-B99A-6A2F73C14887}" destId="{A1A365FF-9669-41EC-8111-26938621C1E3}" srcOrd="3" destOrd="0" presId="urn:microsoft.com/office/officeart/2005/8/layout/orgChart1"/>
    <dgm:cxn modelId="{5674B315-AA43-4C4D-B0E8-4230F23CFEB4}" type="presParOf" srcId="{A1A365FF-9669-41EC-8111-26938621C1E3}" destId="{84C7DB84-CD60-475B-96DB-63721A98E702}" srcOrd="0" destOrd="0" presId="urn:microsoft.com/office/officeart/2005/8/layout/orgChart1"/>
    <dgm:cxn modelId="{B879E22F-6AA3-4A49-84E4-B5D8624AAD4F}" type="presParOf" srcId="{84C7DB84-CD60-475B-96DB-63721A98E702}" destId="{D859C348-7C3B-4376-BE14-73D14619B936}" srcOrd="0" destOrd="0" presId="urn:microsoft.com/office/officeart/2005/8/layout/orgChart1"/>
    <dgm:cxn modelId="{B350946D-C23F-482F-B13F-9A721C2C475D}" type="presParOf" srcId="{84C7DB84-CD60-475B-96DB-63721A98E702}" destId="{31D0806C-6CA9-4523-A162-8DE0EB6C9B3B}" srcOrd="1" destOrd="0" presId="urn:microsoft.com/office/officeart/2005/8/layout/orgChart1"/>
    <dgm:cxn modelId="{376491A2-2FF4-4268-B257-3447D98008D7}" type="presParOf" srcId="{A1A365FF-9669-41EC-8111-26938621C1E3}" destId="{F598B16E-E282-48BF-93CB-A7C40FDABD8C}" srcOrd="1" destOrd="0" presId="urn:microsoft.com/office/officeart/2005/8/layout/orgChart1"/>
    <dgm:cxn modelId="{9D2C29BC-B3C6-4437-B81F-BFC864196B59}" type="presParOf" srcId="{A1A365FF-9669-41EC-8111-26938621C1E3}" destId="{08B74AF2-ACE2-494A-9044-9E1B91CC1C9C}" srcOrd="2" destOrd="0" presId="urn:microsoft.com/office/officeart/2005/8/layout/orgChart1"/>
    <dgm:cxn modelId="{61582B1C-8DED-4E2F-AD91-12C3E3EE7786}" type="presParOf" srcId="{B921E435-1E1D-41AA-BD26-58B3EBF36ABE}" destId="{3945A45C-4DB4-4870-9D60-515D2E2F6A10}" srcOrd="2" destOrd="0" presId="urn:microsoft.com/office/officeart/2005/8/layout/orgChart1"/>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BF792-B05B-4654-8DAF-922E203CA3A9}" type="doc">
      <dgm:prSet loTypeId="urn:microsoft.com/office/officeart/2008/layout/HorizontalMultiLevelHierarchy" loCatId="hierarchy" qsTypeId="urn:microsoft.com/office/officeart/2005/8/quickstyle/simple4" qsCatId="simple" csTypeId="urn:microsoft.com/office/officeart/2005/8/colors/accent4_1" csCatId="accent4" phldr="1"/>
      <dgm:spPr/>
      <dgm:t>
        <a:bodyPr/>
        <a:lstStyle/>
        <a:p>
          <a:endParaRPr lang="ru-RU"/>
        </a:p>
      </dgm:t>
    </dgm:pt>
    <dgm:pt modelId="{7D728C25-AF6E-4183-AF3C-49E7AC7F63E9}">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2000" dirty="0" smtClean="0">
              <a:solidFill>
                <a:schemeClr val="accent4">
                  <a:lumMod val="50000"/>
                </a:schemeClr>
              </a:solidFill>
            </a:rPr>
            <a:t>Составление проекта бюджета муниципального района основывается на:</a:t>
          </a:r>
          <a:endParaRPr lang="ru-RU" sz="2000" dirty="0">
            <a:solidFill>
              <a:schemeClr val="accent4">
                <a:lumMod val="50000"/>
              </a:schemeClr>
            </a:solidFill>
          </a:endParaRPr>
        </a:p>
      </dgm:t>
    </dgm:pt>
    <dgm:pt modelId="{ADE80A71-75D6-4DA1-B147-6CC30E99B317}" type="parTrans" cxnId="{6804F308-7CA5-4EF9-AA66-D57D6305A306}">
      <dgm:prSet/>
      <dgm:spPr/>
      <dgm:t>
        <a:bodyPr/>
        <a:lstStyle/>
        <a:p>
          <a:endParaRPr lang="ru-RU"/>
        </a:p>
      </dgm:t>
    </dgm:pt>
    <dgm:pt modelId="{89ECB8E2-1157-41F9-87CB-244DAF43F15B}" type="sibTrans" cxnId="{6804F308-7CA5-4EF9-AA66-D57D6305A306}">
      <dgm:prSet/>
      <dgm:spPr/>
      <dgm:t>
        <a:bodyPr/>
        <a:lstStyle/>
        <a:p>
          <a:endParaRPr lang="ru-RU"/>
        </a:p>
      </dgm:t>
    </dgm:pt>
    <dgm:pt modelId="{CE5FF539-6D18-4CA9-8256-5C4509C76C71}">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smtClean="0">
              <a:solidFill>
                <a:schemeClr val="accent4">
                  <a:lumMod val="50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endParaRPr lang="ru-RU" sz="1600" dirty="0">
            <a:solidFill>
              <a:schemeClr val="accent4">
                <a:lumMod val="50000"/>
              </a:schemeClr>
            </a:solidFill>
          </a:endParaRPr>
        </a:p>
      </dgm:t>
    </dgm:pt>
    <dgm:pt modelId="{AB2CE94D-90BE-4552-A91D-5EE3E2DCEC3C}" type="parTrans" cxnId="{45EDC233-38CD-4FAE-938C-5CB7190E724C}">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16E9B7C1-8F4A-4ADA-A83B-F233BD829557}" type="sibTrans" cxnId="{45EDC233-38CD-4FAE-938C-5CB7190E724C}">
      <dgm:prSet/>
      <dgm:spPr/>
      <dgm:t>
        <a:bodyPr/>
        <a:lstStyle/>
        <a:p>
          <a:endParaRPr lang="ru-RU"/>
        </a:p>
      </dgm:t>
    </dgm:pt>
    <dgm:pt modelId="{CD6EE5B3-9B35-4140-903F-A434F26FC99C}">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smtClean="0">
              <a:solidFill>
                <a:schemeClr val="accent4">
                  <a:lumMod val="50000"/>
                </a:schemeClr>
              </a:solidFill>
            </a:rPr>
            <a:t>Муниципальных</a:t>
          </a:r>
          <a:r>
            <a:rPr lang="ru-RU" sz="2000" dirty="0" smtClean="0">
              <a:solidFill>
                <a:schemeClr val="accent4">
                  <a:lumMod val="50000"/>
                </a:schemeClr>
              </a:solidFill>
            </a:rPr>
            <a:t> </a:t>
          </a:r>
          <a:r>
            <a:rPr lang="ru-RU" sz="1600" dirty="0" smtClean="0">
              <a:solidFill>
                <a:schemeClr val="accent4">
                  <a:lumMod val="50000"/>
                </a:schemeClr>
              </a:solidFill>
            </a:rPr>
            <a:t>программах Павловского муниципального района Воронежской области</a:t>
          </a:r>
          <a:endParaRPr lang="ru-RU" sz="1600" dirty="0">
            <a:solidFill>
              <a:schemeClr val="accent4">
                <a:lumMod val="50000"/>
              </a:schemeClr>
            </a:solidFill>
          </a:endParaRPr>
        </a:p>
      </dgm:t>
    </dgm:pt>
    <dgm:pt modelId="{88168D9E-E8B6-428C-B546-BEC938E4C820}" type="parTrans" cxnId="{D6E8B0FD-6EE8-431B-A215-DBC1B0230B58}">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9E702513-CC47-4F90-A549-EB2598B57A43}" type="sibTrans" cxnId="{D6E8B0FD-6EE8-431B-A215-DBC1B0230B58}">
      <dgm:prSet/>
      <dgm:spPr/>
      <dgm:t>
        <a:bodyPr/>
        <a:lstStyle/>
        <a:p>
          <a:endParaRPr lang="ru-RU"/>
        </a:p>
      </dgm:t>
    </dgm:pt>
    <dgm:pt modelId="{763D00D5-9146-41C2-B294-C8FB293E24B2}">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smtClean="0">
              <a:solidFill>
                <a:schemeClr val="accent4">
                  <a:lumMod val="50000"/>
                </a:schemeClr>
              </a:solidFill>
            </a:rPr>
            <a:t>Прогнозе социально-экономического развития Воронежской области и Павловского муниципального района</a:t>
          </a:r>
          <a:endParaRPr lang="ru-RU" sz="1600" dirty="0">
            <a:solidFill>
              <a:schemeClr val="accent4">
                <a:lumMod val="50000"/>
              </a:schemeClr>
            </a:solidFill>
          </a:endParaRPr>
        </a:p>
      </dgm:t>
    </dgm:pt>
    <dgm:pt modelId="{E36B4BE5-1259-41CD-98B9-76DEC278CD7C}" type="parTrans" cxnId="{5E42F823-3107-40B3-A4F7-EF5C6EAFE5C9}">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630FDCD3-D765-42C3-AE4A-EB2366500770}" type="sibTrans" cxnId="{5E42F823-3107-40B3-A4F7-EF5C6EAFE5C9}">
      <dgm:prSet/>
      <dgm:spPr/>
      <dgm:t>
        <a:bodyPr/>
        <a:lstStyle/>
        <a:p>
          <a:endParaRPr lang="ru-RU"/>
        </a:p>
      </dgm:t>
    </dgm:pt>
    <dgm:pt modelId="{1B63CA42-7074-46BB-B925-B054D9DA9A1C}" type="pres">
      <dgm:prSet presAssocID="{A85BF792-B05B-4654-8DAF-922E203CA3A9}" presName="Name0" presStyleCnt="0">
        <dgm:presLayoutVars>
          <dgm:chPref val="1"/>
          <dgm:dir/>
          <dgm:animOne val="branch"/>
          <dgm:animLvl val="lvl"/>
          <dgm:resizeHandles val="exact"/>
        </dgm:presLayoutVars>
      </dgm:prSet>
      <dgm:spPr/>
      <dgm:t>
        <a:bodyPr/>
        <a:lstStyle/>
        <a:p>
          <a:endParaRPr lang="ru-RU"/>
        </a:p>
      </dgm:t>
    </dgm:pt>
    <dgm:pt modelId="{4F5AF686-0750-43FD-B26E-92B7C0AE1994}" type="pres">
      <dgm:prSet presAssocID="{7D728C25-AF6E-4183-AF3C-49E7AC7F63E9}" presName="root1" presStyleCnt="0"/>
      <dgm:spPr/>
      <dgm:t>
        <a:bodyPr/>
        <a:lstStyle/>
        <a:p>
          <a:endParaRPr lang="ru-RU"/>
        </a:p>
      </dgm:t>
    </dgm:pt>
    <dgm:pt modelId="{1E1AB717-7B2A-4106-B361-E831FBBDDD03}" type="pres">
      <dgm:prSet presAssocID="{7D728C25-AF6E-4183-AF3C-49E7AC7F63E9}" presName="LevelOneTextNode" presStyleLbl="node0" presStyleIdx="0" presStyleCnt="1" custAng="5400000" custScaleX="354490" custScaleY="65304" custLinFactNeighborX="-12435" custLinFactNeighborY="-8563">
        <dgm:presLayoutVars>
          <dgm:chPref val="3"/>
        </dgm:presLayoutVars>
      </dgm:prSet>
      <dgm:spPr/>
      <dgm:t>
        <a:bodyPr/>
        <a:lstStyle/>
        <a:p>
          <a:endParaRPr lang="ru-RU"/>
        </a:p>
      </dgm:t>
    </dgm:pt>
    <dgm:pt modelId="{DD1A6966-0FBF-43E6-AB7C-AC5584CD035A}" type="pres">
      <dgm:prSet presAssocID="{7D728C25-AF6E-4183-AF3C-49E7AC7F63E9}" presName="level2hierChild" presStyleCnt="0"/>
      <dgm:spPr/>
      <dgm:t>
        <a:bodyPr/>
        <a:lstStyle/>
        <a:p>
          <a:endParaRPr lang="ru-RU"/>
        </a:p>
      </dgm:t>
    </dgm:pt>
    <dgm:pt modelId="{566BC0B8-D216-4C18-BB80-BF145AB160F7}" type="pres">
      <dgm:prSet presAssocID="{AB2CE94D-90BE-4552-A91D-5EE3E2DCEC3C}" presName="conn2-1" presStyleLbl="parChTrans1D2" presStyleIdx="0" presStyleCnt="3"/>
      <dgm:spPr/>
      <dgm:t>
        <a:bodyPr/>
        <a:lstStyle/>
        <a:p>
          <a:endParaRPr lang="ru-RU"/>
        </a:p>
      </dgm:t>
    </dgm:pt>
    <dgm:pt modelId="{11A0474B-91DF-474B-8671-BFDFA9F688C4}" type="pres">
      <dgm:prSet presAssocID="{AB2CE94D-90BE-4552-A91D-5EE3E2DCEC3C}" presName="connTx" presStyleLbl="parChTrans1D2" presStyleIdx="0" presStyleCnt="3"/>
      <dgm:spPr/>
      <dgm:t>
        <a:bodyPr/>
        <a:lstStyle/>
        <a:p>
          <a:endParaRPr lang="ru-RU"/>
        </a:p>
      </dgm:t>
    </dgm:pt>
    <dgm:pt modelId="{342A4B55-FF08-4196-9D88-2CC496115FAE}" type="pres">
      <dgm:prSet presAssocID="{CE5FF539-6D18-4CA9-8256-5C4509C76C71}" presName="root2" presStyleCnt="0"/>
      <dgm:spPr/>
      <dgm:t>
        <a:bodyPr/>
        <a:lstStyle/>
        <a:p>
          <a:endParaRPr lang="ru-RU"/>
        </a:p>
      </dgm:t>
    </dgm:pt>
    <dgm:pt modelId="{57705B76-1030-420B-B863-26F1019084E9}" type="pres">
      <dgm:prSet presAssocID="{CE5FF539-6D18-4CA9-8256-5C4509C76C71}" presName="LevelTwoTextNode" presStyleLbl="node2" presStyleIdx="0" presStyleCnt="3" custScaleX="220408" custScaleY="149519" custLinFactY="-23859" custLinFactNeighborX="-2420" custLinFactNeighborY="-100000">
        <dgm:presLayoutVars>
          <dgm:chPref val="3"/>
        </dgm:presLayoutVars>
      </dgm:prSet>
      <dgm:spPr/>
      <dgm:t>
        <a:bodyPr/>
        <a:lstStyle/>
        <a:p>
          <a:endParaRPr lang="ru-RU"/>
        </a:p>
      </dgm:t>
    </dgm:pt>
    <dgm:pt modelId="{6C9BD6B8-F2E1-46FC-82A9-32121EA37596}" type="pres">
      <dgm:prSet presAssocID="{CE5FF539-6D18-4CA9-8256-5C4509C76C71}" presName="level3hierChild" presStyleCnt="0"/>
      <dgm:spPr/>
      <dgm:t>
        <a:bodyPr/>
        <a:lstStyle/>
        <a:p>
          <a:endParaRPr lang="ru-RU"/>
        </a:p>
      </dgm:t>
    </dgm:pt>
    <dgm:pt modelId="{C8D5CEF3-9895-41B4-BCEE-EB4A5442B841}" type="pres">
      <dgm:prSet presAssocID="{E36B4BE5-1259-41CD-98B9-76DEC278CD7C}" presName="conn2-1" presStyleLbl="parChTrans1D2" presStyleIdx="1" presStyleCnt="3"/>
      <dgm:spPr/>
      <dgm:t>
        <a:bodyPr/>
        <a:lstStyle/>
        <a:p>
          <a:endParaRPr lang="ru-RU"/>
        </a:p>
      </dgm:t>
    </dgm:pt>
    <dgm:pt modelId="{560BC02A-A0D5-4ECE-BBD8-6AFE93440E40}" type="pres">
      <dgm:prSet presAssocID="{E36B4BE5-1259-41CD-98B9-76DEC278CD7C}" presName="connTx" presStyleLbl="parChTrans1D2" presStyleIdx="1" presStyleCnt="3"/>
      <dgm:spPr/>
      <dgm:t>
        <a:bodyPr/>
        <a:lstStyle/>
        <a:p>
          <a:endParaRPr lang="ru-RU"/>
        </a:p>
      </dgm:t>
    </dgm:pt>
    <dgm:pt modelId="{00BB97DE-DE5C-414B-A266-2F5E5EAC8996}" type="pres">
      <dgm:prSet presAssocID="{763D00D5-9146-41C2-B294-C8FB293E24B2}" presName="root2" presStyleCnt="0"/>
      <dgm:spPr/>
      <dgm:t>
        <a:bodyPr/>
        <a:lstStyle/>
        <a:p>
          <a:endParaRPr lang="ru-RU"/>
        </a:p>
      </dgm:t>
    </dgm:pt>
    <dgm:pt modelId="{87036961-60FA-4312-973C-1DC4B557F651}" type="pres">
      <dgm:prSet presAssocID="{763D00D5-9146-41C2-B294-C8FB293E24B2}" presName="LevelTwoTextNode" presStyleLbl="node2" presStyleIdx="1" presStyleCnt="3" custScaleX="219186" custScaleY="116254" custLinFactNeighborX="-972" custLinFactNeighborY="-62717">
        <dgm:presLayoutVars>
          <dgm:chPref val="3"/>
        </dgm:presLayoutVars>
      </dgm:prSet>
      <dgm:spPr/>
      <dgm:t>
        <a:bodyPr/>
        <a:lstStyle/>
        <a:p>
          <a:endParaRPr lang="ru-RU"/>
        </a:p>
      </dgm:t>
    </dgm:pt>
    <dgm:pt modelId="{0819FD67-D045-4B1F-90EE-EA55C059B855}" type="pres">
      <dgm:prSet presAssocID="{763D00D5-9146-41C2-B294-C8FB293E24B2}" presName="level3hierChild" presStyleCnt="0"/>
      <dgm:spPr/>
      <dgm:t>
        <a:bodyPr/>
        <a:lstStyle/>
        <a:p>
          <a:endParaRPr lang="ru-RU"/>
        </a:p>
      </dgm:t>
    </dgm:pt>
    <dgm:pt modelId="{67AE9DCB-72D6-45A3-BC6B-0A24A95095F3}" type="pres">
      <dgm:prSet presAssocID="{88168D9E-E8B6-428C-B546-BEC938E4C820}" presName="conn2-1" presStyleLbl="parChTrans1D2" presStyleIdx="2" presStyleCnt="3"/>
      <dgm:spPr/>
      <dgm:t>
        <a:bodyPr/>
        <a:lstStyle/>
        <a:p>
          <a:endParaRPr lang="ru-RU"/>
        </a:p>
      </dgm:t>
    </dgm:pt>
    <dgm:pt modelId="{C46E3A84-727C-4755-8D3D-904EE4439838}" type="pres">
      <dgm:prSet presAssocID="{88168D9E-E8B6-428C-B546-BEC938E4C820}" presName="connTx" presStyleLbl="parChTrans1D2" presStyleIdx="2" presStyleCnt="3"/>
      <dgm:spPr/>
      <dgm:t>
        <a:bodyPr/>
        <a:lstStyle/>
        <a:p>
          <a:endParaRPr lang="ru-RU"/>
        </a:p>
      </dgm:t>
    </dgm:pt>
    <dgm:pt modelId="{175DCD98-6D12-4D51-A50E-9450A73D2A90}" type="pres">
      <dgm:prSet presAssocID="{CD6EE5B3-9B35-4140-903F-A434F26FC99C}" presName="root2" presStyleCnt="0"/>
      <dgm:spPr/>
      <dgm:t>
        <a:bodyPr/>
        <a:lstStyle/>
        <a:p>
          <a:endParaRPr lang="ru-RU"/>
        </a:p>
      </dgm:t>
    </dgm:pt>
    <dgm:pt modelId="{5C175D13-1D72-43DB-95FB-2A6DB3890D50}" type="pres">
      <dgm:prSet presAssocID="{CD6EE5B3-9B35-4140-903F-A434F26FC99C}" presName="LevelTwoTextNode" presStyleLbl="node2" presStyleIdx="2" presStyleCnt="3" custScaleX="220706" custScaleY="104293" custLinFactNeighborX="-2420" custLinFactNeighborY="-68641">
        <dgm:presLayoutVars>
          <dgm:chPref val="3"/>
        </dgm:presLayoutVars>
      </dgm:prSet>
      <dgm:spPr/>
      <dgm:t>
        <a:bodyPr/>
        <a:lstStyle/>
        <a:p>
          <a:endParaRPr lang="ru-RU"/>
        </a:p>
      </dgm:t>
    </dgm:pt>
    <dgm:pt modelId="{8C8B6913-A641-47F2-902B-EE6C53733A8C}" type="pres">
      <dgm:prSet presAssocID="{CD6EE5B3-9B35-4140-903F-A434F26FC99C}" presName="level3hierChild" presStyleCnt="0"/>
      <dgm:spPr/>
      <dgm:t>
        <a:bodyPr/>
        <a:lstStyle/>
        <a:p>
          <a:endParaRPr lang="ru-RU"/>
        </a:p>
      </dgm:t>
    </dgm:pt>
  </dgm:ptLst>
  <dgm:cxnLst>
    <dgm:cxn modelId="{E1E77477-B2BE-412D-ACC0-E5FBC1936699}" type="presOf" srcId="{E36B4BE5-1259-41CD-98B9-76DEC278CD7C}" destId="{C8D5CEF3-9895-41B4-BCEE-EB4A5442B841}" srcOrd="0" destOrd="0" presId="urn:microsoft.com/office/officeart/2008/layout/HorizontalMultiLevelHierarchy"/>
    <dgm:cxn modelId="{4ABFF747-8732-434F-8266-CE0EE581D8DF}" type="presOf" srcId="{763D00D5-9146-41C2-B294-C8FB293E24B2}" destId="{87036961-60FA-4312-973C-1DC4B557F651}" srcOrd="0" destOrd="0" presId="urn:microsoft.com/office/officeart/2008/layout/HorizontalMultiLevelHierarchy"/>
    <dgm:cxn modelId="{F0A0C93A-33A8-4FED-8743-0E97584E3E4B}" type="presOf" srcId="{CE5FF539-6D18-4CA9-8256-5C4509C76C71}" destId="{57705B76-1030-420B-B863-26F1019084E9}" srcOrd="0" destOrd="0" presId="urn:microsoft.com/office/officeart/2008/layout/HorizontalMultiLevelHierarchy"/>
    <dgm:cxn modelId="{359FC2E6-4779-4FC1-A4E5-3E0F6707266C}" type="presOf" srcId="{E36B4BE5-1259-41CD-98B9-76DEC278CD7C}" destId="{560BC02A-A0D5-4ECE-BBD8-6AFE93440E40}" srcOrd="1" destOrd="0" presId="urn:microsoft.com/office/officeart/2008/layout/HorizontalMultiLevelHierarchy"/>
    <dgm:cxn modelId="{1658FDAC-707E-47BB-99D9-76CF4B06A231}" type="presOf" srcId="{AB2CE94D-90BE-4552-A91D-5EE3E2DCEC3C}" destId="{566BC0B8-D216-4C18-BB80-BF145AB160F7}" srcOrd="0" destOrd="0" presId="urn:microsoft.com/office/officeart/2008/layout/HorizontalMultiLevelHierarchy"/>
    <dgm:cxn modelId="{45EDC233-38CD-4FAE-938C-5CB7190E724C}" srcId="{7D728C25-AF6E-4183-AF3C-49E7AC7F63E9}" destId="{CE5FF539-6D18-4CA9-8256-5C4509C76C71}" srcOrd="0" destOrd="0" parTransId="{AB2CE94D-90BE-4552-A91D-5EE3E2DCEC3C}" sibTransId="{16E9B7C1-8F4A-4ADA-A83B-F233BD829557}"/>
    <dgm:cxn modelId="{9A409455-5B47-4C37-8719-88A7D186ADE4}" type="presOf" srcId="{A85BF792-B05B-4654-8DAF-922E203CA3A9}" destId="{1B63CA42-7074-46BB-B925-B054D9DA9A1C}" srcOrd="0" destOrd="0" presId="urn:microsoft.com/office/officeart/2008/layout/HorizontalMultiLevelHierarchy"/>
    <dgm:cxn modelId="{F84D06CA-8831-46C4-AC4F-36F02010EA74}" type="presOf" srcId="{88168D9E-E8B6-428C-B546-BEC938E4C820}" destId="{67AE9DCB-72D6-45A3-BC6B-0A24A95095F3}" srcOrd="0" destOrd="0" presId="urn:microsoft.com/office/officeart/2008/layout/HorizontalMultiLevelHierarchy"/>
    <dgm:cxn modelId="{D6E8B0FD-6EE8-431B-A215-DBC1B0230B58}" srcId="{7D728C25-AF6E-4183-AF3C-49E7AC7F63E9}" destId="{CD6EE5B3-9B35-4140-903F-A434F26FC99C}" srcOrd="2" destOrd="0" parTransId="{88168D9E-E8B6-428C-B546-BEC938E4C820}" sibTransId="{9E702513-CC47-4F90-A549-EB2598B57A43}"/>
    <dgm:cxn modelId="{94497D85-4E8E-4E99-A29C-C2B9FC54DB15}" type="presOf" srcId="{AB2CE94D-90BE-4552-A91D-5EE3E2DCEC3C}" destId="{11A0474B-91DF-474B-8671-BFDFA9F688C4}" srcOrd="1" destOrd="0" presId="urn:microsoft.com/office/officeart/2008/layout/HorizontalMultiLevelHierarchy"/>
    <dgm:cxn modelId="{2AF6DDAC-C5A0-4D1D-A20C-CBF7E4DDCD12}" type="presOf" srcId="{88168D9E-E8B6-428C-B546-BEC938E4C820}" destId="{C46E3A84-727C-4755-8D3D-904EE4439838}" srcOrd="1" destOrd="0" presId="urn:microsoft.com/office/officeart/2008/layout/HorizontalMultiLevelHierarchy"/>
    <dgm:cxn modelId="{F2406ACF-9405-4314-9DAE-3187581969E7}" type="presOf" srcId="{CD6EE5B3-9B35-4140-903F-A434F26FC99C}" destId="{5C175D13-1D72-43DB-95FB-2A6DB3890D50}" srcOrd="0" destOrd="0" presId="urn:microsoft.com/office/officeart/2008/layout/HorizontalMultiLevelHierarchy"/>
    <dgm:cxn modelId="{6804F308-7CA5-4EF9-AA66-D57D6305A306}" srcId="{A85BF792-B05B-4654-8DAF-922E203CA3A9}" destId="{7D728C25-AF6E-4183-AF3C-49E7AC7F63E9}" srcOrd="0" destOrd="0" parTransId="{ADE80A71-75D6-4DA1-B147-6CC30E99B317}" sibTransId="{89ECB8E2-1157-41F9-87CB-244DAF43F15B}"/>
    <dgm:cxn modelId="{5E42F823-3107-40B3-A4F7-EF5C6EAFE5C9}" srcId="{7D728C25-AF6E-4183-AF3C-49E7AC7F63E9}" destId="{763D00D5-9146-41C2-B294-C8FB293E24B2}" srcOrd="1" destOrd="0" parTransId="{E36B4BE5-1259-41CD-98B9-76DEC278CD7C}" sibTransId="{630FDCD3-D765-42C3-AE4A-EB2366500770}"/>
    <dgm:cxn modelId="{4EDCC8B8-29B2-4C63-847C-B95827FE7D98}" type="presOf" srcId="{7D728C25-AF6E-4183-AF3C-49E7AC7F63E9}" destId="{1E1AB717-7B2A-4106-B361-E831FBBDDD03}" srcOrd="0" destOrd="0" presId="urn:microsoft.com/office/officeart/2008/layout/HorizontalMultiLevelHierarchy"/>
    <dgm:cxn modelId="{8689F66A-5EEF-4DDF-9457-4E57E34F4776}" type="presParOf" srcId="{1B63CA42-7074-46BB-B925-B054D9DA9A1C}" destId="{4F5AF686-0750-43FD-B26E-92B7C0AE1994}" srcOrd="0" destOrd="0" presId="urn:microsoft.com/office/officeart/2008/layout/HorizontalMultiLevelHierarchy"/>
    <dgm:cxn modelId="{05DEA36E-321A-4B0F-B11B-55B22446C120}" type="presParOf" srcId="{4F5AF686-0750-43FD-B26E-92B7C0AE1994}" destId="{1E1AB717-7B2A-4106-B361-E831FBBDDD03}" srcOrd="0" destOrd="0" presId="urn:microsoft.com/office/officeart/2008/layout/HorizontalMultiLevelHierarchy"/>
    <dgm:cxn modelId="{BC4E3F2D-2E24-4126-AB24-44DCDFE71012}" type="presParOf" srcId="{4F5AF686-0750-43FD-B26E-92B7C0AE1994}" destId="{DD1A6966-0FBF-43E6-AB7C-AC5584CD035A}" srcOrd="1" destOrd="0" presId="urn:microsoft.com/office/officeart/2008/layout/HorizontalMultiLevelHierarchy"/>
    <dgm:cxn modelId="{FC9F9E9C-E84D-4973-9387-D86306C242DC}" type="presParOf" srcId="{DD1A6966-0FBF-43E6-AB7C-AC5584CD035A}" destId="{566BC0B8-D216-4C18-BB80-BF145AB160F7}" srcOrd="0" destOrd="0" presId="urn:microsoft.com/office/officeart/2008/layout/HorizontalMultiLevelHierarchy"/>
    <dgm:cxn modelId="{17DF76C6-EF93-4574-8DE5-E6A6C4D100A0}" type="presParOf" srcId="{566BC0B8-D216-4C18-BB80-BF145AB160F7}" destId="{11A0474B-91DF-474B-8671-BFDFA9F688C4}" srcOrd="0" destOrd="0" presId="urn:microsoft.com/office/officeart/2008/layout/HorizontalMultiLevelHierarchy"/>
    <dgm:cxn modelId="{9F22664B-8DD6-4066-89B5-E3407092A1AB}" type="presParOf" srcId="{DD1A6966-0FBF-43E6-AB7C-AC5584CD035A}" destId="{342A4B55-FF08-4196-9D88-2CC496115FAE}" srcOrd="1" destOrd="0" presId="urn:microsoft.com/office/officeart/2008/layout/HorizontalMultiLevelHierarchy"/>
    <dgm:cxn modelId="{1BEA5A68-5D77-4DFD-9AB3-47BB0C371136}" type="presParOf" srcId="{342A4B55-FF08-4196-9D88-2CC496115FAE}" destId="{57705B76-1030-420B-B863-26F1019084E9}" srcOrd="0" destOrd="0" presId="urn:microsoft.com/office/officeart/2008/layout/HorizontalMultiLevelHierarchy"/>
    <dgm:cxn modelId="{19E16F13-3129-4176-8A1C-20E7647F9415}" type="presParOf" srcId="{342A4B55-FF08-4196-9D88-2CC496115FAE}" destId="{6C9BD6B8-F2E1-46FC-82A9-32121EA37596}" srcOrd="1" destOrd="0" presId="urn:microsoft.com/office/officeart/2008/layout/HorizontalMultiLevelHierarchy"/>
    <dgm:cxn modelId="{608CD78B-8A28-419C-BA62-5602BA61CCBC}" type="presParOf" srcId="{DD1A6966-0FBF-43E6-AB7C-AC5584CD035A}" destId="{C8D5CEF3-9895-41B4-BCEE-EB4A5442B841}" srcOrd="2" destOrd="0" presId="urn:microsoft.com/office/officeart/2008/layout/HorizontalMultiLevelHierarchy"/>
    <dgm:cxn modelId="{7392E35D-6EA6-4C2D-B5F2-AFC4E135EF64}" type="presParOf" srcId="{C8D5CEF3-9895-41B4-BCEE-EB4A5442B841}" destId="{560BC02A-A0D5-4ECE-BBD8-6AFE93440E40}" srcOrd="0" destOrd="0" presId="urn:microsoft.com/office/officeart/2008/layout/HorizontalMultiLevelHierarchy"/>
    <dgm:cxn modelId="{A952CB33-4D9A-4561-8202-0EA478D77C8E}" type="presParOf" srcId="{DD1A6966-0FBF-43E6-AB7C-AC5584CD035A}" destId="{00BB97DE-DE5C-414B-A266-2F5E5EAC8996}" srcOrd="3" destOrd="0" presId="urn:microsoft.com/office/officeart/2008/layout/HorizontalMultiLevelHierarchy"/>
    <dgm:cxn modelId="{B00D817C-FF44-4090-94B3-AEB9CAA4B2C4}" type="presParOf" srcId="{00BB97DE-DE5C-414B-A266-2F5E5EAC8996}" destId="{87036961-60FA-4312-973C-1DC4B557F651}" srcOrd="0" destOrd="0" presId="urn:microsoft.com/office/officeart/2008/layout/HorizontalMultiLevelHierarchy"/>
    <dgm:cxn modelId="{200E6B03-6758-42EF-ABC6-5DDBF1D7ABAD}" type="presParOf" srcId="{00BB97DE-DE5C-414B-A266-2F5E5EAC8996}" destId="{0819FD67-D045-4B1F-90EE-EA55C059B855}" srcOrd="1" destOrd="0" presId="urn:microsoft.com/office/officeart/2008/layout/HorizontalMultiLevelHierarchy"/>
    <dgm:cxn modelId="{CD922EAD-09AF-422D-997D-FC878AEACEC3}" type="presParOf" srcId="{DD1A6966-0FBF-43E6-AB7C-AC5584CD035A}" destId="{67AE9DCB-72D6-45A3-BC6B-0A24A95095F3}" srcOrd="4" destOrd="0" presId="urn:microsoft.com/office/officeart/2008/layout/HorizontalMultiLevelHierarchy"/>
    <dgm:cxn modelId="{0186DA7D-CEAC-426C-BEA4-7A7239A78A60}" type="presParOf" srcId="{67AE9DCB-72D6-45A3-BC6B-0A24A95095F3}" destId="{C46E3A84-727C-4755-8D3D-904EE4439838}" srcOrd="0" destOrd="0" presId="urn:microsoft.com/office/officeart/2008/layout/HorizontalMultiLevelHierarchy"/>
    <dgm:cxn modelId="{AAF96796-C264-4633-8962-EFE05127E899}" type="presParOf" srcId="{DD1A6966-0FBF-43E6-AB7C-AC5584CD035A}" destId="{175DCD98-6D12-4D51-A50E-9450A73D2A90}" srcOrd="5" destOrd="0" presId="urn:microsoft.com/office/officeart/2008/layout/HorizontalMultiLevelHierarchy"/>
    <dgm:cxn modelId="{272A07AA-2926-4C28-8AF2-E5CCB1B5D032}" type="presParOf" srcId="{175DCD98-6D12-4D51-A50E-9450A73D2A90}" destId="{5C175D13-1D72-43DB-95FB-2A6DB3890D50}" srcOrd="0" destOrd="0" presId="urn:microsoft.com/office/officeart/2008/layout/HorizontalMultiLevelHierarchy"/>
    <dgm:cxn modelId="{772DA1C1-4317-42A6-A59C-3EFB2B3CE4C7}" type="presParOf" srcId="{175DCD98-6D12-4D51-A50E-9450A73D2A90}" destId="{8C8B6913-A641-47F2-902B-EE6C53733A8C}"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8F35CF-299E-4983-9278-716B92484A73}" type="doc">
      <dgm:prSet loTypeId="urn:microsoft.com/office/officeart/2005/8/layout/radial4" loCatId="relationship" qsTypeId="urn:microsoft.com/office/officeart/2005/8/quickstyle/3d2" qsCatId="3D" csTypeId="urn:microsoft.com/office/officeart/2005/8/colors/accent2_2" csCatId="accent2" phldr="1"/>
      <dgm:spPr/>
      <dgm:t>
        <a:bodyPr/>
        <a:lstStyle/>
        <a:p>
          <a:endParaRPr lang="ru-RU"/>
        </a:p>
      </dgm:t>
    </dgm:pt>
    <dgm:pt modelId="{D0A8354E-4703-406C-84DC-5D9026CCA8D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b="1" cap="none" spc="0" dirty="0" smtClean="0">
              <a:ln w="12700">
                <a:solidFill>
                  <a:schemeClr val="tx2">
                    <a:satMod val="155000"/>
                  </a:schemeClr>
                </a:solidFill>
                <a:prstDash val="solid"/>
              </a:ln>
              <a:solidFill>
                <a:schemeClr val="accent4">
                  <a:lumMod val="50000"/>
                </a:schemeClr>
              </a:solidFill>
              <a:effectLst>
                <a:outerShdw blurRad="41275" dist="20320" dir="1800000" algn="tl" rotWithShape="0">
                  <a:srgbClr val="000000">
                    <a:alpha val="40000"/>
                  </a:srgbClr>
                </a:outerShdw>
              </a:effectLst>
            </a:rPr>
            <a:t>РАСХОДЫ</a:t>
          </a:r>
          <a:endParaRPr lang="ru-RU" dirty="0">
            <a:solidFill>
              <a:schemeClr val="accent4">
                <a:lumMod val="50000"/>
              </a:schemeClr>
            </a:solidFill>
          </a:endParaRPr>
        </a:p>
      </dgm:t>
    </dgm:pt>
    <dgm:pt modelId="{C2D65333-E470-4E00-AB68-F8812FE247E4}" type="parTrans" cxnId="{734D5595-2855-4EC5-AB95-113D6F2EB857}">
      <dgm:prSet/>
      <dgm:spPr/>
      <dgm:t>
        <a:bodyPr/>
        <a:lstStyle/>
        <a:p>
          <a:endParaRPr lang="ru-RU"/>
        </a:p>
      </dgm:t>
    </dgm:pt>
    <dgm:pt modelId="{1DD7EBDE-5397-4EF3-8A72-2910EB231063}" type="sibTrans" cxnId="{734D5595-2855-4EC5-AB95-113D6F2EB857}">
      <dgm:prSet/>
      <dgm:spPr/>
      <dgm:t>
        <a:bodyPr/>
        <a:lstStyle/>
        <a:p>
          <a:endParaRPr lang="ru-RU"/>
        </a:p>
      </dgm:t>
    </dgm:pt>
    <dgm:pt modelId="{FDA03024-AFDC-4C38-B2BF-AE0021061E3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smtClean="0">
              <a:solidFill>
                <a:schemeClr val="accent4">
                  <a:lumMod val="50000"/>
                </a:schemeClr>
              </a:solidFill>
            </a:rPr>
            <a:t>По ведомствам</a:t>
          </a:r>
          <a:endParaRPr lang="ru-RU" dirty="0">
            <a:solidFill>
              <a:schemeClr val="accent4">
                <a:lumMod val="50000"/>
              </a:schemeClr>
            </a:solidFill>
          </a:endParaRPr>
        </a:p>
      </dgm:t>
    </dgm:pt>
    <dgm:pt modelId="{844F70C7-3306-4846-8B17-780B13FB85C0}" type="parTrans" cxnId="{CDCE72C7-9095-47A4-9EE2-89CFD1571B2B}">
      <dgm:prSet/>
      <dgm:spPr/>
      <dgm:t>
        <a:bodyPr/>
        <a:lstStyle/>
        <a:p>
          <a:endParaRPr lang="ru-RU"/>
        </a:p>
      </dgm:t>
    </dgm:pt>
    <dgm:pt modelId="{FB52D934-D0B9-426F-8EC9-E4479B642F17}" type="sibTrans" cxnId="{CDCE72C7-9095-47A4-9EE2-89CFD1571B2B}">
      <dgm:prSet/>
      <dgm:spPr/>
      <dgm:t>
        <a:bodyPr/>
        <a:lstStyle/>
        <a:p>
          <a:endParaRPr lang="ru-RU"/>
        </a:p>
      </dgm:t>
    </dgm:pt>
    <dgm:pt modelId="{3F704B5A-B7E1-486B-82E2-8C9F875CB84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smtClean="0">
              <a:solidFill>
                <a:schemeClr val="accent4">
                  <a:lumMod val="50000"/>
                </a:schemeClr>
              </a:solidFill>
            </a:rPr>
            <a:t>По функциям организованного самоуправления</a:t>
          </a:r>
          <a:endParaRPr lang="ru-RU" dirty="0">
            <a:solidFill>
              <a:schemeClr val="accent4">
                <a:lumMod val="50000"/>
              </a:schemeClr>
            </a:solidFill>
          </a:endParaRPr>
        </a:p>
      </dgm:t>
    </dgm:pt>
    <dgm:pt modelId="{91AD4358-6A7A-44DA-A88A-D24BB0B70B10}" type="parTrans" cxnId="{E7AF5B10-3934-43FA-96DB-4A75FC462C3D}">
      <dgm:prSet/>
      <dgm:spPr/>
      <dgm:t>
        <a:bodyPr/>
        <a:lstStyle/>
        <a:p>
          <a:endParaRPr lang="ru-RU"/>
        </a:p>
      </dgm:t>
    </dgm:pt>
    <dgm:pt modelId="{502D2674-C973-47F1-B76B-BFAF23F8A38A}" type="sibTrans" cxnId="{E7AF5B10-3934-43FA-96DB-4A75FC462C3D}">
      <dgm:prSet/>
      <dgm:spPr/>
      <dgm:t>
        <a:bodyPr/>
        <a:lstStyle/>
        <a:p>
          <a:endParaRPr lang="ru-RU"/>
        </a:p>
      </dgm:t>
    </dgm:pt>
    <dgm:pt modelId="{5555C06A-4ECA-47FA-B993-A222FCD3F535}">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smtClean="0">
              <a:solidFill>
                <a:schemeClr val="accent4">
                  <a:lumMod val="50000"/>
                </a:schemeClr>
              </a:solidFill>
            </a:rPr>
            <a:t>По муниципальным программам</a:t>
          </a:r>
          <a:endParaRPr lang="ru-RU" dirty="0">
            <a:solidFill>
              <a:schemeClr val="accent4">
                <a:lumMod val="50000"/>
              </a:schemeClr>
            </a:solidFill>
          </a:endParaRPr>
        </a:p>
      </dgm:t>
    </dgm:pt>
    <dgm:pt modelId="{EF831116-AF7E-4EA6-8ABC-98ED62EC3D01}" type="parTrans" cxnId="{834B6042-E460-4688-9CFB-2F38AAE2E23C}">
      <dgm:prSet/>
      <dgm:spPr/>
      <dgm:t>
        <a:bodyPr/>
        <a:lstStyle/>
        <a:p>
          <a:endParaRPr lang="ru-RU"/>
        </a:p>
      </dgm:t>
    </dgm:pt>
    <dgm:pt modelId="{026D44BC-0DE7-492E-AC84-10974815C336}" type="sibTrans" cxnId="{834B6042-E460-4688-9CFB-2F38AAE2E23C}">
      <dgm:prSet/>
      <dgm:spPr/>
      <dgm:t>
        <a:bodyPr/>
        <a:lstStyle/>
        <a:p>
          <a:endParaRPr lang="ru-RU"/>
        </a:p>
      </dgm:t>
    </dgm:pt>
    <dgm:pt modelId="{4ECABFFD-35E8-4C2C-9771-DB959C0D2FD6}">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smtClean="0">
              <a:solidFill>
                <a:schemeClr val="accent4">
                  <a:lumMod val="50000"/>
                </a:schemeClr>
              </a:solidFill>
            </a:rPr>
            <a:t>По типам расходных обязательств</a:t>
          </a:r>
          <a:endParaRPr lang="ru-RU" dirty="0">
            <a:solidFill>
              <a:schemeClr val="accent4">
                <a:lumMod val="50000"/>
              </a:schemeClr>
            </a:solidFill>
          </a:endParaRPr>
        </a:p>
      </dgm:t>
    </dgm:pt>
    <dgm:pt modelId="{83C76DE8-8453-491E-89DA-D26628CD7C1F}" type="parTrans" cxnId="{370D86A3-90A7-4FB0-BD47-E9236A9C9C99}">
      <dgm:prSet/>
      <dgm:spPr/>
      <dgm:t>
        <a:bodyPr/>
        <a:lstStyle/>
        <a:p>
          <a:endParaRPr lang="ru-RU"/>
        </a:p>
      </dgm:t>
    </dgm:pt>
    <dgm:pt modelId="{1551B664-41FB-4207-8BBB-816C2B4F17A2}" type="sibTrans" cxnId="{370D86A3-90A7-4FB0-BD47-E9236A9C9C99}">
      <dgm:prSet/>
      <dgm:spPr/>
      <dgm:t>
        <a:bodyPr/>
        <a:lstStyle/>
        <a:p>
          <a:endParaRPr lang="ru-RU"/>
        </a:p>
      </dgm:t>
    </dgm:pt>
    <dgm:pt modelId="{F04F3FFB-3D7A-4E38-8261-A739DA05F18D}" type="pres">
      <dgm:prSet presAssocID="{1C8F35CF-299E-4983-9278-716B92484A73}" presName="cycle" presStyleCnt="0">
        <dgm:presLayoutVars>
          <dgm:chMax val="1"/>
          <dgm:dir/>
          <dgm:animLvl val="ctr"/>
          <dgm:resizeHandles val="exact"/>
        </dgm:presLayoutVars>
      </dgm:prSet>
      <dgm:spPr/>
      <dgm:t>
        <a:bodyPr/>
        <a:lstStyle/>
        <a:p>
          <a:endParaRPr lang="ru-RU"/>
        </a:p>
      </dgm:t>
    </dgm:pt>
    <dgm:pt modelId="{BE725B2D-F586-4A1B-B960-F1B94EA54C58}" type="pres">
      <dgm:prSet presAssocID="{D0A8354E-4703-406C-84DC-5D9026CCA8DC}" presName="centerShape" presStyleLbl="node0" presStyleIdx="0" presStyleCnt="1" custScaleX="116766" custScaleY="64620"/>
      <dgm:spPr/>
      <dgm:t>
        <a:bodyPr/>
        <a:lstStyle/>
        <a:p>
          <a:endParaRPr lang="ru-RU"/>
        </a:p>
      </dgm:t>
    </dgm:pt>
    <dgm:pt modelId="{1326B9B0-0EA2-410D-8266-A45126940775}" type="pres">
      <dgm:prSet presAssocID="{844F70C7-3306-4846-8B17-780B13FB85C0}" presName="parTrans" presStyleLbl="bgSibTrans2D1" presStyleIdx="0" presStyleCnt="4"/>
      <dgm:spPr/>
      <dgm:t>
        <a:bodyPr/>
        <a:lstStyle/>
        <a:p>
          <a:endParaRPr lang="ru-RU"/>
        </a:p>
      </dgm:t>
    </dgm:pt>
    <dgm:pt modelId="{050A3D06-2F1B-45F2-82B2-CA5927CF5AF0}" type="pres">
      <dgm:prSet presAssocID="{FDA03024-AFDC-4C38-B2BF-AE0021061E3C}" presName="node" presStyleLbl="node1" presStyleIdx="0" presStyleCnt="4" custScaleX="91600" custScaleY="63918">
        <dgm:presLayoutVars>
          <dgm:bulletEnabled val="1"/>
        </dgm:presLayoutVars>
      </dgm:prSet>
      <dgm:spPr/>
      <dgm:t>
        <a:bodyPr/>
        <a:lstStyle/>
        <a:p>
          <a:endParaRPr lang="ru-RU"/>
        </a:p>
      </dgm:t>
    </dgm:pt>
    <dgm:pt modelId="{BAAF49A3-E4AC-4E81-AC8D-C52889666EF8}" type="pres">
      <dgm:prSet presAssocID="{91AD4358-6A7A-44DA-A88A-D24BB0B70B10}" presName="parTrans" presStyleLbl="bgSibTrans2D1" presStyleIdx="1" presStyleCnt="4" custLinFactNeighborX="2078" custLinFactNeighborY="3810"/>
      <dgm:spPr/>
      <dgm:t>
        <a:bodyPr/>
        <a:lstStyle/>
        <a:p>
          <a:endParaRPr lang="ru-RU"/>
        </a:p>
      </dgm:t>
    </dgm:pt>
    <dgm:pt modelId="{6A70A1FE-53BB-44E7-9310-2B04C0590B0A}" type="pres">
      <dgm:prSet presAssocID="{3F704B5A-B7E1-486B-82E2-8C9F875CB84C}" presName="node" presStyleLbl="node1" presStyleIdx="1" presStyleCnt="4" custScaleX="105387" custScaleY="79083">
        <dgm:presLayoutVars>
          <dgm:bulletEnabled val="1"/>
        </dgm:presLayoutVars>
      </dgm:prSet>
      <dgm:spPr/>
      <dgm:t>
        <a:bodyPr/>
        <a:lstStyle/>
        <a:p>
          <a:endParaRPr lang="ru-RU"/>
        </a:p>
      </dgm:t>
    </dgm:pt>
    <dgm:pt modelId="{AD82A728-B52C-442A-A2BA-B1D07FF53459}" type="pres">
      <dgm:prSet presAssocID="{EF831116-AF7E-4EA6-8ABC-98ED62EC3D01}" presName="parTrans" presStyleLbl="bgSibTrans2D1" presStyleIdx="2" presStyleCnt="4"/>
      <dgm:spPr/>
      <dgm:t>
        <a:bodyPr/>
        <a:lstStyle/>
        <a:p>
          <a:endParaRPr lang="ru-RU"/>
        </a:p>
      </dgm:t>
    </dgm:pt>
    <dgm:pt modelId="{B9E8586C-AA25-411F-9D9C-6C82B2D13F6D}" type="pres">
      <dgm:prSet presAssocID="{5555C06A-4ECA-47FA-B993-A222FCD3F535}" presName="node" presStyleLbl="node1" presStyleIdx="2" presStyleCnt="4" custScaleX="96542" custScaleY="81122">
        <dgm:presLayoutVars>
          <dgm:bulletEnabled val="1"/>
        </dgm:presLayoutVars>
      </dgm:prSet>
      <dgm:spPr/>
      <dgm:t>
        <a:bodyPr/>
        <a:lstStyle/>
        <a:p>
          <a:endParaRPr lang="ru-RU"/>
        </a:p>
      </dgm:t>
    </dgm:pt>
    <dgm:pt modelId="{36174143-0D96-47F1-94A5-A84FBC98A7DD}" type="pres">
      <dgm:prSet presAssocID="{83C76DE8-8453-491E-89DA-D26628CD7C1F}" presName="parTrans" presStyleLbl="bgSibTrans2D1" presStyleIdx="3" presStyleCnt="4"/>
      <dgm:spPr/>
      <dgm:t>
        <a:bodyPr/>
        <a:lstStyle/>
        <a:p>
          <a:endParaRPr lang="ru-RU"/>
        </a:p>
      </dgm:t>
    </dgm:pt>
    <dgm:pt modelId="{2BE3BB4F-4E1A-4D89-A918-8FC32FDA86E2}" type="pres">
      <dgm:prSet presAssocID="{4ECABFFD-35E8-4C2C-9771-DB959C0D2FD6}" presName="node" presStyleLbl="node1" presStyleIdx="3" presStyleCnt="4" custScaleX="88373" custScaleY="65419">
        <dgm:presLayoutVars>
          <dgm:bulletEnabled val="1"/>
        </dgm:presLayoutVars>
      </dgm:prSet>
      <dgm:spPr/>
      <dgm:t>
        <a:bodyPr/>
        <a:lstStyle/>
        <a:p>
          <a:endParaRPr lang="ru-RU"/>
        </a:p>
      </dgm:t>
    </dgm:pt>
  </dgm:ptLst>
  <dgm:cxnLst>
    <dgm:cxn modelId="{A83F84A4-CDF2-44A7-863F-69CD45949034}" type="presOf" srcId="{5555C06A-4ECA-47FA-B993-A222FCD3F535}" destId="{B9E8586C-AA25-411F-9D9C-6C82B2D13F6D}" srcOrd="0" destOrd="0" presId="urn:microsoft.com/office/officeart/2005/8/layout/radial4"/>
    <dgm:cxn modelId="{89D20764-1F5D-4AC7-91F8-DDE955DC1994}" type="presOf" srcId="{844F70C7-3306-4846-8B17-780B13FB85C0}" destId="{1326B9B0-0EA2-410D-8266-A45126940775}" srcOrd="0" destOrd="0" presId="urn:microsoft.com/office/officeart/2005/8/layout/radial4"/>
    <dgm:cxn modelId="{734D5595-2855-4EC5-AB95-113D6F2EB857}" srcId="{1C8F35CF-299E-4983-9278-716B92484A73}" destId="{D0A8354E-4703-406C-84DC-5D9026CCA8DC}" srcOrd="0" destOrd="0" parTransId="{C2D65333-E470-4E00-AB68-F8812FE247E4}" sibTransId="{1DD7EBDE-5397-4EF3-8A72-2910EB231063}"/>
    <dgm:cxn modelId="{8466B5FE-F608-4562-B07F-0A04E3BC6C97}" type="presOf" srcId="{91AD4358-6A7A-44DA-A88A-D24BB0B70B10}" destId="{BAAF49A3-E4AC-4E81-AC8D-C52889666EF8}" srcOrd="0" destOrd="0" presId="urn:microsoft.com/office/officeart/2005/8/layout/radial4"/>
    <dgm:cxn modelId="{CDCE72C7-9095-47A4-9EE2-89CFD1571B2B}" srcId="{D0A8354E-4703-406C-84DC-5D9026CCA8DC}" destId="{FDA03024-AFDC-4C38-B2BF-AE0021061E3C}" srcOrd="0" destOrd="0" parTransId="{844F70C7-3306-4846-8B17-780B13FB85C0}" sibTransId="{FB52D934-D0B9-426F-8EC9-E4479B642F17}"/>
    <dgm:cxn modelId="{3DDDB47D-1836-4380-9926-14084A6B9FC3}" type="presOf" srcId="{3F704B5A-B7E1-486B-82E2-8C9F875CB84C}" destId="{6A70A1FE-53BB-44E7-9310-2B04C0590B0A}" srcOrd="0" destOrd="0" presId="urn:microsoft.com/office/officeart/2005/8/layout/radial4"/>
    <dgm:cxn modelId="{C2E4255D-830D-4B31-8F2B-0F484D2E0E48}" type="presOf" srcId="{FDA03024-AFDC-4C38-B2BF-AE0021061E3C}" destId="{050A3D06-2F1B-45F2-82B2-CA5927CF5AF0}" srcOrd="0" destOrd="0" presId="urn:microsoft.com/office/officeart/2005/8/layout/radial4"/>
    <dgm:cxn modelId="{0527C362-BC0A-40CA-8341-F753D0718316}" type="presOf" srcId="{EF831116-AF7E-4EA6-8ABC-98ED62EC3D01}" destId="{AD82A728-B52C-442A-A2BA-B1D07FF53459}" srcOrd="0" destOrd="0" presId="urn:microsoft.com/office/officeart/2005/8/layout/radial4"/>
    <dgm:cxn modelId="{46649882-EDCB-44C5-82D7-64330750DC8E}" type="presOf" srcId="{1C8F35CF-299E-4983-9278-716B92484A73}" destId="{F04F3FFB-3D7A-4E38-8261-A739DA05F18D}" srcOrd="0" destOrd="0" presId="urn:microsoft.com/office/officeart/2005/8/layout/radial4"/>
    <dgm:cxn modelId="{0F33CAB2-9E2D-4A92-B966-73C1B014E56F}" type="presOf" srcId="{D0A8354E-4703-406C-84DC-5D9026CCA8DC}" destId="{BE725B2D-F586-4A1B-B960-F1B94EA54C58}" srcOrd="0" destOrd="0" presId="urn:microsoft.com/office/officeart/2005/8/layout/radial4"/>
    <dgm:cxn modelId="{370D86A3-90A7-4FB0-BD47-E9236A9C9C99}" srcId="{D0A8354E-4703-406C-84DC-5D9026CCA8DC}" destId="{4ECABFFD-35E8-4C2C-9771-DB959C0D2FD6}" srcOrd="3" destOrd="0" parTransId="{83C76DE8-8453-491E-89DA-D26628CD7C1F}" sibTransId="{1551B664-41FB-4207-8BBB-816C2B4F17A2}"/>
    <dgm:cxn modelId="{834B6042-E460-4688-9CFB-2F38AAE2E23C}" srcId="{D0A8354E-4703-406C-84DC-5D9026CCA8DC}" destId="{5555C06A-4ECA-47FA-B993-A222FCD3F535}" srcOrd="2" destOrd="0" parTransId="{EF831116-AF7E-4EA6-8ABC-98ED62EC3D01}" sibTransId="{026D44BC-0DE7-492E-AC84-10974815C336}"/>
    <dgm:cxn modelId="{E0414159-3C88-493C-9EC5-018821CB2934}" type="presOf" srcId="{4ECABFFD-35E8-4C2C-9771-DB959C0D2FD6}" destId="{2BE3BB4F-4E1A-4D89-A918-8FC32FDA86E2}" srcOrd="0" destOrd="0" presId="urn:microsoft.com/office/officeart/2005/8/layout/radial4"/>
    <dgm:cxn modelId="{E7AF5B10-3934-43FA-96DB-4A75FC462C3D}" srcId="{D0A8354E-4703-406C-84DC-5D9026CCA8DC}" destId="{3F704B5A-B7E1-486B-82E2-8C9F875CB84C}" srcOrd="1" destOrd="0" parTransId="{91AD4358-6A7A-44DA-A88A-D24BB0B70B10}" sibTransId="{502D2674-C973-47F1-B76B-BFAF23F8A38A}"/>
    <dgm:cxn modelId="{74841902-5316-475B-8F2D-7DCB292D44D7}" type="presOf" srcId="{83C76DE8-8453-491E-89DA-D26628CD7C1F}" destId="{36174143-0D96-47F1-94A5-A84FBC98A7DD}" srcOrd="0" destOrd="0" presId="urn:microsoft.com/office/officeart/2005/8/layout/radial4"/>
    <dgm:cxn modelId="{4CCBC118-EC03-4A17-B68E-AF4B2DB0ECBE}" type="presParOf" srcId="{F04F3FFB-3D7A-4E38-8261-A739DA05F18D}" destId="{BE725B2D-F586-4A1B-B960-F1B94EA54C58}" srcOrd="0" destOrd="0" presId="urn:microsoft.com/office/officeart/2005/8/layout/radial4"/>
    <dgm:cxn modelId="{91F4B6D5-8A01-4725-9B3F-119C0173CB85}" type="presParOf" srcId="{F04F3FFB-3D7A-4E38-8261-A739DA05F18D}" destId="{1326B9B0-0EA2-410D-8266-A45126940775}" srcOrd="1" destOrd="0" presId="urn:microsoft.com/office/officeart/2005/8/layout/radial4"/>
    <dgm:cxn modelId="{458C956B-FE84-4C2B-B0A7-0F3CB6BB372E}" type="presParOf" srcId="{F04F3FFB-3D7A-4E38-8261-A739DA05F18D}" destId="{050A3D06-2F1B-45F2-82B2-CA5927CF5AF0}" srcOrd="2" destOrd="0" presId="urn:microsoft.com/office/officeart/2005/8/layout/radial4"/>
    <dgm:cxn modelId="{3303EB7C-DED9-4DBF-982B-41C6130092CD}" type="presParOf" srcId="{F04F3FFB-3D7A-4E38-8261-A739DA05F18D}" destId="{BAAF49A3-E4AC-4E81-AC8D-C52889666EF8}" srcOrd="3" destOrd="0" presId="urn:microsoft.com/office/officeart/2005/8/layout/radial4"/>
    <dgm:cxn modelId="{26A0E108-3022-46A3-A781-9DBA3D58F61F}" type="presParOf" srcId="{F04F3FFB-3D7A-4E38-8261-A739DA05F18D}" destId="{6A70A1FE-53BB-44E7-9310-2B04C0590B0A}" srcOrd="4" destOrd="0" presId="urn:microsoft.com/office/officeart/2005/8/layout/radial4"/>
    <dgm:cxn modelId="{E80CE93D-616F-4A3A-ADE9-62801F03275B}" type="presParOf" srcId="{F04F3FFB-3D7A-4E38-8261-A739DA05F18D}" destId="{AD82A728-B52C-442A-A2BA-B1D07FF53459}" srcOrd="5" destOrd="0" presId="urn:microsoft.com/office/officeart/2005/8/layout/radial4"/>
    <dgm:cxn modelId="{13DF1AD1-9832-4A00-B762-152200F4159F}" type="presParOf" srcId="{F04F3FFB-3D7A-4E38-8261-A739DA05F18D}" destId="{B9E8586C-AA25-411F-9D9C-6C82B2D13F6D}" srcOrd="6" destOrd="0" presId="urn:microsoft.com/office/officeart/2005/8/layout/radial4"/>
    <dgm:cxn modelId="{1F244FED-E396-4E89-86A6-C95C24B2A882}" type="presParOf" srcId="{F04F3FFB-3D7A-4E38-8261-A739DA05F18D}" destId="{36174143-0D96-47F1-94A5-A84FBC98A7DD}" srcOrd="7" destOrd="0" presId="urn:microsoft.com/office/officeart/2005/8/layout/radial4"/>
    <dgm:cxn modelId="{89C226FF-D409-4D69-B024-2CF4CCB7D555}" type="presParOf" srcId="{F04F3FFB-3D7A-4E38-8261-A739DA05F18D}" destId="{2BE3BB4F-4E1A-4D89-A918-8FC32FDA86E2}"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DC4FCF-20F1-4030-9A27-D67E435A6DDE}" type="doc">
      <dgm:prSet loTypeId="urn:microsoft.com/office/officeart/2005/8/layout/vList3#1" loCatId="picture" qsTypeId="urn:microsoft.com/office/officeart/2005/8/quickstyle/3d1" qsCatId="3D" csTypeId="urn:microsoft.com/office/officeart/2005/8/colors/accent2_2" csCatId="accent2" phldr="1"/>
      <dgm:spPr/>
      <dgm:t>
        <a:bodyPr/>
        <a:lstStyle/>
        <a:p>
          <a:endParaRPr lang="ru-RU"/>
        </a:p>
      </dgm:t>
    </dgm:pt>
    <dgm:pt modelId="{952D90D4-DAC3-4677-AE1E-F4CC571C7E8C}">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Общегосударственные вопросы</a:t>
          </a:r>
          <a:endParaRPr lang="ru-RU" sz="1400" dirty="0">
            <a:solidFill>
              <a:schemeClr val="accent4">
                <a:lumMod val="50000"/>
              </a:schemeClr>
            </a:solidFill>
          </a:endParaRPr>
        </a:p>
      </dgm:t>
    </dgm:pt>
    <dgm:pt modelId="{866DA0D5-DD9A-4F4C-A132-56E869EC8D3E}" type="parTrans" cxnId="{8A2B6BCF-E071-41EB-83D9-E7F68F721278}">
      <dgm:prSet/>
      <dgm:spPr/>
      <dgm:t>
        <a:bodyPr/>
        <a:lstStyle/>
        <a:p>
          <a:endParaRPr lang="ru-RU" sz="1400"/>
        </a:p>
      </dgm:t>
    </dgm:pt>
    <dgm:pt modelId="{B3D6F599-1DDC-43F3-8E41-0CAB3608A824}" type="sibTrans" cxnId="{8A2B6BCF-E071-41EB-83D9-E7F68F721278}">
      <dgm:prSet/>
      <dgm:spPr/>
      <dgm:t>
        <a:bodyPr/>
        <a:lstStyle/>
        <a:p>
          <a:endParaRPr lang="ru-RU" sz="1400"/>
        </a:p>
      </dgm:t>
    </dgm:pt>
    <dgm:pt modelId="{0CFFBFC6-12C9-4759-B0BF-447A49980AF7}">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Национальная безопасность  и правоохранительная деятельность</a:t>
          </a:r>
          <a:endParaRPr lang="ru-RU" sz="1400" dirty="0">
            <a:solidFill>
              <a:schemeClr val="accent4">
                <a:lumMod val="50000"/>
              </a:schemeClr>
            </a:solidFill>
          </a:endParaRPr>
        </a:p>
      </dgm:t>
    </dgm:pt>
    <dgm:pt modelId="{4C2BD734-4707-4FA6-A0B6-837A1C2309AA}" type="parTrans" cxnId="{D4B018B7-E4C1-4781-8E83-6881567C7158}">
      <dgm:prSet/>
      <dgm:spPr/>
      <dgm:t>
        <a:bodyPr/>
        <a:lstStyle/>
        <a:p>
          <a:endParaRPr lang="ru-RU" sz="1400"/>
        </a:p>
      </dgm:t>
    </dgm:pt>
    <dgm:pt modelId="{4313D71B-D4F4-4A1B-860C-C6B391EE0998}" type="sibTrans" cxnId="{D4B018B7-E4C1-4781-8E83-6881567C7158}">
      <dgm:prSet/>
      <dgm:spPr/>
      <dgm:t>
        <a:bodyPr/>
        <a:lstStyle/>
        <a:p>
          <a:endParaRPr lang="ru-RU" sz="1400"/>
        </a:p>
      </dgm:t>
    </dgm:pt>
    <dgm:pt modelId="{5049FFE2-EF29-4BDE-93B3-1336BF5AF57D}">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Национальная экономика</a:t>
          </a:r>
          <a:endParaRPr lang="ru-RU" sz="1400" dirty="0">
            <a:solidFill>
              <a:schemeClr val="accent4">
                <a:lumMod val="50000"/>
              </a:schemeClr>
            </a:solidFill>
          </a:endParaRPr>
        </a:p>
      </dgm:t>
    </dgm:pt>
    <dgm:pt modelId="{A7B54E92-5758-46E6-87F4-F7B8B2977D17}" type="parTrans" cxnId="{829AB1A7-7A79-466A-B5C3-C0791A9394A8}">
      <dgm:prSet/>
      <dgm:spPr/>
      <dgm:t>
        <a:bodyPr/>
        <a:lstStyle/>
        <a:p>
          <a:endParaRPr lang="ru-RU" sz="1400"/>
        </a:p>
      </dgm:t>
    </dgm:pt>
    <dgm:pt modelId="{6B857907-8DA5-4464-9C26-03029E85331B}" type="sibTrans" cxnId="{829AB1A7-7A79-466A-B5C3-C0791A9394A8}">
      <dgm:prSet/>
      <dgm:spPr/>
      <dgm:t>
        <a:bodyPr/>
        <a:lstStyle/>
        <a:p>
          <a:endParaRPr lang="ru-RU" sz="1400"/>
        </a:p>
      </dgm:t>
    </dgm:pt>
    <dgm:pt modelId="{55EBBB03-6556-42B8-A9E9-173C6875B3BC}">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Охрана окружающей среды</a:t>
          </a:r>
          <a:endParaRPr lang="ru-RU" sz="1400" dirty="0">
            <a:solidFill>
              <a:schemeClr val="accent4">
                <a:lumMod val="50000"/>
              </a:schemeClr>
            </a:solidFill>
          </a:endParaRPr>
        </a:p>
      </dgm:t>
    </dgm:pt>
    <dgm:pt modelId="{23AFF7FF-0F33-47D5-8B7B-7CDFD209EB1F}" type="parTrans" cxnId="{2C516F85-F176-43AB-B77C-2798037501F7}">
      <dgm:prSet/>
      <dgm:spPr/>
      <dgm:t>
        <a:bodyPr/>
        <a:lstStyle/>
        <a:p>
          <a:endParaRPr lang="ru-RU" sz="1400"/>
        </a:p>
      </dgm:t>
    </dgm:pt>
    <dgm:pt modelId="{A1FD0A67-8476-406F-A51B-3B472C14B2DC}" type="sibTrans" cxnId="{2C516F85-F176-43AB-B77C-2798037501F7}">
      <dgm:prSet/>
      <dgm:spPr/>
      <dgm:t>
        <a:bodyPr/>
        <a:lstStyle/>
        <a:p>
          <a:endParaRPr lang="ru-RU" sz="1400"/>
        </a:p>
      </dgm:t>
    </dgm:pt>
    <dgm:pt modelId="{28D1C18B-4970-4EF2-B78B-2EBF8E9EA2FA}">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Образование</a:t>
          </a:r>
          <a:endParaRPr lang="ru-RU" sz="1400" dirty="0">
            <a:solidFill>
              <a:schemeClr val="accent4">
                <a:lumMod val="50000"/>
              </a:schemeClr>
            </a:solidFill>
          </a:endParaRPr>
        </a:p>
      </dgm:t>
    </dgm:pt>
    <dgm:pt modelId="{716A1495-A29C-4D70-A2B7-6D80D00CFA78}" type="parTrans" cxnId="{0CF40759-AE51-45C5-B860-378D5F4DCF35}">
      <dgm:prSet/>
      <dgm:spPr/>
      <dgm:t>
        <a:bodyPr/>
        <a:lstStyle/>
        <a:p>
          <a:endParaRPr lang="ru-RU" sz="1400"/>
        </a:p>
      </dgm:t>
    </dgm:pt>
    <dgm:pt modelId="{6E75925A-175B-4EC6-A5EA-AABD86B57D39}" type="sibTrans" cxnId="{0CF40759-AE51-45C5-B860-378D5F4DCF35}">
      <dgm:prSet/>
      <dgm:spPr/>
      <dgm:t>
        <a:bodyPr/>
        <a:lstStyle/>
        <a:p>
          <a:endParaRPr lang="ru-RU" sz="1400"/>
        </a:p>
      </dgm:t>
    </dgm:pt>
    <dgm:pt modelId="{26A1E3F9-A30D-4024-8367-B14B3563A2F3}">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Культура,  кинематография</a:t>
          </a:r>
          <a:endParaRPr lang="ru-RU" sz="1400" dirty="0">
            <a:solidFill>
              <a:schemeClr val="accent4">
                <a:lumMod val="50000"/>
              </a:schemeClr>
            </a:solidFill>
          </a:endParaRPr>
        </a:p>
      </dgm:t>
    </dgm:pt>
    <dgm:pt modelId="{30BCBB87-E596-432E-B56F-B37E3CBFA5B8}" type="parTrans" cxnId="{A9B132D7-1DFB-4040-9695-B5852EA96F4C}">
      <dgm:prSet/>
      <dgm:spPr/>
      <dgm:t>
        <a:bodyPr/>
        <a:lstStyle/>
        <a:p>
          <a:endParaRPr lang="ru-RU" sz="1400"/>
        </a:p>
      </dgm:t>
    </dgm:pt>
    <dgm:pt modelId="{AF5F2B1D-76EE-45F9-9DAB-1BA1C9AABAF0}" type="sibTrans" cxnId="{A9B132D7-1DFB-4040-9695-B5852EA96F4C}">
      <dgm:prSet/>
      <dgm:spPr/>
      <dgm:t>
        <a:bodyPr/>
        <a:lstStyle/>
        <a:p>
          <a:endParaRPr lang="ru-RU" sz="1400"/>
        </a:p>
      </dgm:t>
    </dgm:pt>
    <dgm:pt modelId="{3668E430-433F-4E0E-A895-B6FE908C5535}">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Социальная политика</a:t>
          </a:r>
          <a:endParaRPr lang="ru-RU" sz="1400" dirty="0">
            <a:solidFill>
              <a:schemeClr val="accent4">
                <a:lumMod val="50000"/>
              </a:schemeClr>
            </a:solidFill>
          </a:endParaRPr>
        </a:p>
      </dgm:t>
    </dgm:pt>
    <dgm:pt modelId="{2AB4993A-1BFE-4A1D-AA1C-12B43E736ACD}" type="parTrans" cxnId="{C7CF2494-5547-4898-8B67-0E4C2126E0DB}">
      <dgm:prSet/>
      <dgm:spPr/>
      <dgm:t>
        <a:bodyPr/>
        <a:lstStyle/>
        <a:p>
          <a:endParaRPr lang="ru-RU" sz="1400"/>
        </a:p>
      </dgm:t>
    </dgm:pt>
    <dgm:pt modelId="{5F3117D9-E619-4968-AE34-BC0134E05830}" type="sibTrans" cxnId="{C7CF2494-5547-4898-8B67-0E4C2126E0DB}">
      <dgm:prSet/>
      <dgm:spPr/>
      <dgm:t>
        <a:bodyPr/>
        <a:lstStyle/>
        <a:p>
          <a:endParaRPr lang="ru-RU" sz="1400"/>
        </a:p>
      </dgm:t>
    </dgm:pt>
    <dgm:pt modelId="{FA02CC56-A894-4BDA-A699-97C5EA0795A7}">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Физическая культура и спорт</a:t>
          </a:r>
          <a:endParaRPr lang="ru-RU" sz="1400" dirty="0">
            <a:solidFill>
              <a:schemeClr val="accent4">
                <a:lumMod val="50000"/>
              </a:schemeClr>
            </a:solidFill>
          </a:endParaRPr>
        </a:p>
      </dgm:t>
    </dgm:pt>
    <dgm:pt modelId="{E5F4AB27-4C12-44C7-9DAC-D741C8353368}" type="parTrans" cxnId="{B3C2CEF1-D7C2-4A77-A4AD-DF98DD274A95}">
      <dgm:prSet/>
      <dgm:spPr/>
      <dgm:t>
        <a:bodyPr/>
        <a:lstStyle/>
        <a:p>
          <a:endParaRPr lang="ru-RU" sz="1400"/>
        </a:p>
      </dgm:t>
    </dgm:pt>
    <dgm:pt modelId="{8B9DF781-10BB-4EB9-B07C-2B279882A475}" type="sibTrans" cxnId="{B3C2CEF1-D7C2-4A77-A4AD-DF98DD274A95}">
      <dgm:prSet/>
      <dgm:spPr/>
      <dgm:t>
        <a:bodyPr/>
        <a:lstStyle/>
        <a:p>
          <a:endParaRPr lang="ru-RU" sz="1400"/>
        </a:p>
      </dgm:t>
    </dgm:pt>
    <dgm:pt modelId="{3A3E9D35-2621-4761-BFBD-30185527A4B9}">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Обслуживание государственного и муниципального долга</a:t>
          </a:r>
          <a:endParaRPr lang="ru-RU" sz="1400" dirty="0">
            <a:solidFill>
              <a:schemeClr val="accent4">
                <a:lumMod val="50000"/>
              </a:schemeClr>
            </a:solidFill>
          </a:endParaRPr>
        </a:p>
      </dgm:t>
    </dgm:pt>
    <dgm:pt modelId="{1A00DCD4-B23E-46B7-8D97-A834B0A4D091}" type="parTrans" cxnId="{3EB5C6C0-E9B9-486E-8A92-6FE03507875A}">
      <dgm:prSet/>
      <dgm:spPr/>
      <dgm:t>
        <a:bodyPr/>
        <a:lstStyle/>
        <a:p>
          <a:endParaRPr lang="ru-RU" sz="1400"/>
        </a:p>
      </dgm:t>
    </dgm:pt>
    <dgm:pt modelId="{DE9BE107-31B2-4D8B-9B4F-9D02DBA152CC}" type="sibTrans" cxnId="{3EB5C6C0-E9B9-486E-8A92-6FE03507875A}">
      <dgm:prSet/>
      <dgm:spPr/>
      <dgm:t>
        <a:bodyPr/>
        <a:lstStyle/>
        <a:p>
          <a:endParaRPr lang="ru-RU" sz="1400"/>
        </a:p>
      </dgm:t>
    </dgm:pt>
    <dgm:pt modelId="{555F98A5-2DB4-41C6-93DE-B14428CADBA3}">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smtClean="0">
              <a:solidFill>
                <a:schemeClr val="accent4">
                  <a:lumMod val="50000"/>
                </a:schemeClr>
              </a:solidFill>
            </a:rPr>
            <a:t>Межбюджетные трансферты общего характера</a:t>
          </a:r>
          <a:endParaRPr lang="ru-RU" sz="1400" dirty="0">
            <a:solidFill>
              <a:schemeClr val="accent4">
                <a:lumMod val="50000"/>
              </a:schemeClr>
            </a:solidFill>
          </a:endParaRPr>
        </a:p>
      </dgm:t>
    </dgm:pt>
    <dgm:pt modelId="{F50809FD-FC1F-48C1-86A1-E433BB55E262}" type="parTrans" cxnId="{AB489C5E-255C-4FB4-B7A1-F51593FD64B1}">
      <dgm:prSet/>
      <dgm:spPr/>
      <dgm:t>
        <a:bodyPr/>
        <a:lstStyle/>
        <a:p>
          <a:endParaRPr lang="ru-RU" sz="1400"/>
        </a:p>
      </dgm:t>
    </dgm:pt>
    <dgm:pt modelId="{2BEF53BD-0AEF-4EE2-92DF-A59F4F669241}" type="sibTrans" cxnId="{AB489C5E-255C-4FB4-B7A1-F51593FD64B1}">
      <dgm:prSet/>
      <dgm:spPr/>
      <dgm:t>
        <a:bodyPr/>
        <a:lstStyle/>
        <a:p>
          <a:endParaRPr lang="ru-RU" sz="1400"/>
        </a:p>
      </dgm:t>
    </dgm:pt>
    <dgm:pt modelId="{6726C199-11E3-466B-B6CB-A7FA0991D0F1}" type="pres">
      <dgm:prSet presAssocID="{72DC4FCF-20F1-4030-9A27-D67E435A6DDE}" presName="linearFlow" presStyleCnt="0">
        <dgm:presLayoutVars>
          <dgm:dir/>
          <dgm:resizeHandles val="exact"/>
        </dgm:presLayoutVars>
      </dgm:prSet>
      <dgm:spPr/>
      <dgm:t>
        <a:bodyPr/>
        <a:lstStyle/>
        <a:p>
          <a:endParaRPr lang="ru-RU"/>
        </a:p>
      </dgm:t>
    </dgm:pt>
    <dgm:pt modelId="{7C167442-81CE-4169-AAA0-ED4DF2E09277}" type="pres">
      <dgm:prSet presAssocID="{952D90D4-DAC3-4677-AE1E-F4CC571C7E8C}" presName="composite" presStyleCnt="0"/>
      <dgm:spPr/>
      <dgm:t>
        <a:bodyPr/>
        <a:lstStyle/>
        <a:p>
          <a:endParaRPr lang="ru-RU"/>
        </a:p>
      </dgm:t>
    </dgm:pt>
    <dgm:pt modelId="{4E32A47B-6DFD-4572-B42D-C7BEAAF05E47}" type="pres">
      <dgm:prSet presAssocID="{952D90D4-DAC3-4677-AE1E-F4CC571C7E8C}" presName="imgShp" presStyleLbl="fgImgPlace1" presStyleIdx="0" presStyleCnt="10" custLinFactNeighborX="-53450" custLinFactNeighborY="-103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dgm:spPr>
      <dgm:t>
        <a:bodyPr/>
        <a:lstStyle/>
        <a:p>
          <a:endParaRPr lang="ru-RU"/>
        </a:p>
      </dgm:t>
    </dgm:pt>
    <dgm:pt modelId="{F0661283-4E7A-4CB9-867E-2886DE3454CC}" type="pres">
      <dgm:prSet presAssocID="{952D90D4-DAC3-4677-AE1E-F4CC571C7E8C}" presName="txShp" presStyleLbl="node1" presStyleIdx="0" presStyleCnt="10">
        <dgm:presLayoutVars>
          <dgm:bulletEnabled val="1"/>
        </dgm:presLayoutVars>
      </dgm:prSet>
      <dgm:spPr/>
      <dgm:t>
        <a:bodyPr/>
        <a:lstStyle/>
        <a:p>
          <a:endParaRPr lang="ru-RU"/>
        </a:p>
      </dgm:t>
    </dgm:pt>
    <dgm:pt modelId="{5B68A5DE-C614-461B-A18B-5A33709033D5}" type="pres">
      <dgm:prSet presAssocID="{B3D6F599-1DDC-43F3-8E41-0CAB3608A824}" presName="spacing" presStyleCnt="0"/>
      <dgm:spPr/>
      <dgm:t>
        <a:bodyPr/>
        <a:lstStyle/>
        <a:p>
          <a:endParaRPr lang="ru-RU"/>
        </a:p>
      </dgm:t>
    </dgm:pt>
    <dgm:pt modelId="{40F86BE1-0D30-4DE7-A2B6-0C5965FD8307}" type="pres">
      <dgm:prSet presAssocID="{0CFFBFC6-12C9-4759-B0BF-447A49980AF7}" presName="composite" presStyleCnt="0"/>
      <dgm:spPr/>
      <dgm:t>
        <a:bodyPr/>
        <a:lstStyle/>
        <a:p>
          <a:endParaRPr lang="ru-RU"/>
        </a:p>
      </dgm:t>
    </dgm:pt>
    <dgm:pt modelId="{9F429099-01B2-44F9-AC3F-BE2BC2AC2974}" type="pres">
      <dgm:prSet presAssocID="{0CFFBFC6-12C9-4759-B0BF-447A49980AF7}" presName="imgShp" presStyleLbl="fgImgPlace1" presStyleIdx="1" presStyleCnt="10" custLinFactNeighborX="-53450" custLinFactNeighborY="-734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23000" r="-123000"/>
          </a:stretch>
        </a:blipFill>
      </dgm:spPr>
      <dgm:t>
        <a:bodyPr/>
        <a:lstStyle/>
        <a:p>
          <a:endParaRPr lang="ru-RU"/>
        </a:p>
      </dgm:t>
    </dgm:pt>
    <dgm:pt modelId="{48E831E8-724D-4949-BA9F-112BD7CBB1C2}" type="pres">
      <dgm:prSet presAssocID="{0CFFBFC6-12C9-4759-B0BF-447A49980AF7}" presName="txShp" presStyleLbl="node1" presStyleIdx="1" presStyleCnt="10">
        <dgm:presLayoutVars>
          <dgm:bulletEnabled val="1"/>
        </dgm:presLayoutVars>
      </dgm:prSet>
      <dgm:spPr/>
      <dgm:t>
        <a:bodyPr/>
        <a:lstStyle/>
        <a:p>
          <a:endParaRPr lang="ru-RU"/>
        </a:p>
      </dgm:t>
    </dgm:pt>
    <dgm:pt modelId="{E44BBA27-81F1-420A-9E49-000C3CA50EC3}" type="pres">
      <dgm:prSet presAssocID="{4313D71B-D4F4-4A1B-860C-C6B391EE0998}" presName="spacing" presStyleCnt="0"/>
      <dgm:spPr/>
      <dgm:t>
        <a:bodyPr/>
        <a:lstStyle/>
        <a:p>
          <a:endParaRPr lang="ru-RU"/>
        </a:p>
      </dgm:t>
    </dgm:pt>
    <dgm:pt modelId="{89EC3782-7FBF-4AD2-850C-9CEC7D814822}" type="pres">
      <dgm:prSet presAssocID="{5049FFE2-EF29-4BDE-93B3-1336BF5AF57D}" presName="composite" presStyleCnt="0"/>
      <dgm:spPr/>
      <dgm:t>
        <a:bodyPr/>
        <a:lstStyle/>
        <a:p>
          <a:endParaRPr lang="ru-RU"/>
        </a:p>
      </dgm:t>
    </dgm:pt>
    <dgm:pt modelId="{A7732781-A45C-4D7B-ADB8-FB12202163CF}" type="pres">
      <dgm:prSet presAssocID="{5049FFE2-EF29-4BDE-93B3-1336BF5AF57D}" presName="imgShp" presStyleLbl="fgImgPlace1" presStyleIdx="2" presStyleCnt="10" custLinFactNeighborX="-53450" custLinFactNeighborY="3998"/>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6000" r="-36000"/>
          </a:stretch>
        </a:blipFill>
      </dgm:spPr>
      <dgm:t>
        <a:bodyPr/>
        <a:lstStyle/>
        <a:p>
          <a:endParaRPr lang="ru-RU"/>
        </a:p>
      </dgm:t>
    </dgm:pt>
    <dgm:pt modelId="{EF8A1A9E-DDD9-494B-9BDE-53F02754BAEC}" type="pres">
      <dgm:prSet presAssocID="{5049FFE2-EF29-4BDE-93B3-1336BF5AF57D}" presName="txShp" presStyleLbl="node1" presStyleIdx="2" presStyleCnt="10">
        <dgm:presLayoutVars>
          <dgm:bulletEnabled val="1"/>
        </dgm:presLayoutVars>
      </dgm:prSet>
      <dgm:spPr/>
      <dgm:t>
        <a:bodyPr/>
        <a:lstStyle/>
        <a:p>
          <a:endParaRPr lang="ru-RU"/>
        </a:p>
      </dgm:t>
    </dgm:pt>
    <dgm:pt modelId="{4B9F9BB1-C459-4843-9E9E-240F82191812}" type="pres">
      <dgm:prSet presAssocID="{6B857907-8DA5-4464-9C26-03029E85331B}" presName="spacing" presStyleCnt="0"/>
      <dgm:spPr/>
      <dgm:t>
        <a:bodyPr/>
        <a:lstStyle/>
        <a:p>
          <a:endParaRPr lang="ru-RU"/>
        </a:p>
      </dgm:t>
    </dgm:pt>
    <dgm:pt modelId="{AD83672C-2512-4B7A-A1DF-304171A1C69D}" type="pres">
      <dgm:prSet presAssocID="{55EBBB03-6556-42B8-A9E9-173C6875B3BC}" presName="composite" presStyleCnt="0"/>
      <dgm:spPr/>
      <dgm:t>
        <a:bodyPr/>
        <a:lstStyle/>
        <a:p>
          <a:endParaRPr lang="ru-RU"/>
        </a:p>
      </dgm:t>
    </dgm:pt>
    <dgm:pt modelId="{4DC30EA3-4E2B-41A0-B5F4-09CC89465EC9}" type="pres">
      <dgm:prSet presAssocID="{55EBBB03-6556-42B8-A9E9-173C6875B3BC}" presName="imgShp" presStyleLbl="fgImgPlace1" presStyleIdx="3" presStyleCnt="10" custLinFactNeighborX="-53450" custLinFactNeighborY="-2310"/>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13000" r="-113000"/>
          </a:stretch>
        </a:blipFill>
      </dgm:spPr>
      <dgm:t>
        <a:bodyPr/>
        <a:lstStyle/>
        <a:p>
          <a:endParaRPr lang="ru-RU"/>
        </a:p>
      </dgm:t>
    </dgm:pt>
    <dgm:pt modelId="{E9625F7A-8F94-4430-B580-092D94C63784}" type="pres">
      <dgm:prSet presAssocID="{55EBBB03-6556-42B8-A9E9-173C6875B3BC}" presName="txShp" presStyleLbl="node1" presStyleIdx="3" presStyleCnt="10">
        <dgm:presLayoutVars>
          <dgm:bulletEnabled val="1"/>
        </dgm:presLayoutVars>
      </dgm:prSet>
      <dgm:spPr/>
      <dgm:t>
        <a:bodyPr/>
        <a:lstStyle/>
        <a:p>
          <a:endParaRPr lang="ru-RU"/>
        </a:p>
      </dgm:t>
    </dgm:pt>
    <dgm:pt modelId="{A1C3259C-51FC-40C1-8978-854F8DE18C85}" type="pres">
      <dgm:prSet presAssocID="{A1FD0A67-8476-406F-A51B-3B472C14B2DC}" presName="spacing" presStyleCnt="0"/>
      <dgm:spPr/>
      <dgm:t>
        <a:bodyPr/>
        <a:lstStyle/>
        <a:p>
          <a:endParaRPr lang="ru-RU"/>
        </a:p>
      </dgm:t>
    </dgm:pt>
    <dgm:pt modelId="{D9396DA0-413A-4909-AA2F-D109FD95E92B}" type="pres">
      <dgm:prSet presAssocID="{28D1C18B-4970-4EF2-B78B-2EBF8E9EA2FA}" presName="composite" presStyleCnt="0"/>
      <dgm:spPr/>
      <dgm:t>
        <a:bodyPr/>
        <a:lstStyle/>
        <a:p>
          <a:endParaRPr lang="ru-RU"/>
        </a:p>
      </dgm:t>
    </dgm:pt>
    <dgm:pt modelId="{1EC63AAA-D2D3-4619-B05B-51F5504C6E2D}" type="pres">
      <dgm:prSet presAssocID="{28D1C18B-4970-4EF2-B78B-2EBF8E9EA2FA}" presName="imgShp" presStyleLbl="fgImgPlace1" presStyleIdx="4" presStyleCnt="10" custLinFactNeighborX="-53450" custLinFactNeighborY="-8617"/>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dgm:spPr>
      <dgm:t>
        <a:bodyPr/>
        <a:lstStyle/>
        <a:p>
          <a:endParaRPr lang="ru-RU"/>
        </a:p>
      </dgm:t>
    </dgm:pt>
    <dgm:pt modelId="{D6ED9649-6E76-42BB-A95C-D5BA414E36F9}" type="pres">
      <dgm:prSet presAssocID="{28D1C18B-4970-4EF2-B78B-2EBF8E9EA2FA}" presName="txShp" presStyleLbl="node1" presStyleIdx="4" presStyleCnt="10">
        <dgm:presLayoutVars>
          <dgm:bulletEnabled val="1"/>
        </dgm:presLayoutVars>
      </dgm:prSet>
      <dgm:spPr/>
      <dgm:t>
        <a:bodyPr/>
        <a:lstStyle/>
        <a:p>
          <a:endParaRPr lang="ru-RU"/>
        </a:p>
      </dgm:t>
    </dgm:pt>
    <dgm:pt modelId="{EBE5D83A-78A7-405C-8FF9-0D696B7328A7}" type="pres">
      <dgm:prSet presAssocID="{6E75925A-175B-4EC6-A5EA-AABD86B57D39}" presName="spacing" presStyleCnt="0"/>
      <dgm:spPr/>
      <dgm:t>
        <a:bodyPr/>
        <a:lstStyle/>
        <a:p>
          <a:endParaRPr lang="ru-RU"/>
        </a:p>
      </dgm:t>
    </dgm:pt>
    <dgm:pt modelId="{4EB98F4D-5C3D-4CD5-B9FE-AEE957B26A27}" type="pres">
      <dgm:prSet presAssocID="{26A1E3F9-A30D-4024-8367-B14B3563A2F3}" presName="composite" presStyleCnt="0"/>
      <dgm:spPr/>
      <dgm:t>
        <a:bodyPr/>
        <a:lstStyle/>
        <a:p>
          <a:endParaRPr lang="ru-RU"/>
        </a:p>
      </dgm:t>
    </dgm:pt>
    <dgm:pt modelId="{A78FB94B-2D08-445D-AA70-2CC8C9FE6AD0}" type="pres">
      <dgm:prSet presAssocID="{26A1E3F9-A30D-4024-8367-B14B3563A2F3}" presName="imgShp" presStyleLbl="fgImgPlace1" presStyleIdx="5" presStyleCnt="10" custLinFactNeighborX="-53450" custLinFactNeighborY="2724"/>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38000" r="-38000"/>
          </a:stretch>
        </a:blipFill>
      </dgm:spPr>
      <dgm:t>
        <a:bodyPr/>
        <a:lstStyle/>
        <a:p>
          <a:endParaRPr lang="ru-RU"/>
        </a:p>
      </dgm:t>
    </dgm:pt>
    <dgm:pt modelId="{07ACF89F-2211-4C75-A018-2EE44F9DA550}" type="pres">
      <dgm:prSet presAssocID="{26A1E3F9-A30D-4024-8367-B14B3563A2F3}" presName="txShp" presStyleLbl="node1" presStyleIdx="5" presStyleCnt="10">
        <dgm:presLayoutVars>
          <dgm:bulletEnabled val="1"/>
        </dgm:presLayoutVars>
      </dgm:prSet>
      <dgm:spPr/>
      <dgm:t>
        <a:bodyPr/>
        <a:lstStyle/>
        <a:p>
          <a:endParaRPr lang="ru-RU"/>
        </a:p>
      </dgm:t>
    </dgm:pt>
    <dgm:pt modelId="{AEC2791E-0886-46A6-9E12-5EC034E8E410}" type="pres">
      <dgm:prSet presAssocID="{AF5F2B1D-76EE-45F9-9DAB-1BA1C9AABAF0}" presName="spacing" presStyleCnt="0"/>
      <dgm:spPr/>
      <dgm:t>
        <a:bodyPr/>
        <a:lstStyle/>
        <a:p>
          <a:endParaRPr lang="ru-RU"/>
        </a:p>
      </dgm:t>
    </dgm:pt>
    <dgm:pt modelId="{12D1383D-4A33-4983-9A8D-93FE8C8748FC}" type="pres">
      <dgm:prSet presAssocID="{3668E430-433F-4E0E-A895-B6FE908C5535}" presName="composite" presStyleCnt="0"/>
      <dgm:spPr/>
      <dgm:t>
        <a:bodyPr/>
        <a:lstStyle/>
        <a:p>
          <a:endParaRPr lang="ru-RU"/>
        </a:p>
      </dgm:t>
    </dgm:pt>
    <dgm:pt modelId="{1D062E86-32A6-4CD3-A5AB-505EB6297FB0}" type="pres">
      <dgm:prSet presAssocID="{3668E430-433F-4E0E-A895-B6FE908C5535}" presName="imgShp" presStyleLbl="fgImgPlace1" presStyleIdx="6" presStyleCnt="10" custLinFactNeighborX="-53450" custLinFactNeighborY="-3584"/>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103000" r="-103000"/>
          </a:stretch>
        </a:blipFill>
      </dgm:spPr>
      <dgm:t>
        <a:bodyPr/>
        <a:lstStyle/>
        <a:p>
          <a:endParaRPr lang="ru-RU"/>
        </a:p>
      </dgm:t>
    </dgm:pt>
    <dgm:pt modelId="{5E58AD27-9D16-4FF3-848B-E9F44F3D92B3}" type="pres">
      <dgm:prSet presAssocID="{3668E430-433F-4E0E-A895-B6FE908C5535}" presName="txShp" presStyleLbl="node1" presStyleIdx="6" presStyleCnt="10" custLinFactNeighborX="155" custLinFactNeighborY="-3584">
        <dgm:presLayoutVars>
          <dgm:bulletEnabled val="1"/>
        </dgm:presLayoutVars>
      </dgm:prSet>
      <dgm:spPr/>
      <dgm:t>
        <a:bodyPr/>
        <a:lstStyle/>
        <a:p>
          <a:endParaRPr lang="ru-RU"/>
        </a:p>
      </dgm:t>
    </dgm:pt>
    <dgm:pt modelId="{C14A2CC5-A59B-4C35-998E-FA873E099FBD}" type="pres">
      <dgm:prSet presAssocID="{5F3117D9-E619-4968-AE34-BC0134E05830}" presName="spacing" presStyleCnt="0"/>
      <dgm:spPr/>
      <dgm:t>
        <a:bodyPr/>
        <a:lstStyle/>
        <a:p>
          <a:endParaRPr lang="ru-RU"/>
        </a:p>
      </dgm:t>
    </dgm:pt>
    <dgm:pt modelId="{3D32F113-5FB5-422E-9D2D-724042B1A7F7}" type="pres">
      <dgm:prSet presAssocID="{FA02CC56-A894-4BDA-A699-97C5EA0795A7}" presName="composite" presStyleCnt="0"/>
      <dgm:spPr/>
      <dgm:t>
        <a:bodyPr/>
        <a:lstStyle/>
        <a:p>
          <a:endParaRPr lang="ru-RU"/>
        </a:p>
      </dgm:t>
    </dgm:pt>
    <dgm:pt modelId="{FA2AEB97-0648-42E5-A806-BFF5E1658F81}" type="pres">
      <dgm:prSet presAssocID="{FA02CC56-A894-4BDA-A699-97C5EA0795A7}" presName="imgShp" presStyleLbl="fgImgPlace1" presStyleIdx="7" presStyleCnt="10" custLinFactNeighborX="-53450" custLinFactNeighborY="7757"/>
      <dgm:spPr>
        <a:blipFill>
          <a:blip xmlns:r="http://schemas.openxmlformats.org/officeDocument/2006/relationships" r:embed="rId8" cstate="print">
            <a:extLst>
              <a:ext uri="{28A0092B-C50C-407E-A947-70E740481C1C}">
                <a14:useLocalDpi xmlns:a14="http://schemas.microsoft.com/office/drawing/2010/main" val="0"/>
              </a:ext>
            </a:extLst>
          </a:blip>
          <a:srcRect/>
          <a:stretch>
            <a:fillRect l="-14000" r="-14000"/>
          </a:stretch>
        </a:blipFill>
      </dgm:spPr>
      <dgm:t>
        <a:bodyPr/>
        <a:lstStyle/>
        <a:p>
          <a:endParaRPr lang="ru-RU"/>
        </a:p>
      </dgm:t>
    </dgm:pt>
    <dgm:pt modelId="{4BE343BF-78A8-422C-BB7E-5739E5F2F3A8}" type="pres">
      <dgm:prSet presAssocID="{FA02CC56-A894-4BDA-A699-97C5EA0795A7}" presName="txShp" presStyleLbl="node1" presStyleIdx="7" presStyleCnt="10">
        <dgm:presLayoutVars>
          <dgm:bulletEnabled val="1"/>
        </dgm:presLayoutVars>
      </dgm:prSet>
      <dgm:spPr/>
      <dgm:t>
        <a:bodyPr/>
        <a:lstStyle/>
        <a:p>
          <a:endParaRPr lang="ru-RU"/>
        </a:p>
      </dgm:t>
    </dgm:pt>
    <dgm:pt modelId="{236F0E5C-0875-4B4F-9926-252DFCC82FEA}" type="pres">
      <dgm:prSet presAssocID="{8B9DF781-10BB-4EB9-B07C-2B279882A475}" presName="spacing" presStyleCnt="0"/>
      <dgm:spPr/>
      <dgm:t>
        <a:bodyPr/>
        <a:lstStyle/>
        <a:p>
          <a:endParaRPr lang="ru-RU"/>
        </a:p>
      </dgm:t>
    </dgm:pt>
    <dgm:pt modelId="{605AF66B-1FF2-4536-ACCD-4BA656590767}" type="pres">
      <dgm:prSet presAssocID="{3A3E9D35-2621-4761-BFBD-30185527A4B9}" presName="composite" presStyleCnt="0"/>
      <dgm:spPr/>
      <dgm:t>
        <a:bodyPr/>
        <a:lstStyle/>
        <a:p>
          <a:endParaRPr lang="ru-RU"/>
        </a:p>
      </dgm:t>
    </dgm:pt>
    <dgm:pt modelId="{D2F11215-7F2F-47C3-8132-78D7C26F3E74}" type="pres">
      <dgm:prSet presAssocID="{3A3E9D35-2621-4761-BFBD-30185527A4B9}" presName="imgShp" presStyleLbl="fgImgPlace1" presStyleIdx="8" presStyleCnt="10" custLinFactNeighborX="-53450" custLinFactNeighborY="1449"/>
      <dgm:spPr>
        <a:blipFill>
          <a:blip xmlns:r="http://schemas.openxmlformats.org/officeDocument/2006/relationships" r:embed="rId9" cstate="print">
            <a:extLst>
              <a:ext uri="{28A0092B-C50C-407E-A947-70E740481C1C}">
                <a14:useLocalDpi xmlns:a14="http://schemas.microsoft.com/office/drawing/2010/main" val="0"/>
              </a:ext>
            </a:extLst>
          </a:blip>
          <a:srcRect/>
          <a:stretch>
            <a:fillRect l="-133000" r="-133000"/>
          </a:stretch>
        </a:blipFill>
      </dgm:spPr>
      <dgm:t>
        <a:bodyPr/>
        <a:lstStyle/>
        <a:p>
          <a:endParaRPr lang="ru-RU"/>
        </a:p>
      </dgm:t>
    </dgm:pt>
    <dgm:pt modelId="{3A92D9E5-C1EF-4F1F-9634-4470C1604149}" type="pres">
      <dgm:prSet presAssocID="{3A3E9D35-2621-4761-BFBD-30185527A4B9}" presName="txShp" presStyleLbl="node1" presStyleIdx="8" presStyleCnt="10">
        <dgm:presLayoutVars>
          <dgm:bulletEnabled val="1"/>
        </dgm:presLayoutVars>
      </dgm:prSet>
      <dgm:spPr/>
      <dgm:t>
        <a:bodyPr/>
        <a:lstStyle/>
        <a:p>
          <a:endParaRPr lang="ru-RU"/>
        </a:p>
      </dgm:t>
    </dgm:pt>
    <dgm:pt modelId="{18BF7ABC-DE83-4FFA-A4D3-C7F0BDE67982}" type="pres">
      <dgm:prSet presAssocID="{DE9BE107-31B2-4D8B-9B4F-9D02DBA152CC}" presName="spacing" presStyleCnt="0"/>
      <dgm:spPr/>
      <dgm:t>
        <a:bodyPr/>
        <a:lstStyle/>
        <a:p>
          <a:endParaRPr lang="ru-RU"/>
        </a:p>
      </dgm:t>
    </dgm:pt>
    <dgm:pt modelId="{222C60B9-F0BC-4074-BEEA-137970AC878A}" type="pres">
      <dgm:prSet presAssocID="{555F98A5-2DB4-41C6-93DE-B14428CADBA3}" presName="composite" presStyleCnt="0"/>
      <dgm:spPr/>
      <dgm:t>
        <a:bodyPr/>
        <a:lstStyle/>
        <a:p>
          <a:endParaRPr lang="ru-RU"/>
        </a:p>
      </dgm:t>
    </dgm:pt>
    <dgm:pt modelId="{1408A999-7880-45AD-9771-EB86F0EB36E2}" type="pres">
      <dgm:prSet presAssocID="{555F98A5-2DB4-41C6-93DE-B14428CADBA3}" presName="imgShp" presStyleLbl="fgImgPlace1" presStyleIdx="9" presStyleCnt="10" custLinFactNeighborX="-53450" custLinFactNeighborY="-4859"/>
      <dgm:spPr>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dgm:spPr>
      <dgm:t>
        <a:bodyPr/>
        <a:lstStyle/>
        <a:p>
          <a:endParaRPr lang="ru-RU"/>
        </a:p>
      </dgm:t>
    </dgm:pt>
    <dgm:pt modelId="{9D7DAA4C-8DEB-43FC-AE00-8229D74DB7B0}" type="pres">
      <dgm:prSet presAssocID="{555F98A5-2DB4-41C6-93DE-B14428CADBA3}" presName="txShp" presStyleLbl="node1" presStyleIdx="9" presStyleCnt="10">
        <dgm:presLayoutVars>
          <dgm:bulletEnabled val="1"/>
        </dgm:presLayoutVars>
      </dgm:prSet>
      <dgm:spPr/>
      <dgm:t>
        <a:bodyPr/>
        <a:lstStyle/>
        <a:p>
          <a:endParaRPr lang="ru-RU"/>
        </a:p>
      </dgm:t>
    </dgm:pt>
  </dgm:ptLst>
  <dgm:cxnLst>
    <dgm:cxn modelId="{19BFC8F4-450D-4EDE-9E0D-A82867202DEE}" type="presOf" srcId="{3668E430-433F-4E0E-A895-B6FE908C5535}" destId="{5E58AD27-9D16-4FF3-848B-E9F44F3D92B3}" srcOrd="0" destOrd="0" presId="urn:microsoft.com/office/officeart/2005/8/layout/vList3#1"/>
    <dgm:cxn modelId="{A0C20EC3-3EC5-49DB-8F2C-527A9AE85C16}" type="presOf" srcId="{28D1C18B-4970-4EF2-B78B-2EBF8E9EA2FA}" destId="{D6ED9649-6E76-42BB-A95C-D5BA414E36F9}" srcOrd="0" destOrd="0" presId="urn:microsoft.com/office/officeart/2005/8/layout/vList3#1"/>
    <dgm:cxn modelId="{1EA71FC7-9CDA-4892-B47A-7953D73CF601}" type="presOf" srcId="{55EBBB03-6556-42B8-A9E9-173C6875B3BC}" destId="{E9625F7A-8F94-4430-B580-092D94C63784}" srcOrd="0" destOrd="0" presId="urn:microsoft.com/office/officeart/2005/8/layout/vList3#1"/>
    <dgm:cxn modelId="{EDD9C506-73D4-47F9-8911-881CC731B0C6}" type="presOf" srcId="{5049FFE2-EF29-4BDE-93B3-1336BF5AF57D}" destId="{EF8A1A9E-DDD9-494B-9BDE-53F02754BAEC}" srcOrd="0" destOrd="0" presId="urn:microsoft.com/office/officeart/2005/8/layout/vList3#1"/>
    <dgm:cxn modelId="{C7CF2494-5547-4898-8B67-0E4C2126E0DB}" srcId="{72DC4FCF-20F1-4030-9A27-D67E435A6DDE}" destId="{3668E430-433F-4E0E-A895-B6FE908C5535}" srcOrd="6" destOrd="0" parTransId="{2AB4993A-1BFE-4A1D-AA1C-12B43E736ACD}" sibTransId="{5F3117D9-E619-4968-AE34-BC0134E05830}"/>
    <dgm:cxn modelId="{829AB1A7-7A79-466A-B5C3-C0791A9394A8}" srcId="{72DC4FCF-20F1-4030-9A27-D67E435A6DDE}" destId="{5049FFE2-EF29-4BDE-93B3-1336BF5AF57D}" srcOrd="2" destOrd="0" parTransId="{A7B54E92-5758-46E6-87F4-F7B8B2977D17}" sibTransId="{6B857907-8DA5-4464-9C26-03029E85331B}"/>
    <dgm:cxn modelId="{8A2B6BCF-E071-41EB-83D9-E7F68F721278}" srcId="{72DC4FCF-20F1-4030-9A27-D67E435A6DDE}" destId="{952D90D4-DAC3-4677-AE1E-F4CC571C7E8C}" srcOrd="0" destOrd="0" parTransId="{866DA0D5-DD9A-4F4C-A132-56E869EC8D3E}" sibTransId="{B3D6F599-1DDC-43F3-8E41-0CAB3608A824}"/>
    <dgm:cxn modelId="{8E040B20-B701-4B99-9408-E2DD69CD6CF7}" type="presOf" srcId="{FA02CC56-A894-4BDA-A699-97C5EA0795A7}" destId="{4BE343BF-78A8-422C-BB7E-5739E5F2F3A8}" srcOrd="0" destOrd="0" presId="urn:microsoft.com/office/officeart/2005/8/layout/vList3#1"/>
    <dgm:cxn modelId="{41BB4836-1038-42B5-B1C7-A57B1E8A421C}" type="presOf" srcId="{952D90D4-DAC3-4677-AE1E-F4CC571C7E8C}" destId="{F0661283-4E7A-4CB9-867E-2886DE3454CC}" srcOrd="0" destOrd="0" presId="urn:microsoft.com/office/officeart/2005/8/layout/vList3#1"/>
    <dgm:cxn modelId="{04C9F2D9-80B5-438E-A5FB-0CC4F46ADB4F}" type="presOf" srcId="{72DC4FCF-20F1-4030-9A27-D67E435A6DDE}" destId="{6726C199-11E3-466B-B6CB-A7FA0991D0F1}" srcOrd="0" destOrd="0" presId="urn:microsoft.com/office/officeart/2005/8/layout/vList3#1"/>
    <dgm:cxn modelId="{2C516F85-F176-43AB-B77C-2798037501F7}" srcId="{72DC4FCF-20F1-4030-9A27-D67E435A6DDE}" destId="{55EBBB03-6556-42B8-A9E9-173C6875B3BC}" srcOrd="3" destOrd="0" parTransId="{23AFF7FF-0F33-47D5-8B7B-7CDFD209EB1F}" sibTransId="{A1FD0A67-8476-406F-A51B-3B472C14B2DC}"/>
    <dgm:cxn modelId="{9BE96730-8BAF-44B3-ADEF-5BC33377D5C7}" type="presOf" srcId="{555F98A5-2DB4-41C6-93DE-B14428CADBA3}" destId="{9D7DAA4C-8DEB-43FC-AE00-8229D74DB7B0}" srcOrd="0" destOrd="0" presId="urn:microsoft.com/office/officeart/2005/8/layout/vList3#1"/>
    <dgm:cxn modelId="{AB489C5E-255C-4FB4-B7A1-F51593FD64B1}" srcId="{72DC4FCF-20F1-4030-9A27-D67E435A6DDE}" destId="{555F98A5-2DB4-41C6-93DE-B14428CADBA3}" srcOrd="9" destOrd="0" parTransId="{F50809FD-FC1F-48C1-86A1-E433BB55E262}" sibTransId="{2BEF53BD-0AEF-4EE2-92DF-A59F4F669241}"/>
    <dgm:cxn modelId="{B3C2CEF1-D7C2-4A77-A4AD-DF98DD274A95}" srcId="{72DC4FCF-20F1-4030-9A27-D67E435A6DDE}" destId="{FA02CC56-A894-4BDA-A699-97C5EA0795A7}" srcOrd="7" destOrd="0" parTransId="{E5F4AB27-4C12-44C7-9DAC-D741C8353368}" sibTransId="{8B9DF781-10BB-4EB9-B07C-2B279882A475}"/>
    <dgm:cxn modelId="{0CF40759-AE51-45C5-B860-378D5F4DCF35}" srcId="{72DC4FCF-20F1-4030-9A27-D67E435A6DDE}" destId="{28D1C18B-4970-4EF2-B78B-2EBF8E9EA2FA}" srcOrd="4" destOrd="0" parTransId="{716A1495-A29C-4D70-A2B7-6D80D00CFA78}" sibTransId="{6E75925A-175B-4EC6-A5EA-AABD86B57D39}"/>
    <dgm:cxn modelId="{8007A302-405F-4F8E-93A9-CA58E03E8CCA}" type="presOf" srcId="{26A1E3F9-A30D-4024-8367-B14B3563A2F3}" destId="{07ACF89F-2211-4C75-A018-2EE44F9DA550}" srcOrd="0" destOrd="0" presId="urn:microsoft.com/office/officeart/2005/8/layout/vList3#1"/>
    <dgm:cxn modelId="{EDF5FB30-A27D-419C-A135-8AC12DB1A803}" type="presOf" srcId="{0CFFBFC6-12C9-4759-B0BF-447A49980AF7}" destId="{48E831E8-724D-4949-BA9F-112BD7CBB1C2}" srcOrd="0" destOrd="0" presId="urn:microsoft.com/office/officeart/2005/8/layout/vList3#1"/>
    <dgm:cxn modelId="{D5FF8299-BA59-4C6D-9FA0-2076809948E9}" type="presOf" srcId="{3A3E9D35-2621-4761-BFBD-30185527A4B9}" destId="{3A92D9E5-C1EF-4F1F-9634-4470C1604149}" srcOrd="0" destOrd="0" presId="urn:microsoft.com/office/officeart/2005/8/layout/vList3#1"/>
    <dgm:cxn modelId="{D4B018B7-E4C1-4781-8E83-6881567C7158}" srcId="{72DC4FCF-20F1-4030-9A27-D67E435A6DDE}" destId="{0CFFBFC6-12C9-4759-B0BF-447A49980AF7}" srcOrd="1" destOrd="0" parTransId="{4C2BD734-4707-4FA6-A0B6-837A1C2309AA}" sibTransId="{4313D71B-D4F4-4A1B-860C-C6B391EE0998}"/>
    <dgm:cxn modelId="{A9B132D7-1DFB-4040-9695-B5852EA96F4C}" srcId="{72DC4FCF-20F1-4030-9A27-D67E435A6DDE}" destId="{26A1E3F9-A30D-4024-8367-B14B3563A2F3}" srcOrd="5" destOrd="0" parTransId="{30BCBB87-E596-432E-B56F-B37E3CBFA5B8}" sibTransId="{AF5F2B1D-76EE-45F9-9DAB-1BA1C9AABAF0}"/>
    <dgm:cxn modelId="{3EB5C6C0-E9B9-486E-8A92-6FE03507875A}" srcId="{72DC4FCF-20F1-4030-9A27-D67E435A6DDE}" destId="{3A3E9D35-2621-4761-BFBD-30185527A4B9}" srcOrd="8" destOrd="0" parTransId="{1A00DCD4-B23E-46B7-8D97-A834B0A4D091}" sibTransId="{DE9BE107-31B2-4D8B-9B4F-9D02DBA152CC}"/>
    <dgm:cxn modelId="{E9F78DCB-400A-4FFC-A7A0-85753AFE2D1D}" type="presParOf" srcId="{6726C199-11E3-466B-B6CB-A7FA0991D0F1}" destId="{7C167442-81CE-4169-AAA0-ED4DF2E09277}" srcOrd="0" destOrd="0" presId="urn:microsoft.com/office/officeart/2005/8/layout/vList3#1"/>
    <dgm:cxn modelId="{2E9B92F8-2D58-4C2D-9FE1-C390470A9037}" type="presParOf" srcId="{7C167442-81CE-4169-AAA0-ED4DF2E09277}" destId="{4E32A47B-6DFD-4572-B42D-C7BEAAF05E47}" srcOrd="0" destOrd="0" presId="urn:microsoft.com/office/officeart/2005/8/layout/vList3#1"/>
    <dgm:cxn modelId="{28472ADC-5F58-443B-AF28-C4BCEAEE6F56}" type="presParOf" srcId="{7C167442-81CE-4169-AAA0-ED4DF2E09277}" destId="{F0661283-4E7A-4CB9-867E-2886DE3454CC}" srcOrd="1" destOrd="0" presId="urn:microsoft.com/office/officeart/2005/8/layout/vList3#1"/>
    <dgm:cxn modelId="{84FA5A54-82B3-40B9-A956-9177CF5A1613}" type="presParOf" srcId="{6726C199-11E3-466B-B6CB-A7FA0991D0F1}" destId="{5B68A5DE-C614-461B-A18B-5A33709033D5}" srcOrd="1" destOrd="0" presId="urn:microsoft.com/office/officeart/2005/8/layout/vList3#1"/>
    <dgm:cxn modelId="{01BBA12E-0C67-471B-8B63-F78BE77E4C38}" type="presParOf" srcId="{6726C199-11E3-466B-B6CB-A7FA0991D0F1}" destId="{40F86BE1-0D30-4DE7-A2B6-0C5965FD8307}" srcOrd="2" destOrd="0" presId="urn:microsoft.com/office/officeart/2005/8/layout/vList3#1"/>
    <dgm:cxn modelId="{19FB9A47-82C0-4CF2-BD69-2B8E8B723E1F}" type="presParOf" srcId="{40F86BE1-0D30-4DE7-A2B6-0C5965FD8307}" destId="{9F429099-01B2-44F9-AC3F-BE2BC2AC2974}" srcOrd="0" destOrd="0" presId="urn:microsoft.com/office/officeart/2005/8/layout/vList3#1"/>
    <dgm:cxn modelId="{0DCADD41-8414-4B90-9347-846A52FD9633}" type="presParOf" srcId="{40F86BE1-0D30-4DE7-A2B6-0C5965FD8307}" destId="{48E831E8-724D-4949-BA9F-112BD7CBB1C2}" srcOrd="1" destOrd="0" presId="urn:microsoft.com/office/officeart/2005/8/layout/vList3#1"/>
    <dgm:cxn modelId="{31EF4182-53F7-4037-81D9-1CB0C52A64A3}" type="presParOf" srcId="{6726C199-11E3-466B-B6CB-A7FA0991D0F1}" destId="{E44BBA27-81F1-420A-9E49-000C3CA50EC3}" srcOrd="3" destOrd="0" presId="urn:microsoft.com/office/officeart/2005/8/layout/vList3#1"/>
    <dgm:cxn modelId="{1C7A5935-5282-4753-844D-D74DC669ED25}" type="presParOf" srcId="{6726C199-11E3-466B-B6CB-A7FA0991D0F1}" destId="{89EC3782-7FBF-4AD2-850C-9CEC7D814822}" srcOrd="4" destOrd="0" presId="urn:microsoft.com/office/officeart/2005/8/layout/vList3#1"/>
    <dgm:cxn modelId="{C5D99903-EF14-4000-9B46-5B06EEF593E9}" type="presParOf" srcId="{89EC3782-7FBF-4AD2-850C-9CEC7D814822}" destId="{A7732781-A45C-4D7B-ADB8-FB12202163CF}" srcOrd="0" destOrd="0" presId="urn:microsoft.com/office/officeart/2005/8/layout/vList3#1"/>
    <dgm:cxn modelId="{8E1D4F0A-9AD5-4376-BF95-6F6E53528A0A}" type="presParOf" srcId="{89EC3782-7FBF-4AD2-850C-9CEC7D814822}" destId="{EF8A1A9E-DDD9-494B-9BDE-53F02754BAEC}" srcOrd="1" destOrd="0" presId="urn:microsoft.com/office/officeart/2005/8/layout/vList3#1"/>
    <dgm:cxn modelId="{72CB2B09-C59D-48FE-827A-FEC876A610B9}" type="presParOf" srcId="{6726C199-11E3-466B-B6CB-A7FA0991D0F1}" destId="{4B9F9BB1-C459-4843-9E9E-240F82191812}" srcOrd="5" destOrd="0" presId="urn:microsoft.com/office/officeart/2005/8/layout/vList3#1"/>
    <dgm:cxn modelId="{9A76014A-D8DD-4923-AC04-41F9547AA8C2}" type="presParOf" srcId="{6726C199-11E3-466B-B6CB-A7FA0991D0F1}" destId="{AD83672C-2512-4B7A-A1DF-304171A1C69D}" srcOrd="6" destOrd="0" presId="urn:microsoft.com/office/officeart/2005/8/layout/vList3#1"/>
    <dgm:cxn modelId="{E1DCD43A-8AC4-47C6-8D7D-58C0A089CD7E}" type="presParOf" srcId="{AD83672C-2512-4B7A-A1DF-304171A1C69D}" destId="{4DC30EA3-4E2B-41A0-B5F4-09CC89465EC9}" srcOrd="0" destOrd="0" presId="urn:microsoft.com/office/officeart/2005/8/layout/vList3#1"/>
    <dgm:cxn modelId="{E4E673EB-1D0A-4356-89A2-FD84457BBFAC}" type="presParOf" srcId="{AD83672C-2512-4B7A-A1DF-304171A1C69D}" destId="{E9625F7A-8F94-4430-B580-092D94C63784}" srcOrd="1" destOrd="0" presId="urn:microsoft.com/office/officeart/2005/8/layout/vList3#1"/>
    <dgm:cxn modelId="{E79C7DF1-8565-4FEC-89CE-179C2CA31195}" type="presParOf" srcId="{6726C199-11E3-466B-B6CB-A7FA0991D0F1}" destId="{A1C3259C-51FC-40C1-8978-854F8DE18C85}" srcOrd="7" destOrd="0" presId="urn:microsoft.com/office/officeart/2005/8/layout/vList3#1"/>
    <dgm:cxn modelId="{926AD608-D815-4284-AFF0-41D61CC6C0D2}" type="presParOf" srcId="{6726C199-11E3-466B-B6CB-A7FA0991D0F1}" destId="{D9396DA0-413A-4909-AA2F-D109FD95E92B}" srcOrd="8" destOrd="0" presId="urn:microsoft.com/office/officeart/2005/8/layout/vList3#1"/>
    <dgm:cxn modelId="{8C7B3728-5ACB-4017-8170-B896190561B4}" type="presParOf" srcId="{D9396DA0-413A-4909-AA2F-D109FD95E92B}" destId="{1EC63AAA-D2D3-4619-B05B-51F5504C6E2D}" srcOrd="0" destOrd="0" presId="urn:microsoft.com/office/officeart/2005/8/layout/vList3#1"/>
    <dgm:cxn modelId="{FDA55875-E777-4CB4-BA71-1073CAD8599E}" type="presParOf" srcId="{D9396DA0-413A-4909-AA2F-D109FD95E92B}" destId="{D6ED9649-6E76-42BB-A95C-D5BA414E36F9}" srcOrd="1" destOrd="0" presId="urn:microsoft.com/office/officeart/2005/8/layout/vList3#1"/>
    <dgm:cxn modelId="{8BEFD6D6-383C-49C5-A04E-6A21610D3CA6}" type="presParOf" srcId="{6726C199-11E3-466B-B6CB-A7FA0991D0F1}" destId="{EBE5D83A-78A7-405C-8FF9-0D696B7328A7}" srcOrd="9" destOrd="0" presId="urn:microsoft.com/office/officeart/2005/8/layout/vList3#1"/>
    <dgm:cxn modelId="{F074C474-15D1-4A03-90B4-46E6743301F2}" type="presParOf" srcId="{6726C199-11E3-466B-B6CB-A7FA0991D0F1}" destId="{4EB98F4D-5C3D-4CD5-B9FE-AEE957B26A27}" srcOrd="10" destOrd="0" presId="urn:microsoft.com/office/officeart/2005/8/layout/vList3#1"/>
    <dgm:cxn modelId="{542A82C9-332A-4686-BAEB-C6C550F5291B}" type="presParOf" srcId="{4EB98F4D-5C3D-4CD5-B9FE-AEE957B26A27}" destId="{A78FB94B-2D08-445D-AA70-2CC8C9FE6AD0}" srcOrd="0" destOrd="0" presId="urn:microsoft.com/office/officeart/2005/8/layout/vList3#1"/>
    <dgm:cxn modelId="{0393D62D-CA54-4EA7-92B2-7D481DE6CD05}" type="presParOf" srcId="{4EB98F4D-5C3D-4CD5-B9FE-AEE957B26A27}" destId="{07ACF89F-2211-4C75-A018-2EE44F9DA550}" srcOrd="1" destOrd="0" presId="urn:microsoft.com/office/officeart/2005/8/layout/vList3#1"/>
    <dgm:cxn modelId="{19112F0E-2119-49F5-994F-FD0488E99283}" type="presParOf" srcId="{6726C199-11E3-466B-B6CB-A7FA0991D0F1}" destId="{AEC2791E-0886-46A6-9E12-5EC034E8E410}" srcOrd="11" destOrd="0" presId="urn:microsoft.com/office/officeart/2005/8/layout/vList3#1"/>
    <dgm:cxn modelId="{E7F68A2B-3B40-4FEF-8E93-327EB57FCDDC}" type="presParOf" srcId="{6726C199-11E3-466B-B6CB-A7FA0991D0F1}" destId="{12D1383D-4A33-4983-9A8D-93FE8C8748FC}" srcOrd="12" destOrd="0" presId="urn:microsoft.com/office/officeart/2005/8/layout/vList3#1"/>
    <dgm:cxn modelId="{281C3D87-7A87-40E4-B8E4-0073DDCA8AB3}" type="presParOf" srcId="{12D1383D-4A33-4983-9A8D-93FE8C8748FC}" destId="{1D062E86-32A6-4CD3-A5AB-505EB6297FB0}" srcOrd="0" destOrd="0" presId="urn:microsoft.com/office/officeart/2005/8/layout/vList3#1"/>
    <dgm:cxn modelId="{AA3888CA-AA03-49F7-BEEF-F1FDFD7D5226}" type="presParOf" srcId="{12D1383D-4A33-4983-9A8D-93FE8C8748FC}" destId="{5E58AD27-9D16-4FF3-848B-E9F44F3D92B3}" srcOrd="1" destOrd="0" presId="urn:microsoft.com/office/officeart/2005/8/layout/vList3#1"/>
    <dgm:cxn modelId="{D1652C18-B87B-4BFC-934C-A54E8476E7B6}" type="presParOf" srcId="{6726C199-11E3-466B-B6CB-A7FA0991D0F1}" destId="{C14A2CC5-A59B-4C35-998E-FA873E099FBD}" srcOrd="13" destOrd="0" presId="urn:microsoft.com/office/officeart/2005/8/layout/vList3#1"/>
    <dgm:cxn modelId="{37380362-BCA2-472A-ACB2-2AF275464952}" type="presParOf" srcId="{6726C199-11E3-466B-B6CB-A7FA0991D0F1}" destId="{3D32F113-5FB5-422E-9D2D-724042B1A7F7}" srcOrd="14" destOrd="0" presId="urn:microsoft.com/office/officeart/2005/8/layout/vList3#1"/>
    <dgm:cxn modelId="{3717221A-A3BD-4CDF-B356-8CF8E12FA485}" type="presParOf" srcId="{3D32F113-5FB5-422E-9D2D-724042B1A7F7}" destId="{FA2AEB97-0648-42E5-A806-BFF5E1658F81}" srcOrd="0" destOrd="0" presId="urn:microsoft.com/office/officeart/2005/8/layout/vList3#1"/>
    <dgm:cxn modelId="{A3CF65F0-9AED-409B-AE08-8093AEF9EF1E}" type="presParOf" srcId="{3D32F113-5FB5-422E-9D2D-724042B1A7F7}" destId="{4BE343BF-78A8-422C-BB7E-5739E5F2F3A8}" srcOrd="1" destOrd="0" presId="urn:microsoft.com/office/officeart/2005/8/layout/vList3#1"/>
    <dgm:cxn modelId="{02C0600A-9A6F-47C7-9A04-D27F1733D6DF}" type="presParOf" srcId="{6726C199-11E3-466B-B6CB-A7FA0991D0F1}" destId="{236F0E5C-0875-4B4F-9926-252DFCC82FEA}" srcOrd="15" destOrd="0" presId="urn:microsoft.com/office/officeart/2005/8/layout/vList3#1"/>
    <dgm:cxn modelId="{CBD6BB97-ED69-4FF6-9FF1-E7D9640689FE}" type="presParOf" srcId="{6726C199-11E3-466B-B6CB-A7FA0991D0F1}" destId="{605AF66B-1FF2-4536-ACCD-4BA656590767}" srcOrd="16" destOrd="0" presId="urn:microsoft.com/office/officeart/2005/8/layout/vList3#1"/>
    <dgm:cxn modelId="{A3F60AE0-3EE3-4C0B-BFFE-4297AEFEDCB7}" type="presParOf" srcId="{605AF66B-1FF2-4536-ACCD-4BA656590767}" destId="{D2F11215-7F2F-47C3-8132-78D7C26F3E74}" srcOrd="0" destOrd="0" presId="urn:microsoft.com/office/officeart/2005/8/layout/vList3#1"/>
    <dgm:cxn modelId="{4B0F53B3-6A66-4AC5-8BE7-4F067B97817A}" type="presParOf" srcId="{605AF66B-1FF2-4536-ACCD-4BA656590767}" destId="{3A92D9E5-C1EF-4F1F-9634-4470C1604149}" srcOrd="1" destOrd="0" presId="urn:microsoft.com/office/officeart/2005/8/layout/vList3#1"/>
    <dgm:cxn modelId="{05969EC9-8077-4DD9-AF4A-4107C3226E29}" type="presParOf" srcId="{6726C199-11E3-466B-B6CB-A7FA0991D0F1}" destId="{18BF7ABC-DE83-4FFA-A4D3-C7F0BDE67982}" srcOrd="17" destOrd="0" presId="urn:microsoft.com/office/officeart/2005/8/layout/vList3#1"/>
    <dgm:cxn modelId="{2DB330B2-6C13-4920-A5D5-08EEA53B1C14}" type="presParOf" srcId="{6726C199-11E3-466B-B6CB-A7FA0991D0F1}" destId="{222C60B9-F0BC-4074-BEEA-137970AC878A}" srcOrd="18" destOrd="0" presId="urn:microsoft.com/office/officeart/2005/8/layout/vList3#1"/>
    <dgm:cxn modelId="{A0A89088-053C-4ACB-A1EC-8941DE87C98F}" type="presParOf" srcId="{222C60B9-F0BC-4074-BEEA-137970AC878A}" destId="{1408A999-7880-45AD-9771-EB86F0EB36E2}" srcOrd="0" destOrd="0" presId="urn:microsoft.com/office/officeart/2005/8/layout/vList3#1"/>
    <dgm:cxn modelId="{1BD3F750-1113-41BA-9678-81F52C80AB58}" type="presParOf" srcId="{222C60B9-F0BC-4074-BEEA-137970AC878A}" destId="{9D7DAA4C-8DEB-43FC-AE00-8229D74DB7B0}"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56A497-8AF1-4325-AD4E-7D368B220433}"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95450EFF-62DD-4A14-BFFD-3898CB95167D}">
      <dgm:prSet custT="1">
        <dgm:style>
          <a:lnRef idx="1">
            <a:schemeClr val="accent3"/>
          </a:lnRef>
          <a:fillRef idx="2">
            <a:schemeClr val="accent3"/>
          </a:fillRef>
          <a:effectRef idx="1">
            <a:schemeClr val="accent3"/>
          </a:effectRef>
          <a:fontRef idx="minor">
            <a:schemeClr val="dk1"/>
          </a:fontRef>
        </dgm:style>
      </dgm:prSet>
      <dgm:spPr/>
      <dgm:t>
        <a:bodyPr/>
        <a:lstStyle/>
        <a:p>
          <a:pPr algn="ctr" rtl="0"/>
          <a:r>
            <a:rPr lang="ru-RU" sz="2000" b="1" dirty="0" smtClean="0">
              <a:solidFill>
                <a:schemeClr val="accent3">
                  <a:lumMod val="50000"/>
                </a:schemeClr>
              </a:solidFill>
            </a:rPr>
            <a:t>«Успех каждого ребенка»</a:t>
          </a:r>
        </a:p>
        <a:p>
          <a:pPr algn="ctr" rtl="0"/>
          <a:r>
            <a:rPr lang="ru-RU" sz="1400" b="1" dirty="0" smtClean="0">
              <a:solidFill>
                <a:schemeClr val="accent3">
                  <a:lumMod val="50000"/>
                </a:schemeClr>
              </a:solidFill>
            </a:rPr>
            <a:t> </a:t>
          </a:r>
          <a:r>
            <a:rPr lang="ru-RU" sz="1400" dirty="0" smtClean="0">
              <a:solidFill>
                <a:schemeClr val="accent3">
                  <a:lumMod val="50000"/>
                </a:schemeClr>
              </a:solidFill>
            </a:rPr>
            <a:t>планируются расходы на создание новых мест в образовательных организациях различных типов для реализации дополнительных общеразвивающих программ всех направленностей </a:t>
          </a:r>
        </a:p>
        <a:p>
          <a:pPr algn="ctr" rtl="0"/>
          <a:r>
            <a:rPr lang="ru-RU" sz="1800" b="1" dirty="0" smtClean="0">
              <a:solidFill>
                <a:schemeClr val="accent3">
                  <a:lumMod val="50000"/>
                </a:schemeClr>
              </a:solidFill>
            </a:rPr>
            <a:t>в сумме 611,0 тыс. рублей.</a:t>
          </a:r>
          <a:endParaRPr lang="ru-RU" sz="1800" b="1" dirty="0">
            <a:solidFill>
              <a:schemeClr val="accent3">
                <a:lumMod val="50000"/>
              </a:schemeClr>
            </a:solidFill>
          </a:endParaRPr>
        </a:p>
      </dgm:t>
    </dgm:pt>
    <dgm:pt modelId="{9F71DC19-6A5F-49AF-B0DA-4AEDF9E61B63}" type="parTrans" cxnId="{C1C35E75-5DD5-4E32-A4CC-EEB6D44B44E0}">
      <dgm:prSet/>
      <dgm:spPr/>
      <dgm:t>
        <a:bodyPr/>
        <a:lstStyle/>
        <a:p>
          <a:endParaRPr lang="ru-RU"/>
        </a:p>
      </dgm:t>
    </dgm:pt>
    <dgm:pt modelId="{A79C98B6-0ACE-453E-AB18-61EFA85EA412}" type="sibTrans" cxnId="{C1C35E75-5DD5-4E32-A4CC-EEB6D44B44E0}">
      <dgm:prSet/>
      <dgm:spPr/>
      <dgm:t>
        <a:bodyPr/>
        <a:lstStyle/>
        <a:p>
          <a:endParaRPr lang="ru-RU"/>
        </a:p>
      </dgm:t>
    </dgm:pt>
    <dgm:pt modelId="{CE57C799-5BD5-4C03-AEED-AA5C58E9C5B9}" type="pres">
      <dgm:prSet presAssocID="{9656A497-8AF1-4325-AD4E-7D368B220433}" presName="linear" presStyleCnt="0">
        <dgm:presLayoutVars>
          <dgm:animLvl val="lvl"/>
          <dgm:resizeHandles val="exact"/>
        </dgm:presLayoutVars>
      </dgm:prSet>
      <dgm:spPr/>
      <dgm:t>
        <a:bodyPr/>
        <a:lstStyle/>
        <a:p>
          <a:endParaRPr lang="ru-RU"/>
        </a:p>
      </dgm:t>
    </dgm:pt>
    <dgm:pt modelId="{2AD1E6DB-BD7E-4657-AD51-5C672CF78DD6}" type="pres">
      <dgm:prSet presAssocID="{95450EFF-62DD-4A14-BFFD-3898CB95167D}" presName="parentText" presStyleLbl="node1" presStyleIdx="0" presStyleCnt="1" custScaleY="110735" custLinFactY="-100000" custLinFactNeighborX="877" custLinFactNeighborY="-145874">
        <dgm:presLayoutVars>
          <dgm:chMax val="0"/>
          <dgm:bulletEnabled val="1"/>
        </dgm:presLayoutVars>
      </dgm:prSet>
      <dgm:spPr/>
      <dgm:t>
        <a:bodyPr/>
        <a:lstStyle/>
        <a:p>
          <a:endParaRPr lang="ru-RU"/>
        </a:p>
      </dgm:t>
    </dgm:pt>
  </dgm:ptLst>
  <dgm:cxnLst>
    <dgm:cxn modelId="{86B3C439-CC04-4BC1-A682-D56B2271B13B}" type="presOf" srcId="{95450EFF-62DD-4A14-BFFD-3898CB95167D}" destId="{2AD1E6DB-BD7E-4657-AD51-5C672CF78DD6}" srcOrd="0" destOrd="0" presId="urn:microsoft.com/office/officeart/2005/8/layout/vList2"/>
    <dgm:cxn modelId="{B4A716F8-A245-4EE5-8DA7-79CE1AE5DCD7}" type="presOf" srcId="{9656A497-8AF1-4325-AD4E-7D368B220433}" destId="{CE57C799-5BD5-4C03-AEED-AA5C58E9C5B9}" srcOrd="0" destOrd="0" presId="urn:microsoft.com/office/officeart/2005/8/layout/vList2"/>
    <dgm:cxn modelId="{C1C35E75-5DD5-4E32-A4CC-EEB6D44B44E0}" srcId="{9656A497-8AF1-4325-AD4E-7D368B220433}" destId="{95450EFF-62DD-4A14-BFFD-3898CB95167D}" srcOrd="0" destOrd="0" parTransId="{9F71DC19-6A5F-49AF-B0DA-4AEDF9E61B63}" sibTransId="{A79C98B6-0ACE-453E-AB18-61EFA85EA412}"/>
    <dgm:cxn modelId="{96AE0259-BE5E-4269-A2ED-4EC29F6D87FA}" type="presParOf" srcId="{CE57C799-5BD5-4C03-AEED-AA5C58E9C5B9}" destId="{2AD1E6DB-BD7E-4657-AD51-5C672CF78DD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55F6-D10A-4F91-9B4F-4043AA54C853}">
      <dsp:nvSpPr>
        <dsp:cNvPr id="0" name=""/>
        <dsp:cNvSpPr/>
      </dsp:nvSpPr>
      <dsp:spPr>
        <a:xfrm>
          <a:off x="3960437" y="1162141"/>
          <a:ext cx="1790017" cy="305265"/>
        </a:xfrm>
        <a:custGeom>
          <a:avLst/>
          <a:gdLst/>
          <a:ahLst/>
          <a:cxnLst/>
          <a:rect l="0" t="0" r="0" b="0"/>
          <a:pathLst>
            <a:path>
              <a:moveTo>
                <a:pt x="0" y="0"/>
              </a:moveTo>
              <a:lnTo>
                <a:pt x="0" y="152978"/>
              </a:lnTo>
              <a:lnTo>
                <a:pt x="1790017" y="152978"/>
              </a:lnTo>
              <a:lnTo>
                <a:pt x="1790017" y="305265"/>
              </a:lnTo>
            </a:path>
          </a:pathLst>
        </a:custGeom>
        <a:noFill/>
        <a:ln w="9525" cap="flat" cmpd="sng" algn="ctr">
          <a:solidFill>
            <a:schemeClr val="accent3">
              <a:shade val="50000"/>
              <a:satMod val="103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ED4E658C-BB82-4A73-A480-FD91A9795CBA}">
      <dsp:nvSpPr>
        <dsp:cNvPr id="0" name=""/>
        <dsp:cNvSpPr/>
      </dsp:nvSpPr>
      <dsp:spPr>
        <a:xfrm>
          <a:off x="975618" y="2192585"/>
          <a:ext cx="491318" cy="1836622"/>
        </a:xfrm>
        <a:custGeom>
          <a:avLst/>
          <a:gdLst/>
          <a:ahLst/>
          <a:cxnLst/>
          <a:rect l="0" t="0" r="0" b="0"/>
          <a:pathLst>
            <a:path>
              <a:moveTo>
                <a:pt x="0" y="0"/>
              </a:moveTo>
              <a:lnTo>
                <a:pt x="0" y="1836622"/>
              </a:lnTo>
              <a:lnTo>
                <a:pt x="491318" y="1836622"/>
              </a:lnTo>
            </a:path>
          </a:pathLst>
        </a:custGeom>
        <a:noFill/>
        <a:ln w="9525" cap="flat" cmpd="sng" algn="ctr">
          <a:solidFill>
            <a:schemeClr val="accent3">
              <a:shade val="50000"/>
              <a:satMod val="103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599E31DC-BFF0-4419-9E81-A3F134140454}">
      <dsp:nvSpPr>
        <dsp:cNvPr id="0" name=""/>
        <dsp:cNvSpPr/>
      </dsp:nvSpPr>
      <dsp:spPr>
        <a:xfrm>
          <a:off x="975618" y="2192585"/>
          <a:ext cx="491318" cy="737016"/>
        </a:xfrm>
        <a:custGeom>
          <a:avLst/>
          <a:gdLst/>
          <a:ahLst/>
          <a:cxnLst/>
          <a:rect l="0" t="0" r="0" b="0"/>
          <a:pathLst>
            <a:path>
              <a:moveTo>
                <a:pt x="0" y="0"/>
              </a:moveTo>
              <a:lnTo>
                <a:pt x="0" y="737016"/>
              </a:lnTo>
              <a:lnTo>
                <a:pt x="491318" y="737016"/>
              </a:lnTo>
            </a:path>
          </a:pathLst>
        </a:custGeom>
        <a:noFill/>
        <a:ln w="9525" cap="flat" cmpd="sng" algn="ctr">
          <a:solidFill>
            <a:schemeClr val="accent3">
              <a:shade val="50000"/>
              <a:satMod val="103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BF25AB32-FFAC-4B58-B8E6-83E35D461773}">
      <dsp:nvSpPr>
        <dsp:cNvPr id="0" name=""/>
        <dsp:cNvSpPr/>
      </dsp:nvSpPr>
      <dsp:spPr>
        <a:xfrm>
          <a:off x="2285800" y="1162141"/>
          <a:ext cx="1674637" cy="305265"/>
        </a:xfrm>
        <a:custGeom>
          <a:avLst/>
          <a:gdLst/>
          <a:ahLst/>
          <a:cxnLst/>
          <a:rect l="0" t="0" r="0" b="0"/>
          <a:pathLst>
            <a:path>
              <a:moveTo>
                <a:pt x="1674637" y="0"/>
              </a:moveTo>
              <a:lnTo>
                <a:pt x="1674637" y="152978"/>
              </a:lnTo>
              <a:lnTo>
                <a:pt x="0" y="152978"/>
              </a:lnTo>
              <a:lnTo>
                <a:pt x="0" y="305265"/>
              </a:lnTo>
            </a:path>
          </a:pathLst>
        </a:custGeom>
        <a:noFill/>
        <a:ln w="9525" cap="flat" cmpd="sng" algn="ctr">
          <a:solidFill>
            <a:schemeClr val="accent3">
              <a:shade val="50000"/>
              <a:satMod val="103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3CC37B14-09C2-45DC-A84B-D35581AB5892}">
      <dsp:nvSpPr>
        <dsp:cNvPr id="0" name=""/>
        <dsp:cNvSpPr/>
      </dsp:nvSpPr>
      <dsp:spPr>
        <a:xfrm>
          <a:off x="0" y="0"/>
          <a:ext cx="7920875" cy="1162141"/>
        </a:xfrm>
        <a:prstGeom prst="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0" kern="1200" dirty="0" smtClean="0">
              <a:solidFill>
                <a:schemeClr val="accent3">
                  <a:lumMod val="50000"/>
                </a:schemeClr>
              </a:solidFill>
              <a:effectLst>
                <a:outerShdw blurRad="38100" dist="38100" dir="2700000" algn="tl">
                  <a:srgbClr val="000000">
                    <a:alpha val="43137"/>
                  </a:srgbClr>
                </a:outerShdw>
              </a:effectLst>
              <a:latin typeface="+mn-lt"/>
            </a:rPr>
            <a:t>Консолидированный бюджет </a:t>
          </a:r>
        </a:p>
        <a:p>
          <a:pPr lvl="0" algn="ctr" defTabSz="800100">
            <a:lnSpc>
              <a:spcPct val="90000"/>
            </a:lnSpc>
            <a:spcBef>
              <a:spcPct val="0"/>
            </a:spcBef>
            <a:spcAft>
              <a:spcPct val="35000"/>
            </a:spcAft>
          </a:pPr>
          <a:r>
            <a:rPr lang="ru-RU" sz="1800" b="0" kern="1200" dirty="0" smtClean="0">
              <a:solidFill>
                <a:schemeClr val="accent3">
                  <a:lumMod val="50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kern="1200" dirty="0">
            <a:solidFill>
              <a:schemeClr val="accent3">
                <a:lumMod val="50000"/>
              </a:schemeClr>
            </a:solidFill>
            <a:latin typeface="+mn-lt"/>
          </a:endParaRPr>
        </a:p>
      </dsp:txBody>
      <dsp:txXfrm>
        <a:off x="0" y="0"/>
        <a:ext cx="7920875" cy="1162141"/>
      </dsp:txXfrm>
    </dsp:sp>
    <dsp:sp modelId="{5205DF40-9B9D-44C0-A600-FE41A879693F}">
      <dsp:nvSpPr>
        <dsp:cNvPr id="0" name=""/>
        <dsp:cNvSpPr/>
      </dsp:nvSpPr>
      <dsp:spPr>
        <a:xfrm>
          <a:off x="648072" y="1467407"/>
          <a:ext cx="3275455" cy="725178"/>
        </a:xfrm>
        <a:prstGeom prst="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80000"/>
            </a:lnSpc>
            <a:spcBef>
              <a:spcPct val="0"/>
            </a:spcBef>
            <a:spcAft>
              <a:spcPct val="35000"/>
            </a:spcAft>
          </a:pPr>
          <a:r>
            <a:rPr lang="ru-RU" sz="1600" b="0" kern="1200" dirty="0" smtClean="0">
              <a:solidFill>
                <a:schemeClr val="accent3">
                  <a:lumMod val="50000"/>
                </a:schemeClr>
              </a:solidFill>
              <a:effectLst>
                <a:outerShdw blurRad="38100" dist="38100" dir="2700000" algn="tl">
                  <a:srgbClr val="000000">
                    <a:alpha val="43137"/>
                  </a:srgbClr>
                </a:outerShdw>
              </a:effectLst>
              <a:latin typeface="+mn-lt"/>
            </a:rPr>
            <a:t>15</a:t>
          </a:r>
        </a:p>
        <a:p>
          <a:pPr lvl="0" algn="ctr" defTabSz="711200">
            <a:lnSpc>
              <a:spcPct val="80000"/>
            </a:lnSpc>
            <a:spcBef>
              <a:spcPct val="0"/>
            </a:spcBef>
            <a:spcAft>
              <a:spcPct val="35000"/>
            </a:spcAft>
          </a:pPr>
          <a:r>
            <a:rPr lang="ru-RU" sz="1600" b="0" kern="1200" dirty="0" smtClean="0">
              <a:solidFill>
                <a:schemeClr val="accent3">
                  <a:lumMod val="50000"/>
                </a:schemeClr>
              </a:solidFill>
              <a:effectLst>
                <a:outerShdw blurRad="38100" dist="38100" dir="2700000" algn="tl">
                  <a:srgbClr val="000000">
                    <a:alpha val="43137"/>
                  </a:srgbClr>
                </a:outerShdw>
              </a:effectLst>
              <a:latin typeface="+mn-lt"/>
            </a:rPr>
            <a:t>Бюджеты поселений</a:t>
          </a:r>
          <a:endParaRPr lang="ru-RU" sz="1600" b="0" kern="1200" dirty="0">
            <a:solidFill>
              <a:schemeClr val="accent3">
                <a:lumMod val="50000"/>
              </a:schemeClr>
            </a:solidFill>
            <a:effectLst>
              <a:outerShdw blurRad="38100" dist="38100" dir="2700000" algn="tl">
                <a:srgbClr val="000000">
                  <a:alpha val="43137"/>
                </a:srgbClr>
              </a:outerShdw>
            </a:effectLst>
            <a:latin typeface="+mn-lt"/>
          </a:endParaRPr>
        </a:p>
      </dsp:txBody>
      <dsp:txXfrm>
        <a:off x="648072" y="1467407"/>
        <a:ext cx="3275455" cy="725178"/>
      </dsp:txXfrm>
    </dsp:sp>
    <dsp:sp modelId="{98B99544-7CDE-443D-B0DB-9C3951712EF3}">
      <dsp:nvSpPr>
        <dsp:cNvPr id="0" name=""/>
        <dsp:cNvSpPr/>
      </dsp:nvSpPr>
      <dsp:spPr>
        <a:xfrm>
          <a:off x="1466936" y="2497160"/>
          <a:ext cx="3273991" cy="864883"/>
        </a:xfrm>
        <a:prstGeom prst="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smtClean="0">
              <a:solidFill>
                <a:schemeClr val="accent3">
                  <a:lumMod val="50000"/>
                </a:schemeClr>
              </a:solidFill>
              <a:effectLst>
                <a:outerShdw blurRad="38100" dist="38100" dir="2700000" algn="tl">
                  <a:srgbClr val="000000">
                    <a:alpha val="43137"/>
                  </a:srgbClr>
                </a:outerShdw>
              </a:effectLst>
            </a:rPr>
            <a:t>1</a:t>
          </a:r>
        </a:p>
        <a:p>
          <a:pPr lvl="0" algn="ctr" defTabSz="711200">
            <a:lnSpc>
              <a:spcPct val="90000"/>
            </a:lnSpc>
            <a:spcBef>
              <a:spcPct val="0"/>
            </a:spcBef>
            <a:spcAft>
              <a:spcPct val="35000"/>
            </a:spcAft>
          </a:pPr>
          <a:r>
            <a:rPr lang="ru-RU" sz="1600" b="0" kern="1200" dirty="0" smtClean="0">
              <a:solidFill>
                <a:schemeClr val="accent3">
                  <a:lumMod val="50000"/>
                </a:schemeClr>
              </a:solidFill>
              <a:effectLst>
                <a:outerShdw blurRad="38100" dist="38100" dir="2700000" algn="tl">
                  <a:srgbClr val="000000">
                    <a:alpha val="43137"/>
                  </a:srgbClr>
                </a:outerShdw>
              </a:effectLst>
              <a:latin typeface="+mn-lt"/>
            </a:rPr>
            <a:t>Бюджет городского поселения – город Павловск</a:t>
          </a:r>
          <a:endParaRPr lang="ru-RU" sz="1600" b="0" kern="1200" dirty="0">
            <a:solidFill>
              <a:schemeClr val="accent3">
                <a:lumMod val="50000"/>
              </a:schemeClr>
            </a:solidFill>
            <a:effectLst>
              <a:outerShdw blurRad="38100" dist="38100" dir="2700000" algn="tl">
                <a:srgbClr val="000000">
                  <a:alpha val="43137"/>
                </a:srgbClr>
              </a:outerShdw>
            </a:effectLst>
            <a:latin typeface="+mn-lt"/>
          </a:endParaRPr>
        </a:p>
      </dsp:txBody>
      <dsp:txXfrm>
        <a:off x="1466936" y="2497160"/>
        <a:ext cx="3273991" cy="864883"/>
      </dsp:txXfrm>
    </dsp:sp>
    <dsp:sp modelId="{E00FD14B-4291-4D2F-99A5-640B8AE86191}">
      <dsp:nvSpPr>
        <dsp:cNvPr id="0" name=""/>
        <dsp:cNvSpPr/>
      </dsp:nvSpPr>
      <dsp:spPr>
        <a:xfrm>
          <a:off x="1466936" y="3666618"/>
          <a:ext cx="3273991" cy="725178"/>
        </a:xfrm>
        <a:prstGeom prst="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smtClean="0">
              <a:solidFill>
                <a:schemeClr val="accent3">
                  <a:lumMod val="50000"/>
                </a:schemeClr>
              </a:solidFill>
              <a:effectLst>
                <a:outerShdw blurRad="38100" dist="38100" dir="2700000" algn="tl">
                  <a:srgbClr val="000000">
                    <a:alpha val="43137"/>
                  </a:srgbClr>
                </a:outerShdw>
              </a:effectLst>
              <a:latin typeface="+mn-lt"/>
            </a:rPr>
            <a:t>14</a:t>
          </a:r>
        </a:p>
        <a:p>
          <a:pPr lvl="0" algn="ctr" defTabSz="711200">
            <a:lnSpc>
              <a:spcPct val="90000"/>
            </a:lnSpc>
            <a:spcBef>
              <a:spcPct val="0"/>
            </a:spcBef>
            <a:spcAft>
              <a:spcPct val="35000"/>
            </a:spcAft>
          </a:pPr>
          <a:r>
            <a:rPr lang="ru-RU" sz="1600" b="0" kern="1200" dirty="0" smtClean="0">
              <a:solidFill>
                <a:schemeClr val="accent3">
                  <a:lumMod val="50000"/>
                </a:schemeClr>
              </a:solidFill>
              <a:effectLst>
                <a:outerShdw blurRad="38100" dist="38100" dir="2700000" algn="tl">
                  <a:srgbClr val="000000">
                    <a:alpha val="43137"/>
                  </a:srgbClr>
                </a:outerShdw>
              </a:effectLst>
              <a:latin typeface="+mn-lt"/>
            </a:rPr>
            <a:t>Бюджеты сельских поселений</a:t>
          </a:r>
        </a:p>
      </dsp:txBody>
      <dsp:txXfrm>
        <a:off x="1466936" y="3666618"/>
        <a:ext cx="3273991" cy="725178"/>
      </dsp:txXfrm>
    </dsp:sp>
    <dsp:sp modelId="{D859C348-7C3B-4376-BE14-73D14619B936}">
      <dsp:nvSpPr>
        <dsp:cNvPr id="0" name=""/>
        <dsp:cNvSpPr/>
      </dsp:nvSpPr>
      <dsp:spPr>
        <a:xfrm>
          <a:off x="4228103" y="1467407"/>
          <a:ext cx="3044704" cy="725178"/>
        </a:xfrm>
        <a:prstGeom prst="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smtClean="0">
              <a:solidFill>
                <a:schemeClr val="accent3">
                  <a:lumMod val="50000"/>
                </a:schemeClr>
              </a:solidFill>
              <a:effectLst>
                <a:outerShdw blurRad="38100" dist="38100" dir="2700000" algn="tl">
                  <a:srgbClr val="000000">
                    <a:alpha val="43137"/>
                  </a:srgbClr>
                </a:outerShdw>
              </a:effectLst>
              <a:latin typeface="+mn-lt"/>
            </a:rPr>
            <a:t>Бюджет муниципального района</a:t>
          </a:r>
          <a:endParaRPr lang="ru-RU" sz="1600" b="0" kern="1200" dirty="0">
            <a:solidFill>
              <a:schemeClr val="accent3">
                <a:lumMod val="50000"/>
              </a:schemeClr>
            </a:solidFill>
            <a:effectLst>
              <a:outerShdw blurRad="38100" dist="38100" dir="2700000" algn="tl">
                <a:srgbClr val="000000">
                  <a:alpha val="43137"/>
                </a:srgbClr>
              </a:outerShdw>
            </a:effectLst>
            <a:latin typeface="+mn-lt"/>
          </a:endParaRPr>
        </a:p>
      </dsp:txBody>
      <dsp:txXfrm>
        <a:off x="4228103" y="1467407"/>
        <a:ext cx="3044704" cy="7251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AE9DCB-72D6-45A3-BC6B-0A24A95095F3}">
      <dsp:nvSpPr>
        <dsp:cNvPr id="0" name=""/>
        <dsp:cNvSpPr/>
      </dsp:nvSpPr>
      <dsp:spPr>
        <a:xfrm>
          <a:off x="2431101" y="1522349"/>
          <a:ext cx="488155" cy="935355"/>
        </a:xfrm>
        <a:custGeom>
          <a:avLst/>
          <a:gdLst/>
          <a:ahLst/>
          <a:cxnLst/>
          <a:rect l="0" t="0" r="0" b="0"/>
          <a:pathLst>
            <a:path>
              <a:moveTo>
                <a:pt x="0" y="0"/>
              </a:moveTo>
              <a:lnTo>
                <a:pt x="244077" y="0"/>
              </a:lnTo>
              <a:lnTo>
                <a:pt x="244077" y="935355"/>
              </a:lnTo>
              <a:lnTo>
                <a:pt x="488155" y="935355"/>
              </a:lnTo>
            </a:path>
          </a:pathLst>
        </a:custGeom>
        <a:noFill/>
        <a:ln w="9525" cap="flat" cmpd="sng" algn="ctr">
          <a:solidFill>
            <a:schemeClr val="accent3">
              <a:shade val="50000"/>
              <a:satMod val="103000"/>
            </a:schemeClr>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2648802" y="1963650"/>
        <a:ext cx="52753" cy="52753"/>
      </dsp:txXfrm>
    </dsp:sp>
    <dsp:sp modelId="{C8D5CEF3-9895-41B4-BCEE-EB4A5442B841}">
      <dsp:nvSpPr>
        <dsp:cNvPr id="0" name=""/>
        <dsp:cNvSpPr/>
      </dsp:nvSpPr>
      <dsp:spPr>
        <a:xfrm>
          <a:off x="2431101" y="1476629"/>
          <a:ext cx="521229" cy="91440"/>
        </a:xfrm>
        <a:custGeom>
          <a:avLst/>
          <a:gdLst/>
          <a:ahLst/>
          <a:cxnLst/>
          <a:rect l="0" t="0" r="0" b="0"/>
          <a:pathLst>
            <a:path>
              <a:moveTo>
                <a:pt x="0" y="45720"/>
              </a:moveTo>
              <a:lnTo>
                <a:pt x="260614" y="45720"/>
              </a:lnTo>
              <a:lnTo>
                <a:pt x="260614" y="80291"/>
              </a:lnTo>
              <a:lnTo>
                <a:pt x="521229" y="80291"/>
              </a:lnTo>
            </a:path>
          </a:pathLst>
        </a:custGeom>
        <a:noFill/>
        <a:ln w="9525" cap="flat" cmpd="sng" algn="ctr">
          <a:solidFill>
            <a:schemeClr val="accent3">
              <a:shade val="50000"/>
              <a:satMod val="103000"/>
            </a:schemeClr>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2678657" y="1509290"/>
        <a:ext cx="26118" cy="26118"/>
      </dsp:txXfrm>
    </dsp:sp>
    <dsp:sp modelId="{566BC0B8-D216-4C18-BB80-BF145AB160F7}">
      <dsp:nvSpPr>
        <dsp:cNvPr id="0" name=""/>
        <dsp:cNvSpPr/>
      </dsp:nvSpPr>
      <dsp:spPr>
        <a:xfrm>
          <a:off x="2431101" y="520621"/>
          <a:ext cx="488155" cy="1001727"/>
        </a:xfrm>
        <a:custGeom>
          <a:avLst/>
          <a:gdLst/>
          <a:ahLst/>
          <a:cxnLst/>
          <a:rect l="0" t="0" r="0" b="0"/>
          <a:pathLst>
            <a:path>
              <a:moveTo>
                <a:pt x="0" y="1001727"/>
              </a:moveTo>
              <a:lnTo>
                <a:pt x="244077" y="1001727"/>
              </a:lnTo>
              <a:lnTo>
                <a:pt x="244077" y="0"/>
              </a:lnTo>
              <a:lnTo>
                <a:pt x="488155" y="0"/>
              </a:lnTo>
            </a:path>
          </a:pathLst>
        </a:custGeom>
        <a:noFill/>
        <a:ln w="9525" cap="flat" cmpd="sng" algn="ctr">
          <a:solidFill>
            <a:schemeClr val="accent3">
              <a:shade val="50000"/>
              <a:satMod val="103000"/>
            </a:schemeClr>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dirty="0"/>
        </a:p>
      </dsp:txBody>
      <dsp:txXfrm>
        <a:off x="2647320" y="993627"/>
        <a:ext cx="55717" cy="55717"/>
      </dsp:txXfrm>
    </dsp:sp>
    <dsp:sp modelId="{1E1AB717-7B2A-4106-B361-E831FBBDDD03}">
      <dsp:nvSpPr>
        <dsp:cNvPr id="0" name=""/>
        <dsp:cNvSpPr/>
      </dsp:nvSpPr>
      <dsp:spPr>
        <a:xfrm>
          <a:off x="2" y="288023"/>
          <a:ext cx="2393547" cy="2468651"/>
        </a:xfrm>
        <a:prstGeom prst="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solidFill>
                <a:schemeClr val="accent4">
                  <a:lumMod val="50000"/>
                </a:schemeClr>
              </a:solidFill>
            </a:rPr>
            <a:t>Составление проекта бюджета муниципального района основывается на:</a:t>
          </a:r>
          <a:endParaRPr lang="ru-RU" sz="2000" kern="1200" dirty="0">
            <a:solidFill>
              <a:schemeClr val="accent4">
                <a:lumMod val="50000"/>
              </a:schemeClr>
            </a:solidFill>
          </a:endParaRPr>
        </a:p>
      </dsp:txBody>
      <dsp:txXfrm>
        <a:off x="2" y="288023"/>
        <a:ext cx="2393547" cy="2468651"/>
      </dsp:txXfrm>
    </dsp:sp>
    <dsp:sp modelId="{57705B76-1030-420B-B863-26F1019084E9}">
      <dsp:nvSpPr>
        <dsp:cNvPr id="0" name=""/>
        <dsp:cNvSpPr/>
      </dsp:nvSpPr>
      <dsp:spPr>
        <a:xfrm>
          <a:off x="2919256" y="0"/>
          <a:ext cx="5034508" cy="1041243"/>
        </a:xfrm>
        <a:prstGeom prst="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4">
                  <a:lumMod val="50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endParaRPr lang="ru-RU" sz="1600" kern="1200" dirty="0">
            <a:solidFill>
              <a:schemeClr val="accent4">
                <a:lumMod val="50000"/>
              </a:schemeClr>
            </a:solidFill>
          </a:endParaRPr>
        </a:p>
      </dsp:txBody>
      <dsp:txXfrm>
        <a:off x="2919256" y="0"/>
        <a:ext cx="5034508" cy="1041243"/>
      </dsp:txXfrm>
    </dsp:sp>
    <dsp:sp modelId="{87036961-60FA-4312-973C-1DC4B557F651}">
      <dsp:nvSpPr>
        <dsp:cNvPr id="0" name=""/>
        <dsp:cNvSpPr/>
      </dsp:nvSpPr>
      <dsp:spPr>
        <a:xfrm>
          <a:off x="2952331" y="1152127"/>
          <a:ext cx="5006595" cy="809587"/>
        </a:xfrm>
        <a:prstGeom prst="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4">
                  <a:lumMod val="50000"/>
                </a:schemeClr>
              </a:solidFill>
            </a:rPr>
            <a:t>Прогнозе социально-экономического развития Воронежской области и Павловского муниципального района</a:t>
          </a:r>
          <a:endParaRPr lang="ru-RU" sz="1600" kern="1200" dirty="0">
            <a:solidFill>
              <a:schemeClr val="accent4">
                <a:lumMod val="50000"/>
              </a:schemeClr>
            </a:solidFill>
          </a:endParaRPr>
        </a:p>
      </dsp:txBody>
      <dsp:txXfrm>
        <a:off x="2952331" y="1152127"/>
        <a:ext cx="5006595" cy="809587"/>
      </dsp:txXfrm>
    </dsp:sp>
    <dsp:sp modelId="{5C175D13-1D72-43DB-95FB-2A6DB3890D50}">
      <dsp:nvSpPr>
        <dsp:cNvPr id="0" name=""/>
        <dsp:cNvSpPr/>
      </dsp:nvSpPr>
      <dsp:spPr>
        <a:xfrm>
          <a:off x="2919256" y="2094559"/>
          <a:ext cx="5041315" cy="726291"/>
        </a:xfrm>
        <a:prstGeom prst="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4">
                  <a:lumMod val="50000"/>
                </a:schemeClr>
              </a:solidFill>
            </a:rPr>
            <a:t>Муниципальных</a:t>
          </a:r>
          <a:r>
            <a:rPr lang="ru-RU" sz="2000" kern="1200" dirty="0" smtClean="0">
              <a:solidFill>
                <a:schemeClr val="accent4">
                  <a:lumMod val="50000"/>
                </a:schemeClr>
              </a:solidFill>
            </a:rPr>
            <a:t> </a:t>
          </a:r>
          <a:r>
            <a:rPr lang="ru-RU" sz="1600" kern="1200" dirty="0" smtClean="0">
              <a:solidFill>
                <a:schemeClr val="accent4">
                  <a:lumMod val="50000"/>
                </a:schemeClr>
              </a:solidFill>
            </a:rPr>
            <a:t>программах Павловского муниципального района Воронежской области</a:t>
          </a:r>
          <a:endParaRPr lang="ru-RU" sz="1600" kern="1200" dirty="0">
            <a:solidFill>
              <a:schemeClr val="accent4">
                <a:lumMod val="50000"/>
              </a:schemeClr>
            </a:solidFill>
          </a:endParaRPr>
        </a:p>
      </dsp:txBody>
      <dsp:txXfrm>
        <a:off x="2919256" y="2094559"/>
        <a:ext cx="5041315" cy="7262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725B2D-F586-4A1B-B960-F1B94EA54C58}">
      <dsp:nvSpPr>
        <dsp:cNvPr id="0" name=""/>
        <dsp:cNvSpPr/>
      </dsp:nvSpPr>
      <dsp:spPr>
        <a:xfrm>
          <a:off x="2952876" y="2478332"/>
          <a:ext cx="2266145" cy="1254117"/>
        </a:xfrm>
        <a:prstGeom prst="ellips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ru-RU" sz="2400" b="1" kern="1200" cap="none" spc="0" dirty="0" smtClean="0">
              <a:ln w="12700">
                <a:solidFill>
                  <a:schemeClr val="tx2">
                    <a:satMod val="155000"/>
                  </a:schemeClr>
                </a:solidFill>
                <a:prstDash val="solid"/>
              </a:ln>
              <a:solidFill>
                <a:schemeClr val="accent4">
                  <a:lumMod val="50000"/>
                </a:schemeClr>
              </a:solidFill>
              <a:effectLst>
                <a:outerShdw blurRad="41275" dist="20320" dir="1800000" algn="tl" rotWithShape="0">
                  <a:srgbClr val="000000">
                    <a:alpha val="40000"/>
                  </a:srgbClr>
                </a:outerShdw>
              </a:effectLst>
            </a:rPr>
            <a:t>РАСХОДЫ</a:t>
          </a:r>
          <a:endParaRPr lang="ru-RU" sz="2400" kern="1200" dirty="0">
            <a:solidFill>
              <a:schemeClr val="accent4">
                <a:lumMod val="50000"/>
              </a:schemeClr>
            </a:solidFill>
          </a:endParaRPr>
        </a:p>
      </dsp:txBody>
      <dsp:txXfrm>
        <a:off x="3284745" y="2661993"/>
        <a:ext cx="1602407" cy="886795"/>
      </dsp:txXfrm>
    </dsp:sp>
    <dsp:sp modelId="{1326B9B0-0EA2-410D-8266-A45126940775}">
      <dsp:nvSpPr>
        <dsp:cNvPr id="0" name=""/>
        <dsp:cNvSpPr/>
      </dsp:nvSpPr>
      <dsp:spPr>
        <a:xfrm rot="11700000">
          <a:off x="1648529" y="2358489"/>
          <a:ext cx="1364147" cy="553115"/>
        </a:xfrm>
        <a:prstGeom prst="leftArrow">
          <a:avLst>
            <a:gd name="adj1" fmla="val 60000"/>
            <a:gd name="adj2" fmla="val 50000"/>
          </a:avLst>
        </a:prstGeom>
        <a:solidFill>
          <a:schemeClr val="accent2">
            <a:tint val="60000"/>
            <a:hueOff val="0"/>
            <a:satOff val="0"/>
            <a:lumOff val="0"/>
            <a:alphaOff val="0"/>
          </a:schemeClr>
        </a:soli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50A3D06-2F1B-45F2-82B2-CA5927CF5AF0}">
      <dsp:nvSpPr>
        <dsp:cNvPr id="0" name=""/>
        <dsp:cNvSpPr/>
      </dsp:nvSpPr>
      <dsp:spPr>
        <a:xfrm>
          <a:off x="827346" y="1987126"/>
          <a:ext cx="1688847" cy="942775"/>
        </a:xfrm>
        <a:prstGeom prst="roundRect">
          <a:avLst>
            <a:gd name="adj" fmla="val 10000"/>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4">
                  <a:lumMod val="50000"/>
                </a:schemeClr>
              </a:solidFill>
            </a:rPr>
            <a:t>По ведомствам</a:t>
          </a:r>
          <a:endParaRPr lang="ru-RU" sz="1600" kern="1200" dirty="0">
            <a:solidFill>
              <a:schemeClr val="accent4">
                <a:lumMod val="50000"/>
              </a:schemeClr>
            </a:solidFill>
          </a:endParaRPr>
        </a:p>
      </dsp:txBody>
      <dsp:txXfrm>
        <a:off x="854959" y="2014739"/>
        <a:ext cx="1633621" cy="887549"/>
      </dsp:txXfrm>
    </dsp:sp>
    <dsp:sp modelId="{BAAF49A3-E4AC-4E81-AC8D-C52889666EF8}">
      <dsp:nvSpPr>
        <dsp:cNvPr id="0" name=""/>
        <dsp:cNvSpPr/>
      </dsp:nvSpPr>
      <dsp:spPr>
        <a:xfrm rot="14700000">
          <a:off x="2566520" y="1368141"/>
          <a:ext cx="1728789" cy="553115"/>
        </a:xfrm>
        <a:prstGeom prst="leftArrow">
          <a:avLst>
            <a:gd name="adj1" fmla="val 60000"/>
            <a:gd name="adj2" fmla="val 50000"/>
          </a:avLst>
        </a:prstGeom>
        <a:solidFill>
          <a:schemeClr val="accent2">
            <a:tint val="60000"/>
            <a:hueOff val="0"/>
            <a:satOff val="0"/>
            <a:lumOff val="0"/>
            <a:alphaOff val="0"/>
          </a:schemeClr>
        </a:soli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A70A1FE-53BB-44E7-9310-2B04C0590B0A}">
      <dsp:nvSpPr>
        <dsp:cNvPr id="0" name=""/>
        <dsp:cNvSpPr/>
      </dsp:nvSpPr>
      <dsp:spPr>
        <a:xfrm>
          <a:off x="2058161" y="256990"/>
          <a:ext cx="1943041" cy="1166455"/>
        </a:xfrm>
        <a:prstGeom prst="roundRect">
          <a:avLst>
            <a:gd name="adj" fmla="val 10000"/>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4">
                  <a:lumMod val="50000"/>
                </a:schemeClr>
              </a:solidFill>
            </a:rPr>
            <a:t>По функциям организованного самоуправления</a:t>
          </a:r>
          <a:endParaRPr lang="ru-RU" sz="1600" kern="1200" dirty="0">
            <a:solidFill>
              <a:schemeClr val="accent4">
                <a:lumMod val="50000"/>
              </a:schemeClr>
            </a:solidFill>
          </a:endParaRPr>
        </a:p>
      </dsp:txBody>
      <dsp:txXfrm>
        <a:off x="2092325" y="291154"/>
        <a:ext cx="1874713" cy="1098127"/>
      </dsp:txXfrm>
    </dsp:sp>
    <dsp:sp modelId="{AD82A728-B52C-442A-A2BA-B1D07FF53459}">
      <dsp:nvSpPr>
        <dsp:cNvPr id="0" name=""/>
        <dsp:cNvSpPr/>
      </dsp:nvSpPr>
      <dsp:spPr>
        <a:xfrm rot="17700000">
          <a:off x="3912513" y="1347067"/>
          <a:ext cx="1728789" cy="553115"/>
        </a:xfrm>
        <a:prstGeom prst="leftArrow">
          <a:avLst>
            <a:gd name="adj1" fmla="val 60000"/>
            <a:gd name="adj2" fmla="val 50000"/>
          </a:avLst>
        </a:prstGeom>
        <a:solidFill>
          <a:schemeClr val="accent2">
            <a:tint val="60000"/>
            <a:hueOff val="0"/>
            <a:satOff val="0"/>
            <a:lumOff val="0"/>
            <a:alphaOff val="0"/>
          </a:schemeClr>
        </a:soli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9E8586C-AA25-411F-9D9C-6C82B2D13F6D}">
      <dsp:nvSpPr>
        <dsp:cNvPr id="0" name=""/>
        <dsp:cNvSpPr/>
      </dsp:nvSpPr>
      <dsp:spPr>
        <a:xfrm>
          <a:off x="4252234" y="241953"/>
          <a:ext cx="1779964" cy="1196529"/>
        </a:xfrm>
        <a:prstGeom prst="roundRect">
          <a:avLst>
            <a:gd name="adj" fmla="val 10000"/>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4">
                  <a:lumMod val="50000"/>
                </a:schemeClr>
              </a:solidFill>
            </a:rPr>
            <a:t>По муниципальным программам</a:t>
          </a:r>
          <a:endParaRPr lang="ru-RU" sz="1600" kern="1200" dirty="0">
            <a:solidFill>
              <a:schemeClr val="accent4">
                <a:lumMod val="50000"/>
              </a:schemeClr>
            </a:solidFill>
          </a:endParaRPr>
        </a:p>
      </dsp:txBody>
      <dsp:txXfrm>
        <a:off x="4287279" y="276998"/>
        <a:ext cx="1709874" cy="1126439"/>
      </dsp:txXfrm>
    </dsp:sp>
    <dsp:sp modelId="{36174143-0D96-47F1-94A5-A84FBC98A7DD}">
      <dsp:nvSpPr>
        <dsp:cNvPr id="0" name=""/>
        <dsp:cNvSpPr/>
      </dsp:nvSpPr>
      <dsp:spPr>
        <a:xfrm rot="20700000">
          <a:off x="5159222" y="2358489"/>
          <a:ext cx="1364147" cy="553115"/>
        </a:xfrm>
        <a:prstGeom prst="leftArrow">
          <a:avLst>
            <a:gd name="adj1" fmla="val 60000"/>
            <a:gd name="adj2" fmla="val 50000"/>
          </a:avLst>
        </a:prstGeom>
        <a:solidFill>
          <a:schemeClr val="accent2">
            <a:tint val="60000"/>
            <a:hueOff val="0"/>
            <a:satOff val="0"/>
            <a:lumOff val="0"/>
            <a:alphaOff val="0"/>
          </a:schemeClr>
        </a:solidFill>
        <a:ln>
          <a:noFill/>
        </a:ln>
        <a:effectLst>
          <a:outerShdw blurRad="57150" dist="38100" dir="5400000" algn="ctr" rotWithShape="0">
            <a:schemeClr val="accent2">
              <a:tint val="60000"/>
              <a:hueOff val="0"/>
              <a:satOff val="0"/>
              <a:lumOff val="0"/>
              <a:alphaOff val="0"/>
              <a:shade val="9000"/>
              <a:alpha val="48000"/>
              <a:satMod val="105000"/>
            </a:scheme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BE3BB4F-4E1A-4D89-A918-8FC32FDA86E2}">
      <dsp:nvSpPr>
        <dsp:cNvPr id="0" name=""/>
        <dsp:cNvSpPr/>
      </dsp:nvSpPr>
      <dsp:spPr>
        <a:xfrm>
          <a:off x="5685452" y="1976056"/>
          <a:ext cx="1629350" cy="964914"/>
        </a:xfrm>
        <a:prstGeom prst="roundRect">
          <a:avLst>
            <a:gd name="adj" fmla="val 10000"/>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solidFill>
                <a:schemeClr val="accent4">
                  <a:lumMod val="50000"/>
                </a:schemeClr>
              </a:solidFill>
            </a:rPr>
            <a:t>По типам расходных обязательств</a:t>
          </a:r>
          <a:endParaRPr lang="ru-RU" sz="1600" kern="1200" dirty="0">
            <a:solidFill>
              <a:schemeClr val="accent4">
                <a:lumMod val="50000"/>
              </a:schemeClr>
            </a:solidFill>
          </a:endParaRPr>
        </a:p>
      </dsp:txBody>
      <dsp:txXfrm>
        <a:off x="5713713" y="2004317"/>
        <a:ext cx="1572828" cy="9083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61283-4E7A-4CB9-867E-2886DE3454CC}">
      <dsp:nvSpPr>
        <dsp:cNvPr id="0" name=""/>
        <dsp:cNvSpPr/>
      </dsp:nvSpPr>
      <dsp:spPr>
        <a:xfrm rot="10800000">
          <a:off x="1718219" y="4223"/>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Общегосударственные вопросы</a:t>
          </a:r>
          <a:endParaRPr lang="ru-RU" sz="1400" kern="1200" dirty="0">
            <a:solidFill>
              <a:schemeClr val="accent4">
                <a:lumMod val="50000"/>
              </a:schemeClr>
            </a:solidFill>
          </a:endParaRPr>
        </a:p>
      </dsp:txBody>
      <dsp:txXfrm rot="10800000">
        <a:off x="1820219" y="4223"/>
        <a:ext cx="6314632" cy="408000"/>
      </dsp:txXfrm>
    </dsp:sp>
    <dsp:sp modelId="{4E32A47B-6DFD-4572-B42D-C7BEAAF05E47}">
      <dsp:nvSpPr>
        <dsp:cNvPr id="0" name=""/>
        <dsp:cNvSpPr/>
      </dsp:nvSpPr>
      <dsp:spPr>
        <a:xfrm>
          <a:off x="1296142" y="0"/>
          <a:ext cx="408000" cy="40800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8E831E8-724D-4949-BA9F-112BD7CBB1C2}">
      <dsp:nvSpPr>
        <dsp:cNvPr id="0" name=""/>
        <dsp:cNvSpPr/>
      </dsp:nvSpPr>
      <dsp:spPr>
        <a:xfrm rot="10800000">
          <a:off x="1718219" y="534015"/>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Национальная безопасность  и правоохранительная деятельность</a:t>
          </a:r>
          <a:endParaRPr lang="ru-RU" sz="1400" kern="1200" dirty="0">
            <a:solidFill>
              <a:schemeClr val="accent4">
                <a:lumMod val="50000"/>
              </a:schemeClr>
            </a:solidFill>
          </a:endParaRPr>
        </a:p>
      </dsp:txBody>
      <dsp:txXfrm rot="10800000">
        <a:off x="1820219" y="534015"/>
        <a:ext cx="6314632" cy="408000"/>
      </dsp:txXfrm>
    </dsp:sp>
    <dsp:sp modelId="{9F429099-01B2-44F9-AC3F-BE2BC2AC2974}">
      <dsp:nvSpPr>
        <dsp:cNvPr id="0" name=""/>
        <dsp:cNvSpPr/>
      </dsp:nvSpPr>
      <dsp:spPr>
        <a:xfrm>
          <a:off x="1296142" y="504056"/>
          <a:ext cx="408000" cy="408000"/>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23000" r="-123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F8A1A9E-DDD9-494B-9BDE-53F02754BAEC}">
      <dsp:nvSpPr>
        <dsp:cNvPr id="0" name=""/>
        <dsp:cNvSpPr/>
      </dsp:nvSpPr>
      <dsp:spPr>
        <a:xfrm rot="10800000">
          <a:off x="1718219" y="1063807"/>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Национальная экономика</a:t>
          </a:r>
          <a:endParaRPr lang="ru-RU" sz="1400" kern="1200" dirty="0">
            <a:solidFill>
              <a:schemeClr val="accent4">
                <a:lumMod val="50000"/>
              </a:schemeClr>
            </a:solidFill>
          </a:endParaRPr>
        </a:p>
      </dsp:txBody>
      <dsp:txXfrm rot="10800000">
        <a:off x="1820219" y="1063807"/>
        <a:ext cx="6314632" cy="408000"/>
      </dsp:txXfrm>
    </dsp:sp>
    <dsp:sp modelId="{A7732781-A45C-4D7B-ADB8-FB12202163CF}">
      <dsp:nvSpPr>
        <dsp:cNvPr id="0" name=""/>
        <dsp:cNvSpPr/>
      </dsp:nvSpPr>
      <dsp:spPr>
        <a:xfrm>
          <a:off x="1296142" y="1080119"/>
          <a:ext cx="408000" cy="408000"/>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36000" r="-36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9625F7A-8F94-4430-B580-092D94C63784}">
      <dsp:nvSpPr>
        <dsp:cNvPr id="0" name=""/>
        <dsp:cNvSpPr/>
      </dsp:nvSpPr>
      <dsp:spPr>
        <a:xfrm rot="10800000">
          <a:off x="1718219" y="1593599"/>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Охрана окружающей среды</a:t>
          </a:r>
          <a:endParaRPr lang="ru-RU" sz="1400" kern="1200" dirty="0">
            <a:solidFill>
              <a:schemeClr val="accent4">
                <a:lumMod val="50000"/>
              </a:schemeClr>
            </a:solidFill>
          </a:endParaRPr>
        </a:p>
      </dsp:txBody>
      <dsp:txXfrm rot="10800000">
        <a:off x="1820219" y="1593599"/>
        <a:ext cx="6314632" cy="408000"/>
      </dsp:txXfrm>
    </dsp:sp>
    <dsp:sp modelId="{4DC30EA3-4E2B-41A0-B5F4-09CC89465EC9}">
      <dsp:nvSpPr>
        <dsp:cNvPr id="0" name=""/>
        <dsp:cNvSpPr/>
      </dsp:nvSpPr>
      <dsp:spPr>
        <a:xfrm>
          <a:off x="1296142" y="1584174"/>
          <a:ext cx="408000" cy="408000"/>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13000" r="-113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6ED9649-6E76-42BB-A95C-D5BA414E36F9}">
      <dsp:nvSpPr>
        <dsp:cNvPr id="0" name=""/>
        <dsp:cNvSpPr/>
      </dsp:nvSpPr>
      <dsp:spPr>
        <a:xfrm rot="10800000">
          <a:off x="1718219" y="2123391"/>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Образование</a:t>
          </a:r>
          <a:endParaRPr lang="ru-RU" sz="1400" kern="1200" dirty="0">
            <a:solidFill>
              <a:schemeClr val="accent4">
                <a:lumMod val="50000"/>
              </a:schemeClr>
            </a:solidFill>
          </a:endParaRPr>
        </a:p>
      </dsp:txBody>
      <dsp:txXfrm rot="10800000">
        <a:off x="1820219" y="2123391"/>
        <a:ext cx="6314632" cy="408000"/>
      </dsp:txXfrm>
    </dsp:sp>
    <dsp:sp modelId="{1EC63AAA-D2D3-4619-B05B-51F5504C6E2D}">
      <dsp:nvSpPr>
        <dsp:cNvPr id="0" name=""/>
        <dsp:cNvSpPr/>
      </dsp:nvSpPr>
      <dsp:spPr>
        <a:xfrm>
          <a:off x="1296142" y="2088234"/>
          <a:ext cx="408000" cy="408000"/>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7ACF89F-2211-4C75-A018-2EE44F9DA550}">
      <dsp:nvSpPr>
        <dsp:cNvPr id="0" name=""/>
        <dsp:cNvSpPr/>
      </dsp:nvSpPr>
      <dsp:spPr>
        <a:xfrm rot="10800000">
          <a:off x="1718219" y="2653183"/>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Культура,  кинематография</a:t>
          </a:r>
          <a:endParaRPr lang="ru-RU" sz="1400" kern="1200" dirty="0">
            <a:solidFill>
              <a:schemeClr val="accent4">
                <a:lumMod val="50000"/>
              </a:schemeClr>
            </a:solidFill>
          </a:endParaRPr>
        </a:p>
      </dsp:txBody>
      <dsp:txXfrm rot="10800000">
        <a:off x="1820219" y="2653183"/>
        <a:ext cx="6314632" cy="408000"/>
      </dsp:txXfrm>
    </dsp:sp>
    <dsp:sp modelId="{A78FB94B-2D08-445D-AA70-2CC8C9FE6AD0}">
      <dsp:nvSpPr>
        <dsp:cNvPr id="0" name=""/>
        <dsp:cNvSpPr/>
      </dsp:nvSpPr>
      <dsp:spPr>
        <a:xfrm>
          <a:off x="1296142" y="2664297"/>
          <a:ext cx="408000" cy="408000"/>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38000" r="-38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E58AD27-9D16-4FF3-848B-E9F44F3D92B3}">
      <dsp:nvSpPr>
        <dsp:cNvPr id="0" name=""/>
        <dsp:cNvSpPr/>
      </dsp:nvSpPr>
      <dsp:spPr>
        <a:xfrm rot="10800000">
          <a:off x="1728165" y="3168352"/>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Социальная политика</a:t>
          </a:r>
          <a:endParaRPr lang="ru-RU" sz="1400" kern="1200" dirty="0">
            <a:solidFill>
              <a:schemeClr val="accent4">
                <a:lumMod val="50000"/>
              </a:schemeClr>
            </a:solidFill>
          </a:endParaRPr>
        </a:p>
      </dsp:txBody>
      <dsp:txXfrm rot="10800000">
        <a:off x="1830165" y="3168352"/>
        <a:ext cx="6314632" cy="408000"/>
      </dsp:txXfrm>
    </dsp:sp>
    <dsp:sp modelId="{1D062E86-32A6-4CD3-A5AB-505EB6297FB0}">
      <dsp:nvSpPr>
        <dsp:cNvPr id="0" name=""/>
        <dsp:cNvSpPr/>
      </dsp:nvSpPr>
      <dsp:spPr>
        <a:xfrm>
          <a:off x="1296142" y="3168352"/>
          <a:ext cx="408000" cy="408000"/>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103000" r="-103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BE343BF-78A8-422C-BB7E-5739E5F2F3A8}">
      <dsp:nvSpPr>
        <dsp:cNvPr id="0" name=""/>
        <dsp:cNvSpPr/>
      </dsp:nvSpPr>
      <dsp:spPr>
        <a:xfrm rot="10800000">
          <a:off x="1718219" y="3712767"/>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Физическая культура и спорт</a:t>
          </a:r>
          <a:endParaRPr lang="ru-RU" sz="1400" kern="1200" dirty="0">
            <a:solidFill>
              <a:schemeClr val="accent4">
                <a:lumMod val="50000"/>
              </a:schemeClr>
            </a:solidFill>
          </a:endParaRPr>
        </a:p>
      </dsp:txBody>
      <dsp:txXfrm rot="10800000">
        <a:off x="1820219" y="3712767"/>
        <a:ext cx="6314632" cy="408000"/>
      </dsp:txXfrm>
    </dsp:sp>
    <dsp:sp modelId="{FA2AEB97-0648-42E5-A806-BFF5E1658F81}">
      <dsp:nvSpPr>
        <dsp:cNvPr id="0" name=""/>
        <dsp:cNvSpPr/>
      </dsp:nvSpPr>
      <dsp:spPr>
        <a:xfrm>
          <a:off x="1296142" y="3744416"/>
          <a:ext cx="408000" cy="408000"/>
        </a:xfrm>
        <a:prstGeom prst="ellipse">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14000" r="-14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A92D9E5-C1EF-4F1F-9634-4470C1604149}">
      <dsp:nvSpPr>
        <dsp:cNvPr id="0" name=""/>
        <dsp:cNvSpPr/>
      </dsp:nvSpPr>
      <dsp:spPr>
        <a:xfrm rot="10800000">
          <a:off x="1718219" y="4242559"/>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Обслуживание государственного и муниципального долга</a:t>
          </a:r>
          <a:endParaRPr lang="ru-RU" sz="1400" kern="1200" dirty="0">
            <a:solidFill>
              <a:schemeClr val="accent4">
                <a:lumMod val="50000"/>
              </a:schemeClr>
            </a:solidFill>
          </a:endParaRPr>
        </a:p>
      </dsp:txBody>
      <dsp:txXfrm rot="10800000">
        <a:off x="1820219" y="4242559"/>
        <a:ext cx="6314632" cy="408000"/>
      </dsp:txXfrm>
    </dsp:sp>
    <dsp:sp modelId="{D2F11215-7F2F-47C3-8132-78D7C26F3E74}">
      <dsp:nvSpPr>
        <dsp:cNvPr id="0" name=""/>
        <dsp:cNvSpPr/>
      </dsp:nvSpPr>
      <dsp:spPr>
        <a:xfrm>
          <a:off x="1296142" y="4248471"/>
          <a:ext cx="408000" cy="408000"/>
        </a:xfrm>
        <a:prstGeom prst="ellipse">
          <a:avLst/>
        </a:prstGeom>
        <a:blipFill>
          <a:blip xmlns:r="http://schemas.openxmlformats.org/officeDocument/2006/relationships" r:embed="rId9" cstate="print">
            <a:extLst>
              <a:ext uri="{28A0092B-C50C-407E-A947-70E740481C1C}">
                <a14:useLocalDpi xmlns:a14="http://schemas.microsoft.com/office/drawing/2010/main" val="0"/>
              </a:ext>
            </a:extLst>
          </a:blip>
          <a:srcRect/>
          <a:stretch>
            <a:fillRect l="-133000" r="-133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D7DAA4C-8DEB-43FC-AE00-8229D74DB7B0}">
      <dsp:nvSpPr>
        <dsp:cNvPr id="0" name=""/>
        <dsp:cNvSpPr/>
      </dsp:nvSpPr>
      <dsp:spPr>
        <a:xfrm rot="10800000">
          <a:off x="1718219" y="4772351"/>
          <a:ext cx="6416632" cy="408000"/>
        </a:xfrm>
        <a:prstGeom prst="homePlate">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9917" tIns="53340" rIns="99568" bIns="53340" numCol="1" spcCol="1270" anchor="ctr" anchorCtr="0">
          <a:noAutofit/>
        </a:bodyPr>
        <a:lstStyle/>
        <a:p>
          <a:pPr lvl="0" algn="ctr" defTabSz="622300">
            <a:lnSpc>
              <a:spcPct val="90000"/>
            </a:lnSpc>
            <a:spcBef>
              <a:spcPct val="0"/>
            </a:spcBef>
            <a:spcAft>
              <a:spcPct val="35000"/>
            </a:spcAft>
          </a:pPr>
          <a:r>
            <a:rPr lang="ru-RU" sz="1400" kern="1200" dirty="0" smtClean="0">
              <a:solidFill>
                <a:schemeClr val="accent4">
                  <a:lumMod val="50000"/>
                </a:schemeClr>
              </a:solidFill>
            </a:rPr>
            <a:t>Межбюджетные трансферты общего характера</a:t>
          </a:r>
          <a:endParaRPr lang="ru-RU" sz="1400" kern="1200" dirty="0">
            <a:solidFill>
              <a:schemeClr val="accent4">
                <a:lumMod val="50000"/>
              </a:schemeClr>
            </a:solidFill>
          </a:endParaRPr>
        </a:p>
      </dsp:txBody>
      <dsp:txXfrm rot="10800000">
        <a:off x="1820219" y="4772351"/>
        <a:ext cx="6314632" cy="408000"/>
      </dsp:txXfrm>
    </dsp:sp>
    <dsp:sp modelId="{1408A999-7880-45AD-9771-EB86F0EB36E2}">
      <dsp:nvSpPr>
        <dsp:cNvPr id="0" name=""/>
        <dsp:cNvSpPr/>
      </dsp:nvSpPr>
      <dsp:spPr>
        <a:xfrm>
          <a:off x="1296142" y="4752526"/>
          <a:ext cx="408000" cy="408000"/>
        </a:xfrm>
        <a:prstGeom prst="ellipse">
          <a:avLst/>
        </a:prstGeom>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D1E6DB-BD7E-4657-AD51-5C672CF78DD6}">
      <dsp:nvSpPr>
        <dsp:cNvPr id="0" name=""/>
        <dsp:cNvSpPr/>
      </dsp:nvSpPr>
      <dsp:spPr>
        <a:xfrm>
          <a:off x="0" y="0"/>
          <a:ext cx="8208912" cy="1274869"/>
        </a:xfrm>
        <a:prstGeom prst="roundRect">
          <a:avLst/>
        </a:prstGeom>
        <a:gradFill rotWithShape="1">
          <a:gsLst>
            <a:gs pos="0">
              <a:schemeClr val="accent3">
                <a:tint val="70000"/>
                <a:satMod val="130000"/>
              </a:schemeClr>
            </a:gs>
            <a:gs pos="43000">
              <a:schemeClr val="accent3">
                <a:tint val="44000"/>
                <a:satMod val="165000"/>
              </a:schemeClr>
            </a:gs>
            <a:gs pos="93000">
              <a:schemeClr val="accent3">
                <a:tint val="15000"/>
                <a:satMod val="165000"/>
              </a:schemeClr>
            </a:gs>
            <a:gs pos="100000">
              <a:schemeClr val="accent3">
                <a:tint val="5000"/>
                <a:satMod val="250000"/>
              </a:schemeClr>
            </a:gs>
          </a:gsLst>
          <a:path path="circle">
            <a:fillToRect l="50000" t="130000" r="50000" b="-30000"/>
          </a:path>
        </a:gradFill>
        <a:ln w="9525" cap="flat" cmpd="sng" algn="ctr">
          <a:solidFill>
            <a:schemeClr val="accent3">
              <a:shade val="50000"/>
              <a:satMod val="103000"/>
            </a:schemeClr>
          </a:solidFill>
          <a:prstDash val="solid"/>
        </a:ln>
        <a:effectLst>
          <a:outerShdw blurRad="57150" dist="38100" dir="5400000" algn="ctr" rotWithShape="0">
            <a:schemeClr val="accent3">
              <a:shade val="9000"/>
              <a:alpha val="48000"/>
              <a:satMod val="105000"/>
            </a:scheme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u-RU" sz="2000" b="1" kern="1200" dirty="0" smtClean="0">
              <a:solidFill>
                <a:schemeClr val="accent3">
                  <a:lumMod val="50000"/>
                </a:schemeClr>
              </a:solidFill>
            </a:rPr>
            <a:t>«Успех каждого ребенка»</a:t>
          </a:r>
        </a:p>
        <a:p>
          <a:pPr lvl="0" algn="ctr" defTabSz="889000" rtl="0">
            <a:lnSpc>
              <a:spcPct val="90000"/>
            </a:lnSpc>
            <a:spcBef>
              <a:spcPct val="0"/>
            </a:spcBef>
            <a:spcAft>
              <a:spcPct val="35000"/>
            </a:spcAft>
          </a:pPr>
          <a:r>
            <a:rPr lang="ru-RU" sz="1400" b="1" kern="1200" dirty="0" smtClean="0">
              <a:solidFill>
                <a:schemeClr val="accent3">
                  <a:lumMod val="50000"/>
                </a:schemeClr>
              </a:solidFill>
            </a:rPr>
            <a:t> </a:t>
          </a:r>
          <a:r>
            <a:rPr lang="ru-RU" sz="1400" kern="1200" dirty="0" smtClean="0">
              <a:solidFill>
                <a:schemeClr val="accent3">
                  <a:lumMod val="50000"/>
                </a:schemeClr>
              </a:solidFill>
            </a:rPr>
            <a:t>планируются расходы на создание новых мест в образовательных организациях различных типов для реализации дополнительных общеразвивающих программ всех направленностей </a:t>
          </a:r>
        </a:p>
        <a:p>
          <a:pPr lvl="0" algn="ctr" defTabSz="889000" rtl="0">
            <a:lnSpc>
              <a:spcPct val="90000"/>
            </a:lnSpc>
            <a:spcBef>
              <a:spcPct val="0"/>
            </a:spcBef>
            <a:spcAft>
              <a:spcPct val="35000"/>
            </a:spcAft>
          </a:pPr>
          <a:r>
            <a:rPr lang="ru-RU" sz="1800" b="1" kern="1200" dirty="0" smtClean="0">
              <a:solidFill>
                <a:schemeClr val="accent3">
                  <a:lumMod val="50000"/>
                </a:schemeClr>
              </a:solidFill>
            </a:rPr>
            <a:t>в сумме 611,0 тыс. рублей.</a:t>
          </a:r>
          <a:endParaRPr lang="ru-RU" sz="1800" b="1" kern="1200" dirty="0">
            <a:solidFill>
              <a:schemeClr val="accent3">
                <a:lumMod val="50000"/>
              </a:schemeClr>
            </a:solidFill>
          </a:endParaRPr>
        </a:p>
      </dsp:txBody>
      <dsp:txXfrm>
        <a:off x="62234" y="62234"/>
        <a:ext cx="8084444" cy="115040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0.41693</cdr:x>
      <cdr:y>0.10558</cdr:y>
    </cdr:from>
    <cdr:to>
      <cdr:x>0.51278</cdr:x>
      <cdr:y>0.2664</cdr:y>
    </cdr:to>
    <cdr:sp macro="" textlink="">
      <cdr:nvSpPr>
        <cdr:cNvPr id="2" name="TextBox 1"/>
        <cdr:cNvSpPr txBox="1"/>
      </cdr:nvSpPr>
      <cdr:spPr>
        <a:xfrm xmlns:a="http://schemas.openxmlformats.org/drawingml/2006/main">
          <a:off x="3977789" y="600289"/>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0.86207</cdr:x>
      <cdr:y>0.4058</cdr:y>
    </cdr:from>
    <cdr:to>
      <cdr:x>0.97154</cdr:x>
      <cdr:y>0.58983</cdr:y>
    </cdr:to>
    <cdr:sp macro="" textlink="">
      <cdr:nvSpPr>
        <cdr:cNvPr id="2" name="TextBox 1"/>
        <cdr:cNvSpPr txBox="1"/>
      </cdr:nvSpPr>
      <cdr:spPr>
        <a:xfrm xmlns:a="http://schemas.openxmlformats.org/drawingml/2006/main">
          <a:off x="7200799" y="201622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0.77193</cdr:x>
      <cdr:y>0.8284</cdr:y>
    </cdr:from>
    <cdr:to>
      <cdr:x>0.88332</cdr:x>
      <cdr:y>1</cdr:y>
    </cdr:to>
    <cdr:sp macro="" textlink="">
      <cdr:nvSpPr>
        <cdr:cNvPr id="2" name="TextBox 1"/>
        <cdr:cNvSpPr txBox="1"/>
      </cdr:nvSpPr>
      <cdr:spPr>
        <a:xfrm xmlns:a="http://schemas.openxmlformats.org/drawingml/2006/main">
          <a:off x="6336704" y="489654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C4E7FAC5-78C6-4297-829B-541CB206CC75}" type="datetimeFigureOut">
              <a:rPr lang="ru-RU" smtClean="0"/>
              <a:pPr/>
              <a:t>15.02.2022</a:t>
            </a:fld>
            <a:endParaRPr lang="ru-RU"/>
          </a:p>
        </p:txBody>
      </p:sp>
      <p:sp>
        <p:nvSpPr>
          <p:cNvPr id="4" name="Нижний колонтитул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E9E0ACA0-FF2A-48F4-89BE-18A1E431994B}" type="slidenum">
              <a:rPr lang="ru-RU" smtClean="0"/>
              <a:pPr/>
              <a:t>‹#›</a:t>
            </a:fld>
            <a:endParaRPr lang="ru-RU"/>
          </a:p>
        </p:txBody>
      </p:sp>
    </p:spTree>
    <p:extLst>
      <p:ext uri="{BB962C8B-B14F-4D97-AF65-F5344CB8AC3E}">
        <p14:creationId xmlns:p14="http://schemas.microsoft.com/office/powerpoint/2010/main" val="3391099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AED03D95-0642-4125-A8EA-86A814069500}" type="datetimeFigureOut">
              <a:rPr lang="ru-RU" smtClean="0"/>
              <a:pPr/>
              <a:t>15.02.2022</a:t>
            </a:fld>
            <a:endParaRPr lang="ru-RU" dirty="0"/>
          </a:p>
        </p:txBody>
      </p:sp>
      <p:sp>
        <p:nvSpPr>
          <p:cNvPr id="4" name="Образ слайда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908"/>
            <a:ext cx="5438140" cy="4467702"/>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C701BA1F-40D3-41DC-BCAC-1156E3D9274F}" type="slidenum">
              <a:rPr lang="ru-RU" smtClean="0"/>
              <a:pPr/>
              <a:t>‹#›</a:t>
            </a:fld>
            <a:endParaRPr lang="ru-RU" dirty="0"/>
          </a:p>
        </p:txBody>
      </p:sp>
    </p:spTree>
    <p:extLst>
      <p:ext uri="{BB962C8B-B14F-4D97-AF65-F5344CB8AC3E}">
        <p14:creationId xmlns:p14="http://schemas.microsoft.com/office/powerpoint/2010/main" val="3609528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701BA1F-40D3-41DC-BCAC-1156E3D9274F}" type="slidenum">
              <a:rPr lang="ru-RU" smtClean="0"/>
              <a:pPr/>
              <a:t>1</a:t>
            </a:fld>
            <a:endParaRPr lang="ru-RU" dirty="0"/>
          </a:p>
        </p:txBody>
      </p:sp>
    </p:spTree>
    <p:extLst>
      <p:ext uri="{BB962C8B-B14F-4D97-AF65-F5344CB8AC3E}">
        <p14:creationId xmlns:p14="http://schemas.microsoft.com/office/powerpoint/2010/main" val="3800472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701BA1F-40D3-41DC-BCAC-1156E3D9274F}" type="slidenum">
              <a:rPr lang="ru-RU" smtClean="0"/>
              <a:pPr/>
              <a:t>33</a:t>
            </a:fld>
            <a:endParaRPr lang="ru-RU" dirty="0"/>
          </a:p>
        </p:txBody>
      </p:sp>
    </p:spTree>
    <p:extLst>
      <p:ext uri="{BB962C8B-B14F-4D97-AF65-F5344CB8AC3E}">
        <p14:creationId xmlns:p14="http://schemas.microsoft.com/office/powerpoint/2010/main" val="3673863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Date Placeholder 29"/>
          <p:cNvSpPr>
            <a:spLocks noGrp="1"/>
          </p:cNvSpPr>
          <p:nvPr>
            <p:ph type="dt" sz="half" idx="10"/>
          </p:nvPr>
        </p:nvSpPr>
        <p:spPr/>
        <p:txBody>
          <a:bodyPr/>
          <a:lstStyle/>
          <a:p>
            <a:fld id="{85E7E22B-01B4-4F74-98B8-BE076733A3FF}" type="datetimeFigureOut">
              <a:rPr lang="ru-RU" smtClean="0"/>
              <a:t>15.02.2022</a:t>
            </a:fld>
            <a:endParaRPr lang="ru-RU"/>
          </a:p>
        </p:txBody>
      </p:sp>
      <p:sp>
        <p:nvSpPr>
          <p:cNvPr id="19" name="Footer Placeholder 18"/>
          <p:cNvSpPr>
            <a:spLocks noGrp="1"/>
          </p:cNvSpPr>
          <p:nvPr>
            <p:ph type="ftr" sz="quarter" idx="11"/>
          </p:nvPr>
        </p:nvSpPr>
        <p:spPr/>
        <p:txBody>
          <a:bodyPr/>
          <a:lstStyle/>
          <a:p>
            <a:endParaRPr lang="ru-RU"/>
          </a:p>
        </p:txBody>
      </p:sp>
      <p:sp>
        <p:nvSpPr>
          <p:cNvPr id="27" name="Slide Number Placeholder 26"/>
          <p:cNvSpPr>
            <a:spLocks noGrp="1"/>
          </p:cNvSpPr>
          <p:nvPr>
            <p:ph type="sldNum" sz="quarter" idx="12"/>
          </p:nvPr>
        </p:nvSpPr>
        <p:spPr/>
        <p:txBody>
          <a:bodyPr/>
          <a:lstStyle/>
          <a:p>
            <a:fld id="{A0A62314-6350-4730-82A5-F729173FFB84}"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85E7E22B-01B4-4F74-98B8-BE076733A3FF}"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A62314-6350-4730-82A5-F729173FFB84}" type="slidenum">
              <a:rPr lang="ru-RU" smtClean="0"/>
              <a:t>‹#›</a:t>
            </a:fld>
            <a:endParaRPr lang="ru-RU"/>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85E7E22B-01B4-4F74-98B8-BE076733A3FF}"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A62314-6350-4730-82A5-F729173FFB84}" type="slidenum">
              <a:rPr lang="ru-RU" smtClean="0"/>
              <a:t>‹#›</a:t>
            </a:fld>
            <a:endParaRPr lang="ru-RU"/>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ru-RU" smtClean="0"/>
              <a:t>Образец заголовка</a:t>
            </a:r>
            <a:endParaRPr kumimoji="0" lang="en-US"/>
          </a:p>
        </p:txBody>
      </p:sp>
      <p:sp>
        <p:nvSpPr>
          <p:cNvPr id="3" name="Content Placeholder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Date Placeholder 3"/>
          <p:cNvSpPr>
            <a:spLocks noGrp="1"/>
          </p:cNvSpPr>
          <p:nvPr>
            <p:ph type="dt" sz="half" idx="10"/>
          </p:nvPr>
        </p:nvSpPr>
        <p:spPr/>
        <p:txBody>
          <a:bodyPr/>
          <a:lstStyle/>
          <a:p>
            <a:fld id="{85E7E22B-01B4-4F74-98B8-BE076733A3FF}"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A62314-6350-4730-82A5-F729173FFB84}" type="slidenum">
              <a:rPr lang="ru-RU" smtClean="0"/>
              <a:t>‹#›</a:t>
            </a:fld>
            <a:endParaRPr lang="ru-RU"/>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Date Placeholder 3"/>
          <p:cNvSpPr>
            <a:spLocks noGrp="1"/>
          </p:cNvSpPr>
          <p:nvPr>
            <p:ph type="dt" sz="half" idx="10"/>
          </p:nvPr>
        </p:nvSpPr>
        <p:spPr/>
        <p:txBody>
          <a:bodyPr/>
          <a:lstStyle/>
          <a:p>
            <a:fld id="{85E7E22B-01B4-4F74-98B8-BE076733A3FF}" type="datetimeFigureOut">
              <a:rPr lang="ru-RU" smtClean="0"/>
              <a:t>15.02.2022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0A62314-6350-4730-82A5-F729173FFB84}"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85E7E22B-01B4-4F74-98B8-BE076733A3FF}" type="datetimeFigureOut">
              <a:rPr lang="ru-RU" smtClean="0"/>
              <a:t>15.02.2022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A62314-6350-4730-82A5-F729173FFB84}" type="slidenum">
              <a:rPr lang="ru-RU" smtClean="0"/>
              <a:t>‹#›</a:t>
            </a:fld>
            <a:endParaRPr lang="ru-RU"/>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Date Placeholder 6"/>
          <p:cNvSpPr>
            <a:spLocks noGrp="1"/>
          </p:cNvSpPr>
          <p:nvPr>
            <p:ph type="dt" sz="half" idx="10"/>
          </p:nvPr>
        </p:nvSpPr>
        <p:spPr/>
        <p:txBody>
          <a:bodyPr/>
          <a:lstStyle/>
          <a:p>
            <a:fld id="{85E7E22B-01B4-4F74-98B8-BE076733A3FF}" type="datetimeFigureOut">
              <a:rPr lang="ru-RU" smtClean="0"/>
              <a:t>15.02.2022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0A62314-6350-4730-82A5-F729173FFB84}" type="slidenum">
              <a:rPr lang="ru-RU" smtClean="0"/>
              <a:t>‹#›</a:t>
            </a:fld>
            <a:endParaRPr lang="ru-RU"/>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Date Placeholder 2"/>
          <p:cNvSpPr>
            <a:spLocks noGrp="1"/>
          </p:cNvSpPr>
          <p:nvPr>
            <p:ph type="dt" sz="half" idx="10"/>
          </p:nvPr>
        </p:nvSpPr>
        <p:spPr/>
        <p:txBody>
          <a:bodyPr/>
          <a:lstStyle/>
          <a:p>
            <a:fld id="{85E7E22B-01B4-4F74-98B8-BE076733A3FF}" type="datetimeFigureOut">
              <a:rPr lang="ru-RU" smtClean="0"/>
              <a:t>15.02.2022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0A62314-6350-4730-82A5-F729173FFB84}" type="slidenum">
              <a:rPr lang="ru-RU" smtClean="0"/>
              <a:t>‹#›</a:t>
            </a:fld>
            <a:endParaRPr lang="ru-RU"/>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7E22B-01B4-4F74-98B8-BE076733A3FF}" type="datetimeFigureOut">
              <a:rPr lang="ru-RU" smtClean="0"/>
              <a:t>15.02.2022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0A62314-6350-4730-82A5-F729173FFB84}" type="slidenum">
              <a:rPr lang="ru-RU" smtClean="0"/>
              <a:t>‹#›</a:t>
            </a:fld>
            <a:endParaRPr lang="ru-RU"/>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Date Placeholder 4"/>
          <p:cNvSpPr>
            <a:spLocks noGrp="1"/>
          </p:cNvSpPr>
          <p:nvPr>
            <p:ph type="dt" sz="half" idx="10"/>
          </p:nvPr>
        </p:nvSpPr>
        <p:spPr/>
        <p:txBody>
          <a:bodyPr/>
          <a:lstStyle/>
          <a:p>
            <a:fld id="{85E7E22B-01B4-4F74-98B8-BE076733A3FF}" type="datetimeFigureOut">
              <a:rPr lang="ru-RU" smtClean="0"/>
              <a:t>15.02.2022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0A62314-6350-4730-82A5-F729173FFB84}" type="slidenum">
              <a:rPr lang="ru-RU" smtClean="0"/>
              <a:t>‹#›</a:t>
            </a:fld>
            <a:endParaRPr lang="ru-RU"/>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Date Placeholder 4"/>
          <p:cNvSpPr>
            <a:spLocks noGrp="1"/>
          </p:cNvSpPr>
          <p:nvPr>
            <p:ph type="dt" sz="half" idx="10"/>
          </p:nvPr>
        </p:nvSpPr>
        <p:spPr/>
        <p:txBody>
          <a:bodyPr/>
          <a:lstStyle/>
          <a:p>
            <a:fld id="{85E7E22B-01B4-4F74-98B8-BE076733A3FF}" type="datetimeFigureOut">
              <a:rPr lang="ru-RU" smtClean="0"/>
              <a:t>15.02.2022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8077200" y="6356350"/>
            <a:ext cx="609600" cy="365125"/>
          </a:xfrm>
        </p:spPr>
        <p:txBody>
          <a:bodyPr/>
          <a:lstStyle/>
          <a:p>
            <a:fld id="{A0A62314-6350-4730-82A5-F729173FFB84}" type="slidenum">
              <a:rPr lang="ru-RU" smtClean="0"/>
              <a:t>‹#›</a:t>
            </a:fld>
            <a:endParaRPr lang="ru-R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5E7E22B-01B4-4F74-98B8-BE076733A3FF}" type="datetimeFigureOut">
              <a:rPr lang="ru-RU" smtClean="0"/>
              <a:t>15.02.2022</a:t>
            </a:fld>
            <a:endParaRPr lang="ru-R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0A62314-6350-4730-82A5-F729173FFB84}" type="slidenum">
              <a:rPr lang="ru-RU" smtClean="0"/>
              <a:t>‹#›</a:t>
            </a:fld>
            <a:endParaRPr lang="ru-R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99" r:id="rId1"/>
    <p:sldLayoutId id="2147484100" r:id="rId2"/>
    <p:sldLayoutId id="2147484101" r:id="rId3"/>
    <p:sldLayoutId id="2147484102" r:id="rId4"/>
    <p:sldLayoutId id="2147484103" r:id="rId5"/>
    <p:sldLayoutId id="2147484104" r:id="rId6"/>
    <p:sldLayoutId id="2147484105" r:id="rId7"/>
    <p:sldLayoutId id="2147484106" r:id="rId8"/>
    <p:sldLayoutId id="2147484107" r:id="rId9"/>
    <p:sldLayoutId id="2147484108" r:id="rId10"/>
    <p:sldLayoutId id="2147484109"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chart" Target="../charts/chart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diagramLayout" Target="../diagrams/layout5.xml"/><Relationship Id="rId7" Type="http://schemas.openxmlformats.org/officeDocument/2006/relationships/image" Target="../media/image28.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30.jpeg"/></Relationships>
</file>

<file path=ppt/slides/_rels/slide3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4.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4.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4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76672"/>
            <a:ext cx="8352928" cy="1152128"/>
          </a:xfrm>
          <a:ln>
            <a:noFill/>
          </a:ln>
        </p:spPr>
        <p:txBody>
          <a:bodyPr>
            <a:normAutofit fontScale="90000"/>
          </a:bodyPr>
          <a:lstStyle/>
          <a:p>
            <a:pPr marL="0" indent="0" algn="ctr">
              <a:buNone/>
            </a:pPr>
            <a:r>
              <a:rPr lang="ru-RU" dirty="0" smtClean="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Бюджет для граждан</a:t>
            </a:r>
            <a:r>
              <a:rPr lang="ru-RU" sz="1500" dirty="0" smtClean="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
            </a:r>
            <a:br>
              <a:rPr lang="ru-RU" sz="1500" dirty="0" smtClean="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
            </a:r>
            <a:b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endParaRPr lang="ru-RU" sz="1500" dirty="0">
              <a:solidFill>
                <a:schemeClr val="accent3">
                  <a:lumMod val="75000"/>
                </a:schemeClr>
              </a:solidFill>
              <a:ea typeface="Batang" pitchFamily="18" charset="-127"/>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528" y="1628800"/>
            <a:ext cx="5976664" cy="496855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
        <p:nvSpPr>
          <p:cNvPr id="6" name="Заголовок 1"/>
          <p:cNvSpPr txBox="1">
            <a:spLocks/>
          </p:cNvSpPr>
          <p:nvPr/>
        </p:nvSpPr>
        <p:spPr>
          <a:xfrm>
            <a:off x="6444208" y="1628800"/>
            <a:ext cx="2376264" cy="2664296"/>
          </a:xfrm>
          <a:prstGeom prst="rect">
            <a:avLst/>
          </a:prstGeom>
          <a:ln>
            <a:noFill/>
          </a:ln>
        </p:spPr>
        <p:txBody>
          <a:bodyPr vert="horz" lIns="0" rIns="0" bIns="0" anchor="t">
            <a:normAutofit fontScale="900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ru-RU" sz="1500" dirty="0" smtClean="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
            </a:r>
            <a:br>
              <a:rPr lang="ru-RU" sz="1500" dirty="0" smtClean="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r>
              <a:rPr lang="ru-RU" sz="1800" dirty="0" smtClean="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ea typeface="Batang" pitchFamily="18" charset="-127"/>
              </a:rPr>
              <a:t>к решению Совета народных депутатов Павловского муниципального района «Об утверждении бюджета Павловского муниципального района Воронежской области           на 2022                                        и плановый период            2023 и 2024 годы»</a:t>
            </a:r>
            <a:r>
              <a:rPr lang="ru-RU" sz="1800" dirty="0" smtClean="0">
                <a:solidFill>
                  <a:schemeClr val="accent3">
                    <a:lumMod val="75000"/>
                  </a:schemeClr>
                </a:solidFill>
                <a:ea typeface="Batang" pitchFamily="18" charset="-127"/>
              </a:rPr>
              <a:t/>
            </a:r>
            <a:br>
              <a:rPr lang="ru-RU" sz="1800" dirty="0" smtClean="0">
                <a:solidFill>
                  <a:schemeClr val="accent3">
                    <a:lumMod val="75000"/>
                  </a:schemeClr>
                </a:solidFill>
                <a:ea typeface="Batang" pitchFamily="18" charset="-127"/>
              </a:rPr>
            </a:br>
            <a:endParaRPr lang="ru-RU" sz="1800" dirty="0">
              <a:solidFill>
                <a:schemeClr val="accent3">
                  <a:lumMod val="75000"/>
                </a:schemeClr>
              </a:solidFill>
              <a:ea typeface="Batang" pitchFamily="18" charset="-127"/>
            </a:endParaRPr>
          </a:p>
        </p:txBody>
      </p:sp>
    </p:spTree>
    <p:extLst>
      <p:ext uri="{BB962C8B-B14F-4D97-AF65-F5344CB8AC3E}">
        <p14:creationId xmlns:p14="http://schemas.microsoft.com/office/powerpoint/2010/main" val="31787741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679546" y="908720"/>
            <a:ext cx="7980669"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err="1" smtClean="0">
                <a:ln>
                  <a:noFill/>
                </a:ln>
                <a:solidFill>
                  <a:schemeClr val="accent4">
                    <a:lumMod val="50000"/>
                  </a:schemeClr>
                </a:solidFill>
                <a:effectLst/>
                <a:ea typeface="Times New Roman" pitchFamily="18" charset="0"/>
                <a:cs typeface="Arial" pitchFamily="34" charset="0"/>
              </a:rPr>
              <a:t>приоритизация</a:t>
            </a:r>
            <a:r>
              <a:rPr kumimoji="0" lang="ru-RU"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 бюджетных расходов с учетом необходимости реализации мероприятий, реализуемых в рамках муниципальных программ и непрограммных направлений;</a:t>
            </a:r>
            <a:endParaRPr kumimoji="0" lang="ru-RU" sz="1600" b="0" i="0" u="none" strike="noStrike" cap="none" normalizeH="0" baseline="0" dirty="0" smtClean="0">
              <a:ln>
                <a:noFill/>
              </a:ln>
              <a:solidFill>
                <a:schemeClr val="accent4">
                  <a:lumMod val="50000"/>
                </a:schemeClr>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повышение открытости и прозрачности информации об управлении общественными финансами.</a:t>
            </a:r>
            <a:endParaRPr kumimoji="0" lang="ru-RU" sz="1600" b="0" i="0" u="none" strike="noStrike" cap="none" normalizeH="0" baseline="0" dirty="0" smtClean="0">
              <a:ln>
                <a:noFill/>
              </a:ln>
              <a:solidFill>
                <a:schemeClr val="accent4">
                  <a:lumMod val="50000"/>
                </a:schemeClr>
              </a:solidFill>
              <a:effectLst/>
              <a:cs typeface="Arial" pitchFamily="34" charset="0"/>
            </a:endParaRPr>
          </a:p>
        </p:txBody>
      </p:sp>
      <p:pic>
        <p:nvPicPr>
          <p:cNvPr id="2050" name="Picture 2" descr="E:\2022\для бюджета для граждан\для подготовки бюджета для граждан\картинки\byudzhet-federalniy-v-2018-god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348880"/>
            <a:ext cx="2872904" cy="192099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2051" name="Picture 3" descr="E:\2022\для бюджета для граждан\для подготовки бюджета для граждан\картинки\1553674705v7dhe_1000x76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1840" y="4437112"/>
            <a:ext cx="2706198" cy="207836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2054" name="Picture 6" descr="E:\2022\для бюджета для граждан\для подготовки бюджета для граждан\картинки\dinero-calculo-calculadora-liquidez-empresa-pyme-manejo_de_dinero-manejar-plata-contabilidad-contar-caclular_ELFIMA20150619_0006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4088" y="2348880"/>
            <a:ext cx="3096344" cy="199386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5852842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67544" y="260648"/>
            <a:ext cx="8136905" cy="723275"/>
          </a:xfrm>
          <a:prstGeom prst="rect">
            <a:avLst/>
          </a:prstGeom>
          <a:noFill/>
        </p:spPr>
        <p:txBody>
          <a:bodyPr wrap="square" rtlCol="0">
            <a:spAutoFit/>
          </a:bodyPr>
          <a:lstStyle/>
          <a:p>
            <a:pPr algn="ctr"/>
            <a:r>
              <a:rPr lang="ru-RU" sz="2500" b="1" dirty="0" smtClean="0">
                <a:solidFill>
                  <a:schemeClr val="accent3">
                    <a:lumMod val="50000"/>
                  </a:schemeClr>
                </a:solidFill>
              </a:rPr>
              <a:t>Принцип скользящей трехлетки</a:t>
            </a:r>
          </a:p>
          <a:p>
            <a:pPr algn="ctr"/>
            <a:r>
              <a:rPr lang="ru-RU" sz="1600" dirty="0" smtClean="0">
                <a:solidFill>
                  <a:schemeClr val="accent3">
                    <a:lumMod val="50000"/>
                  </a:schemeClr>
                </a:solidFill>
              </a:rPr>
              <a:t>     </a:t>
            </a:r>
            <a:endParaRPr lang="ru-RU" sz="1600" dirty="0">
              <a:solidFill>
                <a:schemeClr val="accent3">
                  <a:lumMod val="50000"/>
                </a:schemeClr>
              </a:solidFill>
            </a:endParaRPr>
          </a:p>
        </p:txBody>
      </p:sp>
      <p:sp>
        <p:nvSpPr>
          <p:cNvPr id="2" name="Прямоугольник 1"/>
          <p:cNvSpPr/>
          <p:nvPr/>
        </p:nvSpPr>
        <p:spPr>
          <a:xfrm>
            <a:off x="467544" y="3429000"/>
            <a:ext cx="8296269" cy="3293209"/>
          </a:xfrm>
          <a:prstGeom prst="rect">
            <a:avLst/>
          </a:prstGeom>
        </p:spPr>
        <p:txBody>
          <a:bodyPr wrap="square">
            <a:spAutoFit/>
          </a:bodyPr>
          <a:lstStyle/>
          <a:p>
            <a:pPr lvl="0" indent="361950" algn="just"/>
            <a:r>
              <a:rPr lang="ru-RU" sz="1600" dirty="0">
                <a:solidFill>
                  <a:schemeClr val="accent4">
                    <a:lumMod val="50000"/>
                  </a:schemeClr>
                </a:solidFill>
              </a:rPr>
              <a:t>Бюджет Павловского муниципального района </a:t>
            </a:r>
            <a:r>
              <a:rPr lang="ru-RU" sz="1600" dirty="0" smtClean="0">
                <a:solidFill>
                  <a:schemeClr val="accent4">
                    <a:lumMod val="50000"/>
                  </a:schemeClr>
                </a:solidFill>
              </a:rPr>
              <a:t> Воронежской области утверждается </a:t>
            </a:r>
            <a:r>
              <a:rPr lang="ru-RU" sz="1600" dirty="0">
                <a:solidFill>
                  <a:schemeClr val="accent4">
                    <a:lumMod val="50000"/>
                  </a:schemeClr>
                </a:solidFill>
              </a:rPr>
              <a:t>на 3 года. Каждый год 3-летний период бюджетного планирования сдвигается на 1 год вперед, т.е. корректируются ранее  утвержденные параметры 1 и 2-го года, добавляются параметры 3-го года.</a:t>
            </a:r>
          </a:p>
          <a:p>
            <a:pPr lvl="0" indent="361950" algn="just"/>
            <a:r>
              <a:rPr lang="ru-RU" sz="1600" dirty="0" smtClean="0">
                <a:solidFill>
                  <a:schemeClr val="accent4">
                    <a:lumMod val="50000"/>
                  </a:schemeClr>
                </a:solidFill>
              </a:rPr>
              <a:t>При </a:t>
            </a:r>
            <a:r>
              <a:rPr lang="ru-RU" sz="1600" dirty="0">
                <a:solidFill>
                  <a:schemeClr val="accent4">
                    <a:lumMod val="50000"/>
                  </a:schemeClr>
                </a:solidFill>
              </a:rPr>
              <a:t>этом в составе бюджета на плановый период закладываются «условно утверждаемые» расходы, которые не распределяются по статьям, в объеме не менее 2,5 процента общего объема расходов бюджета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на первый год планового периода и не менее 5 процентов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 на второй год планового периода.</a:t>
            </a:r>
          </a:p>
        </p:txBody>
      </p:sp>
      <p:graphicFrame>
        <p:nvGraphicFramePr>
          <p:cNvPr id="17" name="Таблица 16"/>
          <p:cNvGraphicFramePr>
            <a:graphicFrameLocks noGrp="1"/>
          </p:cNvGraphicFramePr>
          <p:nvPr>
            <p:extLst>
              <p:ext uri="{D42A27DB-BD31-4B8C-83A1-F6EECF244321}">
                <p14:modId xmlns:p14="http://schemas.microsoft.com/office/powerpoint/2010/main" val="3850862852"/>
              </p:ext>
            </p:extLst>
          </p:nvPr>
        </p:nvGraphicFramePr>
        <p:xfrm>
          <a:off x="547225" y="916748"/>
          <a:ext cx="8136906" cy="2512252"/>
        </p:xfrm>
        <a:graphic>
          <a:graphicData uri="http://schemas.openxmlformats.org/drawingml/2006/table">
            <a:tbl>
              <a:tblPr firstRow="1" bandRow="1">
                <a:tableStyleId>{69012ECD-51FC-41F1-AA8D-1B2483CD663E}</a:tableStyleId>
              </a:tblPr>
              <a:tblGrid>
                <a:gridCol w="1356151"/>
                <a:gridCol w="1356151"/>
                <a:gridCol w="1356151"/>
                <a:gridCol w="1356151"/>
                <a:gridCol w="1356151"/>
                <a:gridCol w="1356151"/>
              </a:tblGrid>
              <a:tr h="281725">
                <a:tc rowSpan="8">
                  <a:txBody>
                    <a:bodyPr/>
                    <a:lstStyle/>
                    <a:p>
                      <a:pPr algn="ctr"/>
                      <a:r>
                        <a:rPr lang="ru-RU" sz="1500" b="1" i="1" dirty="0" smtClean="0">
                          <a:ln>
                            <a:solidFill>
                              <a:schemeClr val="accent6">
                                <a:lumMod val="75000"/>
                              </a:schemeClr>
                            </a:solidFill>
                          </a:ln>
                          <a:solidFill>
                            <a:schemeClr val="accent3">
                              <a:lumMod val="50000"/>
                            </a:schemeClr>
                          </a:solidFill>
                          <a:effectLst/>
                        </a:rPr>
                        <a:t>Разработка бюджета на    3-х летний период</a:t>
                      </a:r>
                      <a:endParaRPr lang="ru-RU" sz="1500" b="1" i="1" dirty="0">
                        <a:ln>
                          <a:solidFill>
                            <a:schemeClr val="accent6">
                              <a:lumMod val="75000"/>
                            </a:schemeClr>
                          </a:solidFill>
                        </a:ln>
                        <a:solidFill>
                          <a:schemeClr val="accent3">
                            <a:lumMod val="50000"/>
                          </a:schemeClr>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5">
                  <a:txBody>
                    <a:bodyPr/>
                    <a:lstStyle/>
                    <a:p>
                      <a:pPr algn="ctr"/>
                      <a:r>
                        <a:rPr lang="ru-RU" sz="1500" b="1" i="1" baseline="0" dirty="0" smtClean="0">
                          <a:ln>
                            <a:solidFill>
                              <a:schemeClr val="accent6">
                                <a:lumMod val="75000"/>
                              </a:schemeClr>
                            </a:solidFill>
                          </a:ln>
                          <a:solidFill>
                            <a:schemeClr val="accent3">
                              <a:lumMod val="50000"/>
                            </a:schemeClr>
                          </a:solidFill>
                        </a:rPr>
                        <a:t>Периоды</a:t>
                      </a:r>
                      <a:endParaRPr lang="ru-RU" sz="1500" b="1" i="1" baseline="0" dirty="0">
                        <a:ln>
                          <a:solidFill>
                            <a:schemeClr val="accent6">
                              <a:lumMod val="75000"/>
                            </a:schemeClr>
                          </a:solidFill>
                        </a:ln>
                        <a:solidFill>
                          <a:schemeClr val="accent3">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241478">
                <a:tc vMerge="1">
                  <a:txBody>
                    <a:bodyPr/>
                    <a:lstStyle/>
                    <a:p>
                      <a:endParaRPr lang="ru-RU" dirty="0"/>
                    </a:p>
                  </a:txBody>
                  <a:tcPr/>
                </a:tc>
                <a:tc>
                  <a:txBody>
                    <a:bodyPr/>
                    <a:lstStyle/>
                    <a:p>
                      <a:pPr algn="ctr"/>
                      <a:r>
                        <a:rPr lang="ru-RU" sz="1200" dirty="0" smtClean="0">
                          <a:ln>
                            <a:solidFill>
                              <a:schemeClr val="accent6">
                                <a:lumMod val="75000"/>
                              </a:schemeClr>
                            </a:solidFill>
                          </a:ln>
                        </a:rPr>
                        <a:t>Т</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Т+1</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Т+2</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Т+3</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Т+4</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1478">
                <a:tc vMerge="1">
                  <a:txBody>
                    <a:bodyPr/>
                    <a:lstStyle/>
                    <a:p>
                      <a:endParaRPr lang="ru-RU"/>
                    </a:p>
                  </a:txBody>
                  <a:tcPr/>
                </a:tc>
                <a:tc>
                  <a:txBody>
                    <a:bodyPr/>
                    <a:lstStyle/>
                    <a:p>
                      <a:pPr algn="ctr"/>
                      <a:r>
                        <a:rPr lang="ru-RU" sz="1200" dirty="0" smtClean="0">
                          <a:ln>
                            <a:solidFill>
                              <a:schemeClr val="accent6">
                                <a:lumMod val="75000"/>
                              </a:schemeClr>
                            </a:solidFill>
                          </a:ln>
                        </a:rPr>
                        <a:t>2022</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2023</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2024</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2025</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smtClean="0">
                          <a:ln>
                            <a:solidFill>
                              <a:schemeClr val="accent6">
                                <a:lumMod val="75000"/>
                              </a:schemeClr>
                            </a:solidFill>
                          </a:ln>
                        </a:rPr>
                        <a:t>2026</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7446">
                <a:tc vMerge="1">
                  <a:txBody>
                    <a:bodyPr/>
                    <a:lstStyle/>
                    <a:p>
                      <a:endParaRPr lang="ru-RU" dirty="0"/>
                    </a:p>
                  </a:txBody>
                  <a:tcPr/>
                </a:tc>
                <a:tc>
                  <a:txBody>
                    <a:bodyPr/>
                    <a:lstStyle/>
                    <a:p>
                      <a:pPr algn="ctr"/>
                      <a:r>
                        <a:rPr lang="ru-RU" sz="1300" b="0" i="1" dirty="0" smtClean="0">
                          <a:ln>
                            <a:solidFill>
                              <a:schemeClr val="accent6">
                                <a:lumMod val="75000"/>
                              </a:schemeClr>
                            </a:solidFill>
                          </a:ln>
                        </a:rPr>
                        <a:t>Очередной год</a:t>
                      </a:r>
                      <a:endParaRPr lang="ru-RU" sz="1300" b="0" i="1"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smtClean="0">
                          <a:ln>
                            <a:solidFill>
                              <a:schemeClr val="accent6">
                                <a:lumMod val="75000"/>
                              </a:schemeClr>
                            </a:solidFill>
                          </a:ln>
                        </a:rPr>
                        <a:t>Плановый период, 2 года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gridSpan="2">
                  <a:txBody>
                    <a:bodyPr/>
                    <a:lstStyle/>
                    <a:p>
                      <a:pPr algn="ctr"/>
                      <a:r>
                        <a:rPr lang="ru-RU" sz="1200" dirty="0" smtClean="0">
                          <a:ln>
                            <a:solidFill>
                              <a:schemeClr val="accent6">
                                <a:lumMod val="75000"/>
                              </a:schemeClr>
                            </a:solidFill>
                          </a:ln>
                        </a:rPr>
                        <a:t>Разработка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pPr algn="ctr"/>
                      <a:endParaRPr lang="ru-RU" sz="1300" dirty="0"/>
                    </a:p>
                  </a:txBody>
                  <a:tcPr/>
                </a:tc>
              </a:tr>
              <a:tr h="254894">
                <a:tc vMerge="1">
                  <a:txBody>
                    <a:bodyPr/>
                    <a:lstStyle/>
                    <a:p>
                      <a:endParaRPr lang="ru-RU"/>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ru-RU" sz="1200" dirty="0" smtClean="0">
                          <a:ln>
                            <a:solidFill>
                              <a:schemeClr val="accent6">
                                <a:lumMod val="75000"/>
                              </a:schemeClr>
                            </a:solidFill>
                          </a:ln>
                        </a:rPr>
                        <a:t>Корректировка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7446">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300" i="1" dirty="0" smtClean="0">
                          <a:ln>
                            <a:solidFill>
                              <a:schemeClr val="accent6">
                                <a:lumMod val="75000"/>
                              </a:schemeClr>
                            </a:solidFill>
                          </a:ln>
                        </a:rPr>
                        <a:t>Очередной го</a:t>
                      </a:r>
                      <a:r>
                        <a:rPr lang="ru-RU" sz="1300" dirty="0" smtClean="0">
                          <a:ln>
                            <a:solidFill>
                              <a:schemeClr val="accent6">
                                <a:lumMod val="75000"/>
                              </a:schemeClr>
                            </a:solidFill>
                          </a:ln>
                        </a:rPr>
                        <a:t>д</a:t>
                      </a: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smtClean="0">
                          <a:ln>
                            <a:solidFill>
                              <a:schemeClr val="accent6">
                                <a:lumMod val="75000"/>
                              </a:schemeClr>
                            </a:solidFill>
                          </a:ln>
                        </a:rPr>
                        <a:t>Плановый период, 2 года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894">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ru-RU" sz="1200" dirty="0" smtClean="0">
                          <a:ln>
                            <a:solidFill>
                              <a:schemeClr val="accent6">
                                <a:lumMod val="75000"/>
                              </a:schemeClr>
                            </a:solidFill>
                          </a:ln>
                        </a:rPr>
                        <a:t>Корректировка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4894">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i="1" dirty="0" smtClean="0">
                          <a:ln>
                            <a:solidFill>
                              <a:schemeClr val="accent6">
                                <a:lumMod val="75000"/>
                              </a:schemeClr>
                            </a:solidFill>
                          </a:ln>
                        </a:rPr>
                        <a:t>Очередной год</a:t>
                      </a:r>
                      <a:endParaRPr lang="ru-RU" sz="1200" i="1"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smtClean="0">
                          <a:ln>
                            <a:solidFill>
                              <a:schemeClr val="accent6">
                                <a:lumMod val="75000"/>
                              </a:schemeClr>
                            </a:solidFill>
                          </a:ln>
                        </a:rPr>
                        <a:t>Плановый период, 2 года</a:t>
                      </a: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r>
            </a:tbl>
          </a:graphicData>
        </a:graphic>
      </p:graphicFrame>
      <p:sp>
        <p:nvSpPr>
          <p:cNvPr id="18" name="Стрелка вниз 17"/>
          <p:cNvSpPr/>
          <p:nvPr/>
        </p:nvSpPr>
        <p:spPr>
          <a:xfrm>
            <a:off x="3347864" y="2184970"/>
            <a:ext cx="214314" cy="235918"/>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9262" y="2849551"/>
            <a:ext cx="274637" cy="291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Стрелка вниз 19"/>
          <p:cNvSpPr/>
          <p:nvPr/>
        </p:nvSpPr>
        <p:spPr>
          <a:xfrm>
            <a:off x="6444208" y="2184970"/>
            <a:ext cx="214314" cy="239019"/>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низ 20"/>
          <p:cNvSpPr/>
          <p:nvPr/>
        </p:nvSpPr>
        <p:spPr>
          <a:xfrm>
            <a:off x="7029142" y="2867087"/>
            <a:ext cx="214314" cy="273882"/>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9656" y="2184970"/>
            <a:ext cx="297978" cy="95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4134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89834" y="492915"/>
            <a:ext cx="7958246" cy="682625"/>
          </a:xfrm>
        </p:spPr>
        <p:txBody>
          <a:bodyPr>
            <a:normAutofit fontScale="90000"/>
          </a:bodyPr>
          <a:lstStyle/>
          <a:p>
            <a:pPr marL="0" indent="0" algn="ctr">
              <a:buNone/>
            </a:pPr>
            <a:r>
              <a:rPr lang="ru-RU" sz="2500" b="1" dirty="0" smtClean="0">
                <a:solidFill>
                  <a:schemeClr val="accent3">
                    <a:lumMod val="50000"/>
                  </a:schemeClr>
                </a:solidFill>
                <a:latin typeface="+mn-lt"/>
              </a:rPr>
              <a:t>Доходы Павловского муниципального района Воронежской области</a:t>
            </a:r>
            <a:endParaRPr lang="ru-RU" sz="2500" b="1" dirty="0">
              <a:solidFill>
                <a:schemeClr val="accent3">
                  <a:lumMod val="50000"/>
                </a:schemeClr>
              </a:solidFill>
              <a:latin typeface="+mn-lt"/>
            </a:endParaRPr>
          </a:p>
        </p:txBody>
      </p:sp>
      <p:sp>
        <p:nvSpPr>
          <p:cNvPr id="7" name="TextBox 6"/>
          <p:cNvSpPr txBox="1"/>
          <p:nvPr/>
        </p:nvSpPr>
        <p:spPr>
          <a:xfrm>
            <a:off x="899592" y="1175540"/>
            <a:ext cx="7848488" cy="338554"/>
          </a:xfrm>
          <a:prstGeom prst="rect">
            <a:avLst/>
          </a:prstGeom>
          <a:noFill/>
        </p:spPr>
        <p:txBody>
          <a:bodyPr wrap="square" rtlCol="0">
            <a:spAutoFit/>
          </a:bodyPr>
          <a:lstStyle/>
          <a:p>
            <a:pPr algn="ctr"/>
            <a:r>
              <a:rPr lang="ru-RU" sz="1600" b="1" i="1" dirty="0" smtClean="0">
                <a:solidFill>
                  <a:schemeClr val="accent3">
                    <a:lumMod val="50000"/>
                  </a:schemeClr>
                </a:solidFill>
              </a:rPr>
              <a:t>Материалы для формирования доходов бюджета</a:t>
            </a:r>
            <a:endParaRPr lang="ru-RU" sz="1600" b="1" i="1" dirty="0">
              <a:solidFill>
                <a:schemeClr val="accent3">
                  <a:lumMod val="50000"/>
                </a:schemeClr>
              </a:solidFill>
            </a:endParaRPr>
          </a:p>
        </p:txBody>
      </p:sp>
      <p:sp>
        <p:nvSpPr>
          <p:cNvPr id="14" name="Прямоугольник 13"/>
          <p:cNvSpPr/>
          <p:nvPr/>
        </p:nvSpPr>
        <p:spPr>
          <a:xfrm>
            <a:off x="1043609" y="1700808"/>
            <a:ext cx="1224134" cy="4697140"/>
          </a:xfrm>
          <a:prstGeom prst="rect">
            <a:avLst/>
          </a:prstGeom>
          <a:ln/>
        </p:spPr>
        <p:style>
          <a:lnRef idx="1">
            <a:schemeClr val="accent3"/>
          </a:lnRef>
          <a:fillRef idx="2">
            <a:schemeClr val="accent3"/>
          </a:fillRef>
          <a:effectRef idx="1">
            <a:schemeClr val="accent3"/>
          </a:effectRef>
          <a:fontRef idx="minor">
            <a:schemeClr val="dk1"/>
          </a:fontRef>
        </p:style>
        <p:txBody>
          <a:bodyPr vert="vert270" rtlCol="0" anchor="ctr"/>
          <a:lstStyle/>
          <a:p>
            <a:pPr algn="ctr"/>
            <a:r>
              <a:rPr lang="ru-RU" sz="1600" b="1" dirty="0" smtClean="0">
                <a:solidFill>
                  <a:schemeClr val="accent4">
                    <a:lumMod val="50000"/>
                  </a:schemeClr>
                </a:solidFill>
              </a:rPr>
              <a:t>Прогноз  социально-экономического развития Павловского муниципального района Воронежской области</a:t>
            </a:r>
            <a:endParaRPr lang="ru-RU" sz="1600" b="1" dirty="0">
              <a:solidFill>
                <a:schemeClr val="accent4">
                  <a:lumMod val="50000"/>
                </a:schemeClr>
              </a:solidFill>
            </a:endParaRPr>
          </a:p>
        </p:txBody>
      </p:sp>
      <p:sp>
        <p:nvSpPr>
          <p:cNvPr id="15" name="Прямоугольник 14"/>
          <p:cNvSpPr/>
          <p:nvPr/>
        </p:nvSpPr>
        <p:spPr>
          <a:xfrm>
            <a:off x="3131838" y="1700808"/>
            <a:ext cx="5616242" cy="57150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smtClean="0">
                <a:solidFill>
                  <a:schemeClr val="accent4">
                    <a:lumMod val="50000"/>
                  </a:schemeClr>
                </a:solidFill>
              </a:rPr>
              <a:t>Положения послания Президента РФ Федеральному Собранию РФ, определяющих </a:t>
            </a:r>
            <a:r>
              <a:rPr lang="ru-RU" sz="1600" dirty="0">
                <a:solidFill>
                  <a:schemeClr val="accent4">
                    <a:lumMod val="50000"/>
                  </a:schemeClr>
                </a:solidFill>
              </a:rPr>
              <a:t>бюджетную политику</a:t>
            </a:r>
          </a:p>
        </p:txBody>
      </p:sp>
      <p:sp>
        <p:nvSpPr>
          <p:cNvPr id="16" name="Прямоугольник 15"/>
          <p:cNvSpPr/>
          <p:nvPr/>
        </p:nvSpPr>
        <p:spPr>
          <a:xfrm>
            <a:off x="3144415" y="2420888"/>
            <a:ext cx="5616242" cy="42862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smtClean="0">
                <a:solidFill>
                  <a:schemeClr val="accent4">
                    <a:lumMod val="50000"/>
                  </a:schemeClr>
                </a:solidFill>
              </a:rPr>
              <a:t>Основные направления бюджетной и налоговой политики РФ</a:t>
            </a:r>
            <a:endParaRPr lang="ru-RU" sz="1600" dirty="0">
              <a:solidFill>
                <a:schemeClr val="accent4">
                  <a:lumMod val="50000"/>
                </a:schemeClr>
              </a:solidFill>
            </a:endParaRPr>
          </a:p>
        </p:txBody>
      </p:sp>
      <p:sp>
        <p:nvSpPr>
          <p:cNvPr id="17" name="Прямоугольник 16"/>
          <p:cNvSpPr/>
          <p:nvPr/>
        </p:nvSpPr>
        <p:spPr>
          <a:xfrm>
            <a:off x="3131841" y="2996952"/>
            <a:ext cx="5616241" cy="58627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smtClean="0">
                <a:solidFill>
                  <a:schemeClr val="accent4">
                    <a:lumMod val="50000"/>
                  </a:schemeClr>
                </a:solidFill>
              </a:rPr>
              <a:t>Основные направления бюджетной, налоговой политики Воронежской области</a:t>
            </a:r>
            <a:endParaRPr lang="ru-RU" sz="1600" dirty="0">
              <a:solidFill>
                <a:schemeClr val="accent4">
                  <a:lumMod val="50000"/>
                </a:schemeClr>
              </a:solidFill>
            </a:endParaRPr>
          </a:p>
        </p:txBody>
      </p:sp>
      <p:sp>
        <p:nvSpPr>
          <p:cNvPr id="18" name="Прямоугольник 17"/>
          <p:cNvSpPr/>
          <p:nvPr/>
        </p:nvSpPr>
        <p:spPr>
          <a:xfrm>
            <a:off x="3131842" y="3714607"/>
            <a:ext cx="5616242" cy="695809"/>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smtClean="0">
                <a:solidFill>
                  <a:schemeClr val="accent4">
                    <a:lumMod val="50000"/>
                  </a:schemeClr>
                </a:solidFill>
              </a:rPr>
              <a:t>Основные направления бюджетной, налоговой политики Павловского муниципального района Воронежской области</a:t>
            </a:r>
            <a:endParaRPr lang="ru-RU" sz="1600" dirty="0">
              <a:solidFill>
                <a:schemeClr val="accent4">
                  <a:lumMod val="50000"/>
                </a:schemeClr>
              </a:solidFill>
            </a:endParaRPr>
          </a:p>
        </p:txBody>
      </p:sp>
      <p:sp>
        <p:nvSpPr>
          <p:cNvPr id="19" name="Прямоугольник 18"/>
          <p:cNvSpPr/>
          <p:nvPr/>
        </p:nvSpPr>
        <p:spPr>
          <a:xfrm>
            <a:off x="3131842" y="4581128"/>
            <a:ext cx="5616240" cy="108867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smtClean="0">
                <a:solidFill>
                  <a:schemeClr val="accent4">
                    <a:lumMod val="50000"/>
                  </a:schemeClr>
                </a:solidFill>
              </a:rPr>
              <a:t>Закон Воронежской области от 17.11.2005 г. № 68-ОЗ «О межбюджетных отношениях органов государственной власти и органов местного самоуправления в Воронежской области»</a:t>
            </a:r>
            <a:endParaRPr lang="ru-RU" sz="1600" dirty="0">
              <a:solidFill>
                <a:schemeClr val="accent4">
                  <a:lumMod val="50000"/>
                </a:schemeClr>
              </a:solidFill>
            </a:endParaRPr>
          </a:p>
        </p:txBody>
      </p:sp>
      <p:sp>
        <p:nvSpPr>
          <p:cNvPr id="20" name="Прямоугольник 19"/>
          <p:cNvSpPr/>
          <p:nvPr/>
        </p:nvSpPr>
        <p:spPr>
          <a:xfrm>
            <a:off x="3156992" y="5826444"/>
            <a:ext cx="5591089" cy="57150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smtClean="0">
                <a:solidFill>
                  <a:schemeClr val="accent4">
                    <a:lumMod val="50000"/>
                  </a:schemeClr>
                </a:solidFill>
              </a:rPr>
              <a:t>Прогнозные данные главных администраторов доходов</a:t>
            </a:r>
            <a:endParaRPr lang="ru-RU" sz="1600" dirty="0">
              <a:solidFill>
                <a:schemeClr val="accent4">
                  <a:lumMod val="50000"/>
                </a:schemeClr>
              </a:solidFill>
            </a:endParaRPr>
          </a:p>
        </p:txBody>
      </p:sp>
      <p:cxnSp>
        <p:nvCxnSpPr>
          <p:cNvPr id="23" name="Прямая соединительная линия 22"/>
          <p:cNvCxnSpPr/>
          <p:nvPr/>
        </p:nvCxnSpPr>
        <p:spPr>
          <a:xfrm>
            <a:off x="2267742" y="1997671"/>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2267742" y="2645320"/>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2267742" y="4078412"/>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2267742" y="5197471"/>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2292896" y="6118019"/>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2267744" y="3301736"/>
            <a:ext cx="8640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52672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06596" y="476672"/>
            <a:ext cx="8352927" cy="723275"/>
          </a:xfrm>
          <a:prstGeom prst="rect">
            <a:avLst/>
          </a:prstGeom>
          <a:noFill/>
        </p:spPr>
        <p:txBody>
          <a:bodyPr wrap="square" rtlCol="0">
            <a:spAutoFit/>
          </a:bodyPr>
          <a:lstStyle/>
          <a:p>
            <a:pPr algn="ctr"/>
            <a:r>
              <a:rPr lang="ru-RU" sz="2500" b="1" dirty="0" smtClean="0">
                <a:solidFill>
                  <a:schemeClr val="accent3">
                    <a:lumMod val="50000"/>
                  </a:schemeClr>
                </a:solidFill>
              </a:rPr>
              <a:t>Доходы</a:t>
            </a:r>
            <a:r>
              <a:rPr lang="ru-RU" sz="2500" dirty="0" smtClean="0">
                <a:solidFill>
                  <a:schemeClr val="accent3">
                    <a:lumMod val="50000"/>
                  </a:schemeClr>
                </a:solidFill>
              </a:rPr>
              <a:t> </a:t>
            </a:r>
            <a:r>
              <a:rPr lang="ru-RU" sz="2500" b="1" dirty="0" smtClean="0">
                <a:solidFill>
                  <a:schemeClr val="accent3">
                    <a:lumMod val="50000"/>
                  </a:schemeClr>
                </a:solidFill>
              </a:rPr>
              <a:t>бюджета</a:t>
            </a:r>
          </a:p>
          <a:p>
            <a:pPr algn="ctr"/>
            <a:r>
              <a:rPr lang="ru-RU" sz="1600" b="1" i="1" dirty="0" smtClean="0">
                <a:solidFill>
                  <a:schemeClr val="accent3">
                    <a:lumMod val="50000"/>
                  </a:schemeClr>
                </a:solidFill>
              </a:rPr>
              <a:t> (безвозмездные и безвозвратные поступления денежных средств в бюджет)</a:t>
            </a:r>
            <a:endParaRPr lang="ru-RU" sz="1600" b="1" i="1" dirty="0">
              <a:solidFill>
                <a:schemeClr val="accent3">
                  <a:lumMod val="50000"/>
                </a:schemeClr>
              </a:solidFill>
            </a:endParaRPr>
          </a:p>
        </p:txBody>
      </p:sp>
      <p:sp>
        <p:nvSpPr>
          <p:cNvPr id="8" name="Скругленный прямоугольник 7"/>
          <p:cNvSpPr/>
          <p:nvPr/>
        </p:nvSpPr>
        <p:spPr>
          <a:xfrm>
            <a:off x="2555776" y="1422710"/>
            <a:ext cx="4054568" cy="486956"/>
          </a:xfrm>
          <a:prstGeom prst="roundRect">
            <a:avLst>
              <a:gd name="adj" fmla="val 6693"/>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chemeClr val="accent4">
                    <a:lumMod val="50000"/>
                  </a:schemeClr>
                </a:solidFill>
              </a:rPr>
              <a:t>Доходы бюджета</a:t>
            </a:r>
            <a:endParaRPr lang="ru-RU" b="1" dirty="0">
              <a:solidFill>
                <a:schemeClr val="accent4">
                  <a:lumMod val="50000"/>
                </a:schemeClr>
              </a:solidFill>
            </a:endParaRPr>
          </a:p>
        </p:txBody>
      </p:sp>
      <p:sp>
        <p:nvSpPr>
          <p:cNvPr id="9" name="Прямоугольник 8"/>
          <p:cNvSpPr/>
          <p:nvPr/>
        </p:nvSpPr>
        <p:spPr>
          <a:xfrm>
            <a:off x="467544" y="2162102"/>
            <a:ext cx="3816424" cy="374441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smtClean="0">
              <a:solidFill>
                <a:schemeClr val="tx1"/>
              </a:solidFill>
            </a:endParaRPr>
          </a:p>
          <a:p>
            <a:pPr algn="ctr"/>
            <a:r>
              <a:rPr lang="ru-RU" sz="1400" b="1" dirty="0" smtClean="0">
                <a:solidFill>
                  <a:schemeClr val="accent4">
                    <a:lumMod val="50000"/>
                  </a:schemeClr>
                </a:solidFill>
              </a:rPr>
              <a:t>Налоговые доходы </a:t>
            </a:r>
          </a:p>
          <a:p>
            <a:pPr algn="ctr"/>
            <a:r>
              <a:rPr lang="ru-RU" sz="1400" i="1" dirty="0" smtClean="0">
                <a:solidFill>
                  <a:schemeClr val="accent4">
                    <a:lumMod val="50000"/>
                  </a:schemeClr>
                </a:solidFill>
              </a:rPr>
              <a:t>Поступления от уплаты налогов, установленных Налоговым кодексом РФ, например:</a:t>
            </a:r>
          </a:p>
          <a:p>
            <a:pPr algn="just"/>
            <a:r>
              <a:rPr lang="ru-RU" sz="1400" dirty="0" smtClean="0">
                <a:solidFill>
                  <a:schemeClr val="accent4">
                    <a:lumMod val="50000"/>
                  </a:schemeClr>
                </a:solidFill>
              </a:rPr>
              <a:t>*налог на доходы  физических лиц;</a:t>
            </a:r>
          </a:p>
          <a:p>
            <a:pPr algn="just"/>
            <a:r>
              <a:rPr lang="ru-RU" sz="1400" dirty="0" smtClean="0">
                <a:solidFill>
                  <a:schemeClr val="accent4">
                    <a:lumMod val="50000"/>
                  </a:schemeClr>
                </a:solidFill>
              </a:rPr>
              <a:t>*единый сельскохозяйственный налог;</a:t>
            </a:r>
          </a:p>
          <a:p>
            <a:pPr algn="just"/>
            <a:r>
              <a:rPr lang="ru-RU" sz="1400" dirty="0" smtClean="0">
                <a:solidFill>
                  <a:schemeClr val="accent4">
                    <a:lumMod val="50000"/>
                  </a:schemeClr>
                </a:solidFill>
              </a:rPr>
              <a:t>*другие налоги, пошлины;</a:t>
            </a:r>
          </a:p>
          <a:p>
            <a:pPr algn="just"/>
            <a:r>
              <a:rPr lang="ru-RU" sz="1400" dirty="0" smtClean="0">
                <a:solidFill>
                  <a:schemeClr val="accent4">
                    <a:lumMod val="50000"/>
                  </a:schemeClr>
                </a:solidFill>
              </a:rPr>
              <a:t>*налог, взимаемый в связи с применением упрощенной системы налогообложения;</a:t>
            </a:r>
          </a:p>
          <a:p>
            <a:pPr algn="just"/>
            <a:r>
              <a:rPr lang="ru-RU" sz="1400" dirty="0" smtClean="0">
                <a:solidFill>
                  <a:schemeClr val="accent4">
                    <a:lumMod val="50000"/>
                  </a:schemeClr>
                </a:solidFill>
              </a:rPr>
              <a:t>*налоги на товары (работы, услуги), реализуемые на территории РФ;</a:t>
            </a:r>
          </a:p>
          <a:p>
            <a:pPr algn="just"/>
            <a:r>
              <a:rPr lang="ru-RU" sz="1400" dirty="0" smtClean="0">
                <a:solidFill>
                  <a:schemeClr val="accent4">
                    <a:lumMod val="50000"/>
                  </a:schemeClr>
                </a:solidFill>
              </a:rPr>
              <a:t>*налог, взимаемый в связи с применением патентной системы налогообложения.</a:t>
            </a:r>
          </a:p>
          <a:p>
            <a:pPr algn="just"/>
            <a:endParaRPr lang="ru-RU" sz="1400" dirty="0"/>
          </a:p>
        </p:txBody>
      </p:sp>
      <p:sp>
        <p:nvSpPr>
          <p:cNvPr id="10" name="Прямоугольник 9"/>
          <p:cNvSpPr/>
          <p:nvPr/>
        </p:nvSpPr>
        <p:spPr>
          <a:xfrm>
            <a:off x="4477753" y="2153416"/>
            <a:ext cx="2312563" cy="374441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b="1" dirty="0" smtClean="0">
                <a:solidFill>
                  <a:schemeClr val="accent4">
                    <a:lumMod val="50000"/>
                  </a:schemeClr>
                </a:solidFill>
              </a:rPr>
              <a:t>Неналоговые доходы</a:t>
            </a:r>
          </a:p>
          <a:p>
            <a:pPr algn="ctr"/>
            <a:r>
              <a:rPr lang="ru-RU" sz="1400" i="1" dirty="0" smtClean="0">
                <a:solidFill>
                  <a:schemeClr val="accent4">
                    <a:lumMod val="50000"/>
                  </a:schemeClr>
                </a:solidFill>
              </a:rPr>
              <a:t>Поступления от уплаты сборов, установленных законодательством, а также штрафов за нарушение законодательства, например:</a:t>
            </a:r>
          </a:p>
          <a:p>
            <a:pPr algn="ctr"/>
            <a:r>
              <a:rPr lang="ru-RU" sz="1400" dirty="0" smtClean="0">
                <a:solidFill>
                  <a:schemeClr val="accent4">
                    <a:lumMod val="50000"/>
                  </a:schemeClr>
                </a:solidFill>
              </a:rPr>
              <a:t>*доходы от использования государственного (муниципального) имущества и земли;</a:t>
            </a:r>
          </a:p>
          <a:p>
            <a:pPr algn="ctr"/>
            <a:r>
              <a:rPr lang="ru-RU" sz="1400" dirty="0" smtClean="0">
                <a:solidFill>
                  <a:schemeClr val="accent4">
                    <a:lumMod val="50000"/>
                  </a:schemeClr>
                </a:solidFill>
              </a:rPr>
              <a:t>*доходы от оказания платных услуг (работ);</a:t>
            </a:r>
          </a:p>
          <a:p>
            <a:pPr algn="ctr">
              <a:buFont typeface="Arial" charset="0"/>
              <a:buChar char="•"/>
            </a:pPr>
            <a:r>
              <a:rPr lang="ru-RU" sz="1400" dirty="0" smtClean="0">
                <a:solidFill>
                  <a:schemeClr val="accent4">
                    <a:lumMod val="50000"/>
                  </a:schemeClr>
                </a:solidFill>
              </a:rPr>
              <a:t>другие доходы.</a:t>
            </a:r>
          </a:p>
        </p:txBody>
      </p:sp>
      <p:sp>
        <p:nvSpPr>
          <p:cNvPr id="11" name="Прямоугольник 10"/>
          <p:cNvSpPr/>
          <p:nvPr/>
        </p:nvSpPr>
        <p:spPr>
          <a:xfrm>
            <a:off x="6996117" y="2153416"/>
            <a:ext cx="1655984" cy="3744417"/>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smtClean="0">
              <a:solidFill>
                <a:schemeClr val="accent4">
                  <a:lumMod val="50000"/>
                </a:schemeClr>
              </a:solidFill>
            </a:endParaRPr>
          </a:p>
          <a:p>
            <a:pPr algn="ctr"/>
            <a:endParaRPr lang="ru-RU" sz="1400" b="1" dirty="0">
              <a:solidFill>
                <a:schemeClr val="accent4">
                  <a:lumMod val="50000"/>
                </a:schemeClr>
              </a:solidFill>
            </a:endParaRPr>
          </a:p>
          <a:p>
            <a:pPr algn="ctr"/>
            <a:r>
              <a:rPr lang="ru-RU" sz="1400" b="1" dirty="0" smtClean="0">
                <a:solidFill>
                  <a:schemeClr val="accent4">
                    <a:lumMod val="50000"/>
                  </a:schemeClr>
                </a:solidFill>
              </a:rPr>
              <a:t>Безвозмездные поступления</a:t>
            </a:r>
          </a:p>
          <a:p>
            <a:pPr algn="ctr"/>
            <a:r>
              <a:rPr lang="ru-RU" sz="1400" i="1" dirty="0" smtClean="0">
                <a:solidFill>
                  <a:schemeClr val="accent4">
                    <a:lumMod val="50000"/>
                  </a:schemeClr>
                </a:solidFill>
              </a:rPr>
              <a:t>Поступления от других бюджетов бюджетной системы (межбюджетные трансферты), организаций, граждан (кроме налоговых и неналоговых доходов)</a:t>
            </a:r>
          </a:p>
          <a:p>
            <a:pPr algn="ctr"/>
            <a:endParaRPr lang="ru-RU" sz="1500" i="1" dirty="0" smtClean="0">
              <a:solidFill>
                <a:schemeClr val="accent4">
                  <a:lumMod val="50000"/>
                </a:schemeClr>
              </a:solidFill>
            </a:endParaRPr>
          </a:p>
          <a:p>
            <a:pPr algn="ctr"/>
            <a:endParaRPr lang="ru-RU" sz="1500" i="1" dirty="0" smtClean="0">
              <a:solidFill>
                <a:schemeClr val="tx1"/>
              </a:solidFill>
            </a:endParaRPr>
          </a:p>
          <a:p>
            <a:pPr algn="ctr"/>
            <a:endParaRPr lang="ru-RU" sz="1500" i="1" dirty="0" smtClean="0">
              <a:solidFill>
                <a:schemeClr val="tx1"/>
              </a:solidFill>
            </a:endParaRPr>
          </a:p>
          <a:p>
            <a:pPr algn="ctr"/>
            <a:endParaRPr lang="ru-RU" sz="1000" i="1" dirty="0"/>
          </a:p>
        </p:txBody>
      </p:sp>
    </p:spTree>
    <p:extLst>
      <p:ext uri="{BB962C8B-B14F-4D97-AF65-F5344CB8AC3E}">
        <p14:creationId xmlns:p14="http://schemas.microsoft.com/office/powerpoint/2010/main" val="16653184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88252" y="332656"/>
            <a:ext cx="8151470" cy="723275"/>
          </a:xfrm>
          <a:prstGeom prst="rect">
            <a:avLst/>
          </a:prstGeom>
          <a:noFill/>
        </p:spPr>
        <p:txBody>
          <a:bodyPr wrap="square" rtlCol="0">
            <a:spAutoFit/>
          </a:bodyPr>
          <a:lstStyle/>
          <a:p>
            <a:pPr algn="r"/>
            <a:r>
              <a:rPr lang="ru-RU" sz="2500" b="1" dirty="0" smtClean="0">
                <a:solidFill>
                  <a:schemeClr val="accent3">
                    <a:lumMod val="50000"/>
                  </a:schemeClr>
                </a:solidFill>
              </a:rPr>
              <a:t>Федеральные, региональные и местные налоги</a:t>
            </a:r>
          </a:p>
          <a:p>
            <a:endParaRPr lang="ru-RU" sz="1600" dirty="0" smtClean="0">
              <a:solidFill>
                <a:srgbClr val="FF0000"/>
              </a:solidFill>
            </a:endParaRPr>
          </a:p>
        </p:txBody>
      </p:sp>
      <p:sp>
        <p:nvSpPr>
          <p:cNvPr id="8" name="Прямоугольник 7"/>
          <p:cNvSpPr/>
          <p:nvPr/>
        </p:nvSpPr>
        <p:spPr>
          <a:xfrm>
            <a:off x="460740" y="2763139"/>
            <a:ext cx="8278982" cy="53578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chemeClr val="accent4">
                    <a:lumMod val="50000"/>
                  </a:schemeClr>
                </a:solidFill>
              </a:rPr>
              <a:t>Виды налогов</a:t>
            </a:r>
          </a:p>
          <a:p>
            <a:pPr algn="ctr"/>
            <a:r>
              <a:rPr lang="ru-RU" sz="1600" dirty="0" smtClean="0">
                <a:solidFill>
                  <a:schemeClr val="accent4">
                    <a:lumMod val="50000"/>
                  </a:schemeClr>
                </a:solidFill>
              </a:rPr>
              <a:t>Установлены Налоговым кодексом Российской Федерации</a:t>
            </a:r>
            <a:endParaRPr lang="ru-RU" sz="1600" dirty="0">
              <a:solidFill>
                <a:schemeClr val="accent4">
                  <a:lumMod val="50000"/>
                </a:schemeClr>
              </a:solidFill>
            </a:endParaRPr>
          </a:p>
        </p:txBody>
      </p:sp>
      <p:sp>
        <p:nvSpPr>
          <p:cNvPr id="9" name="Прямоугольник 8"/>
          <p:cNvSpPr/>
          <p:nvPr/>
        </p:nvSpPr>
        <p:spPr>
          <a:xfrm>
            <a:off x="460740" y="3573016"/>
            <a:ext cx="2599092" cy="287804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smtClean="0">
              <a:solidFill>
                <a:schemeClr val="tx1"/>
              </a:solidFill>
            </a:endParaRPr>
          </a:p>
          <a:p>
            <a:pPr algn="ctr"/>
            <a:endParaRPr lang="ru-RU" sz="1400" b="1" dirty="0">
              <a:solidFill>
                <a:schemeClr val="accent4">
                  <a:lumMod val="50000"/>
                </a:schemeClr>
              </a:solidFill>
            </a:endParaRPr>
          </a:p>
          <a:p>
            <a:pPr algn="ctr"/>
            <a:r>
              <a:rPr lang="ru-RU" sz="1400" b="1" dirty="0" smtClean="0">
                <a:solidFill>
                  <a:schemeClr val="accent4">
                    <a:lumMod val="50000"/>
                  </a:schemeClr>
                </a:solidFill>
              </a:rPr>
              <a:t>Федеральные</a:t>
            </a:r>
          </a:p>
          <a:p>
            <a:pPr algn="ctr"/>
            <a:r>
              <a:rPr lang="ru-RU" sz="1400" i="1" dirty="0" smtClean="0">
                <a:solidFill>
                  <a:schemeClr val="accent4">
                    <a:lumMod val="50000"/>
                  </a:schemeClr>
                </a:solidFill>
              </a:rPr>
              <a:t>и обязательны к уплате на всей территории Российской Федерации, например:</a:t>
            </a:r>
          </a:p>
          <a:p>
            <a:pPr algn="ctr"/>
            <a:r>
              <a:rPr lang="ru-RU" sz="1400" dirty="0">
                <a:solidFill>
                  <a:schemeClr val="accent4">
                    <a:lumMod val="50000"/>
                  </a:schemeClr>
                </a:solidFill>
              </a:rPr>
              <a:t>*</a:t>
            </a:r>
            <a:r>
              <a:rPr lang="ru-RU" sz="1400" dirty="0" smtClean="0">
                <a:solidFill>
                  <a:schemeClr val="accent4">
                    <a:lumMod val="50000"/>
                  </a:schemeClr>
                </a:solidFill>
              </a:rPr>
              <a:t>Налог на доходы физических лиц</a:t>
            </a:r>
          </a:p>
          <a:p>
            <a:pPr algn="ctr"/>
            <a:r>
              <a:rPr lang="ru-RU" sz="1400" dirty="0" smtClean="0">
                <a:solidFill>
                  <a:schemeClr val="accent4">
                    <a:lumMod val="50000"/>
                  </a:schemeClr>
                </a:solidFill>
              </a:rPr>
              <a:t>*ЕСХН</a:t>
            </a:r>
          </a:p>
          <a:p>
            <a:pPr algn="ctr"/>
            <a:r>
              <a:rPr lang="ru-RU" sz="1400" dirty="0" smtClean="0">
                <a:solidFill>
                  <a:schemeClr val="accent4">
                    <a:lumMod val="50000"/>
                  </a:schemeClr>
                </a:solidFill>
              </a:rPr>
              <a:t>*Акцизы</a:t>
            </a:r>
          </a:p>
          <a:p>
            <a:pPr algn="ctr"/>
            <a:r>
              <a:rPr lang="ru-RU" sz="1400" dirty="0" smtClean="0">
                <a:solidFill>
                  <a:schemeClr val="accent4">
                    <a:lumMod val="50000"/>
                  </a:schemeClr>
                </a:solidFill>
              </a:rPr>
              <a:t>*УСН</a:t>
            </a:r>
          </a:p>
          <a:p>
            <a:pPr algn="ctr"/>
            <a:r>
              <a:rPr lang="ru-RU" sz="1400" dirty="0" smtClean="0">
                <a:solidFill>
                  <a:schemeClr val="accent4">
                    <a:lumMod val="50000"/>
                  </a:schemeClr>
                </a:solidFill>
              </a:rPr>
              <a:t>*Налог на прибыль организаций</a:t>
            </a:r>
          </a:p>
          <a:p>
            <a:pPr algn="ctr"/>
            <a:endParaRPr lang="ru-RU" sz="1400" dirty="0">
              <a:solidFill>
                <a:schemeClr val="accent6">
                  <a:lumMod val="75000"/>
                </a:schemeClr>
              </a:solidFill>
            </a:endParaRPr>
          </a:p>
          <a:p>
            <a:pPr algn="ctr"/>
            <a:endParaRPr lang="ru-RU" sz="1400" dirty="0" smtClean="0">
              <a:solidFill>
                <a:schemeClr val="tx1"/>
              </a:solidFill>
            </a:endParaRPr>
          </a:p>
          <a:p>
            <a:pPr algn="ctr"/>
            <a:endParaRPr lang="ru-RU" sz="1400" dirty="0" smtClean="0"/>
          </a:p>
          <a:p>
            <a:pPr algn="ctr"/>
            <a:endParaRPr lang="ru-RU" sz="1400" dirty="0" smtClean="0"/>
          </a:p>
        </p:txBody>
      </p:sp>
      <p:sp>
        <p:nvSpPr>
          <p:cNvPr id="10" name="Прямоугольник 9"/>
          <p:cNvSpPr/>
          <p:nvPr/>
        </p:nvSpPr>
        <p:spPr>
          <a:xfrm>
            <a:off x="3224574" y="3561196"/>
            <a:ext cx="2664296" cy="287804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smtClean="0">
              <a:solidFill>
                <a:schemeClr val="tx1"/>
              </a:solidFill>
            </a:endParaRPr>
          </a:p>
          <a:p>
            <a:pPr algn="ctr"/>
            <a:endParaRPr lang="ru-RU" sz="1400" b="1" dirty="0">
              <a:solidFill>
                <a:schemeClr val="tx1"/>
              </a:solidFill>
            </a:endParaRPr>
          </a:p>
          <a:p>
            <a:pPr algn="ctr"/>
            <a:r>
              <a:rPr lang="ru-RU" sz="1400" b="1" dirty="0" smtClean="0">
                <a:solidFill>
                  <a:schemeClr val="accent4">
                    <a:lumMod val="50000"/>
                  </a:schemeClr>
                </a:solidFill>
              </a:rPr>
              <a:t>Региональные</a:t>
            </a:r>
          </a:p>
          <a:p>
            <a:pPr algn="ctr"/>
            <a:r>
              <a:rPr lang="ru-RU" sz="1400" i="1" dirty="0" smtClean="0">
                <a:solidFill>
                  <a:schemeClr val="accent4">
                    <a:lumMod val="50000"/>
                  </a:schemeClr>
                </a:solidFill>
              </a:rPr>
              <a:t>и законами субъектов Российской Федерации и обязательны к уплате на территориях соответствующих субъектов РФ, например:</a:t>
            </a:r>
          </a:p>
          <a:p>
            <a:pPr algn="ctr"/>
            <a:r>
              <a:rPr lang="ru-RU" sz="1400" dirty="0" smtClean="0">
                <a:solidFill>
                  <a:schemeClr val="accent4">
                    <a:lumMod val="50000"/>
                  </a:schemeClr>
                </a:solidFill>
              </a:rPr>
              <a:t>*Транспортный налог</a:t>
            </a:r>
          </a:p>
          <a:p>
            <a:pPr algn="ctr"/>
            <a:r>
              <a:rPr lang="ru-RU" sz="1400" dirty="0" smtClean="0">
                <a:solidFill>
                  <a:schemeClr val="accent4">
                    <a:lumMod val="50000"/>
                  </a:schemeClr>
                </a:solidFill>
              </a:rPr>
              <a:t>*Налог на имущество организаций</a:t>
            </a:r>
          </a:p>
          <a:p>
            <a:pPr algn="ctr"/>
            <a:r>
              <a:rPr lang="ru-RU" sz="1400" dirty="0" smtClean="0">
                <a:solidFill>
                  <a:schemeClr val="accent4">
                    <a:lumMod val="50000"/>
                  </a:schemeClr>
                </a:solidFill>
              </a:rPr>
              <a:t>*Патентная система налогообложения</a:t>
            </a:r>
          </a:p>
          <a:p>
            <a:pPr algn="ctr"/>
            <a:endParaRPr lang="ru-RU" sz="1400" dirty="0" smtClean="0">
              <a:solidFill>
                <a:schemeClr val="tx1"/>
              </a:solidFill>
            </a:endParaRPr>
          </a:p>
          <a:p>
            <a:pPr algn="ctr"/>
            <a:endParaRPr lang="ru-RU" sz="1400" dirty="0" smtClean="0">
              <a:solidFill>
                <a:schemeClr val="tx1"/>
              </a:solidFill>
            </a:endParaRPr>
          </a:p>
          <a:p>
            <a:pPr algn="ctr"/>
            <a:endParaRPr lang="ru-RU" sz="1400" dirty="0"/>
          </a:p>
        </p:txBody>
      </p:sp>
      <p:sp>
        <p:nvSpPr>
          <p:cNvPr id="11" name="Прямоугольник 10"/>
          <p:cNvSpPr/>
          <p:nvPr/>
        </p:nvSpPr>
        <p:spPr>
          <a:xfrm>
            <a:off x="6084167" y="3573016"/>
            <a:ext cx="2655555" cy="287804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b="1" dirty="0" smtClean="0">
                <a:solidFill>
                  <a:schemeClr val="accent4">
                    <a:lumMod val="50000"/>
                  </a:schemeClr>
                </a:solidFill>
              </a:rPr>
              <a:t>Местные</a:t>
            </a:r>
          </a:p>
          <a:p>
            <a:pPr algn="ctr"/>
            <a:r>
              <a:rPr lang="ru-RU" sz="1400" i="1" dirty="0" smtClean="0">
                <a:solidFill>
                  <a:schemeClr val="accent4">
                    <a:lumMod val="50000"/>
                  </a:schemeClr>
                </a:solidFill>
              </a:rPr>
              <a:t>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 например:</a:t>
            </a:r>
            <a:endParaRPr lang="ru-RU" sz="1400" dirty="0" smtClean="0">
              <a:solidFill>
                <a:schemeClr val="accent4">
                  <a:lumMod val="50000"/>
                </a:schemeClr>
              </a:solidFill>
            </a:endParaRPr>
          </a:p>
          <a:p>
            <a:pPr algn="ctr"/>
            <a:r>
              <a:rPr lang="ru-RU" sz="1400" dirty="0" smtClean="0">
                <a:solidFill>
                  <a:schemeClr val="accent4">
                    <a:lumMod val="50000"/>
                  </a:schemeClr>
                </a:solidFill>
              </a:rPr>
              <a:t>*Земельный налог</a:t>
            </a:r>
          </a:p>
          <a:p>
            <a:pPr algn="ctr"/>
            <a:r>
              <a:rPr lang="ru-RU" sz="1400" dirty="0" smtClean="0">
                <a:solidFill>
                  <a:schemeClr val="accent4">
                    <a:lumMod val="50000"/>
                  </a:schemeClr>
                </a:solidFill>
              </a:rPr>
              <a:t>*Налог на имущество физических лиц </a:t>
            </a:r>
          </a:p>
          <a:p>
            <a:pPr algn="ctr"/>
            <a:endParaRPr lang="ru-RU" sz="1200" dirty="0">
              <a:solidFill>
                <a:schemeClr val="accent4">
                  <a:lumMod val="50000"/>
                </a:schemeClr>
              </a:solidFill>
            </a:endParaRPr>
          </a:p>
        </p:txBody>
      </p:sp>
      <p:sp>
        <p:nvSpPr>
          <p:cNvPr id="3" name="Прямоугольник 2"/>
          <p:cNvSpPr/>
          <p:nvPr/>
        </p:nvSpPr>
        <p:spPr>
          <a:xfrm>
            <a:off x="488943" y="1124744"/>
            <a:ext cx="8295486" cy="1323439"/>
          </a:xfrm>
          <a:prstGeom prst="rect">
            <a:avLst/>
          </a:prstGeom>
        </p:spPr>
        <p:txBody>
          <a:bodyPr wrap="square">
            <a:spAutoFit/>
          </a:bodyPr>
          <a:lstStyle/>
          <a:p>
            <a:pPr indent="457200" algn="just"/>
            <a:r>
              <a:rPr lang="ru-RU" sz="1600" b="1" i="1" u="sng" dirty="0">
                <a:solidFill>
                  <a:schemeClr val="accent4">
                    <a:lumMod val="50000"/>
                  </a:schemeClr>
                </a:solidFill>
              </a:rPr>
              <a:t>Налог</a:t>
            </a:r>
            <a:r>
              <a:rPr lang="ru-RU" sz="1600" dirty="0">
                <a:solidFill>
                  <a:schemeClr val="accent4">
                    <a:lumMod val="50000"/>
                  </a:schemeClr>
                </a:solidFill>
              </a:rPr>
              <a:t> – обязательный, индивидуально безвозмездный платеж, взимаемый с организаций и физических лиц в форме отчуждения принадлежащих им на праве собственности, хозяйственного ведения или оперативного управления денежных средств в целях финансового обеспечения деятельности государства и (или) муниципальных образований.</a:t>
            </a:r>
          </a:p>
        </p:txBody>
      </p:sp>
    </p:spTree>
    <p:extLst>
      <p:ext uri="{BB962C8B-B14F-4D97-AF65-F5344CB8AC3E}">
        <p14:creationId xmlns:p14="http://schemas.microsoft.com/office/powerpoint/2010/main" val="34360689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83616"/>
            <a:ext cx="8390736" cy="1246495"/>
          </a:xfrm>
          <a:prstGeom prst="rect">
            <a:avLst/>
          </a:prstGeom>
          <a:noFill/>
        </p:spPr>
        <p:txBody>
          <a:bodyPr wrap="square" rtlCol="0">
            <a:spAutoFit/>
          </a:bodyPr>
          <a:lstStyle/>
          <a:p>
            <a:pPr algn="ctr"/>
            <a:r>
              <a:rPr lang="ru-RU" sz="2500" b="1" dirty="0" smtClean="0">
                <a:solidFill>
                  <a:schemeClr val="accent3">
                    <a:lumMod val="50000"/>
                  </a:schemeClr>
                </a:solidFill>
              </a:rPr>
              <a:t>Налоговые доходы, поступающие от граждан Павловского муниципального района Воронежской области</a:t>
            </a:r>
            <a:endParaRPr lang="ru-RU" sz="2500" b="1" dirty="0">
              <a:solidFill>
                <a:schemeClr val="accent3">
                  <a:lumMod val="50000"/>
                </a:schemeClr>
              </a:solidFill>
            </a:endParaRPr>
          </a:p>
        </p:txBody>
      </p:sp>
      <p:sp>
        <p:nvSpPr>
          <p:cNvPr id="6" name="TextBox 5"/>
          <p:cNvSpPr txBox="1"/>
          <p:nvPr/>
        </p:nvSpPr>
        <p:spPr>
          <a:xfrm>
            <a:off x="467544" y="1330111"/>
            <a:ext cx="4608512" cy="553998"/>
          </a:xfrm>
          <a:prstGeom prst="rect">
            <a:avLst/>
          </a:prstGeom>
          <a:noFill/>
        </p:spPr>
        <p:txBody>
          <a:bodyPr wrap="square" rtlCol="0">
            <a:spAutoFit/>
          </a:bodyPr>
          <a:lstStyle/>
          <a:p>
            <a:pPr algn="ctr"/>
            <a:r>
              <a:rPr lang="ru-RU" sz="1500" dirty="0" smtClean="0">
                <a:solidFill>
                  <a:schemeClr val="accent4">
                    <a:lumMod val="50000"/>
                  </a:schemeClr>
                </a:solidFill>
              </a:rPr>
              <a:t>Глава 23 </a:t>
            </a:r>
          </a:p>
          <a:p>
            <a:pPr algn="ctr"/>
            <a:r>
              <a:rPr lang="ru-RU" sz="1500" dirty="0" smtClean="0">
                <a:solidFill>
                  <a:schemeClr val="accent4">
                    <a:lumMod val="50000"/>
                  </a:schemeClr>
                </a:solidFill>
              </a:rPr>
              <a:t>Налогового кодекса Российской Федерации</a:t>
            </a:r>
            <a:endParaRPr lang="ru-RU" sz="1500" dirty="0">
              <a:solidFill>
                <a:schemeClr val="accent4">
                  <a:lumMod val="50000"/>
                </a:schemeClr>
              </a:solidFill>
            </a:endParaRPr>
          </a:p>
        </p:txBody>
      </p:sp>
      <p:sp>
        <p:nvSpPr>
          <p:cNvPr id="7" name="Прямоугольник 6"/>
          <p:cNvSpPr/>
          <p:nvPr/>
        </p:nvSpPr>
        <p:spPr>
          <a:xfrm>
            <a:off x="467544" y="2071678"/>
            <a:ext cx="4608512" cy="50006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4">
                    <a:lumMod val="50000"/>
                  </a:schemeClr>
                </a:solidFill>
              </a:rPr>
              <a:t>Налог на доходы физических лиц</a:t>
            </a:r>
            <a:endParaRPr lang="ru-RU" dirty="0">
              <a:solidFill>
                <a:schemeClr val="accent4">
                  <a:lumMod val="50000"/>
                </a:schemeClr>
              </a:solidFill>
            </a:endParaRPr>
          </a:p>
        </p:txBody>
      </p:sp>
      <p:sp>
        <p:nvSpPr>
          <p:cNvPr id="9" name="Прямоугольник 8"/>
          <p:cNvSpPr/>
          <p:nvPr/>
        </p:nvSpPr>
        <p:spPr>
          <a:xfrm>
            <a:off x="467544" y="2643182"/>
            <a:ext cx="4608512" cy="388216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Налог на доходы физических лиц уплачивается в основном</a:t>
            </a:r>
          </a:p>
          <a:p>
            <a:pPr algn="ctr"/>
            <a:r>
              <a:rPr lang="ru-RU" sz="1400" b="1" dirty="0" smtClean="0">
                <a:solidFill>
                  <a:schemeClr val="accent4">
                    <a:lumMod val="50000"/>
                  </a:schemeClr>
                </a:solidFill>
              </a:rPr>
              <a:t>по ставке налога 13 %.</a:t>
            </a:r>
          </a:p>
          <a:p>
            <a:pPr algn="ctr"/>
            <a:r>
              <a:rPr lang="ru-RU" sz="1400" b="1" dirty="0" smtClean="0">
                <a:solidFill>
                  <a:schemeClr val="accent4">
                    <a:lumMod val="50000"/>
                  </a:schemeClr>
                </a:solidFill>
              </a:rPr>
              <a:t>В отдельных случаях по ставкам:</a:t>
            </a:r>
          </a:p>
          <a:p>
            <a:pPr algn="ctr"/>
            <a:r>
              <a:rPr lang="ru-RU" sz="1400" b="1" dirty="0" smtClean="0">
                <a:solidFill>
                  <a:schemeClr val="accent4">
                    <a:lumMod val="50000"/>
                  </a:schemeClr>
                </a:solidFill>
              </a:rPr>
              <a:t>9 % - </a:t>
            </a:r>
            <a:r>
              <a:rPr lang="ru-RU" sz="1400" dirty="0" smtClean="0">
                <a:solidFill>
                  <a:schemeClr val="accent4">
                    <a:lumMod val="50000"/>
                  </a:schemeClr>
                </a:solidFill>
              </a:rPr>
              <a:t>в отношении доходов в виде процентов по облигациям с ипотечным покрытием, а также по доходам, полученным на основании приобретения ипотечных сертификатов участия;</a:t>
            </a:r>
          </a:p>
          <a:p>
            <a:pPr algn="ctr"/>
            <a:r>
              <a:rPr lang="ru-RU" sz="1400" b="1" dirty="0" smtClean="0">
                <a:solidFill>
                  <a:schemeClr val="accent4">
                    <a:lumMod val="50000"/>
                  </a:schemeClr>
                </a:solidFill>
              </a:rPr>
              <a:t>15 % -</a:t>
            </a:r>
            <a:r>
              <a:rPr lang="ru-RU" sz="1400" dirty="0" smtClean="0">
                <a:solidFill>
                  <a:schemeClr val="accent4">
                    <a:lumMod val="50000"/>
                  </a:schemeClr>
                </a:solidFill>
              </a:rPr>
              <a:t>  в отношении доходов, получаемых физическими лицами- иностранными гражданами в виде дивидендов от долевого участия в деятельности российских организаций, а также в случае превышения налогооблагаемой базы за налоговый период 5 млн. рублей;</a:t>
            </a:r>
          </a:p>
          <a:p>
            <a:pPr algn="ctr"/>
            <a:r>
              <a:rPr lang="ru-RU" sz="1400" b="1" dirty="0" smtClean="0">
                <a:solidFill>
                  <a:schemeClr val="accent4">
                    <a:lumMod val="50000"/>
                  </a:schemeClr>
                </a:solidFill>
              </a:rPr>
              <a:t>30 %- </a:t>
            </a:r>
            <a:r>
              <a:rPr lang="ru-RU" sz="1400" dirty="0" smtClean="0">
                <a:solidFill>
                  <a:schemeClr val="accent4">
                    <a:lumMod val="50000"/>
                  </a:schemeClr>
                </a:solidFill>
              </a:rPr>
              <a:t>в отношении доходов, получаемых физическими лицами – иностранными гражданами;</a:t>
            </a:r>
          </a:p>
          <a:p>
            <a:pPr algn="ctr"/>
            <a:r>
              <a:rPr lang="ru-RU" sz="1400" b="1" dirty="0" smtClean="0">
                <a:solidFill>
                  <a:schemeClr val="accent4">
                    <a:lumMod val="50000"/>
                  </a:schemeClr>
                </a:solidFill>
              </a:rPr>
              <a:t>35 % - </a:t>
            </a:r>
            <a:r>
              <a:rPr lang="ru-RU" sz="1400" dirty="0" smtClean="0">
                <a:solidFill>
                  <a:schemeClr val="accent4">
                    <a:lumMod val="50000"/>
                  </a:schemeClr>
                </a:solidFill>
              </a:rPr>
              <a:t>в отношении стоимости полученных выигрышей и призов</a:t>
            </a:r>
            <a:r>
              <a:rPr lang="ru-RU" sz="1350" dirty="0" smtClean="0">
                <a:solidFill>
                  <a:schemeClr val="accent4">
                    <a:lumMod val="50000"/>
                  </a:schemeClr>
                </a:solidFill>
              </a:rPr>
              <a:t>.</a:t>
            </a:r>
            <a:endParaRPr lang="ru-RU" sz="1350" dirty="0">
              <a:solidFill>
                <a:schemeClr val="accent4">
                  <a:lumMod val="50000"/>
                </a:schemeClr>
              </a:solidFill>
            </a:endParaRPr>
          </a:p>
        </p:txBody>
      </p:sp>
      <p:sp>
        <p:nvSpPr>
          <p:cNvPr id="11" name="TextBox 10"/>
          <p:cNvSpPr txBox="1"/>
          <p:nvPr/>
        </p:nvSpPr>
        <p:spPr>
          <a:xfrm>
            <a:off x="5196506" y="1330111"/>
            <a:ext cx="3829353" cy="784830"/>
          </a:xfrm>
          <a:prstGeom prst="rect">
            <a:avLst/>
          </a:prstGeom>
          <a:noFill/>
        </p:spPr>
        <p:txBody>
          <a:bodyPr wrap="square" rtlCol="0">
            <a:spAutoFit/>
          </a:bodyPr>
          <a:lstStyle/>
          <a:p>
            <a:pPr algn="ctr"/>
            <a:r>
              <a:rPr lang="ru-RU" sz="1500" dirty="0" smtClean="0">
                <a:solidFill>
                  <a:schemeClr val="accent4">
                    <a:lumMod val="50000"/>
                  </a:schemeClr>
                </a:solidFill>
              </a:rPr>
              <a:t>Глава 25.3  </a:t>
            </a:r>
          </a:p>
          <a:p>
            <a:pPr algn="ctr"/>
            <a:r>
              <a:rPr lang="ru-RU" sz="1500" dirty="0" smtClean="0">
                <a:solidFill>
                  <a:schemeClr val="accent4">
                    <a:lumMod val="50000"/>
                  </a:schemeClr>
                </a:solidFill>
              </a:rPr>
              <a:t>Налогового кодекса Российской Федерации</a:t>
            </a:r>
            <a:endParaRPr lang="ru-RU" sz="1500" dirty="0">
              <a:solidFill>
                <a:schemeClr val="accent4">
                  <a:lumMod val="50000"/>
                </a:schemeClr>
              </a:solidFill>
            </a:endParaRPr>
          </a:p>
        </p:txBody>
      </p:sp>
      <p:sp>
        <p:nvSpPr>
          <p:cNvPr id="12" name="Прямоугольник 11"/>
          <p:cNvSpPr/>
          <p:nvPr/>
        </p:nvSpPr>
        <p:spPr>
          <a:xfrm>
            <a:off x="5237584" y="2071678"/>
            <a:ext cx="3638208" cy="50006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4">
                    <a:lumMod val="50000"/>
                  </a:schemeClr>
                </a:solidFill>
              </a:rPr>
              <a:t>Государственная пошлина</a:t>
            </a:r>
            <a:endParaRPr lang="ru-RU" dirty="0">
              <a:solidFill>
                <a:schemeClr val="accent4">
                  <a:lumMod val="50000"/>
                </a:schemeClr>
              </a:solidFill>
            </a:endParaRPr>
          </a:p>
        </p:txBody>
      </p:sp>
      <p:sp>
        <p:nvSpPr>
          <p:cNvPr id="13" name="Прямоугольник 12"/>
          <p:cNvSpPr/>
          <p:nvPr/>
        </p:nvSpPr>
        <p:spPr>
          <a:xfrm>
            <a:off x="5237584" y="2643182"/>
            <a:ext cx="3638208" cy="388216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Размеры государственной пошлины по делам, рассматриваемым Верховным Судом </a:t>
            </a:r>
            <a:r>
              <a:rPr lang="ru-RU" sz="1400" dirty="0">
                <a:solidFill>
                  <a:schemeClr val="accent4">
                    <a:lumMod val="50000"/>
                  </a:schemeClr>
                </a:solidFill>
              </a:rPr>
              <a:t>Российской Федерации</a:t>
            </a:r>
            <a:r>
              <a:rPr lang="ru-RU" sz="1400" dirty="0" smtClean="0">
                <a:solidFill>
                  <a:schemeClr val="accent4">
                    <a:lumMod val="50000"/>
                  </a:schemeClr>
                </a:solidFill>
              </a:rPr>
              <a:t>, судами общей юрисдикции, мировыми судьями устанавливаются </a:t>
            </a:r>
            <a:r>
              <a:rPr lang="ru-RU" sz="1400" b="1" dirty="0" smtClean="0">
                <a:solidFill>
                  <a:schemeClr val="accent4">
                    <a:lumMod val="50000"/>
                  </a:schemeClr>
                </a:solidFill>
              </a:rPr>
              <a:t>статьей 333.19 </a:t>
            </a:r>
            <a:r>
              <a:rPr lang="ru-RU" sz="1400" dirty="0" smtClean="0">
                <a:solidFill>
                  <a:schemeClr val="accent4">
                    <a:lumMod val="50000"/>
                  </a:schemeClr>
                </a:solidFill>
              </a:rPr>
              <a:t>главы 25.3 Налогового кодекса Российской Федерации</a:t>
            </a:r>
            <a:endParaRPr lang="ru-RU" sz="1400" dirty="0">
              <a:solidFill>
                <a:schemeClr val="accent4">
                  <a:lumMod val="50000"/>
                </a:schemeClr>
              </a:solidFill>
            </a:endParaRPr>
          </a:p>
        </p:txBody>
      </p:sp>
    </p:spTree>
    <p:extLst>
      <p:ext uri="{BB962C8B-B14F-4D97-AF65-F5344CB8AC3E}">
        <p14:creationId xmlns:p14="http://schemas.microsoft.com/office/powerpoint/2010/main" val="25926962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381" y="558828"/>
            <a:ext cx="8215716" cy="477054"/>
          </a:xfrm>
          <a:prstGeom prst="rect">
            <a:avLst/>
          </a:prstGeom>
          <a:noFill/>
        </p:spPr>
        <p:txBody>
          <a:bodyPr wrap="square" rtlCol="0">
            <a:spAutoFit/>
          </a:bodyPr>
          <a:lstStyle/>
          <a:p>
            <a:pPr algn="ctr"/>
            <a:r>
              <a:rPr lang="ru-RU" sz="2500" b="1" dirty="0" smtClean="0">
                <a:solidFill>
                  <a:schemeClr val="accent3">
                    <a:lumMod val="50000"/>
                  </a:schemeClr>
                </a:solidFill>
              </a:rPr>
              <a:t>Налог на доходы физических лиц</a:t>
            </a:r>
            <a:endParaRPr lang="ru-RU" sz="2500" b="1" dirty="0">
              <a:solidFill>
                <a:schemeClr val="accent3">
                  <a:lumMod val="50000"/>
                </a:schemeClr>
              </a:solidFill>
            </a:endParaRPr>
          </a:p>
        </p:txBody>
      </p:sp>
      <p:sp>
        <p:nvSpPr>
          <p:cNvPr id="5" name="TextBox 4"/>
          <p:cNvSpPr txBox="1"/>
          <p:nvPr/>
        </p:nvSpPr>
        <p:spPr>
          <a:xfrm>
            <a:off x="665287" y="1196752"/>
            <a:ext cx="7972212" cy="923330"/>
          </a:xfrm>
          <a:prstGeom prst="rect">
            <a:avLst/>
          </a:prstGeom>
          <a:noFill/>
        </p:spPr>
        <p:txBody>
          <a:bodyPr wrap="square" rtlCol="0">
            <a:spAutoFit/>
          </a:bodyPr>
          <a:lstStyle/>
          <a:p>
            <a:pPr algn="ctr"/>
            <a:r>
              <a:rPr lang="ru-RU" dirty="0" smtClean="0">
                <a:solidFill>
                  <a:schemeClr val="accent4">
                    <a:lumMod val="50000"/>
                  </a:schemeClr>
                </a:solidFill>
              </a:rPr>
              <a:t>В соответствии со ст. ст. 218-221 главы 23 Налогового кодекса Российской Федерации предоставляются налоговые вычеты, из которых наиболее распространенными являются:</a:t>
            </a:r>
            <a:endParaRPr lang="ru-RU" dirty="0">
              <a:solidFill>
                <a:schemeClr val="accent4">
                  <a:lumMod val="50000"/>
                </a:schemeClr>
              </a:solidFill>
            </a:endParaRPr>
          </a:p>
        </p:txBody>
      </p:sp>
      <p:sp>
        <p:nvSpPr>
          <p:cNvPr id="6" name="Прямоугольник 5"/>
          <p:cNvSpPr/>
          <p:nvPr/>
        </p:nvSpPr>
        <p:spPr>
          <a:xfrm>
            <a:off x="683569" y="2492896"/>
            <a:ext cx="3672408" cy="172819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b="1" u="sng" dirty="0" smtClean="0">
              <a:solidFill>
                <a:schemeClr val="tx1"/>
              </a:solidFill>
            </a:endParaRPr>
          </a:p>
          <a:p>
            <a:pPr algn="ctr"/>
            <a:r>
              <a:rPr lang="ru-RU" b="1" u="sng" dirty="0" smtClean="0">
                <a:solidFill>
                  <a:schemeClr val="accent4">
                    <a:lumMod val="50000"/>
                  </a:schemeClr>
                </a:solidFill>
              </a:rPr>
              <a:t>Социальные</a:t>
            </a:r>
          </a:p>
          <a:p>
            <a:pPr algn="ctr"/>
            <a:r>
              <a:rPr lang="ru-RU" sz="1400" i="1" dirty="0">
                <a:solidFill>
                  <a:schemeClr val="accent4">
                    <a:lumMod val="50000"/>
                  </a:schemeClr>
                </a:solidFill>
              </a:rPr>
              <a:t>в</a:t>
            </a:r>
            <a:r>
              <a:rPr lang="ru-RU" sz="1400" i="1" dirty="0" smtClean="0">
                <a:solidFill>
                  <a:schemeClr val="accent4">
                    <a:lumMod val="50000"/>
                  </a:schemeClr>
                </a:solidFill>
              </a:rPr>
              <a:t> том числе в сумме, уплаченной:</a:t>
            </a:r>
          </a:p>
          <a:p>
            <a:pPr algn="ctr"/>
            <a:r>
              <a:rPr lang="ru-RU" sz="1400" i="1" dirty="0" smtClean="0">
                <a:solidFill>
                  <a:schemeClr val="accent4">
                    <a:lumMod val="50000"/>
                  </a:schemeClr>
                </a:solidFill>
              </a:rPr>
              <a:t>*за обучение (не более 50 тыс. рублей);</a:t>
            </a:r>
          </a:p>
          <a:p>
            <a:pPr algn="ctr"/>
            <a:r>
              <a:rPr lang="ru-RU" sz="1400" i="1" dirty="0" smtClean="0">
                <a:solidFill>
                  <a:schemeClr val="accent4">
                    <a:lumMod val="50000"/>
                  </a:schemeClr>
                </a:solidFill>
              </a:rPr>
              <a:t>*за медицинские услуги и лечение; </a:t>
            </a:r>
          </a:p>
          <a:p>
            <a:pPr algn="ctr"/>
            <a:r>
              <a:rPr lang="ru-RU" sz="1400" i="1" dirty="0" smtClean="0">
                <a:solidFill>
                  <a:schemeClr val="accent4">
                    <a:lumMod val="50000"/>
                  </a:schemeClr>
                </a:solidFill>
              </a:rPr>
              <a:t>*в качестве дополнительных страховых взносов на накопительную</a:t>
            </a:r>
            <a:endParaRPr lang="ru-RU" i="1" dirty="0">
              <a:solidFill>
                <a:schemeClr val="tx1"/>
              </a:solidFill>
            </a:endParaRPr>
          </a:p>
        </p:txBody>
      </p:sp>
      <p:sp>
        <p:nvSpPr>
          <p:cNvPr id="7" name="Прямоугольник 6"/>
          <p:cNvSpPr/>
          <p:nvPr/>
        </p:nvSpPr>
        <p:spPr>
          <a:xfrm>
            <a:off x="683568" y="4806502"/>
            <a:ext cx="3672408" cy="144016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smtClean="0">
                <a:solidFill>
                  <a:schemeClr val="accent4">
                    <a:lumMod val="50000"/>
                  </a:schemeClr>
                </a:solidFill>
              </a:rPr>
              <a:t>Профессиональные</a:t>
            </a:r>
          </a:p>
          <a:p>
            <a:pPr algn="ctr"/>
            <a:r>
              <a:rPr lang="ru-RU" sz="1400" i="1" dirty="0" smtClean="0">
                <a:solidFill>
                  <a:schemeClr val="accent4">
                    <a:lumMod val="50000"/>
                  </a:schemeClr>
                </a:solidFill>
              </a:rPr>
              <a:t>в том числе для лиц, получающих авторские вознаграждения</a:t>
            </a:r>
            <a:endParaRPr lang="ru-RU" sz="1400" i="1" dirty="0">
              <a:solidFill>
                <a:schemeClr val="accent4">
                  <a:lumMod val="50000"/>
                </a:schemeClr>
              </a:solidFill>
            </a:endParaRPr>
          </a:p>
        </p:txBody>
      </p:sp>
      <p:sp>
        <p:nvSpPr>
          <p:cNvPr id="8" name="Прямоугольник 7"/>
          <p:cNvSpPr/>
          <p:nvPr/>
        </p:nvSpPr>
        <p:spPr>
          <a:xfrm>
            <a:off x="4796340" y="2489706"/>
            <a:ext cx="3859440" cy="173138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smtClean="0">
                <a:solidFill>
                  <a:schemeClr val="accent4">
                    <a:lumMod val="50000"/>
                  </a:schemeClr>
                </a:solidFill>
              </a:rPr>
              <a:t>Стандартные</a:t>
            </a:r>
          </a:p>
          <a:p>
            <a:pPr algn="ctr"/>
            <a:r>
              <a:rPr lang="ru-RU" sz="1400" i="1" dirty="0" smtClean="0">
                <a:solidFill>
                  <a:schemeClr val="accent4">
                    <a:lumMod val="50000"/>
                  </a:schemeClr>
                </a:solidFill>
              </a:rPr>
              <a:t>в том числе на детей:</a:t>
            </a:r>
          </a:p>
          <a:p>
            <a:pPr algn="ctr"/>
            <a:r>
              <a:rPr lang="ru-RU" sz="1400" i="1" dirty="0" smtClean="0">
                <a:solidFill>
                  <a:schemeClr val="accent4">
                    <a:lumMod val="50000"/>
                  </a:schemeClr>
                </a:solidFill>
              </a:rPr>
              <a:t>*1 400 – на первого ребенка;</a:t>
            </a:r>
          </a:p>
          <a:p>
            <a:pPr algn="ctr"/>
            <a:r>
              <a:rPr lang="ru-RU" sz="1400" i="1" dirty="0" smtClean="0">
                <a:solidFill>
                  <a:schemeClr val="accent4">
                    <a:lumMod val="50000"/>
                  </a:schemeClr>
                </a:solidFill>
              </a:rPr>
              <a:t>*1 400 – на второго ребенка;</a:t>
            </a:r>
          </a:p>
          <a:p>
            <a:pPr algn="ctr"/>
            <a:r>
              <a:rPr lang="ru-RU" sz="1400" i="1" dirty="0" smtClean="0">
                <a:solidFill>
                  <a:schemeClr val="accent4">
                    <a:lumMod val="50000"/>
                  </a:schemeClr>
                </a:solidFill>
              </a:rPr>
              <a:t>*3 000 – на третьего и каждого последующего ребенка</a:t>
            </a:r>
          </a:p>
          <a:p>
            <a:pPr algn="ctr"/>
            <a:endParaRPr lang="ru-RU" dirty="0">
              <a:solidFill>
                <a:schemeClr val="accent6">
                  <a:lumMod val="75000"/>
                </a:schemeClr>
              </a:solidFill>
            </a:endParaRPr>
          </a:p>
        </p:txBody>
      </p:sp>
      <p:sp>
        <p:nvSpPr>
          <p:cNvPr id="9" name="Прямоугольник 8"/>
          <p:cNvSpPr/>
          <p:nvPr/>
        </p:nvSpPr>
        <p:spPr>
          <a:xfrm>
            <a:off x="4788024" y="4769898"/>
            <a:ext cx="3876073" cy="146741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smtClean="0">
                <a:solidFill>
                  <a:schemeClr val="accent4">
                    <a:lumMod val="50000"/>
                  </a:schemeClr>
                </a:solidFill>
              </a:rPr>
              <a:t>Имущественные</a:t>
            </a:r>
          </a:p>
          <a:p>
            <a:pPr algn="ctr"/>
            <a:r>
              <a:rPr lang="ru-RU" sz="1400" i="1" dirty="0" smtClean="0">
                <a:solidFill>
                  <a:schemeClr val="accent4">
                    <a:lumMod val="50000"/>
                  </a:schemeClr>
                </a:solidFill>
              </a:rPr>
              <a:t>в том числе на приобретение жилья  и земельных участков (один или несколько объектов имущества, не превышающих в стоимости 2,0 млн. рублей)</a:t>
            </a:r>
            <a:endParaRPr lang="ru-RU" sz="1400" i="1" dirty="0">
              <a:solidFill>
                <a:schemeClr val="accent4">
                  <a:lumMod val="50000"/>
                </a:schemeClr>
              </a:solidFill>
            </a:endParaRPr>
          </a:p>
        </p:txBody>
      </p:sp>
    </p:spTree>
    <p:extLst>
      <p:ext uri="{BB962C8B-B14F-4D97-AF65-F5344CB8AC3E}">
        <p14:creationId xmlns:p14="http://schemas.microsoft.com/office/powerpoint/2010/main" val="42125901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16632"/>
            <a:ext cx="8506429" cy="1200329"/>
          </a:xfrm>
          <a:prstGeom prst="rect">
            <a:avLst/>
          </a:prstGeom>
        </p:spPr>
        <p:txBody>
          <a:bodyPr wrap="square">
            <a:spAutoFit/>
          </a:bodyPr>
          <a:lstStyle/>
          <a:p>
            <a:pPr marL="45720" indent="0" algn="ctr">
              <a:buNone/>
            </a:pPr>
            <a:r>
              <a:rPr lang="ru-RU" sz="2400" b="1" dirty="0">
                <a:solidFill>
                  <a:schemeClr val="accent3">
                    <a:lumMod val="50000"/>
                  </a:schemeClr>
                </a:solidFill>
              </a:rPr>
              <a:t>Нормативы зачисления налогов по уровням бюджетов на территории Павловского муниципального района </a:t>
            </a:r>
            <a:r>
              <a:rPr lang="ru-RU" sz="2400" b="1" dirty="0" smtClean="0">
                <a:solidFill>
                  <a:schemeClr val="accent3">
                    <a:lumMod val="50000"/>
                  </a:schemeClr>
                </a:solidFill>
              </a:rPr>
              <a:t>Воронежской области в 2022 </a:t>
            </a:r>
            <a:r>
              <a:rPr lang="ru-RU" sz="2400" b="1" dirty="0">
                <a:solidFill>
                  <a:schemeClr val="accent3">
                    <a:lumMod val="50000"/>
                  </a:schemeClr>
                </a:solidFill>
              </a:rPr>
              <a:t>году</a:t>
            </a:r>
          </a:p>
        </p:txBody>
      </p:sp>
      <p:graphicFrame>
        <p:nvGraphicFramePr>
          <p:cNvPr id="3" name="Таблица 2"/>
          <p:cNvGraphicFramePr>
            <a:graphicFrameLocks noGrp="1"/>
          </p:cNvGraphicFramePr>
          <p:nvPr>
            <p:extLst>
              <p:ext uri="{D42A27DB-BD31-4B8C-83A1-F6EECF244321}">
                <p14:modId xmlns:p14="http://schemas.microsoft.com/office/powerpoint/2010/main" val="408337539"/>
              </p:ext>
            </p:extLst>
          </p:nvPr>
        </p:nvGraphicFramePr>
        <p:xfrm>
          <a:off x="453236" y="1412776"/>
          <a:ext cx="8437279" cy="4656182"/>
        </p:xfrm>
        <a:graphic>
          <a:graphicData uri="http://schemas.openxmlformats.org/drawingml/2006/table">
            <a:tbl>
              <a:tblPr>
                <a:tableStyleId>{BC89EF96-8CEA-46FF-86C4-4CE0E7609802}</a:tableStyleId>
              </a:tblPr>
              <a:tblGrid>
                <a:gridCol w="3888431"/>
                <a:gridCol w="2513741"/>
                <a:gridCol w="1095432"/>
                <a:gridCol w="939675"/>
              </a:tblGrid>
              <a:tr h="211434">
                <a:tc rowSpan="2">
                  <a:txBody>
                    <a:bodyPr/>
                    <a:lstStyle/>
                    <a:p>
                      <a:pPr algn="ctr" fontAlgn="ctr"/>
                      <a:r>
                        <a:rPr lang="ru-RU" sz="1400" b="0" u="none" strike="noStrike" dirty="0">
                          <a:solidFill>
                            <a:schemeClr val="accent4">
                              <a:lumMod val="50000"/>
                            </a:schemeClr>
                          </a:solidFill>
                          <a:effectLst/>
                        </a:rPr>
                        <a:t>Налоги и сборы, установленные законодательством</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gridSpan="3">
                  <a:txBody>
                    <a:bodyPr/>
                    <a:lstStyle/>
                    <a:p>
                      <a:pPr algn="ctr" fontAlgn="ctr"/>
                      <a:r>
                        <a:rPr lang="ru-RU" sz="1400" b="0" u="none" strike="noStrike" dirty="0">
                          <a:solidFill>
                            <a:schemeClr val="accent4">
                              <a:lumMod val="50000"/>
                            </a:schemeClr>
                          </a:solidFill>
                          <a:effectLst/>
                        </a:rPr>
                        <a:t>Уровни бюджета</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ru-RU"/>
                    </a:p>
                  </a:txBody>
                  <a:tcPr/>
                </a:tc>
                <a:tc hMerge="1">
                  <a:txBody>
                    <a:bodyPr/>
                    <a:lstStyle/>
                    <a:p>
                      <a:endParaRPr lang="ru-RU"/>
                    </a:p>
                  </a:txBody>
                  <a:tcPr/>
                </a:tc>
              </a:tr>
              <a:tr h="625255">
                <a:tc vMerge="1">
                  <a:txBody>
                    <a:bodyPr/>
                    <a:lstStyle/>
                    <a:p>
                      <a:endParaRPr lang="ru-RU"/>
                    </a:p>
                  </a:txBody>
                  <a:tcPr/>
                </a:tc>
                <a:tc>
                  <a:txBody>
                    <a:bodyPr/>
                    <a:lstStyle/>
                    <a:p>
                      <a:pPr algn="ctr" fontAlgn="ctr"/>
                      <a:r>
                        <a:rPr lang="ru-RU" sz="1400" b="0" u="none" strike="noStrike" dirty="0">
                          <a:solidFill>
                            <a:schemeClr val="accent4">
                              <a:lumMod val="50000"/>
                            </a:schemeClr>
                          </a:solidFill>
                          <a:effectLst/>
                        </a:rPr>
                        <a:t>Бюджет            муниципального района</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ctr"/>
                      <a:r>
                        <a:rPr lang="ru-RU" sz="1400" b="0" u="none" strike="noStrike" dirty="0">
                          <a:solidFill>
                            <a:schemeClr val="accent4">
                              <a:lumMod val="50000"/>
                            </a:schemeClr>
                          </a:solidFill>
                          <a:effectLst/>
                        </a:rPr>
                        <a:t>Бюджеты городских поселений</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ctr"/>
                      <a:r>
                        <a:rPr lang="ru-RU" sz="1400" b="0" u="none" strike="noStrike" dirty="0">
                          <a:solidFill>
                            <a:schemeClr val="accent4">
                              <a:lumMod val="50000"/>
                            </a:schemeClr>
                          </a:solidFill>
                          <a:effectLst/>
                        </a:rPr>
                        <a:t>Бюджеты сельских  поселений</a:t>
                      </a:r>
                      <a:endParaRPr lang="ru-RU" sz="14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r>
              <a:tr h="735924">
                <a:tc>
                  <a:txBody>
                    <a:bodyPr/>
                    <a:lstStyle/>
                    <a:p>
                      <a:pPr algn="l" fontAlgn="ctr"/>
                      <a:r>
                        <a:rPr lang="ru-RU" sz="1300" u="none" strike="noStrike" dirty="0">
                          <a:solidFill>
                            <a:schemeClr val="accent4">
                              <a:lumMod val="50000"/>
                            </a:schemeClr>
                          </a:solidFill>
                          <a:effectLst/>
                        </a:rPr>
                        <a:t>1. Налоги на доходы физических лиц</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39,0 % с территории городских </a:t>
                      </a:r>
                      <a:r>
                        <a:rPr lang="ru-RU" sz="1300" u="none" strike="noStrike" dirty="0" smtClean="0">
                          <a:solidFill>
                            <a:schemeClr val="accent4">
                              <a:lumMod val="50000"/>
                            </a:schemeClr>
                          </a:solidFill>
                          <a:effectLst/>
                        </a:rPr>
                        <a:t>поселений,         </a:t>
                      </a:r>
                      <a:r>
                        <a:rPr lang="ru-RU" sz="1300" u="none" strike="noStrike" dirty="0">
                          <a:solidFill>
                            <a:schemeClr val="accent4">
                              <a:lumMod val="50000"/>
                            </a:schemeClr>
                          </a:solidFill>
                          <a:effectLst/>
                        </a:rPr>
                        <a:t>47,0 % с территории сельских поселений</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a:solidFill>
                            <a:schemeClr val="accent4">
                              <a:lumMod val="50000"/>
                            </a:schemeClr>
                          </a:solidFill>
                          <a:effectLst/>
                        </a:rPr>
                        <a:t>10%</a:t>
                      </a:r>
                      <a:endParaRPr lang="ru-RU" sz="1300" b="0" i="0" u="none" strike="noStrike">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2%</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18344">
                <a:tc>
                  <a:txBody>
                    <a:bodyPr/>
                    <a:lstStyle/>
                    <a:p>
                      <a:pPr algn="l" fontAlgn="ctr"/>
                      <a:r>
                        <a:rPr lang="ru-RU" sz="1300" u="none" strike="noStrike" dirty="0">
                          <a:solidFill>
                            <a:schemeClr val="accent4">
                              <a:lumMod val="50000"/>
                            </a:schemeClr>
                          </a:solidFill>
                          <a:effectLst/>
                        </a:rPr>
                        <a:t>2. Налоги со специальными налоговыми режимами, в т. ч.</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 </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 </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 </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74458">
                <a:tc>
                  <a:txBody>
                    <a:bodyPr/>
                    <a:lstStyle/>
                    <a:p>
                      <a:pPr algn="l" fontAlgn="ctr"/>
                      <a:r>
                        <a:rPr lang="ru-RU" sz="1300" u="none" strike="noStrike" dirty="0" smtClean="0">
                          <a:solidFill>
                            <a:schemeClr val="accent4">
                              <a:lumMod val="50000"/>
                            </a:schemeClr>
                          </a:solidFill>
                          <a:effectLst/>
                        </a:rPr>
                        <a:t>2.1 </a:t>
                      </a:r>
                      <a:r>
                        <a:rPr lang="ru-RU" sz="1300" u="none" strike="noStrike" dirty="0">
                          <a:solidFill>
                            <a:schemeClr val="accent4">
                              <a:lumMod val="50000"/>
                            </a:schemeClr>
                          </a:solidFill>
                          <a:effectLst/>
                        </a:rPr>
                        <a:t>налог, </a:t>
                      </a:r>
                      <a:r>
                        <a:rPr lang="ru-RU" sz="1300" u="none" strike="noStrike" dirty="0" smtClean="0">
                          <a:solidFill>
                            <a:schemeClr val="accent4">
                              <a:lumMod val="50000"/>
                            </a:schemeClr>
                          </a:solidFill>
                          <a:effectLst/>
                        </a:rPr>
                        <a:t>взимаемый </a:t>
                      </a:r>
                      <a:r>
                        <a:rPr lang="ru-RU" sz="1300" u="none" strike="noStrike" dirty="0">
                          <a:solidFill>
                            <a:schemeClr val="accent4">
                              <a:lumMod val="50000"/>
                            </a:schemeClr>
                          </a:solidFill>
                          <a:effectLst/>
                        </a:rPr>
                        <a:t>в связи с применением </a:t>
                      </a:r>
                      <a:r>
                        <a:rPr lang="ru-RU" sz="1300" u="none" strike="noStrike" dirty="0" smtClean="0">
                          <a:solidFill>
                            <a:schemeClr val="accent4">
                              <a:lumMod val="50000"/>
                            </a:schemeClr>
                          </a:solidFill>
                          <a:effectLst/>
                        </a:rPr>
                        <a:t>упрощенной </a:t>
                      </a:r>
                      <a:r>
                        <a:rPr lang="ru-RU" sz="1300" u="none" strike="noStrike" dirty="0">
                          <a:solidFill>
                            <a:schemeClr val="accent4">
                              <a:lumMod val="50000"/>
                            </a:schemeClr>
                          </a:solidFill>
                          <a:effectLst/>
                        </a:rPr>
                        <a:t>системы </a:t>
                      </a:r>
                      <a:r>
                        <a:rPr lang="ru-RU" sz="1300" u="none" strike="noStrike" dirty="0" smtClean="0">
                          <a:solidFill>
                            <a:schemeClr val="accent4">
                              <a:lumMod val="50000"/>
                            </a:schemeClr>
                          </a:solidFill>
                          <a:effectLst/>
                        </a:rPr>
                        <a:t>налогообложения</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752078">
                <a:tc>
                  <a:txBody>
                    <a:bodyPr/>
                    <a:lstStyle/>
                    <a:p>
                      <a:pPr algn="l" fontAlgn="ctr"/>
                      <a:r>
                        <a:rPr lang="ru-RU" sz="1300" u="none" strike="noStrike" dirty="0" smtClean="0">
                          <a:solidFill>
                            <a:schemeClr val="accent4">
                              <a:lumMod val="50000"/>
                            </a:schemeClr>
                          </a:solidFill>
                          <a:effectLst/>
                        </a:rPr>
                        <a:t>2.2 </a:t>
                      </a:r>
                      <a:r>
                        <a:rPr lang="ru-RU" sz="1300" u="none" strike="noStrike" dirty="0">
                          <a:solidFill>
                            <a:schemeClr val="accent4">
                              <a:lumMod val="50000"/>
                            </a:schemeClr>
                          </a:solidFill>
                          <a:effectLst/>
                        </a:rPr>
                        <a:t>единый сельскохозяйственный налог</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50 % с территории городских </a:t>
                      </a:r>
                      <a:r>
                        <a:rPr lang="ru-RU" sz="1300" u="none" strike="noStrike" dirty="0" smtClean="0">
                          <a:solidFill>
                            <a:schemeClr val="accent4">
                              <a:lumMod val="50000"/>
                            </a:schemeClr>
                          </a:solidFill>
                          <a:effectLst/>
                        </a:rPr>
                        <a:t>поселений,         </a:t>
                      </a:r>
                      <a:r>
                        <a:rPr lang="ru-RU" sz="1300" u="none" strike="noStrike" dirty="0">
                          <a:solidFill>
                            <a:schemeClr val="accent4">
                              <a:lumMod val="50000"/>
                            </a:schemeClr>
                          </a:solidFill>
                          <a:effectLst/>
                        </a:rPr>
                        <a:t>70 % с территории сельских поселений</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50%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30%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49098">
                <a:tc>
                  <a:txBody>
                    <a:bodyPr/>
                    <a:lstStyle/>
                    <a:p>
                      <a:pPr algn="l" fontAlgn="ctr"/>
                      <a:r>
                        <a:rPr lang="ru-RU" sz="1300" u="none" strike="noStrike" dirty="0" smtClean="0">
                          <a:solidFill>
                            <a:schemeClr val="accent4">
                              <a:lumMod val="50000"/>
                            </a:schemeClr>
                          </a:solidFill>
                          <a:effectLst/>
                        </a:rPr>
                        <a:t>2.3 </a:t>
                      </a:r>
                      <a:r>
                        <a:rPr lang="ru-RU" sz="1300" u="none" strike="noStrike" dirty="0">
                          <a:solidFill>
                            <a:schemeClr val="accent4">
                              <a:lumMod val="50000"/>
                            </a:schemeClr>
                          </a:solidFill>
                          <a:effectLst/>
                        </a:rPr>
                        <a:t>налог, </a:t>
                      </a:r>
                      <a:r>
                        <a:rPr lang="ru-RU" sz="1300" u="none" strike="noStrike" dirty="0" smtClean="0">
                          <a:solidFill>
                            <a:schemeClr val="accent4">
                              <a:lumMod val="50000"/>
                            </a:schemeClr>
                          </a:solidFill>
                          <a:effectLst/>
                        </a:rPr>
                        <a:t>взимаемый в связи с </a:t>
                      </a:r>
                      <a:r>
                        <a:rPr lang="ru-RU" sz="1300" u="none" strike="noStrike" dirty="0">
                          <a:solidFill>
                            <a:schemeClr val="accent4">
                              <a:lumMod val="50000"/>
                            </a:schemeClr>
                          </a:solidFill>
                          <a:effectLst/>
                        </a:rPr>
                        <a:t>применением патентной системы </a:t>
                      </a:r>
                      <a:r>
                        <a:rPr lang="ru-RU" sz="1300" u="none" strike="noStrike" dirty="0" smtClean="0">
                          <a:solidFill>
                            <a:schemeClr val="accent4">
                              <a:lumMod val="50000"/>
                            </a:schemeClr>
                          </a:solidFill>
                          <a:effectLst/>
                        </a:rPr>
                        <a:t>налогообложения</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04056">
                <a:tc>
                  <a:txBody>
                    <a:bodyPr/>
                    <a:lstStyle/>
                    <a:p>
                      <a:pPr algn="l" fontAlgn="ctr"/>
                      <a:r>
                        <a:rPr lang="ru-RU" sz="1300" u="none" strike="noStrike" dirty="0">
                          <a:solidFill>
                            <a:schemeClr val="accent4">
                              <a:lumMod val="50000"/>
                            </a:schemeClr>
                          </a:solidFill>
                          <a:effectLst/>
                        </a:rPr>
                        <a:t>3. Государственная пошлина (в зависимости от установленных полномочий)</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100%</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59456">
                <a:tc>
                  <a:txBody>
                    <a:bodyPr/>
                    <a:lstStyle/>
                    <a:p>
                      <a:pPr algn="l" fontAlgn="ctr"/>
                      <a:r>
                        <a:rPr lang="ru-RU" sz="1300" u="none" strike="noStrike" dirty="0" smtClean="0">
                          <a:solidFill>
                            <a:schemeClr val="accent4">
                              <a:lumMod val="50000"/>
                            </a:schemeClr>
                          </a:solidFill>
                          <a:effectLst/>
                        </a:rPr>
                        <a:t>4</a:t>
                      </a:r>
                      <a:r>
                        <a:rPr lang="ru-RU" sz="1300" u="none" strike="noStrike" dirty="0">
                          <a:solidFill>
                            <a:schemeClr val="accent4">
                              <a:lumMod val="50000"/>
                            </a:schemeClr>
                          </a:solidFill>
                          <a:effectLst/>
                        </a:rPr>
                        <a:t>. Доходы от уплаты акцизов на </a:t>
                      </a:r>
                      <a:r>
                        <a:rPr lang="ru-RU" sz="1300" u="none" strike="noStrike" dirty="0" smtClean="0">
                          <a:solidFill>
                            <a:schemeClr val="accent4">
                              <a:lumMod val="50000"/>
                            </a:schemeClr>
                          </a:solidFill>
                          <a:effectLst/>
                        </a:rPr>
                        <a:t>нефтепродукты</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0,22%</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0,05%</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300" u="none" strike="noStrike" dirty="0">
                          <a:solidFill>
                            <a:schemeClr val="accent4">
                              <a:lumMod val="50000"/>
                            </a:schemeClr>
                          </a:solidFill>
                          <a:effectLst/>
                        </a:rPr>
                        <a:t>-</a:t>
                      </a:r>
                      <a:endParaRPr lang="ru-RU" sz="1300" b="0" i="0" u="none" strike="noStrike" dirty="0">
                        <a:solidFill>
                          <a:schemeClr val="accent4">
                            <a:lumMod val="50000"/>
                          </a:schemeClr>
                        </a:solidFill>
                        <a:effectLst/>
                        <a:latin typeface="Times New Roman"/>
                      </a:endParaRPr>
                    </a:p>
                  </a:txBody>
                  <a:tcPr marL="4664" marR="4664" marT="4664"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3778892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9144" y="483598"/>
            <a:ext cx="8191932" cy="477054"/>
          </a:xfrm>
          <a:prstGeom prst="rect">
            <a:avLst/>
          </a:prstGeom>
          <a:noFill/>
        </p:spPr>
        <p:txBody>
          <a:bodyPr wrap="square" rtlCol="0">
            <a:spAutoFit/>
          </a:bodyPr>
          <a:lstStyle/>
          <a:p>
            <a:pPr algn="ctr"/>
            <a:r>
              <a:rPr lang="ru-RU" sz="2500" b="1" dirty="0" smtClean="0">
                <a:solidFill>
                  <a:schemeClr val="accent3">
                    <a:lumMod val="50000"/>
                  </a:schemeClr>
                </a:solidFill>
              </a:rPr>
              <a:t>Структура доходов бюджета в 2022 году, тыс. руб.</a:t>
            </a:r>
            <a:endParaRPr lang="ru-RU" sz="2500" b="1" dirty="0">
              <a:solidFill>
                <a:schemeClr val="accent3">
                  <a:lumMod val="50000"/>
                </a:schemeClr>
              </a:solidFill>
            </a:endParaRPr>
          </a:p>
        </p:txBody>
      </p:sp>
      <p:sp>
        <p:nvSpPr>
          <p:cNvPr id="5" name="Скругленный прямоугольник 4"/>
          <p:cNvSpPr/>
          <p:nvPr/>
        </p:nvSpPr>
        <p:spPr>
          <a:xfrm>
            <a:off x="564684" y="1785570"/>
            <a:ext cx="2664296" cy="785818"/>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solidFill>
                  <a:schemeClr val="accent4">
                    <a:lumMod val="50000"/>
                  </a:schemeClr>
                </a:solidFill>
              </a:rPr>
              <a:t>Доходы всего</a:t>
            </a:r>
          </a:p>
          <a:p>
            <a:pPr algn="ctr"/>
            <a:r>
              <a:rPr lang="ru-RU" dirty="0" smtClean="0">
                <a:solidFill>
                  <a:schemeClr val="accent4">
                    <a:lumMod val="50000"/>
                  </a:schemeClr>
                </a:solidFill>
                <a:latin typeface="+mj-lt"/>
              </a:rPr>
              <a:t>1 690 988,2(100,0%)</a:t>
            </a:r>
            <a:endParaRPr lang="ru-RU" dirty="0">
              <a:solidFill>
                <a:schemeClr val="accent4">
                  <a:lumMod val="50000"/>
                </a:schemeClr>
              </a:solidFill>
              <a:latin typeface="+mj-lt"/>
            </a:endParaRPr>
          </a:p>
        </p:txBody>
      </p:sp>
      <p:sp>
        <p:nvSpPr>
          <p:cNvPr id="6" name="Скругленный прямоугольник 5"/>
          <p:cNvSpPr/>
          <p:nvPr/>
        </p:nvSpPr>
        <p:spPr>
          <a:xfrm>
            <a:off x="4490260" y="1214422"/>
            <a:ext cx="3357586" cy="58475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smtClean="0">
                <a:solidFill>
                  <a:schemeClr val="accent4">
                    <a:lumMod val="50000"/>
                  </a:schemeClr>
                </a:solidFill>
              </a:rPr>
              <a:t>Неналоговые доходы        </a:t>
            </a:r>
          </a:p>
          <a:p>
            <a:pPr algn="ctr"/>
            <a:r>
              <a:rPr lang="ru-RU" sz="1600" dirty="0" smtClean="0">
                <a:solidFill>
                  <a:schemeClr val="accent4">
                    <a:lumMod val="50000"/>
                  </a:schemeClr>
                </a:solidFill>
                <a:latin typeface="+mj-lt"/>
              </a:rPr>
              <a:t>50 848,4  (3,0 %)</a:t>
            </a:r>
            <a:endParaRPr lang="ru-RU" sz="1600" dirty="0">
              <a:solidFill>
                <a:schemeClr val="accent4">
                  <a:lumMod val="50000"/>
                </a:schemeClr>
              </a:solidFill>
              <a:latin typeface="+mj-lt"/>
            </a:endParaRPr>
          </a:p>
        </p:txBody>
      </p:sp>
      <p:sp>
        <p:nvSpPr>
          <p:cNvPr id="7" name="Скругленный прямоугольник 6"/>
          <p:cNvSpPr/>
          <p:nvPr/>
        </p:nvSpPr>
        <p:spPr>
          <a:xfrm>
            <a:off x="4506372" y="1892616"/>
            <a:ext cx="3357586" cy="509459"/>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smtClean="0">
                <a:solidFill>
                  <a:schemeClr val="accent4">
                    <a:lumMod val="50000"/>
                  </a:schemeClr>
                </a:solidFill>
              </a:rPr>
              <a:t>Налоговые доходы</a:t>
            </a:r>
          </a:p>
          <a:p>
            <a:pPr algn="ctr"/>
            <a:r>
              <a:rPr lang="ru-RU" sz="1600" dirty="0" smtClean="0">
                <a:solidFill>
                  <a:schemeClr val="accent4">
                    <a:lumMod val="50000"/>
                  </a:schemeClr>
                </a:solidFill>
                <a:latin typeface="+mj-lt"/>
              </a:rPr>
              <a:t>372 557,1 (22,0 %)</a:t>
            </a:r>
            <a:endParaRPr lang="ru-RU" sz="1600" dirty="0">
              <a:solidFill>
                <a:schemeClr val="accent4">
                  <a:lumMod val="50000"/>
                </a:schemeClr>
              </a:solidFill>
              <a:latin typeface="+mj-lt"/>
            </a:endParaRPr>
          </a:p>
        </p:txBody>
      </p:sp>
      <p:sp>
        <p:nvSpPr>
          <p:cNvPr id="8" name="Скругленный прямоугольник 7"/>
          <p:cNvSpPr/>
          <p:nvPr/>
        </p:nvSpPr>
        <p:spPr>
          <a:xfrm>
            <a:off x="4506372" y="2495867"/>
            <a:ext cx="3341474" cy="54620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smtClean="0">
                <a:solidFill>
                  <a:schemeClr val="accent4">
                    <a:lumMod val="50000"/>
                  </a:schemeClr>
                </a:solidFill>
              </a:rPr>
              <a:t>Безвозмездные поступления </a:t>
            </a:r>
          </a:p>
          <a:p>
            <a:pPr algn="ctr"/>
            <a:r>
              <a:rPr lang="ru-RU" sz="1600" dirty="0" smtClean="0">
                <a:solidFill>
                  <a:schemeClr val="accent4">
                    <a:lumMod val="50000"/>
                  </a:schemeClr>
                </a:solidFill>
                <a:latin typeface="+mj-lt"/>
              </a:rPr>
              <a:t>1 267 582,7 (75,0 %)</a:t>
            </a:r>
            <a:endParaRPr lang="ru-RU" sz="1600" dirty="0">
              <a:solidFill>
                <a:schemeClr val="accent4">
                  <a:lumMod val="50000"/>
                </a:schemeClr>
              </a:solidFill>
              <a:latin typeface="+mj-lt"/>
            </a:endParaRPr>
          </a:p>
        </p:txBody>
      </p:sp>
      <p:cxnSp>
        <p:nvCxnSpPr>
          <p:cNvPr id="9" name="Прямая соединительная линия 8"/>
          <p:cNvCxnSpPr/>
          <p:nvPr/>
        </p:nvCxnSpPr>
        <p:spPr>
          <a:xfrm>
            <a:off x="3252338" y="2178479"/>
            <a:ext cx="85725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Соединительная линия уступом 9"/>
          <p:cNvCxnSpPr/>
          <p:nvPr/>
        </p:nvCxnSpPr>
        <p:spPr>
          <a:xfrm rot="10800000" flipV="1">
            <a:off x="4124050" y="1394249"/>
            <a:ext cx="357190" cy="157163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4149182" y="2965886"/>
            <a:ext cx="357190"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2" name="Диаграмма 11"/>
          <p:cNvGraphicFramePr/>
          <p:nvPr>
            <p:extLst>
              <p:ext uri="{D42A27DB-BD31-4B8C-83A1-F6EECF244321}">
                <p14:modId xmlns:p14="http://schemas.microsoft.com/office/powerpoint/2010/main" val="1315949550"/>
              </p:ext>
            </p:extLst>
          </p:nvPr>
        </p:nvGraphicFramePr>
        <p:xfrm>
          <a:off x="262622" y="3064174"/>
          <a:ext cx="8784975" cy="38536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Диаграмма 13"/>
          <p:cNvGraphicFramePr>
            <a:graphicFrameLocks/>
          </p:cNvGraphicFramePr>
          <p:nvPr>
            <p:extLst>
              <p:ext uri="{D42A27DB-BD31-4B8C-83A1-F6EECF244321}">
                <p14:modId xmlns:p14="http://schemas.microsoft.com/office/powerpoint/2010/main" val="3813742369"/>
              </p:ext>
            </p:extLst>
          </p:nvPr>
        </p:nvGraphicFramePr>
        <p:xfrm>
          <a:off x="420814" y="3212976"/>
          <a:ext cx="8468592" cy="34563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06552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273267"/>
            <a:ext cx="8424936" cy="1200329"/>
          </a:xfrm>
          <a:prstGeom prst="rect">
            <a:avLst/>
          </a:prstGeom>
          <a:noFill/>
        </p:spPr>
        <p:txBody>
          <a:bodyPr wrap="square" rtlCol="0">
            <a:spAutoFit/>
          </a:bodyPr>
          <a:lstStyle/>
          <a:p>
            <a:pPr algn="ctr"/>
            <a:r>
              <a:rPr lang="ru-RU" sz="2400" b="1" dirty="0" smtClean="0">
                <a:solidFill>
                  <a:schemeClr val="accent3">
                    <a:lumMod val="50000"/>
                  </a:schemeClr>
                </a:solidFill>
              </a:rPr>
              <a:t>Структура налоговых доходов бюджета </a:t>
            </a:r>
          </a:p>
          <a:p>
            <a:pPr algn="ctr"/>
            <a:r>
              <a:rPr lang="ru-RU" sz="2400" b="1" dirty="0" smtClean="0">
                <a:solidFill>
                  <a:schemeClr val="accent3">
                    <a:lumMod val="50000"/>
                  </a:schemeClr>
                </a:solidFill>
              </a:rPr>
              <a:t>на 2022 год, </a:t>
            </a:r>
          </a:p>
          <a:p>
            <a:pPr algn="ctr"/>
            <a:r>
              <a:rPr lang="ru-RU" sz="2400" b="1" dirty="0" smtClean="0">
                <a:solidFill>
                  <a:schemeClr val="accent3">
                    <a:lumMod val="50000"/>
                  </a:schemeClr>
                </a:solidFill>
              </a:rPr>
              <a:t>тыс. руб.</a:t>
            </a:r>
            <a:endParaRPr lang="ru-RU" sz="2400" b="1" dirty="0">
              <a:solidFill>
                <a:schemeClr val="accent3">
                  <a:lumMod val="50000"/>
                </a:schemeClr>
              </a:solidFill>
            </a:endParaRPr>
          </a:p>
        </p:txBody>
      </p:sp>
      <p:graphicFrame>
        <p:nvGraphicFramePr>
          <p:cNvPr id="4" name="Диаграмма 3"/>
          <p:cNvGraphicFramePr/>
          <p:nvPr>
            <p:extLst>
              <p:ext uri="{D42A27DB-BD31-4B8C-83A1-F6EECF244321}">
                <p14:modId xmlns:p14="http://schemas.microsoft.com/office/powerpoint/2010/main" val="1997674755"/>
              </p:ext>
            </p:extLst>
          </p:nvPr>
        </p:nvGraphicFramePr>
        <p:xfrm>
          <a:off x="219075" y="1340768"/>
          <a:ext cx="8892480" cy="53285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a:graphicFrameLocks/>
          </p:cNvGraphicFramePr>
          <p:nvPr>
            <p:extLst>
              <p:ext uri="{D42A27DB-BD31-4B8C-83A1-F6EECF244321}">
                <p14:modId xmlns:p14="http://schemas.microsoft.com/office/powerpoint/2010/main" val="2607274058"/>
              </p:ext>
            </p:extLst>
          </p:nvPr>
        </p:nvGraphicFramePr>
        <p:xfrm>
          <a:off x="467544" y="888686"/>
          <a:ext cx="8352928" cy="57587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64225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4294967295"/>
          </p:nvPr>
        </p:nvSpPr>
        <p:spPr>
          <a:xfrm>
            <a:off x="395536" y="836713"/>
            <a:ext cx="8352928" cy="4104456"/>
          </a:xfrm>
        </p:spPr>
        <p:txBody>
          <a:bodyPr>
            <a:normAutofit lnSpcReduction="10000"/>
          </a:bodyPr>
          <a:lstStyle/>
          <a:p>
            <a:pPr marL="560070" indent="-285750" algn="just">
              <a:buFont typeface="Wingdings" pitchFamily="2" charset="2"/>
              <a:buChar char="Ø"/>
            </a:pPr>
            <a:r>
              <a:rPr lang="ru-RU" sz="1600" dirty="0">
                <a:solidFill>
                  <a:schemeClr val="accent4">
                    <a:lumMod val="50000"/>
                  </a:schemeClr>
                </a:solidFill>
              </a:rPr>
              <a:t>«Бюджет для граждан» позволит Вам составить представление об источниках формирования доходов бюджета </a:t>
            </a:r>
            <a:r>
              <a:rPr lang="ru-RU" sz="1600" dirty="0" smtClean="0">
                <a:solidFill>
                  <a:schemeClr val="accent4">
                    <a:lumMod val="50000"/>
                  </a:schemeClr>
                </a:solidFill>
              </a:rPr>
              <a:t>Павловского муниципального района Воронежской </a:t>
            </a:r>
            <a:r>
              <a:rPr lang="ru-RU" sz="1600" dirty="0">
                <a:solidFill>
                  <a:schemeClr val="accent4">
                    <a:lumMod val="50000"/>
                  </a:schemeClr>
                </a:solidFill>
              </a:rPr>
              <a:t>области, направлениях расходования бюджетных средств в 2022 году и сделать выводы об эффективности использования бюджетных средств</a:t>
            </a:r>
            <a:r>
              <a:rPr lang="ru-RU" sz="1600" dirty="0" smtClean="0">
                <a:solidFill>
                  <a:schemeClr val="accent4">
                    <a:lumMod val="50000"/>
                  </a:schemeClr>
                </a:solidFill>
              </a:rPr>
              <a:t>.</a:t>
            </a:r>
          </a:p>
          <a:p>
            <a:pPr marL="560070" indent="-285750" algn="just">
              <a:buFont typeface="Wingdings" pitchFamily="2" charset="2"/>
              <a:buChar char="Ø"/>
            </a:pPr>
            <a:r>
              <a:rPr lang="ru-RU" sz="1600" dirty="0" smtClean="0">
                <a:solidFill>
                  <a:schemeClr val="accent4">
                    <a:lumMod val="50000"/>
                  </a:schemeClr>
                </a:solidFill>
              </a:rPr>
              <a:t>Представленная </a:t>
            </a:r>
            <a:r>
              <a:rPr lang="ru-RU" sz="1600" dirty="0">
                <a:solidFill>
                  <a:schemeClr val="accent4">
                    <a:lumMod val="50000"/>
                  </a:schemeClr>
                </a:solidFill>
              </a:rPr>
              <a:t>информация предназначена для широкого круга пользователей и будет интересна и полезна как студентам, педагогам, врачам, молодым семьям, так и пенсионерам и другим категориям населения, так как </a:t>
            </a:r>
            <a:r>
              <a:rPr lang="ru-RU" sz="1600" dirty="0" smtClean="0">
                <a:solidFill>
                  <a:schemeClr val="accent4">
                    <a:lumMod val="50000"/>
                  </a:schemeClr>
                </a:solidFill>
              </a:rPr>
              <a:t>бюджет </a:t>
            </a:r>
            <a:r>
              <a:rPr lang="ru-RU" sz="1600" dirty="0">
                <a:solidFill>
                  <a:schemeClr val="accent4">
                    <a:lumMod val="50000"/>
                  </a:schemeClr>
                </a:solidFill>
              </a:rPr>
              <a:t>затрагивает интересы каждого жителя </a:t>
            </a:r>
            <a:r>
              <a:rPr lang="ru-RU" sz="1600" dirty="0" smtClean="0">
                <a:solidFill>
                  <a:schemeClr val="accent4">
                    <a:lumMod val="50000"/>
                  </a:schemeClr>
                </a:solidFill>
              </a:rPr>
              <a:t>Павловского муниципального района Воронежской области.</a:t>
            </a:r>
          </a:p>
          <a:p>
            <a:pPr marL="560070" indent="-285750" algn="just">
              <a:buFont typeface="Wingdings" pitchFamily="2" charset="2"/>
              <a:buChar char="Ø"/>
            </a:pPr>
            <a:r>
              <a:rPr lang="ru-RU" sz="1600" dirty="0" smtClean="0">
                <a:solidFill>
                  <a:schemeClr val="accent4">
                    <a:lumMod val="50000"/>
                  </a:schemeClr>
                </a:solidFill>
              </a:rPr>
              <a:t> </a:t>
            </a:r>
            <a:r>
              <a:rPr lang="ru-RU" sz="1600" dirty="0">
                <a:solidFill>
                  <a:schemeClr val="accent4">
                    <a:lumMod val="50000"/>
                  </a:schemeClr>
                </a:solidFill>
              </a:rPr>
              <a:t>Граждане — и как налогоплательщики, и как потребители общественных благ — должны быть уверены в том, что передаваемые ими в распоряжение государства средства используются прозрачно и эффективно, приносят конкретные результаты как для общества в целом, так и для каждой семьи, для каждого человека</a:t>
            </a:r>
            <a:r>
              <a:rPr lang="ru-RU" sz="1600" dirty="0" smtClean="0">
                <a:solidFill>
                  <a:schemeClr val="accent4">
                    <a:lumMod val="50000"/>
                  </a:schemeClr>
                </a:solidFill>
              </a:rPr>
              <a:t>.</a:t>
            </a:r>
          </a:p>
          <a:p>
            <a:pPr marL="560070" indent="-285750" algn="just">
              <a:buFont typeface="Wingdings" pitchFamily="2" charset="2"/>
              <a:buChar char="Ø"/>
            </a:pPr>
            <a:r>
              <a:rPr lang="ru-RU" sz="1600" dirty="0" smtClean="0">
                <a:solidFill>
                  <a:schemeClr val="accent4">
                    <a:lumMod val="50000"/>
                  </a:schemeClr>
                </a:solidFill>
              </a:rPr>
              <a:t> </a:t>
            </a:r>
            <a:r>
              <a:rPr lang="ru-RU" sz="1600" dirty="0">
                <a:solidFill>
                  <a:schemeClr val="accent4">
                    <a:lumMod val="50000"/>
                  </a:schemeClr>
                </a:solidFill>
              </a:rPr>
              <a:t>Мы постарались в доступной и понятной для граждан форме показать основные параметры бюджета Павловского муниципального района Воронежской области</a:t>
            </a:r>
            <a:r>
              <a:rPr lang="ru-RU" sz="1600" dirty="0" smtClean="0">
                <a:solidFill>
                  <a:schemeClr val="accent4">
                    <a:lumMod val="50000"/>
                  </a:schemeClr>
                </a:solidFill>
              </a:rPr>
              <a:t>.</a:t>
            </a:r>
            <a:endParaRPr lang="ru-RU" sz="1600" dirty="0">
              <a:solidFill>
                <a:schemeClr val="accent4">
                  <a:lumMod val="50000"/>
                </a:schemeClr>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5157191"/>
            <a:ext cx="2498941" cy="141232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4725144"/>
            <a:ext cx="1800200" cy="1964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31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Диаграмма 4"/>
          <p:cNvGraphicFramePr/>
          <p:nvPr>
            <p:extLst>
              <p:ext uri="{D42A27DB-BD31-4B8C-83A1-F6EECF244321}">
                <p14:modId xmlns:p14="http://schemas.microsoft.com/office/powerpoint/2010/main" val="3087569962"/>
              </p:ext>
            </p:extLst>
          </p:nvPr>
        </p:nvGraphicFramePr>
        <p:xfrm>
          <a:off x="683567" y="1725241"/>
          <a:ext cx="8136905" cy="4944119"/>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467544" y="260648"/>
            <a:ext cx="8568952" cy="1200329"/>
          </a:xfrm>
          <a:prstGeom prst="rect">
            <a:avLst/>
          </a:prstGeom>
          <a:noFill/>
        </p:spPr>
        <p:txBody>
          <a:bodyPr wrap="square" rtlCol="0">
            <a:spAutoFit/>
          </a:bodyPr>
          <a:lstStyle/>
          <a:p>
            <a:pPr algn="ctr"/>
            <a:r>
              <a:rPr lang="ru-RU" sz="2400" b="1" dirty="0" smtClean="0">
                <a:solidFill>
                  <a:schemeClr val="accent3">
                    <a:lumMod val="50000"/>
                  </a:schemeClr>
                </a:solidFill>
              </a:rPr>
              <a:t>Безвозмездные поступления в бюджет Павловского муниципального района  Воронежской области            на 2022 год, тыс. руб.</a:t>
            </a:r>
            <a:endParaRPr lang="ru-RU" sz="2400" b="1" dirty="0">
              <a:solidFill>
                <a:schemeClr val="accent3">
                  <a:lumMod val="50000"/>
                </a:schemeClr>
              </a:solidFill>
            </a:endParaRPr>
          </a:p>
        </p:txBody>
      </p:sp>
    </p:spTree>
    <p:extLst>
      <p:ext uri="{BB962C8B-B14F-4D97-AF65-F5344CB8AC3E}">
        <p14:creationId xmlns:p14="http://schemas.microsoft.com/office/powerpoint/2010/main" val="3444136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9552" y="116632"/>
            <a:ext cx="8208912" cy="1224136"/>
          </a:xfrm>
        </p:spPr>
        <p:txBody>
          <a:bodyPr>
            <a:normAutofit/>
          </a:bodyPr>
          <a:lstStyle/>
          <a:p>
            <a:pPr marL="0" indent="0" algn="ctr">
              <a:buNone/>
            </a:pPr>
            <a:r>
              <a:rPr lang="ru-RU" sz="2500" b="1" dirty="0" smtClean="0">
                <a:solidFill>
                  <a:schemeClr val="accent3">
                    <a:lumMod val="50000"/>
                  </a:schemeClr>
                </a:solidFill>
              </a:rPr>
              <a:t>Основные характеристики бюджета на период </a:t>
            </a:r>
            <a:br>
              <a:rPr lang="ru-RU" sz="2500" b="1" dirty="0" smtClean="0">
                <a:solidFill>
                  <a:schemeClr val="accent3">
                    <a:lumMod val="50000"/>
                  </a:schemeClr>
                </a:solidFill>
              </a:rPr>
            </a:br>
            <a:r>
              <a:rPr lang="ru-RU" sz="2500" b="1" dirty="0" smtClean="0">
                <a:solidFill>
                  <a:schemeClr val="accent3">
                    <a:lumMod val="50000"/>
                  </a:schemeClr>
                </a:solidFill>
              </a:rPr>
              <a:t>2022-2024 годы, тыс. руб.</a:t>
            </a:r>
            <a:endParaRPr lang="ru-RU" sz="2500" b="1" dirty="0">
              <a:solidFill>
                <a:schemeClr val="accent3">
                  <a:lumMod val="50000"/>
                </a:schemeClr>
              </a:solidFill>
            </a:endParaRPr>
          </a:p>
        </p:txBody>
      </p:sp>
      <p:graphicFrame>
        <p:nvGraphicFramePr>
          <p:cNvPr id="9" name="Объект 8"/>
          <p:cNvGraphicFramePr>
            <a:graphicFrameLocks noGrp="1"/>
          </p:cNvGraphicFramePr>
          <p:nvPr>
            <p:ph sz="half" idx="1"/>
            <p:extLst>
              <p:ext uri="{D42A27DB-BD31-4B8C-83A1-F6EECF244321}">
                <p14:modId xmlns:p14="http://schemas.microsoft.com/office/powerpoint/2010/main" val="637250964"/>
              </p:ext>
            </p:extLst>
          </p:nvPr>
        </p:nvGraphicFramePr>
        <p:xfrm>
          <a:off x="539554" y="1628800"/>
          <a:ext cx="8280919" cy="4731523"/>
        </p:xfrm>
        <a:graphic>
          <a:graphicData uri="http://schemas.openxmlformats.org/drawingml/2006/table">
            <a:tbl>
              <a:tblPr firstRow="1" bandRow="1">
                <a:tableStyleId>{F2DE63D5-997A-4646-A377-4702673A728D}</a:tableStyleId>
              </a:tblPr>
              <a:tblGrid>
                <a:gridCol w="3173062"/>
                <a:gridCol w="1547836"/>
                <a:gridCol w="1160876"/>
                <a:gridCol w="1301010"/>
                <a:gridCol w="1098135"/>
              </a:tblGrid>
              <a:tr h="358267">
                <a:tc rowSpan="2">
                  <a:txBody>
                    <a:bodyPr/>
                    <a:lstStyle/>
                    <a:p>
                      <a:pPr algn="ctr">
                        <a:lnSpc>
                          <a:spcPct val="150000"/>
                        </a:lnSpc>
                        <a:spcBef>
                          <a:spcPts val="500"/>
                        </a:spcBef>
                        <a:spcAft>
                          <a:spcPts val="0"/>
                        </a:spcAft>
                      </a:pPr>
                      <a:endParaRPr lang="ru-RU" sz="1400" dirty="0" smtClean="0">
                        <a:solidFill>
                          <a:schemeClr val="accent4">
                            <a:lumMod val="50000"/>
                          </a:schemeClr>
                        </a:solidFill>
                        <a:effectLst/>
                      </a:endParaRPr>
                    </a:p>
                    <a:p>
                      <a:pPr algn="ctr">
                        <a:lnSpc>
                          <a:spcPct val="150000"/>
                        </a:lnSpc>
                        <a:spcBef>
                          <a:spcPts val="500"/>
                        </a:spcBef>
                        <a:spcAft>
                          <a:spcPts val="0"/>
                        </a:spcAft>
                      </a:pPr>
                      <a:r>
                        <a:rPr lang="ru-RU" sz="1400" dirty="0" smtClean="0">
                          <a:solidFill>
                            <a:schemeClr val="accent4">
                              <a:lumMod val="50000"/>
                            </a:schemeClr>
                          </a:solidFill>
                          <a:effectLst/>
                        </a:rPr>
                        <a:t>Показатели</a:t>
                      </a:r>
                      <a:endParaRPr lang="ru-RU" sz="1400" b="0" dirty="0">
                        <a:solidFill>
                          <a:schemeClr val="accent4">
                            <a:lumMod val="50000"/>
                          </a:schemeClr>
                        </a:solidFill>
                        <a:effectLst/>
                        <a:latin typeface="Times New Roman"/>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rowSpan="2">
                  <a:txBody>
                    <a:bodyPr/>
                    <a:lstStyle/>
                    <a:p>
                      <a:pPr algn="ctr">
                        <a:lnSpc>
                          <a:spcPct val="150000"/>
                        </a:lnSpc>
                        <a:spcBef>
                          <a:spcPts val="500"/>
                        </a:spcBef>
                        <a:spcAft>
                          <a:spcPts val="0"/>
                        </a:spcAft>
                      </a:pPr>
                      <a:r>
                        <a:rPr lang="ru-RU" sz="1400" dirty="0">
                          <a:solidFill>
                            <a:schemeClr val="accent4">
                              <a:lumMod val="50000"/>
                            </a:schemeClr>
                          </a:solidFill>
                          <a:effectLst/>
                        </a:rPr>
                        <a:t>Утвержденный бюджет</a:t>
                      </a:r>
                    </a:p>
                    <a:p>
                      <a:pPr algn="ctr">
                        <a:lnSpc>
                          <a:spcPct val="150000"/>
                        </a:lnSpc>
                        <a:spcBef>
                          <a:spcPts val="500"/>
                        </a:spcBef>
                        <a:spcAft>
                          <a:spcPts val="0"/>
                        </a:spcAft>
                      </a:pPr>
                      <a:r>
                        <a:rPr lang="ru-RU" sz="1400" dirty="0">
                          <a:solidFill>
                            <a:schemeClr val="accent4">
                              <a:lumMod val="50000"/>
                            </a:schemeClr>
                          </a:solidFill>
                          <a:effectLst/>
                        </a:rPr>
                        <a:t>на </a:t>
                      </a:r>
                      <a:r>
                        <a:rPr lang="ru-RU" sz="1400" dirty="0" smtClean="0">
                          <a:solidFill>
                            <a:schemeClr val="accent4">
                              <a:lumMod val="50000"/>
                            </a:schemeClr>
                          </a:solidFill>
                          <a:effectLst/>
                        </a:rPr>
                        <a:t>2021 </a:t>
                      </a:r>
                      <a:r>
                        <a:rPr lang="ru-RU" sz="1400" dirty="0">
                          <a:solidFill>
                            <a:schemeClr val="accent4">
                              <a:lumMod val="50000"/>
                            </a:schemeClr>
                          </a:solidFill>
                          <a:effectLst/>
                        </a:rPr>
                        <a:t>год</a:t>
                      </a:r>
                      <a:endParaRPr lang="ru-RU" sz="1400" b="0"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rowSpan="2">
                  <a:txBody>
                    <a:bodyPr/>
                    <a:lstStyle/>
                    <a:p>
                      <a:pPr algn="ctr">
                        <a:lnSpc>
                          <a:spcPct val="150000"/>
                        </a:lnSpc>
                        <a:spcBef>
                          <a:spcPts val="500"/>
                        </a:spcBef>
                        <a:spcAft>
                          <a:spcPts val="0"/>
                        </a:spcAft>
                      </a:pPr>
                      <a:r>
                        <a:rPr lang="ru-RU" sz="1400" dirty="0">
                          <a:solidFill>
                            <a:schemeClr val="accent4">
                              <a:lumMod val="50000"/>
                            </a:schemeClr>
                          </a:solidFill>
                          <a:effectLst/>
                        </a:rPr>
                        <a:t>Проект бюджета </a:t>
                      </a:r>
                    </a:p>
                    <a:p>
                      <a:pPr algn="ctr">
                        <a:lnSpc>
                          <a:spcPct val="150000"/>
                        </a:lnSpc>
                        <a:spcBef>
                          <a:spcPts val="500"/>
                        </a:spcBef>
                        <a:spcAft>
                          <a:spcPts val="0"/>
                        </a:spcAft>
                      </a:pPr>
                      <a:r>
                        <a:rPr lang="ru-RU" sz="1400" dirty="0">
                          <a:solidFill>
                            <a:schemeClr val="accent4">
                              <a:lumMod val="50000"/>
                            </a:schemeClr>
                          </a:solidFill>
                          <a:effectLst/>
                        </a:rPr>
                        <a:t>на </a:t>
                      </a:r>
                      <a:r>
                        <a:rPr lang="ru-RU" sz="1400" dirty="0" smtClean="0">
                          <a:solidFill>
                            <a:schemeClr val="accent4">
                              <a:lumMod val="50000"/>
                            </a:schemeClr>
                          </a:solidFill>
                          <a:effectLst/>
                        </a:rPr>
                        <a:t>2022 </a:t>
                      </a:r>
                      <a:r>
                        <a:rPr lang="ru-RU" sz="1400" dirty="0">
                          <a:solidFill>
                            <a:schemeClr val="accent4">
                              <a:lumMod val="50000"/>
                            </a:schemeClr>
                          </a:solidFill>
                          <a:effectLst/>
                        </a:rPr>
                        <a:t>год</a:t>
                      </a:r>
                      <a:endParaRPr lang="ru-RU" sz="1400" b="0"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gridSpan="2">
                  <a:txBody>
                    <a:bodyPr/>
                    <a:lstStyle/>
                    <a:p>
                      <a:pPr algn="ctr">
                        <a:lnSpc>
                          <a:spcPct val="150000"/>
                        </a:lnSpc>
                        <a:spcBef>
                          <a:spcPts val="500"/>
                        </a:spcBef>
                        <a:spcAft>
                          <a:spcPts val="0"/>
                        </a:spcAft>
                      </a:pPr>
                      <a:r>
                        <a:rPr lang="ru-RU" sz="1400" dirty="0">
                          <a:solidFill>
                            <a:schemeClr val="accent4">
                              <a:lumMod val="50000"/>
                            </a:schemeClr>
                          </a:solidFill>
                          <a:effectLst/>
                        </a:rPr>
                        <a:t>Плановый период</a:t>
                      </a:r>
                      <a:endParaRPr lang="ru-RU" sz="1400" b="0" dirty="0">
                        <a:solidFill>
                          <a:schemeClr val="accent4">
                            <a:lumMod val="50000"/>
                          </a:schemeClr>
                        </a:solidFill>
                        <a:effectLst/>
                        <a:latin typeface="Times New Roman"/>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hMerge="1">
                  <a:txBody>
                    <a:bodyPr/>
                    <a:lstStyle/>
                    <a:p>
                      <a:endParaRPr lang="ru-RU"/>
                    </a:p>
                  </a:txBody>
                  <a:tcPr/>
                </a:tc>
              </a:tr>
              <a:tr h="926611">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50000"/>
                        </a:lnSpc>
                        <a:spcBef>
                          <a:spcPts val="500"/>
                        </a:spcBef>
                        <a:spcAft>
                          <a:spcPts val="0"/>
                        </a:spcAft>
                      </a:pPr>
                      <a:endParaRPr lang="ru-RU" sz="1400" b="1" dirty="0" smtClean="0">
                        <a:solidFill>
                          <a:schemeClr val="accent4">
                            <a:lumMod val="50000"/>
                          </a:schemeClr>
                        </a:solidFill>
                        <a:effectLst/>
                      </a:endParaRPr>
                    </a:p>
                    <a:p>
                      <a:pPr algn="ctr">
                        <a:lnSpc>
                          <a:spcPct val="150000"/>
                        </a:lnSpc>
                        <a:spcBef>
                          <a:spcPts val="500"/>
                        </a:spcBef>
                        <a:spcAft>
                          <a:spcPts val="0"/>
                        </a:spcAft>
                      </a:pPr>
                      <a:r>
                        <a:rPr lang="ru-RU" sz="1400" b="1" dirty="0" smtClean="0">
                          <a:solidFill>
                            <a:schemeClr val="accent4">
                              <a:lumMod val="50000"/>
                            </a:schemeClr>
                          </a:solidFill>
                          <a:effectLst/>
                        </a:rPr>
                        <a:t>2023 </a:t>
                      </a:r>
                      <a:r>
                        <a:rPr lang="ru-RU" sz="1400" b="1" dirty="0">
                          <a:solidFill>
                            <a:schemeClr val="accent4">
                              <a:lumMod val="50000"/>
                            </a:schemeClr>
                          </a:solidFill>
                          <a:effectLst/>
                        </a:rPr>
                        <a:t>год</a:t>
                      </a:r>
                      <a:endParaRPr lang="ru-RU" sz="1400" b="1" dirty="0">
                        <a:solidFill>
                          <a:schemeClr val="accent4">
                            <a:lumMod val="50000"/>
                          </a:schemeClr>
                        </a:solidFill>
                        <a:effectLst/>
                        <a:latin typeface="Times New Roman"/>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a:lnSpc>
                          <a:spcPct val="150000"/>
                        </a:lnSpc>
                        <a:spcBef>
                          <a:spcPts val="500"/>
                        </a:spcBef>
                        <a:spcAft>
                          <a:spcPts val="0"/>
                        </a:spcAft>
                      </a:pPr>
                      <a:r>
                        <a:rPr lang="ru-RU" sz="1400" b="1" dirty="0">
                          <a:solidFill>
                            <a:schemeClr val="accent4">
                              <a:lumMod val="50000"/>
                            </a:schemeClr>
                          </a:solidFill>
                          <a:effectLst/>
                        </a:rPr>
                        <a:t> </a:t>
                      </a:r>
                    </a:p>
                    <a:p>
                      <a:pPr algn="ctr">
                        <a:lnSpc>
                          <a:spcPct val="150000"/>
                        </a:lnSpc>
                        <a:spcBef>
                          <a:spcPts val="500"/>
                        </a:spcBef>
                        <a:spcAft>
                          <a:spcPts val="0"/>
                        </a:spcAft>
                      </a:pPr>
                      <a:r>
                        <a:rPr lang="ru-RU" sz="1400" b="1" dirty="0" smtClean="0">
                          <a:solidFill>
                            <a:schemeClr val="accent4">
                              <a:lumMod val="50000"/>
                            </a:schemeClr>
                          </a:solidFill>
                          <a:effectLst/>
                        </a:rPr>
                        <a:t>2024 </a:t>
                      </a:r>
                      <a:r>
                        <a:rPr lang="ru-RU" sz="1400" b="1" dirty="0">
                          <a:solidFill>
                            <a:schemeClr val="accent4">
                              <a:lumMod val="50000"/>
                            </a:schemeClr>
                          </a:solidFill>
                          <a:effectLst/>
                        </a:rPr>
                        <a:t>год</a:t>
                      </a:r>
                      <a:endParaRPr lang="ru-RU" sz="1400" b="1" dirty="0">
                        <a:solidFill>
                          <a:schemeClr val="accent4">
                            <a:lumMod val="50000"/>
                          </a:schemeClr>
                        </a:solidFill>
                        <a:effectLst/>
                        <a:latin typeface="Times New Roman"/>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r>
              <a:tr h="361487">
                <a:tc>
                  <a:txBody>
                    <a:bodyPr/>
                    <a:lstStyle/>
                    <a:p>
                      <a:pPr algn="l">
                        <a:lnSpc>
                          <a:spcPct val="150000"/>
                        </a:lnSpc>
                        <a:spcBef>
                          <a:spcPts val="500"/>
                        </a:spcBef>
                        <a:spcAft>
                          <a:spcPts val="0"/>
                        </a:spcAft>
                      </a:pPr>
                      <a:r>
                        <a:rPr lang="ru-RU" sz="1300" dirty="0">
                          <a:solidFill>
                            <a:schemeClr val="accent4">
                              <a:lumMod val="50000"/>
                            </a:schemeClr>
                          </a:solidFill>
                          <a:effectLst/>
                        </a:rPr>
                        <a:t>Доходы, всего</a:t>
                      </a:r>
                      <a:endParaRPr lang="ru-RU" sz="1300" b="1" i="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1 160 695,3</a:t>
                      </a:r>
                      <a:endParaRPr lang="ru-RU" sz="1300" b="1" i="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1 690 988,2</a:t>
                      </a:r>
                      <a:endParaRPr lang="ru-RU" sz="1300" b="1" i="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1 164 661,4</a:t>
                      </a:r>
                      <a:endParaRPr lang="ru-RU" sz="1300" b="1" i="1"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1 184 768,0</a:t>
                      </a:r>
                      <a:endParaRPr lang="ru-RU" sz="1300" b="0" i="0"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r h="361487">
                <a:tc>
                  <a:txBody>
                    <a:bodyPr/>
                    <a:lstStyle/>
                    <a:p>
                      <a:pPr algn="l">
                        <a:lnSpc>
                          <a:spcPct val="150000"/>
                        </a:lnSpc>
                        <a:spcBef>
                          <a:spcPts val="500"/>
                        </a:spcBef>
                        <a:spcAft>
                          <a:spcPts val="0"/>
                        </a:spcAft>
                      </a:pPr>
                      <a:r>
                        <a:rPr lang="ru-RU" sz="1300" dirty="0">
                          <a:solidFill>
                            <a:schemeClr val="accent4">
                              <a:lumMod val="50000"/>
                            </a:schemeClr>
                          </a:solidFill>
                          <a:effectLst/>
                        </a:rPr>
                        <a:t>из них</a:t>
                      </a:r>
                      <a:endParaRPr lang="ru-RU" sz="1300" b="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solidFill>
                            <a:schemeClr val="accent4">
                              <a:lumMod val="50000"/>
                            </a:schemeClr>
                          </a:solidFill>
                          <a:effectLst/>
                          <a:latin typeface="+mj-lt"/>
                        </a:rPr>
                        <a:t> </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solidFill>
                            <a:schemeClr val="accent4">
                              <a:lumMod val="50000"/>
                            </a:schemeClr>
                          </a:solidFill>
                          <a:effectLst/>
                          <a:latin typeface="+mj-lt"/>
                        </a:rPr>
                        <a:t> </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solidFill>
                            <a:schemeClr val="accent4">
                              <a:lumMod val="50000"/>
                            </a:schemeClr>
                          </a:solidFill>
                          <a:effectLst/>
                          <a:latin typeface="+mj-lt"/>
                        </a:rPr>
                        <a:t> </a:t>
                      </a:r>
                      <a:endParaRPr lang="ru-RU" sz="1300" b="1"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500"/>
                        </a:spcAft>
                      </a:pPr>
                      <a:r>
                        <a:rPr lang="ru-RU" sz="1300" dirty="0">
                          <a:solidFill>
                            <a:schemeClr val="accent4">
                              <a:lumMod val="50000"/>
                            </a:schemeClr>
                          </a:solidFill>
                          <a:effectLst/>
                          <a:latin typeface="+mj-lt"/>
                        </a:rPr>
                        <a:t> </a:t>
                      </a:r>
                      <a:endParaRPr lang="ru-RU" sz="1300" b="1"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r h="361487">
                <a:tc>
                  <a:txBody>
                    <a:bodyPr/>
                    <a:lstStyle/>
                    <a:p>
                      <a:pPr algn="l">
                        <a:lnSpc>
                          <a:spcPct val="150000"/>
                        </a:lnSpc>
                        <a:spcBef>
                          <a:spcPts val="500"/>
                        </a:spcBef>
                        <a:spcAft>
                          <a:spcPts val="0"/>
                        </a:spcAft>
                        <a:tabLst>
                          <a:tab pos="3155950" algn="l"/>
                        </a:tabLst>
                      </a:pPr>
                      <a:r>
                        <a:rPr lang="ru-RU" sz="1300" dirty="0">
                          <a:solidFill>
                            <a:schemeClr val="accent4">
                              <a:lumMod val="50000"/>
                            </a:schemeClr>
                          </a:solidFill>
                          <a:effectLst/>
                        </a:rPr>
                        <a:t>Налоговые + неналоговые </a:t>
                      </a:r>
                      <a:endParaRPr lang="ru-RU" sz="1300" b="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367 922,9</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423 405,5</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b="0" dirty="0" smtClean="0">
                          <a:solidFill>
                            <a:schemeClr val="accent4">
                              <a:lumMod val="50000"/>
                            </a:schemeClr>
                          </a:solidFill>
                          <a:effectLst/>
                          <a:latin typeface="+mj-lt"/>
                          <a:ea typeface="+mn-ea"/>
                          <a:cs typeface="+mn-cs"/>
                        </a:rPr>
                        <a:t>450</a:t>
                      </a:r>
                      <a:r>
                        <a:rPr lang="ru-RU" sz="1300" b="0" baseline="0" dirty="0" smtClean="0">
                          <a:solidFill>
                            <a:schemeClr val="accent4">
                              <a:lumMod val="50000"/>
                            </a:schemeClr>
                          </a:solidFill>
                          <a:effectLst/>
                          <a:latin typeface="+mj-lt"/>
                          <a:ea typeface="+mn-ea"/>
                          <a:cs typeface="+mn-cs"/>
                        </a:rPr>
                        <a:t> 752,9</a:t>
                      </a:r>
                      <a:endParaRPr lang="ru-RU" sz="1300" b="1"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482 403,3</a:t>
                      </a:r>
                      <a:endParaRPr lang="ru-RU" sz="1300" b="1"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r h="654997">
                <a:tc>
                  <a:txBody>
                    <a:bodyPr/>
                    <a:lstStyle/>
                    <a:p>
                      <a:pPr algn="l">
                        <a:lnSpc>
                          <a:spcPct val="150000"/>
                        </a:lnSpc>
                        <a:spcBef>
                          <a:spcPts val="500"/>
                        </a:spcBef>
                        <a:spcAft>
                          <a:spcPts val="0"/>
                        </a:spcAft>
                      </a:pPr>
                      <a:r>
                        <a:rPr lang="ru-RU" sz="1300" dirty="0">
                          <a:solidFill>
                            <a:schemeClr val="accent4">
                              <a:lumMod val="50000"/>
                            </a:schemeClr>
                          </a:solidFill>
                          <a:effectLst/>
                        </a:rPr>
                        <a:t>Безвозмездные перечисления от других бюджетов бюджетной системы</a:t>
                      </a:r>
                      <a:endParaRPr lang="ru-RU" sz="1300" b="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792 772,4</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1 231 359,4</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713 908,5</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702 364,7</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r h="432048">
                <a:tc>
                  <a:txBody>
                    <a:bodyPr/>
                    <a:lstStyle/>
                    <a:p>
                      <a:pPr marL="0" algn="l" rtl="0" eaLnBrk="1" latinLnBrk="0" hangingPunct="1">
                        <a:lnSpc>
                          <a:spcPct val="150000"/>
                        </a:lnSpc>
                        <a:spcBef>
                          <a:spcPts val="500"/>
                        </a:spcBef>
                        <a:spcAft>
                          <a:spcPts val="0"/>
                        </a:spcAft>
                      </a:pPr>
                      <a:r>
                        <a:rPr kumimoji="0" lang="ru-RU" sz="1300" kern="1200" dirty="0" smtClean="0">
                          <a:solidFill>
                            <a:schemeClr val="accent4">
                              <a:lumMod val="50000"/>
                            </a:schemeClr>
                          </a:solidFill>
                          <a:effectLst/>
                          <a:latin typeface="+mn-lt"/>
                          <a:ea typeface="+mn-ea"/>
                          <a:cs typeface="+mn-cs"/>
                        </a:rPr>
                        <a:t>Прочие безвозмездные поступления</a:t>
                      </a:r>
                      <a:endParaRPr kumimoji="0" lang="ru-RU" sz="1300" kern="1200" dirty="0">
                        <a:solidFill>
                          <a:schemeClr val="accent4">
                            <a:lumMod val="50000"/>
                          </a:schemeClr>
                        </a:solidFill>
                        <a:effectLst/>
                        <a:latin typeface="+mn-lt"/>
                        <a:ea typeface="+mn-ea"/>
                        <a:cs typeface="+mn-cs"/>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rtl="0" eaLnBrk="1" latinLnBrk="0" hangingPunct="1">
                        <a:lnSpc>
                          <a:spcPct val="150000"/>
                        </a:lnSpc>
                        <a:spcBef>
                          <a:spcPts val="500"/>
                        </a:spcBef>
                        <a:spcAft>
                          <a:spcPts val="0"/>
                        </a:spcAft>
                      </a:pPr>
                      <a:r>
                        <a:rPr kumimoji="0" lang="ru-RU" sz="1300" kern="1200" dirty="0" smtClean="0">
                          <a:solidFill>
                            <a:schemeClr val="accent4">
                              <a:lumMod val="50000"/>
                            </a:schemeClr>
                          </a:solidFill>
                          <a:effectLst/>
                          <a:latin typeface="+mj-lt"/>
                          <a:ea typeface="+mn-ea"/>
                          <a:cs typeface="+mn-cs"/>
                        </a:rPr>
                        <a:t>0,0</a:t>
                      </a:r>
                      <a:endParaRPr kumimoji="0" lang="ru-RU" sz="1300" kern="1200" dirty="0">
                        <a:solidFill>
                          <a:schemeClr val="accent4">
                            <a:lumMod val="50000"/>
                          </a:schemeClr>
                        </a:solidFill>
                        <a:effectLst/>
                        <a:latin typeface="+mj-lt"/>
                        <a:ea typeface="+mn-ea"/>
                        <a:cs typeface="+mn-cs"/>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rtl="0" eaLnBrk="1" latinLnBrk="0" hangingPunct="1">
                        <a:lnSpc>
                          <a:spcPct val="150000"/>
                        </a:lnSpc>
                        <a:spcBef>
                          <a:spcPts val="500"/>
                        </a:spcBef>
                        <a:spcAft>
                          <a:spcPts val="0"/>
                        </a:spcAft>
                      </a:pPr>
                      <a:r>
                        <a:rPr kumimoji="0" lang="ru-RU" sz="1300" kern="1200" dirty="0" smtClean="0">
                          <a:solidFill>
                            <a:schemeClr val="accent4">
                              <a:lumMod val="50000"/>
                            </a:schemeClr>
                          </a:solidFill>
                          <a:effectLst/>
                          <a:latin typeface="+mj-lt"/>
                          <a:ea typeface="+mn-ea"/>
                          <a:cs typeface="+mn-cs"/>
                        </a:rPr>
                        <a:t>36 223,3</a:t>
                      </a:r>
                      <a:endParaRPr kumimoji="0" lang="ru-RU" sz="1300" kern="1200" dirty="0">
                        <a:solidFill>
                          <a:schemeClr val="accent4">
                            <a:lumMod val="50000"/>
                          </a:schemeClr>
                        </a:solidFill>
                        <a:effectLst/>
                        <a:latin typeface="+mj-lt"/>
                        <a:ea typeface="+mn-ea"/>
                        <a:cs typeface="+mn-cs"/>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rtl="0" eaLnBrk="1" latinLnBrk="0" hangingPunct="1">
                        <a:lnSpc>
                          <a:spcPct val="150000"/>
                        </a:lnSpc>
                        <a:spcBef>
                          <a:spcPts val="500"/>
                        </a:spcBef>
                        <a:spcAft>
                          <a:spcPts val="0"/>
                        </a:spcAft>
                      </a:pPr>
                      <a:r>
                        <a:rPr kumimoji="0" lang="ru-RU" sz="1300" kern="1200" dirty="0" smtClean="0">
                          <a:solidFill>
                            <a:schemeClr val="accent4">
                              <a:lumMod val="50000"/>
                            </a:schemeClr>
                          </a:solidFill>
                          <a:effectLst/>
                          <a:latin typeface="+mj-lt"/>
                          <a:ea typeface="+mn-ea"/>
                          <a:cs typeface="+mn-cs"/>
                        </a:rPr>
                        <a:t>0,0</a:t>
                      </a:r>
                      <a:endParaRPr kumimoji="0" lang="ru-RU" sz="1300" kern="1200" dirty="0">
                        <a:solidFill>
                          <a:schemeClr val="accent4">
                            <a:lumMod val="50000"/>
                          </a:schemeClr>
                        </a:solidFill>
                        <a:effectLst/>
                        <a:latin typeface="+mj-lt"/>
                        <a:ea typeface="+mn-ea"/>
                        <a:cs typeface="+mn-cs"/>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marL="0" algn="ctr" rtl="0" eaLnBrk="1" latinLnBrk="0" hangingPunct="1">
                        <a:lnSpc>
                          <a:spcPct val="150000"/>
                        </a:lnSpc>
                        <a:spcBef>
                          <a:spcPts val="500"/>
                        </a:spcBef>
                        <a:spcAft>
                          <a:spcPts val="0"/>
                        </a:spcAft>
                      </a:pPr>
                      <a:r>
                        <a:rPr kumimoji="0" lang="ru-RU" sz="1300" kern="1200" dirty="0" smtClean="0">
                          <a:solidFill>
                            <a:schemeClr val="accent4">
                              <a:lumMod val="50000"/>
                            </a:schemeClr>
                          </a:solidFill>
                          <a:effectLst/>
                          <a:latin typeface="+mj-lt"/>
                          <a:ea typeface="+mn-ea"/>
                          <a:cs typeface="+mn-cs"/>
                        </a:rPr>
                        <a:t>0,0</a:t>
                      </a:r>
                      <a:endParaRPr kumimoji="0" lang="ru-RU" sz="1300" kern="1200" dirty="0">
                        <a:solidFill>
                          <a:schemeClr val="accent4">
                            <a:lumMod val="50000"/>
                          </a:schemeClr>
                        </a:solidFill>
                        <a:effectLst/>
                        <a:latin typeface="+mj-lt"/>
                        <a:ea typeface="+mn-ea"/>
                        <a:cs typeface="+mn-cs"/>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r h="355435">
                <a:tc>
                  <a:txBody>
                    <a:bodyPr/>
                    <a:lstStyle/>
                    <a:p>
                      <a:pPr algn="l">
                        <a:lnSpc>
                          <a:spcPct val="150000"/>
                        </a:lnSpc>
                        <a:spcBef>
                          <a:spcPts val="500"/>
                        </a:spcBef>
                        <a:spcAft>
                          <a:spcPts val="0"/>
                        </a:spcAft>
                      </a:pPr>
                      <a:r>
                        <a:rPr lang="ru-RU" sz="1300" dirty="0">
                          <a:solidFill>
                            <a:schemeClr val="accent4">
                              <a:lumMod val="50000"/>
                            </a:schemeClr>
                          </a:solidFill>
                          <a:effectLst/>
                        </a:rPr>
                        <a:t>Расходы, всего</a:t>
                      </a:r>
                      <a:endParaRPr lang="ru-RU" sz="1300" b="1" i="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1 170 375,3</a:t>
                      </a:r>
                      <a:endParaRPr lang="ru-RU" sz="1300" b="1" i="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1 696 388,2</a:t>
                      </a:r>
                      <a:endParaRPr lang="ru-RU" sz="1300" b="1" i="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1 170 661,4</a:t>
                      </a:r>
                      <a:endParaRPr lang="ru-RU" sz="1300" b="1" i="1"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1 191 616,6</a:t>
                      </a:r>
                      <a:endParaRPr lang="ru-RU" sz="1300" b="1" i="1"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r h="361487">
                <a:tc>
                  <a:txBody>
                    <a:bodyPr/>
                    <a:lstStyle/>
                    <a:p>
                      <a:pPr algn="l">
                        <a:lnSpc>
                          <a:spcPct val="150000"/>
                        </a:lnSpc>
                        <a:spcBef>
                          <a:spcPts val="500"/>
                        </a:spcBef>
                        <a:spcAft>
                          <a:spcPts val="0"/>
                        </a:spcAft>
                      </a:pPr>
                      <a:r>
                        <a:rPr lang="ru-RU" sz="1300" dirty="0">
                          <a:solidFill>
                            <a:schemeClr val="accent4">
                              <a:lumMod val="50000"/>
                            </a:schemeClr>
                          </a:solidFill>
                          <a:effectLst/>
                        </a:rPr>
                        <a:t>Дефицит (-), профицит (+)</a:t>
                      </a:r>
                      <a:endParaRPr lang="ru-RU" sz="1300" b="1" i="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- 9 680,0</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-5 400,0</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-6 000,0</a:t>
                      </a:r>
                      <a:endParaRPr lang="ru-RU" sz="1300" b="1"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a:solidFill>
                            <a:schemeClr val="accent4">
                              <a:lumMod val="50000"/>
                            </a:schemeClr>
                          </a:solidFill>
                          <a:effectLst/>
                          <a:latin typeface="+mj-lt"/>
                        </a:rPr>
                        <a:t>- </a:t>
                      </a:r>
                      <a:r>
                        <a:rPr lang="ru-RU" sz="1300" dirty="0" smtClean="0">
                          <a:solidFill>
                            <a:schemeClr val="accent4">
                              <a:lumMod val="50000"/>
                            </a:schemeClr>
                          </a:solidFill>
                          <a:effectLst/>
                          <a:latin typeface="+mj-lt"/>
                        </a:rPr>
                        <a:t>6</a:t>
                      </a:r>
                      <a:r>
                        <a:rPr lang="ru-RU" sz="1300" baseline="0" dirty="0" smtClean="0">
                          <a:solidFill>
                            <a:schemeClr val="accent4">
                              <a:lumMod val="50000"/>
                            </a:schemeClr>
                          </a:solidFill>
                          <a:effectLst/>
                          <a:latin typeface="+mj-lt"/>
                        </a:rPr>
                        <a:t> 848,6</a:t>
                      </a:r>
                      <a:endParaRPr lang="ru-RU" sz="1300" b="1" dirty="0">
                        <a:solidFill>
                          <a:schemeClr val="accent4">
                            <a:lumMod val="50000"/>
                          </a:schemeClr>
                        </a:solidFill>
                        <a:effectLst/>
                        <a:latin typeface="+mj-lt"/>
                        <a:ea typeface="Times New Roman"/>
                        <a:cs typeface="Times New Roman"/>
                      </a:endParaRPr>
                    </a:p>
                  </a:txBody>
                  <a:tcPr marL="68580" marR="68580" marT="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r h="558217">
                <a:tc>
                  <a:txBody>
                    <a:bodyPr/>
                    <a:lstStyle/>
                    <a:p>
                      <a:pPr algn="l">
                        <a:lnSpc>
                          <a:spcPct val="150000"/>
                        </a:lnSpc>
                        <a:spcBef>
                          <a:spcPts val="500"/>
                        </a:spcBef>
                        <a:spcAft>
                          <a:spcPts val="0"/>
                        </a:spcAft>
                      </a:pPr>
                      <a:r>
                        <a:rPr lang="ru-RU" sz="1300" dirty="0">
                          <a:solidFill>
                            <a:schemeClr val="accent4">
                              <a:lumMod val="50000"/>
                            </a:schemeClr>
                          </a:solidFill>
                          <a:effectLst/>
                        </a:rPr>
                        <a:t>Размер дефицита, профицита (%) </a:t>
                      </a:r>
                      <a:endParaRPr lang="ru-RU" sz="1300" b="1" i="1" dirty="0">
                        <a:solidFill>
                          <a:schemeClr val="accent4">
                            <a:lumMod val="50000"/>
                          </a:schemeClr>
                        </a:solidFill>
                        <a:effectLst/>
                        <a:latin typeface="Times New Roman"/>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2,6</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1,3</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1,3</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lnSpc>
                          <a:spcPct val="150000"/>
                        </a:lnSpc>
                        <a:spcBef>
                          <a:spcPts val="500"/>
                        </a:spcBef>
                        <a:spcAft>
                          <a:spcPts val="0"/>
                        </a:spcAft>
                      </a:pPr>
                      <a:r>
                        <a:rPr lang="ru-RU" sz="1300" dirty="0" smtClean="0">
                          <a:solidFill>
                            <a:schemeClr val="accent4">
                              <a:lumMod val="50000"/>
                            </a:schemeClr>
                          </a:solidFill>
                          <a:effectLst/>
                          <a:latin typeface="+mj-lt"/>
                        </a:rPr>
                        <a:t>1,4</a:t>
                      </a:r>
                      <a:endParaRPr lang="ru-RU" sz="1300" b="1" dirty="0">
                        <a:solidFill>
                          <a:schemeClr val="accent4">
                            <a:lumMod val="50000"/>
                          </a:schemeClr>
                        </a:solidFill>
                        <a:effectLst/>
                        <a:latin typeface="+mj-lt"/>
                        <a:ea typeface="Times New Roman"/>
                        <a:cs typeface="Times New Roman"/>
                      </a:endParaRPr>
                    </a:p>
                  </a:txBody>
                  <a:tcPr marL="68580" marR="68580" marT="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923068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395536" y="188641"/>
            <a:ext cx="8424936" cy="1656184"/>
          </a:xfrm>
        </p:spPr>
        <p:txBody>
          <a:bodyPr>
            <a:noAutofit/>
          </a:bodyPr>
          <a:lstStyle/>
          <a:p>
            <a:pPr marL="45720" indent="0" algn="ctr">
              <a:buNone/>
            </a:pPr>
            <a:r>
              <a:rPr lang="ru-RU" sz="2400" b="1" dirty="0">
                <a:solidFill>
                  <a:schemeClr val="accent3">
                    <a:lumMod val="50000"/>
                  </a:schemeClr>
                </a:solidFill>
              </a:rPr>
              <a:t>Структура налоговых и </a:t>
            </a:r>
            <a:r>
              <a:rPr lang="ru-RU" sz="2400" b="1" dirty="0" smtClean="0">
                <a:solidFill>
                  <a:schemeClr val="accent3">
                    <a:lumMod val="50000"/>
                  </a:schemeClr>
                </a:solidFill>
              </a:rPr>
              <a:t>неналоговых доходов бюджета Павловского муниципального района Воронежской области  2021-2024 </a:t>
            </a:r>
            <a:r>
              <a:rPr lang="ru-RU" sz="2400" b="1" dirty="0">
                <a:solidFill>
                  <a:schemeClr val="accent3">
                    <a:lumMod val="50000"/>
                  </a:schemeClr>
                </a:solidFill>
              </a:rPr>
              <a:t>годов</a:t>
            </a:r>
          </a:p>
        </p:txBody>
      </p:sp>
      <p:graphicFrame>
        <p:nvGraphicFramePr>
          <p:cNvPr id="2" name="Таблица 1"/>
          <p:cNvGraphicFramePr>
            <a:graphicFrameLocks noGrp="1"/>
          </p:cNvGraphicFramePr>
          <p:nvPr>
            <p:extLst>
              <p:ext uri="{D42A27DB-BD31-4B8C-83A1-F6EECF244321}">
                <p14:modId xmlns:p14="http://schemas.microsoft.com/office/powerpoint/2010/main" val="4259343956"/>
              </p:ext>
            </p:extLst>
          </p:nvPr>
        </p:nvGraphicFramePr>
        <p:xfrm>
          <a:off x="755576" y="1484784"/>
          <a:ext cx="7776864" cy="4820082"/>
        </p:xfrm>
        <a:graphic>
          <a:graphicData uri="http://schemas.openxmlformats.org/drawingml/2006/table">
            <a:tbl>
              <a:tblPr>
                <a:tableStyleId>{5C22544A-7EE6-4342-B048-85BDC9FD1C3A}</a:tableStyleId>
              </a:tblPr>
              <a:tblGrid>
                <a:gridCol w="4381872"/>
                <a:gridCol w="889000"/>
                <a:gridCol w="787400"/>
                <a:gridCol w="825500"/>
                <a:gridCol w="893092"/>
              </a:tblGrid>
              <a:tr h="359668">
                <a:tc gridSpan="5">
                  <a:txBody>
                    <a:bodyPr/>
                    <a:lstStyle/>
                    <a:p>
                      <a:pPr marL="0" algn="ctr" rtl="0" eaLnBrk="1" fontAlgn="ctr" latinLnBrk="0" hangingPunct="1">
                        <a:lnSpc>
                          <a:spcPct val="150000"/>
                        </a:lnSpc>
                        <a:spcBef>
                          <a:spcPts val="500"/>
                        </a:spcBef>
                        <a:spcAft>
                          <a:spcPts val="0"/>
                        </a:spcAft>
                      </a:pPr>
                      <a:r>
                        <a:rPr kumimoji="0" lang="ru-RU" sz="1100" b="1" kern="1200" dirty="0">
                          <a:solidFill>
                            <a:schemeClr val="accent3">
                              <a:lumMod val="75000"/>
                            </a:schemeClr>
                          </a:solidFill>
                          <a:effectLst/>
                          <a:latin typeface="Times New Roman" pitchFamily="18" charset="0"/>
                          <a:ea typeface="+mn-ea"/>
                          <a:cs typeface="Times New Roman" pitchFamily="18" charset="0"/>
                        </a:rPr>
                        <a:t>Структура налоговых </a:t>
                      </a:r>
                      <a:r>
                        <a:rPr kumimoji="0" lang="ru-RU" sz="1100" b="1" kern="1200" dirty="0" smtClean="0">
                          <a:solidFill>
                            <a:schemeClr val="accent3">
                              <a:lumMod val="75000"/>
                            </a:schemeClr>
                          </a:solidFill>
                          <a:effectLst/>
                          <a:latin typeface="Times New Roman" pitchFamily="18" charset="0"/>
                          <a:ea typeface="+mn-ea"/>
                          <a:cs typeface="Times New Roman" pitchFamily="18" charset="0"/>
                        </a:rPr>
                        <a:t>и неналоговых </a:t>
                      </a:r>
                      <a:r>
                        <a:rPr kumimoji="0" lang="ru-RU" sz="1100" b="1" kern="1200" dirty="0">
                          <a:solidFill>
                            <a:schemeClr val="accent3">
                              <a:lumMod val="75000"/>
                            </a:schemeClr>
                          </a:solidFill>
                          <a:effectLst/>
                          <a:latin typeface="Times New Roman" pitchFamily="18" charset="0"/>
                          <a:ea typeface="+mn-ea"/>
                          <a:cs typeface="Times New Roman" pitchFamily="18" charset="0"/>
                        </a:rPr>
                        <a:t>доходов  бюджета Павловского муниципального района в </a:t>
                      </a:r>
                      <a:r>
                        <a:rPr kumimoji="0" lang="ru-RU" sz="1100" b="1" kern="1200" dirty="0" smtClean="0">
                          <a:solidFill>
                            <a:schemeClr val="accent3">
                              <a:lumMod val="75000"/>
                            </a:schemeClr>
                          </a:solidFill>
                          <a:effectLst/>
                          <a:latin typeface="Times New Roman" pitchFamily="18" charset="0"/>
                          <a:ea typeface="+mn-ea"/>
                          <a:cs typeface="Times New Roman" pitchFamily="18" charset="0"/>
                        </a:rPr>
                        <a:t>202</a:t>
                      </a:r>
                      <a:r>
                        <a:rPr kumimoji="0" lang="en-US" sz="1100" b="1" kern="1200" dirty="0" smtClean="0">
                          <a:solidFill>
                            <a:schemeClr val="accent3">
                              <a:lumMod val="75000"/>
                            </a:schemeClr>
                          </a:solidFill>
                          <a:effectLst/>
                          <a:latin typeface="Times New Roman" pitchFamily="18" charset="0"/>
                          <a:ea typeface="+mn-ea"/>
                          <a:cs typeface="Times New Roman" pitchFamily="18" charset="0"/>
                        </a:rPr>
                        <a:t>1</a:t>
                      </a:r>
                      <a:r>
                        <a:rPr kumimoji="0" lang="ru-RU" sz="1100" b="1" kern="1200" dirty="0" smtClean="0">
                          <a:solidFill>
                            <a:schemeClr val="accent3">
                              <a:lumMod val="75000"/>
                            </a:schemeClr>
                          </a:solidFill>
                          <a:effectLst/>
                          <a:latin typeface="Times New Roman" pitchFamily="18" charset="0"/>
                          <a:ea typeface="+mn-ea"/>
                          <a:cs typeface="Times New Roman" pitchFamily="18" charset="0"/>
                        </a:rPr>
                        <a:t>-202</a:t>
                      </a:r>
                      <a:r>
                        <a:rPr kumimoji="0" lang="en-US" sz="1100" b="1" kern="1200" dirty="0" smtClean="0">
                          <a:solidFill>
                            <a:schemeClr val="accent3">
                              <a:lumMod val="75000"/>
                            </a:schemeClr>
                          </a:solidFill>
                          <a:effectLst/>
                          <a:latin typeface="Times New Roman" pitchFamily="18" charset="0"/>
                          <a:ea typeface="+mn-ea"/>
                          <a:cs typeface="Times New Roman" pitchFamily="18" charset="0"/>
                        </a:rPr>
                        <a:t>4</a:t>
                      </a:r>
                      <a:endParaRPr kumimoji="0" lang="ru-RU" sz="1100" b="1" kern="1200" dirty="0">
                        <a:solidFill>
                          <a:schemeClr val="accent3">
                            <a:lumMod val="75000"/>
                          </a:schemeClr>
                        </a:solidFill>
                        <a:effectLst/>
                        <a:latin typeface="Times New Roman" pitchFamily="18" charset="0"/>
                        <a:ea typeface="+mn-ea"/>
                        <a:cs typeface="Times New Roman" pitchFamily="18" charset="0"/>
                      </a:endParaRPr>
                    </a:p>
                  </a:txBody>
                  <a:tcPr marL="762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76436">
                <a:tc>
                  <a:txBody>
                    <a:bodyPr/>
                    <a:lstStyle/>
                    <a:p>
                      <a:pPr marL="0" algn="ctr" rtl="0" eaLnBrk="1" fontAlgn="ctr" latinLnBrk="0" hangingPunct="1">
                        <a:lnSpc>
                          <a:spcPct val="150000"/>
                        </a:lnSpc>
                        <a:spcBef>
                          <a:spcPts val="500"/>
                        </a:spcBef>
                        <a:spcAft>
                          <a:spcPts val="0"/>
                        </a:spcAft>
                      </a:pPr>
                      <a:r>
                        <a:rPr kumimoji="0" lang="ru-RU" sz="1100" b="1" kern="1200" dirty="0">
                          <a:solidFill>
                            <a:schemeClr val="accent3">
                              <a:lumMod val="75000"/>
                            </a:schemeClr>
                          </a:solidFill>
                          <a:effectLst/>
                          <a:latin typeface="Times New Roman" pitchFamily="18" charset="0"/>
                          <a:ea typeface="+mn-ea"/>
                          <a:cs typeface="Times New Roman" pitchFamily="18" charset="0"/>
                        </a:rPr>
                        <a:t>Показатели бюджета</a:t>
                      </a:r>
                      <a:br>
                        <a:rPr kumimoji="0" lang="ru-RU" sz="1100" b="1" kern="1200" dirty="0">
                          <a:solidFill>
                            <a:schemeClr val="accent3">
                              <a:lumMod val="75000"/>
                            </a:schemeClr>
                          </a:solidFill>
                          <a:effectLst/>
                          <a:latin typeface="Times New Roman" pitchFamily="18" charset="0"/>
                          <a:ea typeface="+mn-ea"/>
                          <a:cs typeface="Times New Roman" pitchFamily="18" charset="0"/>
                        </a:rPr>
                      </a:br>
                      <a:endParaRPr kumimoji="0" lang="ru-RU" sz="1100" b="1" kern="1200" dirty="0">
                        <a:solidFill>
                          <a:schemeClr val="accent3">
                            <a:lumMod val="75000"/>
                          </a:schemeClr>
                        </a:solidFill>
                        <a:effectLst/>
                        <a:latin typeface="Times New Roman" pitchFamily="18" charset="0"/>
                        <a:ea typeface="+mn-ea"/>
                        <a:cs typeface="Times New Roman" pitchFamily="18" charset="0"/>
                      </a:endParaRPr>
                    </a:p>
                  </a:txBody>
                  <a:tcPr marL="762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marL="0" algn="ctr" rtl="0" eaLnBrk="1" fontAlgn="ctr" latinLnBrk="0" hangingPunct="1">
                        <a:lnSpc>
                          <a:spcPct val="150000"/>
                        </a:lnSpc>
                        <a:spcBef>
                          <a:spcPts val="500"/>
                        </a:spcBef>
                        <a:spcAft>
                          <a:spcPts val="0"/>
                        </a:spcAft>
                      </a:pPr>
                      <a:r>
                        <a:rPr kumimoji="0" lang="ru-RU" sz="1100" b="1" kern="1200" dirty="0">
                          <a:solidFill>
                            <a:schemeClr val="accent3">
                              <a:lumMod val="75000"/>
                            </a:schemeClr>
                          </a:solidFill>
                          <a:effectLst/>
                          <a:latin typeface="Times New Roman" pitchFamily="18" charset="0"/>
                          <a:ea typeface="+mn-ea"/>
                          <a:cs typeface="Times New Roman" pitchFamily="18" charset="0"/>
                        </a:rPr>
                        <a:t>Факт </a:t>
                      </a:r>
                      <a:r>
                        <a:rPr kumimoji="0" lang="ru-RU" sz="1100" b="1" kern="1200" dirty="0" smtClean="0">
                          <a:solidFill>
                            <a:schemeClr val="accent3">
                              <a:lumMod val="75000"/>
                            </a:schemeClr>
                          </a:solidFill>
                          <a:effectLst/>
                          <a:latin typeface="Times New Roman" pitchFamily="18" charset="0"/>
                          <a:ea typeface="+mn-ea"/>
                          <a:cs typeface="Times New Roman" pitchFamily="18" charset="0"/>
                        </a:rPr>
                        <a:t>                 2021 года</a:t>
                      </a:r>
                      <a:endParaRPr kumimoji="0" lang="ru-RU" sz="1100" b="1" kern="1200" dirty="0">
                        <a:solidFill>
                          <a:schemeClr val="accent3">
                            <a:lumMod val="75000"/>
                          </a:schemeClr>
                        </a:solidFill>
                        <a:effectLst/>
                        <a:latin typeface="Times New Roman" pitchFamily="18" charset="0"/>
                        <a:ea typeface="+mn-ea"/>
                        <a:cs typeface="Times New Roman" pitchFamily="18" charset="0"/>
                      </a:endParaRPr>
                    </a:p>
                  </a:txBody>
                  <a:tcPr marL="762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marL="0" algn="ctr" rtl="0" eaLnBrk="1" fontAlgn="t" latinLnBrk="0" hangingPunct="1">
                        <a:lnSpc>
                          <a:spcPct val="150000"/>
                        </a:lnSpc>
                        <a:spcBef>
                          <a:spcPts val="500"/>
                        </a:spcBef>
                        <a:spcAft>
                          <a:spcPts val="0"/>
                        </a:spcAft>
                      </a:pPr>
                      <a:r>
                        <a:rPr kumimoji="0" lang="ru-RU" sz="1100" b="1" kern="1200" dirty="0">
                          <a:solidFill>
                            <a:schemeClr val="accent3">
                              <a:lumMod val="75000"/>
                            </a:schemeClr>
                          </a:solidFill>
                          <a:effectLst/>
                          <a:latin typeface="Times New Roman" pitchFamily="18" charset="0"/>
                          <a:ea typeface="+mn-ea"/>
                          <a:cs typeface="Times New Roman" pitchFamily="18" charset="0"/>
                        </a:rPr>
                        <a:t>Прогноз 2022 года</a:t>
                      </a:r>
                    </a:p>
                  </a:txBody>
                  <a:tcPr marL="7620" marR="7620" marT="7620" marB="0">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marL="0" algn="ctr" rtl="0" eaLnBrk="1" fontAlgn="t" latinLnBrk="0" hangingPunct="1">
                        <a:lnSpc>
                          <a:spcPct val="150000"/>
                        </a:lnSpc>
                        <a:spcBef>
                          <a:spcPts val="500"/>
                        </a:spcBef>
                        <a:spcAft>
                          <a:spcPts val="0"/>
                        </a:spcAft>
                      </a:pPr>
                      <a:r>
                        <a:rPr kumimoji="0" lang="ru-RU" sz="1100" b="1" kern="1200" dirty="0">
                          <a:solidFill>
                            <a:schemeClr val="accent3">
                              <a:lumMod val="75000"/>
                            </a:schemeClr>
                          </a:solidFill>
                          <a:effectLst/>
                          <a:latin typeface="Times New Roman" pitchFamily="18" charset="0"/>
                          <a:ea typeface="+mn-ea"/>
                          <a:cs typeface="Times New Roman" pitchFamily="18" charset="0"/>
                        </a:rPr>
                        <a:t>Прогноз 2023 </a:t>
                      </a:r>
                      <a:r>
                        <a:rPr kumimoji="0" lang="ru-RU" sz="1100" b="1" kern="1200" dirty="0" smtClean="0">
                          <a:solidFill>
                            <a:schemeClr val="accent3">
                              <a:lumMod val="75000"/>
                            </a:schemeClr>
                          </a:solidFill>
                          <a:effectLst/>
                          <a:latin typeface="Times New Roman" pitchFamily="18" charset="0"/>
                          <a:ea typeface="+mn-ea"/>
                          <a:cs typeface="Times New Roman" pitchFamily="18" charset="0"/>
                        </a:rPr>
                        <a:t>года</a:t>
                      </a:r>
                      <a:endParaRPr kumimoji="0" lang="ru-RU" sz="1100" b="1" kern="1200" dirty="0">
                        <a:solidFill>
                          <a:schemeClr val="accent3">
                            <a:lumMod val="75000"/>
                          </a:schemeClr>
                        </a:solidFill>
                        <a:effectLst/>
                        <a:latin typeface="Times New Roman" pitchFamily="18" charset="0"/>
                        <a:ea typeface="+mn-ea"/>
                        <a:cs typeface="Times New Roman" pitchFamily="18" charset="0"/>
                      </a:endParaRPr>
                    </a:p>
                  </a:txBody>
                  <a:tcPr marL="7620" marR="7620" marT="7620" marB="0">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marL="0" algn="ctr" rtl="0" eaLnBrk="1" fontAlgn="t" latinLnBrk="0" hangingPunct="1">
                        <a:lnSpc>
                          <a:spcPct val="150000"/>
                        </a:lnSpc>
                        <a:spcBef>
                          <a:spcPts val="500"/>
                        </a:spcBef>
                        <a:spcAft>
                          <a:spcPts val="0"/>
                        </a:spcAft>
                      </a:pPr>
                      <a:r>
                        <a:rPr kumimoji="0" lang="ru-RU" sz="1100" b="1" kern="1200" dirty="0">
                          <a:solidFill>
                            <a:schemeClr val="accent3">
                              <a:lumMod val="75000"/>
                            </a:schemeClr>
                          </a:solidFill>
                          <a:effectLst/>
                          <a:latin typeface="Times New Roman" pitchFamily="18" charset="0"/>
                          <a:ea typeface="+mn-ea"/>
                          <a:cs typeface="Times New Roman" pitchFamily="18" charset="0"/>
                        </a:rPr>
                        <a:t>Прогноз </a:t>
                      </a:r>
                      <a:r>
                        <a:rPr kumimoji="0" lang="ru-RU" sz="1100" b="1" kern="1200" dirty="0" smtClean="0">
                          <a:solidFill>
                            <a:schemeClr val="accent3">
                              <a:lumMod val="75000"/>
                            </a:schemeClr>
                          </a:solidFill>
                          <a:effectLst/>
                          <a:latin typeface="Times New Roman" pitchFamily="18" charset="0"/>
                          <a:ea typeface="+mn-ea"/>
                          <a:cs typeface="Times New Roman" pitchFamily="18" charset="0"/>
                        </a:rPr>
                        <a:t>            2024 </a:t>
                      </a:r>
                      <a:r>
                        <a:rPr kumimoji="0" lang="ru-RU" sz="1100" b="1" kern="1200" dirty="0">
                          <a:solidFill>
                            <a:schemeClr val="accent3">
                              <a:lumMod val="75000"/>
                            </a:schemeClr>
                          </a:solidFill>
                          <a:effectLst/>
                          <a:latin typeface="Times New Roman" pitchFamily="18" charset="0"/>
                          <a:ea typeface="+mn-ea"/>
                          <a:cs typeface="Times New Roman" pitchFamily="18" charset="0"/>
                        </a:rPr>
                        <a:t>года </a:t>
                      </a:r>
                    </a:p>
                  </a:txBody>
                  <a:tcPr marL="7620" marR="7620" marT="7620" marB="0">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r>
              <a:tr h="200232">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Налоговые и неналоговые доходы - всего</a:t>
                      </a:r>
                      <a:endParaRPr lang="ru-RU" sz="1000" b="1"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u="none" strike="noStrike" baseline="0" dirty="0">
                          <a:solidFill>
                            <a:schemeClr val="accent3">
                              <a:lumMod val="50000"/>
                            </a:schemeClr>
                          </a:solidFill>
                          <a:effectLst/>
                          <a:latin typeface="Times New Roman" pitchFamily="18" charset="0"/>
                          <a:cs typeface="Times New Roman" pitchFamily="18" charset="0"/>
                        </a:rPr>
                        <a:t>482 623,3</a:t>
                      </a:r>
                      <a:endParaRPr lang="ru-RU" sz="1000" b="1"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u="none" strike="noStrike" baseline="0" dirty="0">
                          <a:solidFill>
                            <a:schemeClr val="accent3">
                              <a:lumMod val="50000"/>
                            </a:schemeClr>
                          </a:solidFill>
                          <a:effectLst/>
                          <a:latin typeface="Times New Roman" pitchFamily="18" charset="0"/>
                          <a:cs typeface="Times New Roman" pitchFamily="18" charset="0"/>
                        </a:rPr>
                        <a:t>423 405,5</a:t>
                      </a:r>
                      <a:endParaRPr lang="ru-RU" sz="1000" b="1"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u="none" strike="noStrike" baseline="0" dirty="0">
                          <a:solidFill>
                            <a:schemeClr val="accent3">
                              <a:lumMod val="50000"/>
                            </a:schemeClr>
                          </a:solidFill>
                          <a:effectLst/>
                          <a:latin typeface="Times New Roman" pitchFamily="18" charset="0"/>
                          <a:cs typeface="Times New Roman" pitchFamily="18" charset="0"/>
                        </a:rPr>
                        <a:t>450 752,9</a:t>
                      </a:r>
                      <a:endParaRPr lang="ru-RU" sz="1000" b="1"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ru-RU" sz="1000" u="none" strike="noStrike" baseline="0" dirty="0">
                          <a:solidFill>
                            <a:schemeClr val="accent3">
                              <a:lumMod val="50000"/>
                            </a:schemeClr>
                          </a:solidFill>
                          <a:effectLst/>
                          <a:latin typeface="Times New Roman" pitchFamily="18" charset="0"/>
                          <a:cs typeface="Times New Roman" pitchFamily="18" charset="0"/>
                        </a:rPr>
                        <a:t>482 403,3</a:t>
                      </a:r>
                      <a:endParaRPr lang="ru-RU" sz="1000" b="1"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00232">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налог на доходы физических лиц</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331 768,8</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318 959,0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a:solidFill>
                            <a:schemeClr val="accent3">
                              <a:lumMod val="50000"/>
                            </a:schemeClr>
                          </a:solidFill>
                          <a:effectLst/>
                          <a:latin typeface="Times New Roman" pitchFamily="18" charset="0"/>
                          <a:cs typeface="Times New Roman" pitchFamily="18" charset="0"/>
                        </a:rPr>
                        <a:t>343 869,0</a:t>
                      </a:r>
                      <a:endParaRPr lang="ru-RU" sz="1000" b="0" i="0" u="none" strike="noStrike" baseline="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372 297,0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00232">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акцизы</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18 379,5</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19 768,1</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a:solidFill>
                            <a:schemeClr val="accent3">
                              <a:lumMod val="50000"/>
                            </a:schemeClr>
                          </a:solidFill>
                          <a:effectLst/>
                          <a:latin typeface="Times New Roman" pitchFamily="18" charset="0"/>
                          <a:cs typeface="Times New Roman" pitchFamily="18" charset="0"/>
                        </a:rPr>
                        <a:t>20 263,0</a:t>
                      </a:r>
                      <a:endParaRPr lang="ru-RU" sz="1000" b="0" i="0" u="none" strike="noStrike" baseline="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21 360,9</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83053">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налог, взимаемый в связи с применением упрощенной системы налогообложения</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17 751,2</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18 800,0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19 567,0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20 363,0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83053">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единый налог на вмененный доход для отдельных видов деятельности</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7 324,3</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00232">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единый сельскохозяйственный налог </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7 201,6</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3 268,0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3 398,0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3 535,0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83053">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налог, взимаемый в связи с применением патентной системы налогообложения</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9 893,1</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6 961,0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7 240,0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7 529,0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10153">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государственная пошлина</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4 762,5</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4 801,0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4 705,0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4 610,0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83053">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доходы от использования имущества, находящегося в государственной и муниципальной собственности</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19 527,4</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14 364,0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15 104,0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15 104,0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00232">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платежи при пользовании природными ресурсами</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4 981,9</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5 046,0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5 248,0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5 458,0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83053">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доходы от оказания платных услуг и компенсации затрат государства</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a:solidFill>
                            <a:schemeClr val="accent3">
                              <a:lumMod val="50000"/>
                            </a:schemeClr>
                          </a:solidFill>
                          <a:effectLst/>
                          <a:latin typeface="Times New Roman" pitchFamily="18" charset="0"/>
                          <a:cs typeface="Times New Roman" pitchFamily="18" charset="0"/>
                        </a:rPr>
                        <a:t>26 670,5</a:t>
                      </a:r>
                      <a:endParaRPr lang="ru-RU" sz="1000" b="0" i="0" u="none" strike="noStrike" baseline="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29 777,4</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30 292,9</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31 057,4</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356936">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доходы от продажи материальных и нематериальных активов</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a:solidFill>
                            <a:schemeClr val="accent3">
                              <a:lumMod val="50000"/>
                            </a:schemeClr>
                          </a:solidFill>
                          <a:effectLst/>
                          <a:latin typeface="Times New Roman" pitchFamily="18" charset="0"/>
                          <a:cs typeface="Times New Roman" pitchFamily="18" charset="0"/>
                        </a:rPr>
                        <a:t>28 347,1</a:t>
                      </a:r>
                      <a:endParaRPr lang="ru-RU" sz="1000" b="0" i="0" u="none" strike="noStrike" baseline="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00232">
                <a:tc>
                  <a:txBody>
                    <a:bodyPr/>
                    <a:lstStyle/>
                    <a:p>
                      <a:pPr algn="l" fontAlgn="ctr"/>
                      <a:r>
                        <a:rPr lang="ru-RU" sz="1000" u="none" strike="noStrike" baseline="0">
                          <a:solidFill>
                            <a:schemeClr val="accent3">
                              <a:lumMod val="50000"/>
                            </a:schemeClr>
                          </a:solidFill>
                          <a:effectLst/>
                          <a:latin typeface="Times New Roman" pitchFamily="18" charset="0"/>
                          <a:cs typeface="Times New Roman" pitchFamily="18" charset="0"/>
                        </a:rPr>
                        <a:t>штрафы, санкции, возмещение ущерба</a:t>
                      </a:r>
                      <a:endParaRPr lang="ru-RU" sz="1000" b="0" i="0" u="none" strike="noStrike" baseline="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a:solidFill>
                            <a:schemeClr val="accent3">
                              <a:lumMod val="50000"/>
                            </a:schemeClr>
                          </a:solidFill>
                          <a:effectLst/>
                          <a:latin typeface="Times New Roman" pitchFamily="18" charset="0"/>
                          <a:cs typeface="Times New Roman" pitchFamily="18" charset="0"/>
                        </a:rPr>
                        <a:t>2 327,8</a:t>
                      </a:r>
                      <a:endParaRPr lang="ru-RU" sz="1000" b="0" i="0" u="none" strike="noStrike" baseline="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550,0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572,0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595,0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00232">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прочие </a:t>
                      </a:r>
                      <a:r>
                        <a:rPr lang="ru-RU" sz="1000" u="none" strike="noStrike" baseline="0" dirty="0" smtClean="0">
                          <a:solidFill>
                            <a:schemeClr val="accent3">
                              <a:lumMod val="50000"/>
                            </a:schemeClr>
                          </a:solidFill>
                          <a:effectLst/>
                          <a:latin typeface="Times New Roman" pitchFamily="18" charset="0"/>
                          <a:cs typeface="Times New Roman" pitchFamily="18" charset="0"/>
                        </a:rPr>
                        <a:t>неналог0вые </a:t>
                      </a:r>
                      <a:r>
                        <a:rPr lang="ru-RU" sz="1000" u="none" strike="noStrike" baseline="0" dirty="0">
                          <a:solidFill>
                            <a:schemeClr val="accent3">
                              <a:lumMod val="50000"/>
                            </a:schemeClr>
                          </a:solidFill>
                          <a:effectLst/>
                          <a:latin typeface="Times New Roman" pitchFamily="18" charset="0"/>
                          <a:cs typeface="Times New Roman" pitchFamily="18" charset="0"/>
                        </a:rPr>
                        <a:t>доходы</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ru-RU" sz="1000" u="none" strike="noStrike" baseline="0" dirty="0">
                          <a:solidFill>
                            <a:schemeClr val="accent3">
                              <a:lumMod val="50000"/>
                            </a:schemeClr>
                          </a:solidFill>
                          <a:effectLst/>
                          <a:latin typeface="Times New Roman" pitchFamily="18" charset="0"/>
                          <a:cs typeface="Times New Roman" pitchFamily="18" charset="0"/>
                        </a:rPr>
                        <a:t>3 687,6</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182880" marR="7620" marT="7620" marB="0" anchor="ctr">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1 111,0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494,0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ru-RU" sz="1000" u="none" strike="noStrike" baseline="0" dirty="0">
                          <a:solidFill>
                            <a:schemeClr val="accent3">
                              <a:lumMod val="50000"/>
                            </a:schemeClr>
                          </a:solidFill>
                          <a:effectLst/>
                          <a:latin typeface="Times New Roman" pitchFamily="18" charset="0"/>
                          <a:cs typeface="Times New Roman" pitchFamily="18" charset="0"/>
                        </a:rPr>
                        <a:t>494,0</a:t>
                      </a:r>
                      <a:endParaRPr lang="ru-RU" sz="1000" b="0" i="0" u="none" strike="noStrike" baseline="0" dirty="0">
                        <a:solidFill>
                          <a:schemeClr val="accent3">
                            <a:lumMod val="50000"/>
                          </a:schemeClr>
                        </a:solidFill>
                        <a:effectLst/>
                        <a:latin typeface="Times New Roman" pitchFamily="18" charset="0"/>
                        <a:cs typeface="Times New Roman" pitchFamily="18" charset="0"/>
                      </a:endParaRPr>
                    </a:p>
                  </a:txBody>
                  <a:tcPr marL="7620" marR="7620" marT="7620" marB="0" anchor="b">
                    <a:lnL w="12700" cap="flat" cmpd="sng" algn="ctr">
                      <a:solidFill>
                        <a:schemeClr val="bg2">
                          <a:lumMod val="50000"/>
                        </a:schemeClr>
                      </a:solidFill>
                      <a:prstDash val="solid"/>
                      <a:round/>
                      <a:headEnd type="none" w="med" len="med"/>
                      <a:tailEnd type="none" w="med" len="med"/>
                    </a:lnL>
                    <a:lnR w="12700" cap="flat" cmpd="sng" algn="ctr">
                      <a:solidFill>
                        <a:schemeClr val="bg2">
                          <a:lumMod val="50000"/>
                        </a:schemeClr>
                      </a:solidFill>
                      <a:prstDash val="solid"/>
                      <a:round/>
                      <a:headEnd type="none" w="med" len="med"/>
                      <a:tailEnd type="none" w="med" len="med"/>
                    </a:lnR>
                    <a:lnT w="12700" cap="flat" cmpd="sng" algn="ctr">
                      <a:solidFill>
                        <a:schemeClr val="bg2">
                          <a:lumMod val="50000"/>
                        </a:schemeClr>
                      </a:solidFill>
                      <a:prstDash val="solid"/>
                      <a:round/>
                      <a:headEnd type="none" w="med" len="med"/>
                      <a:tailEnd type="none" w="med" len="med"/>
                    </a:lnT>
                    <a:lnB w="1270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2737835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306" y="260648"/>
            <a:ext cx="8413339" cy="922141"/>
          </a:xfrm>
        </p:spPr>
        <p:txBody>
          <a:bodyPr/>
          <a:lstStyle/>
          <a:p>
            <a:pPr marL="0" indent="0" algn="ctr">
              <a:buNone/>
            </a:pPr>
            <a:r>
              <a:rPr lang="ru-RU" sz="2500" b="1" dirty="0" smtClean="0">
                <a:solidFill>
                  <a:schemeClr val="accent3">
                    <a:lumMod val="50000"/>
                  </a:schemeClr>
                </a:solidFill>
              </a:rPr>
              <a:t>Расходы Павловского муниципального района</a:t>
            </a:r>
            <a:endParaRPr lang="ru-RU" sz="2500" b="1" dirty="0">
              <a:solidFill>
                <a:schemeClr val="accent3">
                  <a:lumMod val="50000"/>
                </a:schemeClr>
              </a:solidFill>
            </a:endParaRPr>
          </a:p>
        </p:txBody>
      </p:sp>
      <p:graphicFrame>
        <p:nvGraphicFramePr>
          <p:cNvPr id="5" name="Объект 4"/>
          <p:cNvGraphicFramePr>
            <a:graphicFrameLocks noGrp="1"/>
          </p:cNvGraphicFramePr>
          <p:nvPr>
            <p:ph sz="half" idx="1"/>
            <p:extLst>
              <p:ext uri="{D42A27DB-BD31-4B8C-83A1-F6EECF244321}">
                <p14:modId xmlns:p14="http://schemas.microsoft.com/office/powerpoint/2010/main" val="2280216003"/>
              </p:ext>
            </p:extLst>
          </p:nvPr>
        </p:nvGraphicFramePr>
        <p:xfrm>
          <a:off x="971600" y="2132856"/>
          <a:ext cx="2088728" cy="6481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Объект 8"/>
          <p:cNvGraphicFramePr>
            <a:graphicFrameLocks noGrp="1"/>
          </p:cNvGraphicFramePr>
          <p:nvPr>
            <p:ph sz="half" idx="2"/>
            <p:extLst>
              <p:ext uri="{D42A27DB-BD31-4B8C-83A1-F6EECF244321}">
                <p14:modId xmlns:p14="http://schemas.microsoft.com/office/powerpoint/2010/main" val="3575982310"/>
              </p:ext>
            </p:extLst>
          </p:nvPr>
        </p:nvGraphicFramePr>
        <p:xfrm>
          <a:off x="534306" y="1182789"/>
          <a:ext cx="8142150" cy="3974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Объект 5"/>
          <p:cNvSpPr txBox="1">
            <a:spLocks/>
          </p:cNvSpPr>
          <p:nvPr/>
        </p:nvSpPr>
        <p:spPr>
          <a:xfrm>
            <a:off x="1475656" y="1182789"/>
            <a:ext cx="3816424" cy="1310107"/>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just">
              <a:buFont typeface="Georgia" pitchFamily="18" charset="0"/>
              <a:buNone/>
            </a:pPr>
            <a:r>
              <a:rPr lang="ru-RU" sz="1600" dirty="0" smtClean="0"/>
              <a:t>.</a:t>
            </a:r>
          </a:p>
        </p:txBody>
      </p:sp>
      <p:pic>
        <p:nvPicPr>
          <p:cNvPr id="1026" name="Picture 2" descr="C:\Users\plan2\Desktop\картинки к бюджету для граждан\slide-24.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534306" y="4857236"/>
            <a:ext cx="2741550" cy="152503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1027" name="Picture 3" descr="C:\Users\plan2\Desktop\картинки к бюджету для граждан\Утвержден-бюджет-Иркутска-на-2018-год-и-плановый-период-2019-2020-годов.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28248" y="4789640"/>
            <a:ext cx="2548208" cy="159263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7484611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Объект 7"/>
          <p:cNvSpPr>
            <a:spLocks noGrp="1"/>
          </p:cNvSpPr>
          <p:nvPr>
            <p:ph sz="half" idx="1"/>
          </p:nvPr>
        </p:nvSpPr>
        <p:spPr>
          <a:xfrm>
            <a:off x="575556" y="476672"/>
            <a:ext cx="8064896" cy="792088"/>
          </a:xfrm>
        </p:spPr>
        <p:txBody>
          <a:bodyPr>
            <a:noAutofit/>
          </a:bodyPr>
          <a:lstStyle/>
          <a:p>
            <a:pPr marL="44450" indent="319088" algn="ctr">
              <a:buNone/>
            </a:pPr>
            <a:r>
              <a:rPr lang="ru-RU" sz="2500" b="1" dirty="0" smtClean="0">
                <a:solidFill>
                  <a:schemeClr val="accent3">
                    <a:lumMod val="50000"/>
                  </a:schemeClr>
                </a:solidFill>
              </a:rPr>
              <a:t>Понятия и принципы расходных обязательств</a:t>
            </a:r>
          </a:p>
        </p:txBody>
      </p:sp>
      <p:sp>
        <p:nvSpPr>
          <p:cNvPr id="3" name="Прямоугольник 2"/>
          <p:cNvSpPr/>
          <p:nvPr/>
        </p:nvSpPr>
        <p:spPr>
          <a:xfrm>
            <a:off x="467544" y="1124744"/>
            <a:ext cx="8280920" cy="646331"/>
          </a:xfrm>
          <a:prstGeom prst="rect">
            <a:avLst/>
          </a:prstGeom>
        </p:spPr>
        <p:txBody>
          <a:bodyPr wrap="square">
            <a:spAutoFit/>
          </a:bodyPr>
          <a:lstStyle/>
          <a:p>
            <a:pPr marL="44450" indent="319088" algn="ctr">
              <a:buNone/>
            </a:pPr>
            <a:r>
              <a:rPr lang="ru-RU" b="1" i="1" u="sng" dirty="0">
                <a:solidFill>
                  <a:schemeClr val="accent4">
                    <a:lumMod val="50000"/>
                  </a:schemeClr>
                </a:solidFill>
              </a:rPr>
              <a:t>Расходное обязательство </a:t>
            </a:r>
            <a:r>
              <a:rPr lang="ru-RU" dirty="0">
                <a:solidFill>
                  <a:schemeClr val="accent4">
                    <a:lumMod val="50000"/>
                  </a:schemeClr>
                </a:solidFill>
              </a:rPr>
              <a:t>– это обязанность выплатить денежные средства из </a:t>
            </a:r>
            <a:r>
              <a:rPr lang="ru-RU" dirty="0" smtClean="0">
                <a:solidFill>
                  <a:schemeClr val="accent4">
                    <a:lumMod val="50000"/>
                  </a:schemeClr>
                </a:solidFill>
              </a:rPr>
              <a:t>соответствующего </a:t>
            </a:r>
            <a:r>
              <a:rPr lang="ru-RU" dirty="0">
                <a:solidFill>
                  <a:schemeClr val="accent4">
                    <a:lumMod val="50000"/>
                  </a:schemeClr>
                </a:solidFill>
              </a:rPr>
              <a:t>бюджета</a:t>
            </a:r>
          </a:p>
        </p:txBody>
      </p:sp>
      <p:graphicFrame>
        <p:nvGraphicFramePr>
          <p:cNvPr id="8" name="Таблица 7"/>
          <p:cNvGraphicFramePr>
            <a:graphicFrameLocks noGrp="1"/>
          </p:cNvGraphicFramePr>
          <p:nvPr>
            <p:extLst>
              <p:ext uri="{D42A27DB-BD31-4B8C-83A1-F6EECF244321}">
                <p14:modId xmlns:p14="http://schemas.microsoft.com/office/powerpoint/2010/main" val="1967307296"/>
              </p:ext>
            </p:extLst>
          </p:nvPr>
        </p:nvGraphicFramePr>
        <p:xfrm>
          <a:off x="606620" y="1988840"/>
          <a:ext cx="8002767" cy="3305119"/>
        </p:xfrm>
        <a:graphic>
          <a:graphicData uri="http://schemas.openxmlformats.org/drawingml/2006/table">
            <a:tbl>
              <a:tblPr firstRow="1" bandRow="1">
                <a:tableStyleId>{69012ECD-51FC-41F1-AA8D-1B2483CD663E}</a:tableStyleId>
              </a:tblPr>
              <a:tblGrid>
                <a:gridCol w="2226857"/>
                <a:gridCol w="5775910"/>
              </a:tblGrid>
              <a:tr h="598022">
                <a:tc>
                  <a:txBody>
                    <a:bodyPr/>
                    <a:lstStyle/>
                    <a:p>
                      <a:pPr algn="ctr"/>
                      <a:r>
                        <a:rPr lang="ru-RU" b="0" dirty="0" smtClean="0">
                          <a:solidFill>
                            <a:schemeClr val="accent4">
                              <a:lumMod val="50000"/>
                            </a:schemeClr>
                          </a:solidFill>
                        </a:rPr>
                        <a:t>Расходные обязательства </a:t>
                      </a:r>
                      <a:endParaRPr lang="ru-RU" b="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b="0" dirty="0" smtClean="0">
                          <a:solidFill>
                            <a:schemeClr val="accent4">
                              <a:lumMod val="50000"/>
                            </a:schemeClr>
                          </a:solidFill>
                        </a:rPr>
                        <a:t>Основания для возникновения и оплаты</a:t>
                      </a:r>
                    </a:p>
                    <a:p>
                      <a:pPr algn="ctr"/>
                      <a:endParaRPr lang="ru-RU" b="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r>
              <a:tr h="87208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b="1" dirty="0" smtClean="0">
                          <a:solidFill>
                            <a:schemeClr val="accent4">
                              <a:lumMod val="50000"/>
                            </a:schemeClr>
                          </a:solidFill>
                        </a:rPr>
                        <a:t>Публичные</a:t>
                      </a:r>
                    </a:p>
                    <a:p>
                      <a:pPr algn="ctr"/>
                      <a:endParaRPr lang="ru-RU" sz="160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r>
                        <a:rPr lang="ru-RU" sz="1600" dirty="0" smtClean="0">
                          <a:solidFill>
                            <a:schemeClr val="accent4">
                              <a:lumMod val="50000"/>
                            </a:schemeClr>
                          </a:solidFill>
                        </a:rPr>
                        <a:t>Нормативные</a:t>
                      </a:r>
                      <a:r>
                        <a:rPr lang="ru-RU" sz="1600" baseline="0" dirty="0" smtClean="0">
                          <a:solidFill>
                            <a:schemeClr val="accent4">
                              <a:lumMod val="50000"/>
                            </a:schemeClr>
                          </a:solidFill>
                        </a:rPr>
                        <a:t> правовые акты</a:t>
                      </a:r>
                      <a:r>
                        <a:rPr lang="ru-RU" sz="1600" dirty="0" smtClean="0">
                          <a:solidFill>
                            <a:schemeClr val="accent4">
                              <a:lumMod val="50000"/>
                            </a:schemeClr>
                          </a:solidFill>
                        </a:rPr>
                        <a:t>, </a:t>
                      </a:r>
                    </a:p>
                    <a:p>
                      <a:pPr algn="ctr"/>
                      <a:r>
                        <a:rPr lang="ru-RU" sz="1600" dirty="0" smtClean="0">
                          <a:solidFill>
                            <a:schemeClr val="accent4">
                              <a:lumMod val="50000"/>
                            </a:schemeClr>
                          </a:solidFill>
                        </a:rPr>
                        <a:t>определяющие объем и правила</a:t>
                      </a:r>
                    </a:p>
                    <a:p>
                      <a:pPr algn="ctr"/>
                      <a:r>
                        <a:rPr lang="ru-RU" sz="1600" dirty="0" smtClean="0">
                          <a:solidFill>
                            <a:schemeClr val="accent4">
                              <a:lumMod val="50000"/>
                            </a:schemeClr>
                          </a:solidFill>
                        </a:rPr>
                        <a:t>определения объема обязательств перед</a:t>
                      </a:r>
                    </a:p>
                    <a:p>
                      <a:pPr algn="ctr"/>
                      <a:r>
                        <a:rPr lang="ru-RU" sz="1600" dirty="0" smtClean="0">
                          <a:solidFill>
                            <a:schemeClr val="accent4">
                              <a:lumMod val="50000"/>
                            </a:schemeClr>
                          </a:solidFill>
                        </a:rPr>
                        <a:t>гражданами, организациями, органами власти </a:t>
                      </a:r>
                      <a:endParaRPr lang="ru-RU" sz="160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r h="86409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solidFill>
                            <a:schemeClr val="accent4">
                              <a:lumMod val="50000"/>
                            </a:schemeClr>
                          </a:solidFill>
                        </a:rPr>
                        <a:t> в том числе:</a:t>
                      </a:r>
                    </a:p>
                    <a:p>
                      <a:pPr algn="ctr"/>
                      <a:endParaRPr lang="ru-RU" sz="160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r>
                        <a:rPr lang="ru-RU" sz="1600" dirty="0" smtClean="0">
                          <a:solidFill>
                            <a:schemeClr val="accent4">
                              <a:lumMod val="50000"/>
                            </a:schemeClr>
                          </a:solidFill>
                        </a:rPr>
                        <a:t>устанавливающие права</a:t>
                      </a:r>
                    </a:p>
                    <a:p>
                      <a:pPr algn="ctr"/>
                      <a:r>
                        <a:rPr lang="ru-RU" sz="1600" dirty="0" smtClean="0">
                          <a:solidFill>
                            <a:schemeClr val="accent4">
                              <a:lumMod val="50000"/>
                            </a:schemeClr>
                          </a:solidFill>
                        </a:rPr>
                        <a:t>граждан на получение социальных выплат</a:t>
                      </a:r>
                    </a:p>
                    <a:p>
                      <a:pPr algn="ctr"/>
                      <a:r>
                        <a:rPr lang="ru-RU" sz="1600" dirty="0" smtClean="0">
                          <a:solidFill>
                            <a:schemeClr val="accent4">
                              <a:lumMod val="50000"/>
                            </a:schemeClr>
                          </a:solidFill>
                        </a:rPr>
                        <a:t>(пенсий, пособий, компенсаций)</a:t>
                      </a:r>
                      <a:endParaRPr lang="ru-RU" sz="160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r h="734143">
                <a:tc>
                  <a:txBody>
                    <a:bodyPr/>
                    <a:lstStyle/>
                    <a:p>
                      <a:pPr algn="ctr"/>
                      <a:r>
                        <a:rPr lang="ru-RU" sz="1600" b="1" dirty="0" smtClean="0">
                          <a:solidFill>
                            <a:schemeClr val="accent4">
                              <a:lumMod val="50000"/>
                            </a:schemeClr>
                          </a:solidFill>
                        </a:rPr>
                        <a:t>Гражданско-правовые </a:t>
                      </a:r>
                      <a:endParaRPr lang="ru-RU" sz="1600" b="1"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c>
                  <a:txBody>
                    <a:bodyPr/>
                    <a:lstStyle/>
                    <a:p>
                      <a:pPr algn="ctr"/>
                      <a:r>
                        <a:rPr lang="ru-RU" sz="1600" dirty="0" smtClean="0">
                          <a:solidFill>
                            <a:schemeClr val="accent4">
                              <a:lumMod val="50000"/>
                            </a:schemeClr>
                          </a:solidFill>
                        </a:rPr>
                        <a:t>Муниципальный контракты,</a:t>
                      </a:r>
                    </a:p>
                    <a:p>
                      <a:pPr algn="ctr"/>
                      <a:r>
                        <a:rPr lang="ru-RU" sz="1600" dirty="0" smtClean="0">
                          <a:solidFill>
                            <a:schemeClr val="accent4">
                              <a:lumMod val="50000"/>
                            </a:schemeClr>
                          </a:solidFill>
                        </a:rPr>
                        <a:t>трудовое соглашение и т.д.</a:t>
                      </a:r>
                      <a:endParaRPr lang="ru-RU" sz="1600" dirty="0">
                        <a:solidFill>
                          <a:schemeClr val="accent4">
                            <a:lumMod val="50000"/>
                          </a:schemeClr>
                        </a:solidFill>
                      </a:endParaRPr>
                    </a:p>
                  </a:txBody>
                  <a:tcP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tcPr>
                </a:tc>
              </a:tr>
            </a:tbl>
          </a:graphicData>
        </a:graphic>
      </p:graphicFrame>
      <p:pic>
        <p:nvPicPr>
          <p:cNvPr id="3074" name="Picture 2" descr="E:\2022\для бюджета для граждан\для подготовки бюджета для граждан\картинки\9QqhnBm - копия.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3" y="5517232"/>
            <a:ext cx="833168" cy="109410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E:\2022\для бюджета для граждан\для подготовки бюджета для граждан\картинки\klinicheskie-rekomendatsi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5397140"/>
            <a:ext cx="2664296" cy="1214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2069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188640"/>
            <a:ext cx="8296076" cy="1031604"/>
          </a:xfrm>
        </p:spPr>
        <p:txBody>
          <a:bodyPr>
            <a:noAutofit/>
          </a:bodyPr>
          <a:lstStyle/>
          <a:p>
            <a:pPr marL="45720" indent="0" algn="ctr">
              <a:buNone/>
            </a:pPr>
            <a:r>
              <a:rPr lang="ru-RU" sz="2200" b="1" dirty="0" smtClean="0">
                <a:solidFill>
                  <a:schemeClr val="accent3">
                    <a:lumMod val="50000"/>
                  </a:schemeClr>
                </a:solidFill>
              </a:rPr>
              <a:t>Расходы </a:t>
            </a:r>
            <a:r>
              <a:rPr lang="ru-RU" sz="2200" b="1" dirty="0">
                <a:solidFill>
                  <a:schemeClr val="accent3">
                    <a:lumMod val="50000"/>
                  </a:schemeClr>
                </a:solidFill>
              </a:rPr>
              <a:t>бюджета по основным функциям органов местного самоуправления (разделы) </a:t>
            </a:r>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3510149828"/>
              </p:ext>
            </p:extLst>
          </p:nvPr>
        </p:nvGraphicFramePr>
        <p:xfrm>
          <a:off x="-252536" y="1340768"/>
          <a:ext cx="964907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9331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Текст 10"/>
          <p:cNvSpPr>
            <a:spLocks noGrp="1"/>
          </p:cNvSpPr>
          <p:nvPr>
            <p:ph type="body" idx="2"/>
          </p:nvPr>
        </p:nvSpPr>
        <p:spPr>
          <a:xfrm>
            <a:off x="539552" y="404664"/>
            <a:ext cx="8280920" cy="792088"/>
          </a:xfrm>
        </p:spPr>
        <p:txBody>
          <a:bodyPr>
            <a:noAutofit/>
          </a:bodyPr>
          <a:lstStyle/>
          <a:p>
            <a:pPr algn="ctr"/>
            <a:r>
              <a:rPr lang="ru-RU" sz="2500" b="1" dirty="0">
                <a:solidFill>
                  <a:schemeClr val="accent3">
                    <a:lumMod val="50000"/>
                  </a:schemeClr>
                </a:solidFill>
              </a:rPr>
              <a:t>Ведомственная структура расходов бюджета и </a:t>
            </a:r>
            <a:r>
              <a:rPr lang="ru-RU" sz="2500" b="1" dirty="0" smtClean="0">
                <a:solidFill>
                  <a:schemeClr val="accent3">
                    <a:lumMod val="50000"/>
                  </a:schemeClr>
                </a:solidFill>
              </a:rPr>
              <a:t>бюджетная классификация</a:t>
            </a:r>
          </a:p>
        </p:txBody>
      </p:sp>
      <p:sp>
        <p:nvSpPr>
          <p:cNvPr id="6" name="Объект 5"/>
          <p:cNvSpPr>
            <a:spLocks noGrp="1"/>
          </p:cNvSpPr>
          <p:nvPr>
            <p:ph sz="half" idx="1"/>
          </p:nvPr>
        </p:nvSpPr>
        <p:spPr/>
        <p:txBody>
          <a:bodyPr>
            <a:normAutofit/>
          </a:bodyPr>
          <a:lstStyle/>
          <a:p>
            <a:pPr marL="45720" indent="0" algn="just">
              <a:buNone/>
            </a:pPr>
            <a:r>
              <a:rPr lang="ru-RU" sz="1600" dirty="0" smtClean="0"/>
              <a:t> </a:t>
            </a:r>
            <a:endParaRPr lang="ru-RU" sz="1600" dirty="0"/>
          </a:p>
        </p:txBody>
      </p:sp>
      <p:sp>
        <p:nvSpPr>
          <p:cNvPr id="2" name="Прямоугольник 1"/>
          <p:cNvSpPr/>
          <p:nvPr/>
        </p:nvSpPr>
        <p:spPr>
          <a:xfrm>
            <a:off x="408923" y="1340768"/>
            <a:ext cx="8424936" cy="2308324"/>
          </a:xfrm>
          <a:prstGeom prst="rect">
            <a:avLst/>
          </a:prstGeom>
        </p:spPr>
        <p:txBody>
          <a:bodyPr wrap="square">
            <a:spAutoFit/>
          </a:bodyPr>
          <a:lstStyle/>
          <a:p>
            <a:pPr algn="just">
              <a:lnSpc>
                <a:spcPct val="90000"/>
              </a:lnSpc>
            </a:pPr>
            <a:r>
              <a:rPr lang="ru-RU" sz="1600" b="1" i="1" dirty="0">
                <a:solidFill>
                  <a:schemeClr val="accent4">
                    <a:lumMod val="50000"/>
                  </a:schemeClr>
                </a:solidFill>
              </a:rPr>
              <a:t>Бюджетная классификация Российской Федерации </a:t>
            </a:r>
            <a:r>
              <a:rPr lang="ru-RU" sz="1600" dirty="0">
                <a:solidFill>
                  <a:schemeClr val="accent4">
                    <a:lumMod val="50000"/>
                  </a:schemeClr>
                </a:solidFill>
              </a:rPr>
              <a:t>– это группировка доходов, расходов и источников финансирования дефицитов бюджетов бюджетной системы Российской Федерации, используемая для составления и исполнения бюджетов, составления бюджетной отчетности, обеспечивающей сопоставимость показателей бюджетов бюджетной системы Российской Федерации (статья 18 Бюджетного кодекса). </a:t>
            </a:r>
          </a:p>
          <a:p>
            <a:pPr algn="just">
              <a:lnSpc>
                <a:spcPct val="90000"/>
              </a:lnSpc>
            </a:pPr>
            <a:r>
              <a:rPr lang="ru-RU" sz="1600" dirty="0">
                <a:solidFill>
                  <a:schemeClr val="accent4">
                    <a:lumMod val="50000"/>
                  </a:schemeClr>
                </a:solidFill>
              </a:rPr>
              <a:t>Состав бюджетной классификации (статья 19 Бюджетного кодекса)</a:t>
            </a:r>
          </a:p>
          <a:p>
            <a:pPr algn="just">
              <a:lnSpc>
                <a:spcPct val="90000"/>
              </a:lnSpc>
            </a:pPr>
            <a:r>
              <a:rPr lang="ru-RU" sz="1600" dirty="0">
                <a:solidFill>
                  <a:schemeClr val="accent4">
                    <a:lumMod val="50000"/>
                  </a:schemeClr>
                </a:solidFill>
              </a:rPr>
              <a:t>  Классификация доходов бюджетов; </a:t>
            </a:r>
          </a:p>
          <a:p>
            <a:pPr algn="just">
              <a:lnSpc>
                <a:spcPct val="90000"/>
              </a:lnSpc>
            </a:pPr>
            <a:r>
              <a:rPr lang="ru-RU" sz="1600" dirty="0">
                <a:solidFill>
                  <a:schemeClr val="accent4">
                    <a:lumMod val="50000"/>
                  </a:schemeClr>
                </a:solidFill>
              </a:rPr>
              <a:t>  Классификация расходов бюджетов;</a:t>
            </a:r>
          </a:p>
          <a:p>
            <a:pPr algn="just">
              <a:lnSpc>
                <a:spcPct val="90000"/>
              </a:lnSpc>
            </a:pPr>
            <a:r>
              <a:rPr lang="ru-RU" sz="1600" dirty="0">
                <a:solidFill>
                  <a:schemeClr val="accent4">
                    <a:lumMod val="50000"/>
                  </a:schemeClr>
                </a:solidFill>
              </a:rPr>
              <a:t>  Классификация источников финансирования дефицитов бюджетов;</a:t>
            </a:r>
          </a:p>
          <a:p>
            <a:pPr>
              <a:lnSpc>
                <a:spcPct val="90000"/>
              </a:lnSpc>
            </a:pPr>
            <a:r>
              <a:rPr lang="ru-RU" sz="1600" dirty="0">
                <a:solidFill>
                  <a:schemeClr val="accent4">
                    <a:lumMod val="50000"/>
                  </a:schemeClr>
                </a:solidFill>
              </a:rPr>
              <a:t>  Классификация операций  публично-правовых образований .</a:t>
            </a:r>
          </a:p>
        </p:txBody>
      </p:sp>
      <p:pic>
        <p:nvPicPr>
          <p:cNvPr id="1026" name="Picture 2" descr="C:\Users\plan2\Desktop\картинки к бюджету для граждан\image-241.jpg"/>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Effect>
                      <a14:brightnessContrast contrast="-28000"/>
                    </a14:imgEffect>
                  </a14:imgLayer>
                </a14:imgProps>
              </a:ext>
              <a:ext uri="{28A0092B-C50C-407E-A947-70E740481C1C}">
                <a14:useLocalDpi xmlns:a14="http://schemas.microsoft.com/office/drawing/2010/main" val="0"/>
              </a:ext>
            </a:extLst>
          </a:blip>
          <a:srcRect/>
          <a:stretch>
            <a:fillRect/>
          </a:stretch>
        </p:blipFill>
        <p:spPr bwMode="auto">
          <a:xfrm>
            <a:off x="536129" y="3717032"/>
            <a:ext cx="8208912" cy="28364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6692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sz="half" idx="1"/>
            <p:extLst>
              <p:ext uri="{D42A27DB-BD31-4B8C-83A1-F6EECF244321}">
                <p14:modId xmlns:p14="http://schemas.microsoft.com/office/powerpoint/2010/main" val="3173951797"/>
              </p:ext>
            </p:extLst>
          </p:nvPr>
        </p:nvGraphicFramePr>
        <p:xfrm>
          <a:off x="372005" y="980728"/>
          <a:ext cx="8496945" cy="5184577"/>
        </p:xfrm>
        <a:graphic>
          <a:graphicData uri="http://schemas.openxmlformats.org/drawingml/2006/table">
            <a:tbl>
              <a:tblPr firstRow="1" bandRow="1">
                <a:tableStyleId>{B301B821-A1FF-4177-AEE7-76D212191A09}</a:tableStyleId>
              </a:tblPr>
              <a:tblGrid>
                <a:gridCol w="2437738"/>
                <a:gridCol w="1146551"/>
                <a:gridCol w="1556032"/>
                <a:gridCol w="818965"/>
                <a:gridCol w="1245384"/>
                <a:gridCol w="1292275"/>
              </a:tblGrid>
              <a:tr h="575712">
                <a:tc>
                  <a:txBody>
                    <a:bodyPr/>
                    <a:lstStyle/>
                    <a:p>
                      <a:pPr algn="ctr" fontAlgn="b"/>
                      <a:r>
                        <a:rPr lang="ru-RU" sz="1200" b="1" u="none" strike="noStrike" dirty="0">
                          <a:solidFill>
                            <a:schemeClr val="accent4">
                              <a:lumMod val="50000"/>
                            </a:schemeClr>
                          </a:solidFill>
                          <a:effectLst/>
                        </a:rPr>
                        <a:t>Наименование раздела бюджетной классификации</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smtClean="0">
                          <a:solidFill>
                            <a:schemeClr val="accent4">
                              <a:lumMod val="50000"/>
                            </a:schemeClr>
                          </a:solidFill>
                          <a:effectLst/>
                        </a:rPr>
                        <a:t>Утверждено на 2021 </a:t>
                      </a:r>
                      <a:r>
                        <a:rPr lang="ru-RU" sz="1200" b="1" u="none" strike="noStrike" dirty="0">
                          <a:solidFill>
                            <a:schemeClr val="accent4">
                              <a:lumMod val="50000"/>
                            </a:schemeClr>
                          </a:solidFill>
                          <a:effectLst/>
                        </a:rPr>
                        <a:t>год</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smtClean="0">
                          <a:solidFill>
                            <a:schemeClr val="accent4">
                              <a:lumMod val="50000"/>
                            </a:schemeClr>
                          </a:solidFill>
                          <a:effectLst/>
                        </a:rPr>
                        <a:t>Проект </a:t>
                      </a:r>
                      <a:r>
                        <a:rPr lang="ru-RU" sz="1200" b="1" u="none" strike="noStrike" dirty="0">
                          <a:solidFill>
                            <a:schemeClr val="accent4">
                              <a:lumMod val="50000"/>
                            </a:schemeClr>
                          </a:solidFill>
                          <a:effectLst/>
                        </a:rPr>
                        <a:t>бюджета на </a:t>
                      </a:r>
                      <a:r>
                        <a:rPr lang="ru-RU" sz="1200" b="1" u="none" strike="noStrike" dirty="0" smtClean="0">
                          <a:solidFill>
                            <a:schemeClr val="accent4">
                              <a:lumMod val="50000"/>
                            </a:schemeClr>
                          </a:solidFill>
                          <a:effectLst/>
                        </a:rPr>
                        <a:t>2022 </a:t>
                      </a:r>
                      <a:r>
                        <a:rPr lang="ru-RU" sz="1200" b="1" u="none" strike="noStrike" dirty="0">
                          <a:solidFill>
                            <a:schemeClr val="accent4">
                              <a:lumMod val="50000"/>
                            </a:schemeClr>
                          </a:solidFill>
                          <a:effectLst/>
                        </a:rPr>
                        <a:t>год</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 к итогу</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smtClean="0">
                          <a:solidFill>
                            <a:schemeClr val="accent4">
                              <a:lumMod val="50000"/>
                            </a:schemeClr>
                          </a:solidFill>
                          <a:effectLst/>
                        </a:rPr>
                        <a:t>Разница 2022 </a:t>
                      </a:r>
                      <a:r>
                        <a:rPr lang="ru-RU" sz="1200" b="1" u="none" strike="noStrike" dirty="0">
                          <a:solidFill>
                            <a:schemeClr val="accent4">
                              <a:lumMod val="50000"/>
                            </a:schemeClr>
                          </a:solidFill>
                          <a:effectLst/>
                        </a:rPr>
                        <a:t>к </a:t>
                      </a:r>
                      <a:r>
                        <a:rPr lang="ru-RU" sz="1200" b="1" u="none" strike="noStrike" dirty="0" smtClean="0">
                          <a:solidFill>
                            <a:schemeClr val="accent4">
                              <a:lumMod val="50000"/>
                            </a:schemeClr>
                          </a:solidFill>
                          <a:effectLst/>
                        </a:rPr>
                        <a:t>2021</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 роста </a:t>
                      </a:r>
                      <a:r>
                        <a:rPr lang="ru-RU" sz="1200" b="1" u="none" strike="noStrike" dirty="0" smtClean="0">
                          <a:solidFill>
                            <a:schemeClr val="accent4">
                              <a:lumMod val="50000"/>
                            </a:schemeClr>
                          </a:solidFill>
                          <a:effectLst/>
                        </a:rPr>
                        <a:t>2022  к 2021</a:t>
                      </a:r>
                      <a:endParaRPr lang="ru-RU" sz="1200" b="1" i="0" u="none" strike="noStrike" dirty="0">
                        <a:solidFill>
                          <a:schemeClr val="accent4">
                            <a:lumMod val="50000"/>
                          </a:schemeClr>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r>
              <a:tr h="362100">
                <a:tc>
                  <a:txBody>
                    <a:bodyPr/>
                    <a:lstStyle/>
                    <a:p>
                      <a:pPr algn="l" fontAlgn="b"/>
                      <a:r>
                        <a:rPr lang="ru-RU" sz="1300" b="1" u="none" strike="noStrike" dirty="0">
                          <a:solidFill>
                            <a:schemeClr val="accent4">
                              <a:lumMod val="50000"/>
                            </a:schemeClr>
                          </a:solidFill>
                          <a:effectLst/>
                        </a:rPr>
                        <a:t>ВСЕГО РАСХОДОВ</a:t>
                      </a:r>
                      <a:endParaRPr lang="ru-RU" sz="1300" b="1" i="1"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smtClean="0">
                          <a:solidFill>
                            <a:schemeClr val="accent4">
                              <a:lumMod val="50000"/>
                            </a:schemeClr>
                          </a:solidFill>
                          <a:effectLst/>
                          <a:latin typeface="+mj-lt"/>
                        </a:rPr>
                        <a:t>1 170 375,3</a:t>
                      </a:r>
                      <a:endParaRPr lang="ru-RU" sz="1300" b="1" i="1"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smtClean="0">
                          <a:solidFill>
                            <a:schemeClr val="accent4">
                              <a:lumMod val="50000"/>
                            </a:schemeClr>
                          </a:solidFill>
                          <a:effectLst/>
                          <a:latin typeface="+mj-lt"/>
                        </a:rPr>
                        <a:t>1 696 388,2</a:t>
                      </a:r>
                      <a:endParaRPr lang="ru-RU" sz="1300" b="1" i="1"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smtClean="0">
                          <a:solidFill>
                            <a:schemeClr val="accent4">
                              <a:lumMod val="50000"/>
                            </a:schemeClr>
                          </a:solidFill>
                          <a:effectLst/>
                          <a:latin typeface="+mj-lt"/>
                        </a:rPr>
                        <a:t>100,0</a:t>
                      </a:r>
                      <a:endParaRPr lang="ru-RU" sz="1300" b="1" i="1"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1" i="0" u="none" strike="noStrike" dirty="0">
                          <a:solidFill>
                            <a:srgbClr val="08684E"/>
                          </a:solidFill>
                          <a:effectLst/>
                          <a:latin typeface="+mj-lt"/>
                        </a:rPr>
                        <a:t>526 </a:t>
                      </a:r>
                      <a:r>
                        <a:rPr lang="ru-RU" sz="1300" b="1" i="0" u="none" strike="noStrike" dirty="0" smtClean="0">
                          <a:solidFill>
                            <a:srgbClr val="08684E"/>
                          </a:solidFill>
                          <a:effectLst/>
                          <a:latin typeface="+mj-lt"/>
                        </a:rPr>
                        <a:t>012,9</a:t>
                      </a:r>
                      <a:endParaRPr lang="ru-RU" sz="1300" b="1"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1" i="0" u="none" strike="noStrike" dirty="0" smtClean="0">
                          <a:solidFill>
                            <a:srgbClr val="08684E"/>
                          </a:solidFill>
                          <a:effectLst/>
                          <a:latin typeface="+mj-lt"/>
                        </a:rPr>
                        <a:t>144,9</a:t>
                      </a:r>
                      <a:endParaRPr lang="ru-RU" sz="1300" b="1"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19920">
                <a:tc>
                  <a:txBody>
                    <a:bodyPr/>
                    <a:lstStyle/>
                    <a:p>
                      <a:pPr algn="l" fontAlgn="b"/>
                      <a:r>
                        <a:rPr lang="ru-RU" sz="1300" u="none" strike="noStrike" dirty="0">
                          <a:solidFill>
                            <a:schemeClr val="accent4">
                              <a:lumMod val="50000"/>
                            </a:schemeClr>
                          </a:solidFill>
                          <a:effectLst/>
                        </a:rPr>
                        <a:t>в том числе:</a:t>
                      </a:r>
                      <a:endParaRPr lang="ru-RU" sz="1300" b="0" i="1"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a:solidFill>
                            <a:schemeClr val="accent4">
                              <a:lumMod val="50000"/>
                            </a:schemeClr>
                          </a:solidFill>
                          <a:effectLst/>
                          <a:latin typeface="+mj-lt"/>
                        </a:rPr>
                        <a:t> </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a:solidFill>
                            <a:schemeClr val="accent4">
                              <a:lumMod val="50000"/>
                            </a:schemeClr>
                          </a:solidFill>
                          <a:effectLst/>
                          <a:latin typeface="+mj-lt"/>
                        </a:rPr>
                        <a:t> </a:t>
                      </a:r>
                      <a:endParaRPr lang="ru-RU" sz="1300" b="0" i="0" u="none" strike="noStrike">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a:solidFill>
                            <a:schemeClr val="accent4">
                              <a:lumMod val="50000"/>
                            </a:schemeClr>
                          </a:solidFill>
                          <a:effectLst/>
                          <a:latin typeface="+mj-lt"/>
                        </a:rPr>
                        <a:t> </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a:solidFill>
                            <a:srgbClr val="08684E"/>
                          </a:solidFill>
                          <a:effectLst/>
                          <a:latin typeface="+mj-lt"/>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431696">
                <a:tc>
                  <a:txBody>
                    <a:bodyPr/>
                    <a:lstStyle/>
                    <a:p>
                      <a:pPr algn="l" fontAlgn="b"/>
                      <a:r>
                        <a:rPr lang="ru-RU" sz="1300" u="none" strike="noStrike" dirty="0">
                          <a:solidFill>
                            <a:schemeClr val="accent4">
                              <a:lumMod val="50000"/>
                            </a:schemeClr>
                          </a:solidFill>
                          <a:effectLst/>
                        </a:rPr>
                        <a:t>Общегосударственные вопросы</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109 673,7</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122 267,1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7,2</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12 </a:t>
                      </a:r>
                      <a:r>
                        <a:rPr lang="ru-RU" sz="1300" b="0" i="0" u="none" strike="noStrike" dirty="0" smtClean="0">
                          <a:solidFill>
                            <a:srgbClr val="08684E"/>
                          </a:solidFill>
                          <a:effectLst/>
                          <a:latin typeface="+mj-lt"/>
                        </a:rPr>
                        <a:t>593,4</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smtClean="0">
                          <a:solidFill>
                            <a:srgbClr val="08684E"/>
                          </a:solidFill>
                          <a:effectLst/>
                          <a:latin typeface="+mj-lt"/>
                        </a:rPr>
                        <a:t>111,5</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714829">
                <a:tc>
                  <a:txBody>
                    <a:bodyPr/>
                    <a:lstStyle/>
                    <a:p>
                      <a:pPr algn="l" fontAlgn="b"/>
                      <a:r>
                        <a:rPr lang="ru-RU" sz="1300" u="none" strike="noStrike" dirty="0">
                          <a:solidFill>
                            <a:schemeClr val="accent4">
                              <a:lumMod val="50000"/>
                            </a:schemeClr>
                          </a:solidFill>
                          <a:effectLst/>
                        </a:rPr>
                        <a:t>Национальная безопасность и правоохранительная деятельность</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3 416,0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4 588,9</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0,3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1 </a:t>
                      </a:r>
                      <a:r>
                        <a:rPr lang="ru-RU" sz="1300" b="0" i="0" u="none" strike="noStrike" dirty="0" smtClean="0">
                          <a:solidFill>
                            <a:srgbClr val="08684E"/>
                          </a:solidFill>
                          <a:effectLst/>
                          <a:latin typeface="+mj-lt"/>
                        </a:rPr>
                        <a:t>172,9</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smtClean="0">
                          <a:solidFill>
                            <a:srgbClr val="08684E"/>
                          </a:solidFill>
                          <a:effectLst/>
                          <a:latin typeface="+mj-lt"/>
                        </a:rPr>
                        <a:t>134,3</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19920">
                <a:tc>
                  <a:txBody>
                    <a:bodyPr/>
                    <a:lstStyle/>
                    <a:p>
                      <a:pPr algn="l" fontAlgn="b"/>
                      <a:r>
                        <a:rPr lang="ru-RU" sz="1300" u="none" strike="noStrike">
                          <a:solidFill>
                            <a:schemeClr val="accent4">
                              <a:lumMod val="50000"/>
                            </a:schemeClr>
                          </a:solidFill>
                          <a:effectLst/>
                        </a:rPr>
                        <a:t>Национальная экономика</a:t>
                      </a:r>
                      <a:endParaRPr lang="ru-RU" sz="1300" b="0" i="0" u="none" strike="noStrike">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40 283,7</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146 188,2</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8,6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105 </a:t>
                      </a:r>
                      <a:r>
                        <a:rPr lang="ru-RU" sz="1300" b="0" i="0" u="none" strike="noStrike" dirty="0" smtClean="0">
                          <a:solidFill>
                            <a:srgbClr val="08684E"/>
                          </a:solidFill>
                          <a:effectLst/>
                          <a:latin typeface="+mj-lt"/>
                        </a:rPr>
                        <a:t>904,5</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smtClean="0">
                          <a:solidFill>
                            <a:srgbClr val="08684E"/>
                          </a:solidFill>
                          <a:effectLst/>
                          <a:latin typeface="+mj-lt"/>
                        </a:rPr>
                        <a:t>362,9</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431696">
                <a:tc>
                  <a:txBody>
                    <a:bodyPr/>
                    <a:lstStyle/>
                    <a:p>
                      <a:pPr algn="l" fontAlgn="b"/>
                      <a:r>
                        <a:rPr lang="ru-RU" sz="1300" u="none" strike="noStrike" dirty="0">
                          <a:solidFill>
                            <a:schemeClr val="accent4">
                              <a:lumMod val="50000"/>
                            </a:schemeClr>
                          </a:solidFill>
                          <a:effectLst/>
                        </a:rPr>
                        <a:t>Жилищно-коммунальное хозяйство</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18 436,9</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283 275,0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16,7</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264 </a:t>
                      </a:r>
                      <a:r>
                        <a:rPr lang="ru-RU" sz="1300" b="0" i="0" u="none" strike="noStrike" dirty="0" smtClean="0">
                          <a:solidFill>
                            <a:srgbClr val="08684E"/>
                          </a:solidFill>
                          <a:effectLst/>
                          <a:latin typeface="+mj-lt"/>
                        </a:rPr>
                        <a:t>838,1</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1 </a:t>
                      </a:r>
                      <a:r>
                        <a:rPr lang="ru-RU" sz="1300" b="0" i="0" u="none" strike="noStrike" dirty="0" smtClean="0">
                          <a:solidFill>
                            <a:srgbClr val="08684E"/>
                          </a:solidFill>
                          <a:effectLst/>
                          <a:latin typeface="+mj-lt"/>
                        </a:rPr>
                        <a:t>536,5</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19920">
                <a:tc>
                  <a:txBody>
                    <a:bodyPr/>
                    <a:lstStyle/>
                    <a:p>
                      <a:pPr algn="l" fontAlgn="b"/>
                      <a:r>
                        <a:rPr lang="ru-RU" sz="1300" u="none" strike="noStrike" dirty="0">
                          <a:solidFill>
                            <a:schemeClr val="accent4">
                              <a:lumMod val="50000"/>
                            </a:schemeClr>
                          </a:solidFill>
                          <a:effectLst/>
                        </a:rPr>
                        <a:t>Образование</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734 353,3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773 994,3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45,6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39 </a:t>
                      </a:r>
                      <a:r>
                        <a:rPr lang="ru-RU" sz="1300" b="0" i="0" u="none" strike="noStrike" dirty="0" smtClean="0">
                          <a:solidFill>
                            <a:srgbClr val="08684E"/>
                          </a:solidFill>
                          <a:effectLst/>
                          <a:latin typeface="+mj-lt"/>
                        </a:rPr>
                        <a:t>641,0</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smtClean="0">
                          <a:solidFill>
                            <a:srgbClr val="08684E"/>
                          </a:solidFill>
                          <a:effectLst/>
                          <a:latin typeface="+mj-lt"/>
                        </a:rPr>
                        <a:t>105,4</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19920">
                <a:tc>
                  <a:txBody>
                    <a:bodyPr/>
                    <a:lstStyle/>
                    <a:p>
                      <a:pPr algn="l" fontAlgn="b"/>
                      <a:r>
                        <a:rPr lang="ru-RU" sz="1300" u="none" strike="noStrike" dirty="0">
                          <a:solidFill>
                            <a:schemeClr val="accent4">
                              <a:lumMod val="50000"/>
                            </a:schemeClr>
                          </a:solidFill>
                          <a:effectLst/>
                        </a:rPr>
                        <a:t>Культура, кинематография</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90 898,3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165 296,3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9,7</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74 </a:t>
                      </a:r>
                      <a:r>
                        <a:rPr lang="ru-RU" sz="1300" b="0" i="0" u="none" strike="noStrike" dirty="0" smtClean="0">
                          <a:solidFill>
                            <a:srgbClr val="08684E"/>
                          </a:solidFill>
                          <a:effectLst/>
                          <a:latin typeface="+mj-lt"/>
                        </a:rPr>
                        <a:t>398,0</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smtClean="0">
                          <a:solidFill>
                            <a:srgbClr val="08684E"/>
                          </a:solidFill>
                          <a:effectLst/>
                          <a:latin typeface="+mj-lt"/>
                        </a:rPr>
                        <a:t>181,9</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19920">
                <a:tc>
                  <a:txBody>
                    <a:bodyPr/>
                    <a:lstStyle/>
                    <a:p>
                      <a:pPr algn="l" fontAlgn="b"/>
                      <a:r>
                        <a:rPr lang="ru-RU" sz="1300" u="none" strike="noStrike">
                          <a:solidFill>
                            <a:schemeClr val="accent4">
                              <a:lumMod val="50000"/>
                            </a:schemeClr>
                          </a:solidFill>
                          <a:effectLst/>
                        </a:rPr>
                        <a:t>Социальная политика</a:t>
                      </a:r>
                      <a:endParaRPr lang="ru-RU" sz="1300" b="0" i="0" u="none" strike="noStrike">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31 810,1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42 157,4</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2,5</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10 </a:t>
                      </a:r>
                      <a:r>
                        <a:rPr lang="ru-RU" sz="1300" b="0" i="0" u="none" strike="noStrike" dirty="0" smtClean="0">
                          <a:solidFill>
                            <a:srgbClr val="08684E"/>
                          </a:solidFill>
                          <a:effectLst/>
                          <a:latin typeface="+mj-lt"/>
                        </a:rPr>
                        <a:t>347,3</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smtClean="0">
                          <a:solidFill>
                            <a:srgbClr val="08684E"/>
                          </a:solidFill>
                          <a:effectLst/>
                          <a:latin typeface="+mj-lt"/>
                        </a:rPr>
                        <a:t>132,5</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72800">
                <a:tc>
                  <a:txBody>
                    <a:bodyPr/>
                    <a:lstStyle/>
                    <a:p>
                      <a:pPr algn="l" fontAlgn="b"/>
                      <a:r>
                        <a:rPr lang="ru-RU" sz="1300" u="none" strike="noStrike">
                          <a:solidFill>
                            <a:schemeClr val="accent4">
                              <a:lumMod val="50000"/>
                            </a:schemeClr>
                          </a:solidFill>
                          <a:effectLst/>
                        </a:rPr>
                        <a:t>Физическая культура и спорт</a:t>
                      </a:r>
                      <a:endParaRPr lang="ru-RU" sz="1300" b="0" i="0" u="none" strike="noStrike">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44 219,3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80 128,3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4,8</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35 </a:t>
                      </a:r>
                      <a:r>
                        <a:rPr lang="ru-RU" sz="1300" b="0" i="0" u="none" strike="noStrike" dirty="0" smtClean="0">
                          <a:solidFill>
                            <a:srgbClr val="08684E"/>
                          </a:solidFill>
                          <a:effectLst/>
                          <a:latin typeface="+mj-lt"/>
                        </a:rPr>
                        <a:t>909,0</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smtClean="0">
                          <a:solidFill>
                            <a:srgbClr val="08684E"/>
                          </a:solidFill>
                          <a:effectLst/>
                          <a:latin typeface="+mj-lt"/>
                        </a:rPr>
                        <a:t>181,2</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643470">
                <a:tc>
                  <a:txBody>
                    <a:bodyPr/>
                    <a:lstStyle/>
                    <a:p>
                      <a:pPr algn="l" fontAlgn="b"/>
                      <a:r>
                        <a:rPr lang="ru-RU" sz="1300" u="none" strike="noStrike" dirty="0">
                          <a:solidFill>
                            <a:schemeClr val="accent4">
                              <a:lumMod val="50000"/>
                            </a:schemeClr>
                          </a:solidFill>
                          <a:effectLst/>
                        </a:rPr>
                        <a:t>Обслуживание государственного и муниципального долга</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13,0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11,0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a:t>
                      </a:r>
                      <a:r>
                        <a:rPr lang="ru-RU" sz="1300" b="0" i="0" u="none" strike="noStrike" dirty="0" smtClean="0">
                          <a:solidFill>
                            <a:srgbClr val="08684E"/>
                          </a:solidFill>
                          <a:effectLst/>
                          <a:latin typeface="+mj-lt"/>
                        </a:rPr>
                        <a:t>2,0</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smtClean="0">
                          <a:solidFill>
                            <a:srgbClr val="08684E"/>
                          </a:solidFill>
                          <a:effectLst/>
                          <a:latin typeface="+mj-lt"/>
                        </a:rPr>
                        <a:t>84,6</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652674">
                <a:tc>
                  <a:txBody>
                    <a:bodyPr/>
                    <a:lstStyle/>
                    <a:p>
                      <a:pPr algn="l" fontAlgn="b"/>
                      <a:r>
                        <a:rPr lang="ru-RU" sz="1300" u="none" strike="noStrike" dirty="0">
                          <a:solidFill>
                            <a:schemeClr val="accent4">
                              <a:lumMod val="50000"/>
                            </a:schemeClr>
                          </a:solidFill>
                          <a:effectLst/>
                        </a:rPr>
                        <a:t>Межбюджетные трансферты общего характера бюджетам муниципальных образований</a:t>
                      </a:r>
                      <a:endParaRPr lang="ru-RU" sz="13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97 271,0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78 481,7</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4,6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a:solidFill>
                            <a:srgbClr val="08684E"/>
                          </a:solidFill>
                          <a:effectLst/>
                          <a:latin typeface="+mj-lt"/>
                        </a:rPr>
                        <a:t>-18 </a:t>
                      </a:r>
                      <a:r>
                        <a:rPr lang="ru-RU" sz="1300" b="0" i="0" u="none" strike="noStrike" dirty="0" smtClean="0">
                          <a:solidFill>
                            <a:srgbClr val="08684E"/>
                          </a:solidFill>
                          <a:effectLst/>
                          <a:latin typeface="+mj-lt"/>
                        </a:rPr>
                        <a:t>789,3</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b"/>
                      <a:r>
                        <a:rPr lang="ru-RU" sz="1300" b="0" i="0" u="none" strike="noStrike" dirty="0" smtClean="0">
                          <a:solidFill>
                            <a:srgbClr val="08684E"/>
                          </a:solidFill>
                          <a:effectLst/>
                          <a:latin typeface="+mj-lt"/>
                        </a:rPr>
                        <a:t>80,7</a:t>
                      </a:r>
                      <a:endParaRPr lang="ru-RU" sz="1300" b="0" i="0" u="none" strike="noStrike" dirty="0">
                        <a:solidFill>
                          <a:srgbClr val="08684E"/>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bl>
          </a:graphicData>
        </a:graphic>
      </p:graphicFrame>
      <p:sp>
        <p:nvSpPr>
          <p:cNvPr id="10" name="Прямоугольник 9"/>
          <p:cNvSpPr/>
          <p:nvPr/>
        </p:nvSpPr>
        <p:spPr>
          <a:xfrm>
            <a:off x="323528" y="404664"/>
            <a:ext cx="8545422" cy="477054"/>
          </a:xfrm>
          <a:prstGeom prst="rect">
            <a:avLst/>
          </a:prstGeom>
        </p:spPr>
        <p:txBody>
          <a:bodyPr wrap="square">
            <a:spAutoFit/>
          </a:bodyPr>
          <a:lstStyle/>
          <a:p>
            <a:pPr algn="ctr"/>
            <a:r>
              <a:rPr lang="ru-RU" sz="2500" b="1" dirty="0">
                <a:solidFill>
                  <a:schemeClr val="accent3">
                    <a:lumMod val="50000"/>
                  </a:schemeClr>
                </a:solidFill>
              </a:rPr>
              <a:t>Расходы бюджета по разделам, тыс</a:t>
            </a:r>
            <a:r>
              <a:rPr lang="ru-RU" sz="2500" b="1" dirty="0" smtClean="0">
                <a:solidFill>
                  <a:schemeClr val="accent3">
                    <a:lumMod val="50000"/>
                  </a:schemeClr>
                </a:solidFill>
              </a:rPr>
              <a:t>. руб</a:t>
            </a:r>
            <a:r>
              <a:rPr lang="ru-RU" sz="2500" b="1" dirty="0">
                <a:solidFill>
                  <a:schemeClr val="accent3">
                    <a:lumMod val="50000"/>
                  </a:schemeClr>
                </a:solidFill>
              </a:rPr>
              <a:t>.</a:t>
            </a:r>
          </a:p>
        </p:txBody>
      </p:sp>
    </p:spTree>
    <p:extLst>
      <p:ext uri="{BB962C8B-B14F-4D97-AF65-F5344CB8AC3E}">
        <p14:creationId xmlns:p14="http://schemas.microsoft.com/office/powerpoint/2010/main" val="35474109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548680"/>
            <a:ext cx="8280919" cy="504056"/>
          </a:xfrm>
        </p:spPr>
        <p:txBody>
          <a:bodyPr>
            <a:noAutofit/>
          </a:bodyPr>
          <a:lstStyle/>
          <a:p>
            <a:pPr marL="45720" indent="0" algn="r">
              <a:buNone/>
            </a:pPr>
            <a:r>
              <a:rPr lang="ru-RU" sz="2500" b="1" dirty="0" smtClean="0">
                <a:solidFill>
                  <a:schemeClr val="accent4">
                    <a:lumMod val="50000"/>
                  </a:schemeClr>
                </a:solidFill>
              </a:rPr>
              <a:t>Структура расходов бюджета по КОСГУ, тыс. </a:t>
            </a:r>
            <a:r>
              <a:rPr lang="ru-RU" sz="2500" b="1" dirty="0">
                <a:solidFill>
                  <a:schemeClr val="accent4">
                    <a:lumMod val="50000"/>
                  </a:schemeClr>
                </a:solidFill>
              </a:rPr>
              <a:t>р</a:t>
            </a:r>
            <a:r>
              <a:rPr lang="ru-RU" sz="2500" b="1" dirty="0" smtClean="0">
                <a:solidFill>
                  <a:schemeClr val="accent4">
                    <a:lumMod val="50000"/>
                  </a:schemeClr>
                </a:solidFill>
              </a:rPr>
              <a:t>уб.</a:t>
            </a:r>
            <a:endParaRPr lang="ru-RU" sz="2500" b="1" dirty="0">
              <a:solidFill>
                <a:schemeClr val="accent4">
                  <a:lumMod val="50000"/>
                </a:schemeClr>
              </a:solidFill>
            </a:endParaRPr>
          </a:p>
        </p:txBody>
      </p:sp>
      <p:graphicFrame>
        <p:nvGraphicFramePr>
          <p:cNvPr id="8" name="Объект 7"/>
          <p:cNvGraphicFramePr>
            <a:graphicFrameLocks noGrp="1"/>
          </p:cNvGraphicFramePr>
          <p:nvPr>
            <p:ph sz="half" idx="2"/>
            <p:extLst>
              <p:ext uri="{D42A27DB-BD31-4B8C-83A1-F6EECF244321}">
                <p14:modId xmlns:p14="http://schemas.microsoft.com/office/powerpoint/2010/main" val="473354312"/>
              </p:ext>
            </p:extLst>
          </p:nvPr>
        </p:nvGraphicFramePr>
        <p:xfrm>
          <a:off x="395536" y="1196748"/>
          <a:ext cx="8424936" cy="4674267"/>
        </p:xfrm>
        <a:graphic>
          <a:graphicData uri="http://schemas.openxmlformats.org/drawingml/2006/table">
            <a:tbl>
              <a:tblPr firstRow="1" bandRow="1">
                <a:tableStyleId>{B301B821-A1FF-4177-AEE7-76D212191A09}</a:tableStyleId>
              </a:tblPr>
              <a:tblGrid>
                <a:gridCol w="5678252"/>
                <a:gridCol w="1234516"/>
                <a:gridCol w="1512168"/>
              </a:tblGrid>
              <a:tr h="638718">
                <a:tc>
                  <a:txBody>
                    <a:bodyPr/>
                    <a:lstStyle/>
                    <a:p>
                      <a:pPr algn="ctr" fontAlgn="b"/>
                      <a:r>
                        <a:rPr lang="ru-RU" sz="1200" b="1" u="none" strike="noStrike" dirty="0" smtClean="0">
                          <a:solidFill>
                            <a:schemeClr val="accent4">
                              <a:lumMod val="50000"/>
                            </a:schemeClr>
                          </a:solidFill>
                          <a:effectLst/>
                        </a:rPr>
                        <a:t>Наименование</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КОСГУ</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smtClean="0">
                          <a:solidFill>
                            <a:schemeClr val="accent4">
                              <a:lumMod val="50000"/>
                            </a:schemeClr>
                          </a:solidFill>
                          <a:effectLst/>
                        </a:rPr>
                        <a:t>Включено </a:t>
                      </a:r>
                      <a:r>
                        <a:rPr lang="ru-RU" sz="1200" b="1" u="none" strike="noStrike" dirty="0">
                          <a:solidFill>
                            <a:schemeClr val="accent4">
                              <a:lumMod val="50000"/>
                            </a:schemeClr>
                          </a:solidFill>
                          <a:effectLst/>
                        </a:rPr>
                        <a:t>в проект на </a:t>
                      </a:r>
                      <a:r>
                        <a:rPr lang="ru-RU" sz="1200" b="1" u="none" strike="noStrike" dirty="0" smtClean="0">
                          <a:solidFill>
                            <a:schemeClr val="accent4">
                              <a:lumMod val="50000"/>
                            </a:schemeClr>
                          </a:solidFill>
                          <a:effectLst/>
                        </a:rPr>
                        <a:t>2022 </a:t>
                      </a:r>
                      <a:r>
                        <a:rPr lang="ru-RU" sz="1200" b="1" u="none" strike="noStrike" dirty="0">
                          <a:solidFill>
                            <a:schemeClr val="accent4">
                              <a:lumMod val="50000"/>
                            </a:schemeClr>
                          </a:solidFill>
                          <a:effectLst/>
                        </a:rPr>
                        <a:t>год , всего</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r>
              <a:tr h="255157">
                <a:tc>
                  <a:txBody>
                    <a:bodyPr/>
                    <a:lstStyle/>
                    <a:p>
                      <a:pPr algn="l" fontAlgn="b"/>
                      <a:r>
                        <a:rPr lang="ru-RU" sz="1300" u="none" strike="noStrike" dirty="0">
                          <a:solidFill>
                            <a:schemeClr val="accent4">
                              <a:lumMod val="50000"/>
                            </a:schemeClr>
                          </a:solidFill>
                          <a:effectLst/>
                        </a:rPr>
                        <a:t>Заработная плата</a:t>
                      </a:r>
                      <a:endParaRPr lang="ru-RU" sz="13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211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481 912,5</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u="none" strike="noStrike" dirty="0">
                          <a:solidFill>
                            <a:schemeClr val="accent4">
                              <a:lumMod val="50000"/>
                            </a:schemeClr>
                          </a:solidFill>
                          <a:effectLst/>
                        </a:rPr>
                        <a:t>Начисления на выплаты по оплате труда</a:t>
                      </a:r>
                      <a:endParaRPr lang="ru-RU" sz="13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213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145 389,8</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u="none" strike="noStrike" dirty="0">
                          <a:solidFill>
                            <a:schemeClr val="accent4">
                              <a:lumMod val="50000"/>
                            </a:schemeClr>
                          </a:solidFill>
                          <a:effectLst/>
                        </a:rPr>
                        <a:t>Прочие несоциальные выплаты персоналу в натуральной форме</a:t>
                      </a:r>
                      <a:endParaRPr lang="ru-RU" sz="13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214</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936,4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b="0" u="none" strike="noStrike" dirty="0">
                          <a:solidFill>
                            <a:schemeClr val="accent4">
                              <a:lumMod val="50000"/>
                            </a:schemeClr>
                          </a:solidFill>
                          <a:effectLst/>
                          <a:latin typeface="+mn-lt"/>
                        </a:rPr>
                        <a:t>Услуги связи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221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4 766,9</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b="0" u="none" strike="noStrike" dirty="0">
                          <a:solidFill>
                            <a:schemeClr val="accent4">
                              <a:lumMod val="50000"/>
                            </a:schemeClr>
                          </a:solidFill>
                          <a:effectLst/>
                          <a:latin typeface="+mn-lt"/>
                        </a:rPr>
                        <a:t>Коммунальные услуги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223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61 664,4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b="0" u="none" strike="noStrike" dirty="0">
                          <a:solidFill>
                            <a:schemeClr val="accent4">
                              <a:lumMod val="50000"/>
                            </a:schemeClr>
                          </a:solidFill>
                          <a:effectLst/>
                          <a:latin typeface="+mn-lt"/>
                        </a:rPr>
                        <a:t>Арендная плата  за  пользование имуществом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224</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4 350,0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b="0" u="none" strike="noStrike" dirty="0">
                          <a:solidFill>
                            <a:schemeClr val="accent4">
                              <a:lumMod val="50000"/>
                            </a:schemeClr>
                          </a:solidFill>
                          <a:effectLst/>
                          <a:latin typeface="+mn-lt"/>
                        </a:rPr>
                        <a:t>Работы, услуги по содержанию имущества</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225</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175 101,7</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b="0" u="none" strike="noStrike" dirty="0">
                          <a:solidFill>
                            <a:schemeClr val="accent4">
                              <a:lumMod val="50000"/>
                            </a:schemeClr>
                          </a:solidFill>
                          <a:effectLst/>
                          <a:latin typeface="+mn-lt"/>
                        </a:rPr>
                        <a:t>Прочие работы, услуги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226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26 504,1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b="0" u="none" strike="noStrike" dirty="0">
                          <a:solidFill>
                            <a:schemeClr val="accent4">
                              <a:lumMod val="50000"/>
                            </a:schemeClr>
                          </a:solidFill>
                          <a:effectLst/>
                          <a:latin typeface="+mn-lt"/>
                        </a:rPr>
                        <a:t>Страхование</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227</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331,4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b="0" u="none" strike="noStrike" dirty="0">
                          <a:solidFill>
                            <a:schemeClr val="accent4">
                              <a:lumMod val="50000"/>
                            </a:schemeClr>
                          </a:solidFill>
                          <a:effectLst/>
                          <a:latin typeface="+mn-lt"/>
                        </a:rPr>
                        <a:t>Обслуживание внутреннего долга</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231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11,0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493390">
                <a:tc>
                  <a:txBody>
                    <a:bodyPr/>
                    <a:lstStyle/>
                    <a:p>
                      <a:pPr algn="l" fontAlgn="b"/>
                      <a:r>
                        <a:rPr lang="ru-RU" sz="1300" b="0" u="none" strike="noStrike" dirty="0" smtClean="0">
                          <a:solidFill>
                            <a:schemeClr val="accent4">
                              <a:lumMod val="50000"/>
                            </a:schemeClr>
                          </a:solidFill>
                          <a:effectLst/>
                          <a:latin typeface="+mn-lt"/>
                        </a:rPr>
                        <a:t>Безвозмездные перечисления</a:t>
                      </a:r>
                      <a:r>
                        <a:rPr lang="ru-RU" sz="1300" b="0" u="none" strike="noStrike" baseline="0" dirty="0" smtClean="0">
                          <a:solidFill>
                            <a:schemeClr val="accent4">
                              <a:lumMod val="50000"/>
                            </a:schemeClr>
                          </a:solidFill>
                          <a:effectLst/>
                          <a:latin typeface="+mn-lt"/>
                        </a:rPr>
                        <a:t> текущего характера </a:t>
                      </a:r>
                      <a:r>
                        <a:rPr lang="ru-RU" sz="1300" b="0" u="none" strike="noStrike" dirty="0" smtClean="0">
                          <a:solidFill>
                            <a:schemeClr val="accent4">
                              <a:lumMod val="50000"/>
                            </a:schemeClr>
                          </a:solidFill>
                          <a:effectLst/>
                          <a:latin typeface="+mn-lt"/>
                        </a:rPr>
                        <a:t>муниципальным учреждениям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241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216 624,3</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5157">
                <a:tc>
                  <a:txBody>
                    <a:bodyPr/>
                    <a:lstStyle/>
                    <a:p>
                      <a:pPr algn="l" fontAlgn="b"/>
                      <a:r>
                        <a:rPr lang="ru-RU" sz="1300" b="0" i="0" u="none" strike="noStrike" dirty="0" smtClean="0">
                          <a:solidFill>
                            <a:schemeClr val="accent4">
                              <a:lumMod val="50000"/>
                            </a:schemeClr>
                          </a:solidFill>
                          <a:effectLst/>
                          <a:latin typeface="+mn-lt"/>
                        </a:rPr>
                        <a:t>Безвозмездные перечисления иным финансовым организациям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243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17 280,0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735432">
                <a:tc>
                  <a:txBody>
                    <a:bodyPr/>
                    <a:lstStyle/>
                    <a:p>
                      <a:pPr algn="l" fontAlgn="b"/>
                      <a:r>
                        <a:rPr lang="ru-RU" sz="1300" b="0" u="none" strike="noStrike" dirty="0">
                          <a:solidFill>
                            <a:schemeClr val="accent4">
                              <a:lumMod val="50000"/>
                            </a:schemeClr>
                          </a:solidFill>
                          <a:effectLst/>
                          <a:latin typeface="+mn-lt"/>
                        </a:rPr>
                        <a:t>Безвозмездные перечисления некоммерческим организациям и физическим лицам - производителям товаров, работ и услуг на производство</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246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20 677,0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9865495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746831690"/>
              </p:ext>
            </p:extLst>
          </p:nvPr>
        </p:nvGraphicFramePr>
        <p:xfrm>
          <a:off x="395536" y="1268760"/>
          <a:ext cx="8424936" cy="4804867"/>
        </p:xfrm>
        <a:graphic>
          <a:graphicData uri="http://schemas.openxmlformats.org/drawingml/2006/table">
            <a:tbl>
              <a:tblPr firstRow="1" bandRow="1">
                <a:tableStyleId>{B301B821-A1FF-4177-AEE7-76D212191A09}</a:tableStyleId>
              </a:tblPr>
              <a:tblGrid>
                <a:gridCol w="5678252"/>
                <a:gridCol w="1234516"/>
                <a:gridCol w="1512168"/>
              </a:tblGrid>
              <a:tr h="636317">
                <a:tc>
                  <a:txBody>
                    <a:bodyPr/>
                    <a:lstStyle/>
                    <a:p>
                      <a:pPr algn="ctr" fontAlgn="b"/>
                      <a:r>
                        <a:rPr lang="ru-RU" sz="1200" b="1" u="none" strike="noStrike" dirty="0" smtClean="0">
                          <a:solidFill>
                            <a:schemeClr val="accent4">
                              <a:lumMod val="50000"/>
                            </a:schemeClr>
                          </a:solidFill>
                          <a:effectLst/>
                        </a:rPr>
                        <a:t>Наименование</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a:solidFill>
                            <a:schemeClr val="accent4">
                              <a:lumMod val="50000"/>
                            </a:schemeClr>
                          </a:solidFill>
                          <a:effectLst/>
                        </a:rPr>
                        <a:t>КОСГУ</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200" b="1" u="none" strike="noStrike" dirty="0" smtClean="0">
                          <a:solidFill>
                            <a:schemeClr val="accent4">
                              <a:lumMod val="50000"/>
                            </a:schemeClr>
                          </a:solidFill>
                          <a:effectLst/>
                        </a:rPr>
                        <a:t>Включено </a:t>
                      </a:r>
                      <a:r>
                        <a:rPr lang="ru-RU" sz="1200" b="1" u="none" strike="noStrike" dirty="0">
                          <a:solidFill>
                            <a:schemeClr val="accent4">
                              <a:lumMod val="50000"/>
                            </a:schemeClr>
                          </a:solidFill>
                          <a:effectLst/>
                        </a:rPr>
                        <a:t>в проект на </a:t>
                      </a:r>
                      <a:r>
                        <a:rPr lang="ru-RU" sz="1200" b="1" u="none" strike="noStrike" dirty="0" smtClean="0">
                          <a:solidFill>
                            <a:schemeClr val="accent4">
                              <a:lumMod val="50000"/>
                            </a:schemeClr>
                          </a:solidFill>
                          <a:effectLst/>
                        </a:rPr>
                        <a:t>2021 </a:t>
                      </a:r>
                      <a:r>
                        <a:rPr lang="ru-RU" sz="1200" b="1" u="none" strike="noStrike" dirty="0">
                          <a:solidFill>
                            <a:schemeClr val="accent4">
                              <a:lumMod val="50000"/>
                            </a:schemeClr>
                          </a:solidFill>
                          <a:effectLst/>
                        </a:rPr>
                        <a:t>год , всего</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r>
              <a:tr h="254198">
                <a:tc>
                  <a:txBody>
                    <a:bodyPr/>
                    <a:lstStyle/>
                    <a:p>
                      <a:pPr algn="l" fontAlgn="b"/>
                      <a:r>
                        <a:rPr lang="ru-RU" sz="1300" b="0" u="none" strike="noStrike" dirty="0">
                          <a:solidFill>
                            <a:schemeClr val="accent4">
                              <a:lumMod val="50000"/>
                            </a:schemeClr>
                          </a:solidFill>
                          <a:effectLst/>
                          <a:latin typeface="+mn-lt"/>
                        </a:rPr>
                        <a:t>Безвозмездные перечисления бюджетам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251</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385 664,6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4198">
                <a:tc>
                  <a:txBody>
                    <a:bodyPr/>
                    <a:lstStyle/>
                    <a:p>
                      <a:pPr algn="l" fontAlgn="b"/>
                      <a:r>
                        <a:rPr lang="ru-RU" sz="1300" b="0" u="none" strike="noStrike" dirty="0">
                          <a:solidFill>
                            <a:schemeClr val="accent4">
                              <a:lumMod val="50000"/>
                            </a:schemeClr>
                          </a:solidFill>
                          <a:effectLst/>
                          <a:latin typeface="+mn-lt"/>
                        </a:rPr>
                        <a:t>Пособия по социальной помощи </a:t>
                      </a:r>
                      <a:r>
                        <a:rPr lang="ru-RU" sz="1300" b="0" u="none" strike="noStrike" dirty="0" smtClean="0">
                          <a:solidFill>
                            <a:schemeClr val="accent4">
                              <a:lumMod val="50000"/>
                            </a:schemeClr>
                          </a:solidFill>
                          <a:effectLst/>
                          <a:latin typeface="+mn-lt"/>
                        </a:rPr>
                        <a:t>населению в денежной форме</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262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38 456,9</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475280">
                <a:tc>
                  <a:txBody>
                    <a:bodyPr/>
                    <a:lstStyle/>
                    <a:p>
                      <a:pPr algn="l" fontAlgn="b"/>
                      <a:r>
                        <a:rPr lang="ru-RU" sz="1300" b="0" u="none" strike="noStrike" dirty="0">
                          <a:solidFill>
                            <a:schemeClr val="accent4">
                              <a:lumMod val="50000"/>
                            </a:schemeClr>
                          </a:solidFill>
                          <a:effectLst/>
                          <a:latin typeface="+mn-lt"/>
                        </a:rPr>
                        <a:t>Пенсии, пособия, выплачиваемые работодателями, нанимателями бывшим работникам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264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6 393,9</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42124">
                <a:tc>
                  <a:txBody>
                    <a:bodyPr/>
                    <a:lstStyle/>
                    <a:p>
                      <a:pPr algn="l" fontAlgn="b"/>
                      <a:r>
                        <a:rPr lang="ru-RU" sz="1300" b="0" u="none" strike="noStrike" dirty="0" smtClean="0">
                          <a:solidFill>
                            <a:schemeClr val="accent4">
                              <a:lumMod val="50000"/>
                            </a:schemeClr>
                          </a:solidFill>
                          <a:effectLst/>
                          <a:latin typeface="+mn-lt"/>
                        </a:rPr>
                        <a:t>Налоги, штрафы и сборы</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291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3 340,6</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4198">
                <a:tc>
                  <a:txBody>
                    <a:bodyPr/>
                    <a:lstStyle/>
                    <a:p>
                      <a:pPr algn="l" fontAlgn="b"/>
                      <a:r>
                        <a:rPr lang="ru-RU" sz="1300" b="0" i="0" u="none" strike="noStrike" dirty="0" smtClean="0">
                          <a:solidFill>
                            <a:schemeClr val="accent4">
                              <a:lumMod val="50000"/>
                            </a:schemeClr>
                          </a:solidFill>
                          <a:effectLst/>
                          <a:latin typeface="+mn-lt"/>
                        </a:rPr>
                        <a:t>Иные</a:t>
                      </a:r>
                      <a:r>
                        <a:rPr lang="ru-RU" sz="1300" b="0" i="0" u="none" strike="noStrike" baseline="0" dirty="0" smtClean="0">
                          <a:solidFill>
                            <a:schemeClr val="accent4">
                              <a:lumMod val="50000"/>
                            </a:schemeClr>
                          </a:solidFill>
                          <a:effectLst/>
                          <a:latin typeface="+mn-lt"/>
                        </a:rPr>
                        <a:t> выплаты текущего характера физическим лицам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296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85,0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419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i="0" u="none" strike="noStrike" dirty="0" smtClean="0">
                          <a:solidFill>
                            <a:schemeClr val="accent4">
                              <a:lumMod val="50000"/>
                            </a:schemeClr>
                          </a:solidFill>
                          <a:effectLst/>
                          <a:latin typeface="+mn-lt"/>
                        </a:rPr>
                        <a:t>Иные</a:t>
                      </a:r>
                      <a:r>
                        <a:rPr lang="ru-RU" sz="1300" b="0" i="0" u="none" strike="noStrike" baseline="0" dirty="0" smtClean="0">
                          <a:solidFill>
                            <a:schemeClr val="accent4">
                              <a:lumMod val="50000"/>
                            </a:schemeClr>
                          </a:solidFill>
                          <a:effectLst/>
                          <a:latin typeface="+mn-lt"/>
                        </a:rPr>
                        <a:t> выплаты текущего характера организациям</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297</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35,0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4198">
                <a:tc>
                  <a:txBody>
                    <a:bodyPr/>
                    <a:lstStyle/>
                    <a:p>
                      <a:pPr algn="l" fontAlgn="b"/>
                      <a:r>
                        <a:rPr lang="ru-RU" sz="1300" b="0" u="none" strike="noStrike" dirty="0">
                          <a:solidFill>
                            <a:schemeClr val="accent4">
                              <a:lumMod val="50000"/>
                            </a:schemeClr>
                          </a:solidFill>
                          <a:effectLst/>
                          <a:latin typeface="+mn-lt"/>
                        </a:rPr>
                        <a:t>Увеличение стоимости основных средств</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310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55 271,4</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4198">
                <a:tc>
                  <a:txBody>
                    <a:bodyPr/>
                    <a:lstStyle/>
                    <a:p>
                      <a:pPr algn="l" fontAlgn="b"/>
                      <a:r>
                        <a:rPr lang="ru-RU" sz="1300" b="0" u="none" strike="noStrike" dirty="0">
                          <a:solidFill>
                            <a:schemeClr val="accent4">
                              <a:lumMod val="50000"/>
                            </a:schemeClr>
                          </a:solidFill>
                          <a:effectLst/>
                          <a:latin typeface="+mn-lt"/>
                        </a:rPr>
                        <a:t>Увеличение стоимости </a:t>
                      </a:r>
                      <a:r>
                        <a:rPr lang="ru-RU" sz="1300" b="0" u="none" strike="noStrike" dirty="0" smtClean="0">
                          <a:solidFill>
                            <a:schemeClr val="accent4">
                              <a:lumMod val="50000"/>
                            </a:schemeClr>
                          </a:solidFill>
                          <a:effectLst/>
                          <a:latin typeface="+mn-lt"/>
                        </a:rPr>
                        <a:t>продуктов питания</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342</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34 647,8</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4198">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u="none" strike="noStrike" dirty="0" smtClean="0">
                          <a:solidFill>
                            <a:schemeClr val="accent4">
                              <a:lumMod val="50000"/>
                            </a:schemeClr>
                          </a:solidFill>
                          <a:effectLst/>
                          <a:latin typeface="+mn-lt"/>
                        </a:rPr>
                        <a:t>Увеличение стоимости горюче-смазочных</a:t>
                      </a:r>
                      <a:r>
                        <a:rPr lang="ru-RU" sz="1300" b="0" u="none" strike="noStrike" baseline="0" dirty="0" smtClean="0">
                          <a:solidFill>
                            <a:schemeClr val="accent4">
                              <a:lumMod val="50000"/>
                            </a:schemeClr>
                          </a:solidFill>
                          <a:effectLst/>
                          <a:latin typeface="+mn-lt"/>
                        </a:rPr>
                        <a:t> материалов</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343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8 885,5</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4198">
                <a:tc>
                  <a:txBody>
                    <a:bodyPr/>
                    <a:lstStyle/>
                    <a:p>
                      <a:pPr algn="l" fontAlgn="b"/>
                      <a:r>
                        <a:rPr lang="ru-RU" sz="1300" b="0" i="0" u="none" strike="noStrike" dirty="0" smtClean="0">
                          <a:solidFill>
                            <a:schemeClr val="accent4">
                              <a:lumMod val="50000"/>
                            </a:schemeClr>
                          </a:solidFill>
                          <a:effectLst/>
                          <a:latin typeface="+mn-lt"/>
                        </a:rPr>
                        <a:t>Увеличение стоимости  мягкого инвентаря</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345</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150,0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54198">
                <a:tc>
                  <a:txBody>
                    <a:bodyPr/>
                    <a:lstStyle/>
                    <a:p>
                      <a:pPr algn="l" fontAlgn="b"/>
                      <a:r>
                        <a:rPr lang="ru-RU" sz="1300" b="0" i="0" u="none" strike="noStrike" dirty="0" smtClean="0">
                          <a:solidFill>
                            <a:schemeClr val="accent4">
                              <a:lumMod val="50000"/>
                            </a:schemeClr>
                          </a:solidFill>
                          <a:effectLst/>
                          <a:latin typeface="+mn-lt"/>
                        </a:rPr>
                        <a:t>Увеличение стоимости прочих материальных запасов</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346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4 693,0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47528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ru-RU" sz="1300" b="0" i="0" u="none" strike="noStrike" dirty="0" smtClean="0">
                          <a:solidFill>
                            <a:schemeClr val="accent4">
                              <a:lumMod val="50000"/>
                            </a:schemeClr>
                          </a:solidFill>
                          <a:effectLst/>
                          <a:latin typeface="+mn-lt"/>
                        </a:rPr>
                        <a:t>Увеличение стоимости прочих материальных запасов однократного применения</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349</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a:solidFill>
                            <a:schemeClr val="accent4">
                              <a:lumMod val="50000"/>
                            </a:schemeClr>
                          </a:solidFill>
                          <a:effectLst/>
                          <a:latin typeface="+mj-lt"/>
                        </a:rPr>
                        <a:t>215,0</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7136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kumimoji="0" lang="ru-RU" sz="1300" b="0" i="0" u="none" strike="noStrike" kern="1200" baseline="0" dirty="0" smtClean="0">
                          <a:solidFill>
                            <a:schemeClr val="accent4">
                              <a:lumMod val="50000"/>
                            </a:schemeClr>
                          </a:solidFill>
                          <a:latin typeface="+mn-lt"/>
                          <a:ea typeface="+mn-ea"/>
                          <a:cs typeface="+mn-cs"/>
                        </a:rPr>
                        <a:t>Резервные средства</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870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i="0" u="none" strike="noStrike" dirty="0" smtClean="0">
                          <a:solidFill>
                            <a:schemeClr val="accent4">
                              <a:lumMod val="50000"/>
                            </a:schemeClr>
                          </a:solidFill>
                          <a:effectLst/>
                          <a:latin typeface="+mj-lt"/>
                        </a:rPr>
                        <a:t>3 000,0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416718">
                <a:tc>
                  <a:txBody>
                    <a:bodyPr/>
                    <a:lstStyle/>
                    <a:p>
                      <a:pPr algn="l" fontAlgn="b"/>
                      <a:r>
                        <a:rPr lang="ru-RU" sz="1400" b="1" u="none" strike="noStrike" dirty="0">
                          <a:solidFill>
                            <a:schemeClr val="accent4">
                              <a:lumMod val="50000"/>
                            </a:schemeClr>
                          </a:solidFill>
                          <a:effectLst/>
                          <a:latin typeface="+mn-lt"/>
                        </a:rPr>
                        <a:t>Итого расходы</a:t>
                      </a:r>
                      <a:endParaRPr lang="ru-RU" sz="1400" b="1" i="1"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l" fontAlgn="b"/>
                      <a:r>
                        <a:rPr lang="ru-RU" sz="1300" b="0" i="0" u="none" strike="noStrike" dirty="0">
                          <a:solidFill>
                            <a:schemeClr val="accent4">
                              <a:lumMod val="50000"/>
                            </a:schemeClr>
                          </a:solidFill>
                          <a:effectLst/>
                          <a:latin typeface="+mj-lt"/>
                        </a:rPr>
                        <a:t> </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i="0" u="none" strike="noStrike" dirty="0">
                          <a:solidFill>
                            <a:schemeClr val="accent4">
                              <a:lumMod val="50000"/>
                            </a:schemeClr>
                          </a:solidFill>
                          <a:effectLst/>
                          <a:latin typeface="+mj-lt"/>
                        </a:rPr>
                        <a:t>1 696 388,2</a:t>
                      </a: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50512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136903" cy="1296144"/>
          </a:xfrm>
        </p:spPr>
        <p:txBody>
          <a:bodyPr>
            <a:normAutofit/>
          </a:bodyPr>
          <a:lstStyle/>
          <a:p>
            <a:pPr marL="0" indent="0" algn="ctr">
              <a:buNone/>
            </a:pPr>
            <a:r>
              <a:rPr lang="ru-RU" sz="2500" b="1" dirty="0" smtClean="0">
                <a:solidFill>
                  <a:schemeClr val="accent3">
                    <a:lumMod val="50000"/>
                  </a:schemeClr>
                </a:solidFill>
              </a:rPr>
              <a:t>Принцип прозрачности (открытости) бюджетной системы Российской Федерации означает:</a:t>
            </a:r>
            <a:endParaRPr lang="ru-RU" sz="2500" b="1" dirty="0">
              <a:solidFill>
                <a:schemeClr val="accent3">
                  <a:lumMod val="50000"/>
                </a:schemeClr>
              </a:solidFill>
              <a:effectLst>
                <a:reflection blurRad="6350" stA="55000" endA="300" endPos="45500" dir="5400000" sy="-100000" algn="bl" rotWithShape="0"/>
              </a:effectLst>
            </a:endParaRPr>
          </a:p>
        </p:txBody>
      </p:sp>
      <p:sp>
        <p:nvSpPr>
          <p:cNvPr id="12" name="Объект 11"/>
          <p:cNvSpPr>
            <a:spLocks noGrp="1"/>
          </p:cNvSpPr>
          <p:nvPr>
            <p:ph type="body" idx="2"/>
          </p:nvPr>
        </p:nvSpPr>
        <p:spPr>
          <a:xfrm>
            <a:off x="611560" y="1628800"/>
            <a:ext cx="8064897" cy="4752528"/>
          </a:xfrm>
        </p:spPr>
        <p:txBody>
          <a:bodyPr>
            <a:noAutofit/>
          </a:bodyPr>
          <a:lstStyle/>
          <a:p>
            <a:pPr marL="285750" indent="-285750" algn="just">
              <a:buClrTx/>
              <a:buFont typeface="Wingdings" pitchFamily="2" charset="2"/>
              <a:buChar char="Ø"/>
            </a:pPr>
            <a:r>
              <a:rPr lang="ru-RU" sz="1600" dirty="0" smtClean="0">
                <a:solidFill>
                  <a:schemeClr val="accent4">
                    <a:lumMod val="50000"/>
                  </a:schemeClr>
                </a:solidFill>
              </a:rPr>
              <a:t>Обязательное опубликование в средствах массовой информации утвержденных бюджетов об их исполнении.</a:t>
            </a:r>
          </a:p>
          <a:p>
            <a:pPr marL="285750" indent="-285750" algn="just">
              <a:buClrTx/>
              <a:buFont typeface="Wingdings" pitchFamily="2" charset="2"/>
              <a:buChar char="Ø"/>
            </a:pPr>
            <a:r>
              <a:rPr lang="ru-RU" sz="1600" dirty="0" smtClean="0">
                <a:solidFill>
                  <a:schemeClr val="accent4">
                    <a:lumMod val="50000"/>
                  </a:schemeClr>
                </a:solidFill>
              </a:rPr>
              <a:t>Доступность иных сведений о бюджетах.</a:t>
            </a:r>
          </a:p>
          <a:p>
            <a:pPr marL="285750" indent="-285750" algn="just">
              <a:buClrTx/>
              <a:buFont typeface="Wingdings" pitchFamily="2" charset="2"/>
              <a:buChar char="Ø"/>
            </a:pPr>
            <a:r>
              <a:rPr lang="ru-RU" sz="1600" dirty="0" smtClean="0">
                <a:solidFill>
                  <a:schemeClr val="accent4">
                    <a:lumMod val="50000"/>
                  </a:schemeClr>
                </a:solidFill>
              </a:rPr>
              <a:t>Обязательная открытость для общества и средств массовой информации проектов бюджетов, обеспечение доступа к информации на едином портале бюджетной системы Российской Федерации в сети «Интернет».</a:t>
            </a:r>
          </a:p>
          <a:p>
            <a:pPr marL="285750" indent="-285750" algn="just">
              <a:buClrTx/>
              <a:buFont typeface="Wingdings" pitchFamily="2" charset="2"/>
              <a:buChar char="Ø"/>
            </a:pPr>
            <a:r>
              <a:rPr lang="ru-RU" sz="1600" dirty="0" smtClean="0">
                <a:solidFill>
                  <a:schemeClr val="accent4">
                    <a:lumMod val="50000"/>
                  </a:schemeClr>
                </a:solidFill>
              </a:rPr>
              <a:t>Преемственность бюджетной классификации Российской Федерации, а также обеспечение сопоставимости показателей бюджета отчетного, текущего и очередного финансового года.</a:t>
            </a:r>
          </a:p>
          <a:p>
            <a:pPr marL="285750" indent="-285750" algn="just">
              <a:buClrTx/>
              <a:buFont typeface="Wingdings" pitchFamily="2" charset="2"/>
              <a:buChar char="Ø"/>
            </a:pPr>
            <a:r>
              <a:rPr lang="ru-RU" sz="1600" dirty="0" smtClean="0">
                <a:solidFill>
                  <a:schemeClr val="accent4">
                    <a:lumMod val="50000"/>
                  </a:schemeClr>
                </a:solidFill>
              </a:rPr>
              <a:t>Повышение принципа прозрачности и открытости управления общественными финансами является одним из приоритетов деятельности  финансовых органов. Реализация принципа открытости бюджетов закреплена  Бюджетным кодексом.</a:t>
            </a:r>
          </a:p>
          <a:p>
            <a:pPr indent="363538" algn="r">
              <a:buClrTx/>
            </a:pPr>
            <a:endParaRPr lang="ru-RU" sz="1600" dirty="0" smtClean="0">
              <a:solidFill>
                <a:schemeClr val="accent4">
                  <a:lumMod val="50000"/>
                </a:schemeClr>
              </a:solidFill>
            </a:endParaRPr>
          </a:p>
          <a:p>
            <a:pPr indent="363538" algn="r">
              <a:lnSpc>
                <a:spcPts val="1920"/>
              </a:lnSpc>
              <a:buClrTx/>
            </a:pPr>
            <a:r>
              <a:rPr lang="ru-RU" sz="1600" dirty="0" smtClean="0">
                <a:solidFill>
                  <a:schemeClr val="accent4">
                    <a:lumMod val="50000"/>
                  </a:schemeClr>
                </a:solidFill>
              </a:rPr>
              <a:t>Бюджетный кодекс</a:t>
            </a:r>
          </a:p>
          <a:p>
            <a:pPr indent="363538" algn="r">
              <a:lnSpc>
                <a:spcPts val="1920"/>
              </a:lnSpc>
              <a:buClrTx/>
            </a:pPr>
            <a:r>
              <a:rPr lang="ru-RU" sz="1600" dirty="0" smtClean="0">
                <a:solidFill>
                  <a:schemeClr val="accent4">
                    <a:lumMod val="50000"/>
                  </a:schemeClr>
                </a:solidFill>
              </a:rPr>
              <a:t> Российской Федерации,</a:t>
            </a:r>
          </a:p>
          <a:p>
            <a:pPr indent="363538" algn="r">
              <a:lnSpc>
                <a:spcPts val="1920"/>
              </a:lnSpc>
              <a:buClrTx/>
            </a:pPr>
            <a:r>
              <a:rPr lang="ru-RU" sz="1600" dirty="0" smtClean="0">
                <a:solidFill>
                  <a:schemeClr val="accent4">
                    <a:lumMod val="50000"/>
                  </a:schemeClr>
                </a:solidFill>
              </a:rPr>
              <a:t> статья 36</a:t>
            </a:r>
            <a:endParaRPr lang="ru-RU" sz="1600" dirty="0">
              <a:solidFill>
                <a:schemeClr val="accent4">
                  <a:lumMod val="50000"/>
                </a:schemeClr>
              </a:solidFill>
            </a:endParaRPr>
          </a:p>
        </p:txBody>
      </p:sp>
      <p:pic>
        <p:nvPicPr>
          <p:cNvPr id="3074" name="Picture 2" descr="E:\2022\для бюджета для граждан\для подготовки бюджета для граждан\kak-kontrolirovat-rabotu-podchinennyh-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4869160"/>
            <a:ext cx="1817092" cy="1728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73619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323528" y="116632"/>
            <a:ext cx="8496945" cy="1296144"/>
          </a:xfrm>
        </p:spPr>
        <p:txBody>
          <a:bodyPr>
            <a:normAutofit/>
          </a:bodyPr>
          <a:lstStyle/>
          <a:p>
            <a:pPr marL="45720" indent="0" algn="ctr">
              <a:buNone/>
            </a:pPr>
            <a:r>
              <a:rPr lang="ru-RU" sz="2500" b="1" dirty="0" smtClean="0">
                <a:solidFill>
                  <a:schemeClr val="accent3">
                    <a:lumMod val="50000"/>
                  </a:schemeClr>
                </a:solidFill>
              </a:rPr>
              <a:t>«Программная» структура расходов бюджета Павловского муниципального района Воронежской области на 202</a:t>
            </a:r>
            <a:r>
              <a:rPr lang="en-US" sz="2500" b="1" dirty="0" smtClean="0">
                <a:solidFill>
                  <a:schemeClr val="accent3">
                    <a:lumMod val="50000"/>
                  </a:schemeClr>
                </a:solidFill>
              </a:rPr>
              <a:t>2</a:t>
            </a:r>
            <a:r>
              <a:rPr lang="ru-RU" sz="2500" b="1" dirty="0" smtClean="0">
                <a:solidFill>
                  <a:schemeClr val="accent3">
                    <a:lumMod val="50000"/>
                  </a:schemeClr>
                </a:solidFill>
              </a:rPr>
              <a:t> год, тыс. руб.</a:t>
            </a:r>
            <a:endParaRPr lang="ru-RU" sz="2500" b="1" dirty="0">
              <a:solidFill>
                <a:schemeClr val="accent3">
                  <a:lumMod val="50000"/>
                </a:schemeClr>
              </a:solidFill>
            </a:endParaRPr>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910371836"/>
              </p:ext>
            </p:extLst>
          </p:nvPr>
        </p:nvGraphicFramePr>
        <p:xfrm>
          <a:off x="323528" y="1340767"/>
          <a:ext cx="8568952" cy="5319440"/>
        </p:xfrm>
        <a:graphic>
          <a:graphicData uri="http://schemas.openxmlformats.org/drawingml/2006/table">
            <a:tbl>
              <a:tblPr firstRow="1" bandRow="1">
                <a:tableStyleId>{B301B821-A1FF-4177-AEE7-76D212191A09}</a:tableStyleId>
              </a:tblPr>
              <a:tblGrid>
                <a:gridCol w="3923407"/>
                <a:gridCol w="1405185"/>
                <a:gridCol w="1080120"/>
                <a:gridCol w="1152128"/>
                <a:gridCol w="1008112"/>
              </a:tblGrid>
              <a:tr h="870829">
                <a:tc>
                  <a:txBody>
                    <a:bodyPr/>
                    <a:lstStyle/>
                    <a:p>
                      <a:pPr algn="ctr" fontAlgn="b"/>
                      <a:r>
                        <a:rPr lang="ru-RU" sz="1300" b="0" u="none" strike="noStrike" dirty="0">
                          <a:solidFill>
                            <a:schemeClr val="accent3">
                              <a:lumMod val="50000"/>
                            </a:schemeClr>
                          </a:solidFill>
                          <a:effectLst/>
                        </a:rPr>
                        <a:t>Наименование программы</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a:solidFill>
                            <a:schemeClr val="accent3">
                              <a:lumMod val="50000"/>
                            </a:schemeClr>
                          </a:solidFill>
                          <a:effectLst/>
                        </a:rPr>
                        <a:t>Утвержденный план </a:t>
                      </a:r>
                      <a:br>
                        <a:rPr lang="ru-RU" sz="1300" b="0" u="none" strike="noStrike" dirty="0">
                          <a:solidFill>
                            <a:schemeClr val="accent3">
                              <a:lumMod val="50000"/>
                            </a:schemeClr>
                          </a:solidFill>
                          <a:effectLst/>
                        </a:rPr>
                      </a:br>
                      <a:r>
                        <a:rPr lang="ru-RU" sz="1300" b="0" u="none" strike="noStrike" dirty="0">
                          <a:solidFill>
                            <a:schemeClr val="accent3">
                              <a:lumMod val="50000"/>
                            </a:schemeClr>
                          </a:solidFill>
                          <a:effectLst/>
                        </a:rPr>
                        <a:t>на </a:t>
                      </a:r>
                      <a:r>
                        <a:rPr lang="ru-RU" sz="1300" b="0" u="none" strike="noStrike" dirty="0" smtClean="0">
                          <a:solidFill>
                            <a:schemeClr val="accent3">
                              <a:lumMod val="50000"/>
                            </a:schemeClr>
                          </a:solidFill>
                          <a:effectLst/>
                        </a:rPr>
                        <a:t>202</a:t>
                      </a:r>
                      <a:r>
                        <a:rPr lang="en-US" sz="1300" b="0" u="none" strike="noStrike" dirty="0" smtClean="0">
                          <a:solidFill>
                            <a:schemeClr val="accent3">
                              <a:lumMod val="50000"/>
                            </a:schemeClr>
                          </a:solidFill>
                          <a:effectLst/>
                        </a:rPr>
                        <a:t>1</a:t>
                      </a:r>
                      <a:r>
                        <a:rPr lang="ru-RU" sz="1300" b="0" u="none" strike="noStrike" dirty="0" smtClean="0">
                          <a:solidFill>
                            <a:schemeClr val="accent3">
                              <a:lumMod val="50000"/>
                            </a:schemeClr>
                          </a:solidFill>
                          <a:effectLst/>
                        </a:rPr>
                        <a:t> </a:t>
                      </a:r>
                      <a:r>
                        <a:rPr lang="ru-RU" sz="1300" b="0" u="none" strike="noStrike" dirty="0">
                          <a:solidFill>
                            <a:schemeClr val="accent3">
                              <a:lumMod val="50000"/>
                            </a:schemeClr>
                          </a:solidFill>
                          <a:effectLst/>
                        </a:rPr>
                        <a:t>г.</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a:solidFill>
                            <a:schemeClr val="accent3">
                              <a:lumMod val="50000"/>
                            </a:schemeClr>
                          </a:solidFill>
                          <a:effectLst/>
                        </a:rPr>
                        <a:t>Проект </a:t>
                      </a:r>
                      <a:br>
                        <a:rPr lang="ru-RU" sz="1300" b="0" u="none" strike="noStrike" dirty="0">
                          <a:solidFill>
                            <a:schemeClr val="accent3">
                              <a:lumMod val="50000"/>
                            </a:schemeClr>
                          </a:solidFill>
                          <a:effectLst/>
                        </a:rPr>
                      </a:br>
                      <a:r>
                        <a:rPr lang="ru-RU" sz="1300" b="0" u="none" strike="noStrike" dirty="0" smtClean="0">
                          <a:solidFill>
                            <a:schemeClr val="accent3">
                              <a:lumMod val="50000"/>
                            </a:schemeClr>
                          </a:solidFill>
                          <a:effectLst/>
                        </a:rPr>
                        <a:t>202</a:t>
                      </a:r>
                      <a:r>
                        <a:rPr lang="en-US" sz="1300" b="0" u="none" strike="noStrike" dirty="0" smtClean="0">
                          <a:solidFill>
                            <a:schemeClr val="accent3">
                              <a:lumMod val="50000"/>
                            </a:schemeClr>
                          </a:solidFill>
                          <a:effectLst/>
                        </a:rPr>
                        <a:t>2</a:t>
                      </a:r>
                      <a:r>
                        <a:rPr lang="ru-RU" sz="1300" b="0" u="none" strike="noStrike" dirty="0" smtClean="0">
                          <a:solidFill>
                            <a:schemeClr val="accent3">
                              <a:lumMod val="50000"/>
                            </a:schemeClr>
                          </a:solidFill>
                          <a:effectLst/>
                        </a:rPr>
                        <a:t> </a:t>
                      </a:r>
                      <a:r>
                        <a:rPr lang="ru-RU" sz="1300" b="0" u="none" strike="noStrike" dirty="0">
                          <a:solidFill>
                            <a:schemeClr val="accent3">
                              <a:lumMod val="50000"/>
                            </a:schemeClr>
                          </a:solidFill>
                          <a:effectLst/>
                        </a:rPr>
                        <a:t>г.</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smtClean="0">
                          <a:solidFill>
                            <a:schemeClr val="accent3">
                              <a:lumMod val="50000"/>
                            </a:schemeClr>
                          </a:solidFill>
                          <a:effectLst/>
                        </a:rPr>
                        <a:t>Изменения </a:t>
                      </a:r>
                      <a:r>
                        <a:rPr lang="ru-RU" sz="1300" b="0" u="none" strike="noStrike" dirty="0">
                          <a:solidFill>
                            <a:schemeClr val="accent3">
                              <a:lumMod val="50000"/>
                            </a:schemeClr>
                          </a:solidFill>
                          <a:effectLst/>
                        </a:rPr>
                        <a:t>к предыдущему году,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smtClean="0">
                          <a:solidFill>
                            <a:schemeClr val="accent3">
                              <a:lumMod val="50000"/>
                            </a:schemeClr>
                          </a:solidFill>
                          <a:effectLst/>
                        </a:rPr>
                        <a:t>Удельный вес в общей сумме расходов</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r>
              <a:tr h="223928">
                <a:tc>
                  <a:txBody>
                    <a:bodyPr/>
                    <a:lstStyle/>
                    <a:p>
                      <a:pPr algn="l" fontAlgn="t"/>
                      <a:r>
                        <a:rPr lang="ru-RU" sz="1300" u="none" strike="noStrike" dirty="0" smtClean="0">
                          <a:solidFill>
                            <a:schemeClr val="accent4">
                              <a:lumMod val="50000"/>
                            </a:schemeClr>
                          </a:solidFill>
                          <a:effectLst/>
                        </a:rPr>
                        <a:t>«Развитие образования»</a:t>
                      </a:r>
                      <a:endParaRPr lang="ru-RU" sz="13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705 127,4</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739 629,5</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104,9</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43,6</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23928">
                <a:tc>
                  <a:txBody>
                    <a:bodyPr/>
                    <a:lstStyle/>
                    <a:p>
                      <a:pPr algn="l" fontAlgn="t"/>
                      <a:r>
                        <a:rPr lang="ru-RU" sz="1300" u="none" strike="noStrike" dirty="0" smtClean="0">
                          <a:solidFill>
                            <a:schemeClr val="accent4">
                              <a:lumMod val="50000"/>
                            </a:schemeClr>
                          </a:solidFill>
                          <a:effectLst/>
                        </a:rPr>
                        <a:t>«Социальная поддержка граждан»</a:t>
                      </a:r>
                      <a:endParaRPr lang="ru-RU" sz="13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12 663,0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12 831,8</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101,3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0,8</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439561">
                <a:tc>
                  <a:txBody>
                    <a:bodyPr/>
                    <a:lstStyle/>
                    <a:p>
                      <a:pPr algn="l" fontAlgn="t"/>
                      <a:r>
                        <a:rPr lang="ru-RU" sz="1300" u="none" strike="noStrike" dirty="0" smtClean="0">
                          <a:solidFill>
                            <a:schemeClr val="accent4">
                              <a:lumMod val="50000"/>
                            </a:schemeClr>
                          </a:solidFill>
                          <a:effectLst/>
                        </a:rPr>
                        <a:t>«Обеспечение</a:t>
                      </a:r>
                      <a:r>
                        <a:rPr lang="ru-RU" sz="1300" u="none" strike="noStrike" dirty="0">
                          <a:solidFill>
                            <a:schemeClr val="accent4">
                              <a:lumMod val="50000"/>
                            </a:schemeClr>
                          </a:solidFill>
                          <a:effectLst/>
                        </a:rPr>
                        <a:t> общественного порядка и противодействие </a:t>
                      </a:r>
                      <a:r>
                        <a:rPr lang="ru-RU" sz="1300" u="none" strike="noStrike" dirty="0" smtClean="0">
                          <a:solidFill>
                            <a:schemeClr val="accent4">
                              <a:lumMod val="50000"/>
                            </a:schemeClr>
                          </a:solidFill>
                          <a:effectLst/>
                        </a:rPr>
                        <a:t>преступности»</a:t>
                      </a:r>
                      <a:endParaRPr lang="ru-RU" sz="13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3 089,1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4 268,4</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138,2</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0,3</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1086463">
                <a:tc>
                  <a:txBody>
                    <a:bodyPr/>
                    <a:lstStyle/>
                    <a:p>
                      <a:pPr algn="l" fontAlgn="t"/>
                      <a:r>
                        <a:rPr lang="ru-RU" sz="1300" u="none" strike="noStrike" dirty="0" smtClean="0">
                          <a:solidFill>
                            <a:schemeClr val="accent4">
                              <a:lumMod val="50000"/>
                            </a:schemeClr>
                          </a:solidFill>
                          <a:effectLst/>
                        </a:rPr>
                        <a:t>«Защита</a:t>
                      </a:r>
                      <a:r>
                        <a:rPr lang="ru-RU" sz="1300" u="none" strike="noStrike" dirty="0">
                          <a:solidFill>
                            <a:schemeClr val="accent4">
                              <a:lumMod val="50000"/>
                            </a:schemeClr>
                          </a:solidFill>
                          <a:effectLst/>
                        </a:rPr>
                        <a:t> населения и территорий Павловского муниципального района от чрезвычайных ситуаций, обеспечение пожарной безопасности и безопасности людей на водных </a:t>
                      </a:r>
                      <a:r>
                        <a:rPr lang="ru-RU" sz="1300" u="none" strike="noStrike" dirty="0" smtClean="0">
                          <a:solidFill>
                            <a:schemeClr val="accent4">
                              <a:lumMod val="50000"/>
                            </a:schemeClr>
                          </a:solidFill>
                          <a:effectLst/>
                        </a:rPr>
                        <a:t>объектах»</a:t>
                      </a:r>
                      <a:endParaRPr lang="ru-RU" sz="13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3 416,0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4 588,9</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4,9</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0,3</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335944">
                <a:tc>
                  <a:txBody>
                    <a:bodyPr/>
                    <a:lstStyle/>
                    <a:p>
                      <a:pPr algn="l" fontAlgn="t"/>
                      <a:r>
                        <a:rPr lang="ru-RU" sz="1300" u="none" strike="noStrike" dirty="0" smtClean="0">
                          <a:solidFill>
                            <a:schemeClr val="accent4">
                              <a:lumMod val="50000"/>
                            </a:schemeClr>
                          </a:solidFill>
                          <a:effectLst/>
                        </a:rPr>
                        <a:t>«Развитие</a:t>
                      </a:r>
                      <a:r>
                        <a:rPr lang="ru-RU" sz="1300" u="none" strike="noStrike" dirty="0">
                          <a:solidFill>
                            <a:schemeClr val="accent4">
                              <a:lumMod val="50000"/>
                            </a:schemeClr>
                          </a:solidFill>
                          <a:effectLst/>
                        </a:rPr>
                        <a:t> культуры и межнациональных </a:t>
                      </a:r>
                      <a:r>
                        <a:rPr lang="ru-RU" sz="1300" u="none" strike="noStrike" dirty="0" smtClean="0">
                          <a:solidFill>
                            <a:schemeClr val="accent4">
                              <a:lumMod val="50000"/>
                            </a:schemeClr>
                          </a:solidFill>
                          <a:effectLst/>
                        </a:rPr>
                        <a:t>вопросов»</a:t>
                      </a:r>
                      <a:endParaRPr lang="ru-RU" sz="13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114 969,7</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193 850,8</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168,6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11,4</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1302097">
                <a:tc>
                  <a:txBody>
                    <a:bodyPr/>
                    <a:lstStyle/>
                    <a:p>
                      <a:pPr algn="l" fontAlgn="t"/>
                      <a:r>
                        <a:rPr lang="ru-RU" sz="1300" u="none" strike="noStrike" dirty="0" smtClean="0">
                          <a:solidFill>
                            <a:schemeClr val="accent4">
                              <a:lumMod val="50000"/>
                            </a:schemeClr>
                          </a:solidFill>
                          <a:effectLst/>
                        </a:rPr>
                        <a:t>«Развитие </a:t>
                      </a:r>
                      <a:r>
                        <a:rPr lang="ru-RU" sz="1300" u="none" strike="noStrike" dirty="0">
                          <a:solidFill>
                            <a:schemeClr val="accent4">
                              <a:lumMod val="50000"/>
                            </a:schemeClr>
                          </a:solidFill>
                          <a:effectLst/>
                        </a:rPr>
                        <a:t>и поддержка малого и среднего </a:t>
                      </a:r>
                      <a:r>
                        <a:rPr lang="ru-RU" sz="1300" u="none" strike="noStrike" dirty="0" smtClean="0">
                          <a:solidFill>
                            <a:schemeClr val="accent4">
                              <a:lumMod val="50000"/>
                            </a:schemeClr>
                          </a:solidFill>
                          <a:effectLst/>
                        </a:rPr>
                        <a:t>предпринимательства,</a:t>
                      </a:r>
                      <a:r>
                        <a:rPr lang="ru-RU" sz="1300" u="none" strike="noStrike" baseline="0" dirty="0" smtClean="0">
                          <a:solidFill>
                            <a:schemeClr val="accent4">
                              <a:lumMod val="50000"/>
                            </a:schemeClr>
                          </a:solidFill>
                          <a:effectLst/>
                        </a:rPr>
                        <a:t> а также физических лиц, применяющих специальный налоговый режим «Налог на профессиональный доход», в Павловском </a:t>
                      </a:r>
                      <a:r>
                        <a:rPr lang="ru-RU" sz="1300" u="none" strike="noStrike" dirty="0" smtClean="0">
                          <a:solidFill>
                            <a:schemeClr val="accent4">
                              <a:lumMod val="50000"/>
                            </a:schemeClr>
                          </a:solidFill>
                          <a:effectLst/>
                        </a:rPr>
                        <a:t>муниципальном </a:t>
                      </a:r>
                      <a:r>
                        <a:rPr lang="ru-RU" sz="1300" u="none" strike="noStrike" dirty="0">
                          <a:solidFill>
                            <a:schemeClr val="accent4">
                              <a:lumMod val="50000"/>
                            </a:schemeClr>
                          </a:solidFill>
                          <a:effectLst/>
                        </a:rPr>
                        <a:t>районе </a:t>
                      </a:r>
                      <a:r>
                        <a:rPr lang="ru-RU" sz="1300" u="none" strike="noStrike" dirty="0" smtClean="0">
                          <a:solidFill>
                            <a:schemeClr val="accent4">
                              <a:lumMod val="50000"/>
                            </a:schemeClr>
                          </a:solidFill>
                          <a:effectLst/>
                        </a:rPr>
                        <a:t>Воронежской области»</a:t>
                      </a:r>
                      <a:endParaRPr lang="ru-RU" sz="13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8 903,0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20 030,0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225,0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1,2</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500746">
                <a:tc>
                  <a:txBody>
                    <a:bodyPr/>
                    <a:lstStyle/>
                    <a:p>
                      <a:pPr algn="l" fontAlgn="t"/>
                      <a:r>
                        <a:rPr lang="ru-RU" sz="1300" u="none" strike="noStrike" dirty="0" smtClean="0">
                          <a:solidFill>
                            <a:schemeClr val="accent4">
                              <a:lumMod val="50000"/>
                            </a:schemeClr>
                          </a:solidFill>
                          <a:effectLst/>
                        </a:rPr>
                        <a:t>«Развитие</a:t>
                      </a:r>
                      <a:r>
                        <a:rPr lang="ru-RU" sz="1300" u="none" strike="noStrike" dirty="0">
                          <a:solidFill>
                            <a:schemeClr val="accent4">
                              <a:lumMod val="50000"/>
                            </a:schemeClr>
                          </a:solidFill>
                          <a:effectLst/>
                        </a:rPr>
                        <a:t> сельского хозяйства на территории Павловского муниципального </a:t>
                      </a:r>
                      <a:r>
                        <a:rPr lang="ru-RU" sz="1300" u="none" strike="noStrike" dirty="0" smtClean="0">
                          <a:solidFill>
                            <a:schemeClr val="accent4">
                              <a:lumMod val="50000"/>
                            </a:schemeClr>
                          </a:solidFill>
                          <a:effectLst/>
                        </a:rPr>
                        <a:t>района»</a:t>
                      </a:r>
                      <a:endParaRPr lang="ru-RU" sz="13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12 083,4</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11 613,0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96,1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0,7</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335944">
                <a:tc>
                  <a:txBody>
                    <a:bodyPr/>
                    <a:lstStyle/>
                    <a:p>
                      <a:pPr algn="l" fontAlgn="t"/>
                      <a:r>
                        <a:rPr lang="ru-RU" sz="1300" u="none" strike="noStrike" dirty="0" smtClean="0">
                          <a:solidFill>
                            <a:schemeClr val="accent4">
                              <a:lumMod val="50000"/>
                            </a:schemeClr>
                          </a:solidFill>
                          <a:effectLst/>
                        </a:rPr>
                        <a:t>«Управление</a:t>
                      </a:r>
                      <a:r>
                        <a:rPr lang="ru-RU" sz="1300" u="none" strike="noStrike" dirty="0">
                          <a:solidFill>
                            <a:schemeClr val="accent4">
                              <a:lumMod val="50000"/>
                            </a:schemeClr>
                          </a:solidFill>
                          <a:effectLst/>
                        </a:rPr>
                        <a:t> муниципальным </a:t>
                      </a:r>
                      <a:r>
                        <a:rPr lang="ru-RU" sz="1300" u="none" strike="noStrike" dirty="0" smtClean="0">
                          <a:solidFill>
                            <a:schemeClr val="accent4">
                              <a:lumMod val="50000"/>
                            </a:schemeClr>
                          </a:solidFill>
                          <a:effectLst/>
                        </a:rPr>
                        <a:t>имуществом»</a:t>
                      </a:r>
                      <a:endParaRPr lang="ru-RU" sz="13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65 756,8</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71 982,8</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109,5</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4,2</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8627406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sz="half" idx="1"/>
            <p:extLst>
              <p:ext uri="{D42A27DB-BD31-4B8C-83A1-F6EECF244321}">
                <p14:modId xmlns:p14="http://schemas.microsoft.com/office/powerpoint/2010/main" val="2479147455"/>
              </p:ext>
            </p:extLst>
          </p:nvPr>
        </p:nvGraphicFramePr>
        <p:xfrm>
          <a:off x="467544" y="836715"/>
          <a:ext cx="8424936" cy="5197829"/>
        </p:xfrm>
        <a:graphic>
          <a:graphicData uri="http://schemas.openxmlformats.org/drawingml/2006/table">
            <a:tbl>
              <a:tblPr firstRow="1" bandRow="1">
                <a:tableStyleId>{B301B821-A1FF-4177-AEE7-76D212191A09}</a:tableStyleId>
              </a:tblPr>
              <a:tblGrid>
                <a:gridCol w="4032448"/>
                <a:gridCol w="1296144"/>
                <a:gridCol w="1080120"/>
                <a:gridCol w="1152128"/>
                <a:gridCol w="864096"/>
              </a:tblGrid>
              <a:tr h="1286310">
                <a:tc>
                  <a:txBody>
                    <a:bodyPr/>
                    <a:lstStyle/>
                    <a:p>
                      <a:pPr algn="ctr" fontAlgn="b"/>
                      <a:r>
                        <a:rPr lang="ru-RU" sz="1300" b="0" u="none" strike="noStrike" dirty="0">
                          <a:solidFill>
                            <a:schemeClr val="accent3">
                              <a:lumMod val="50000"/>
                            </a:schemeClr>
                          </a:solidFill>
                          <a:effectLst/>
                        </a:rPr>
                        <a:t>Наименование программы</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a:solidFill>
                            <a:schemeClr val="accent3">
                              <a:lumMod val="50000"/>
                            </a:schemeClr>
                          </a:solidFill>
                          <a:effectLst/>
                        </a:rPr>
                        <a:t>Утвержденный план на </a:t>
                      </a:r>
                      <a:r>
                        <a:rPr lang="ru-RU" sz="1300" b="0" u="none" strike="noStrike" dirty="0" smtClean="0">
                          <a:solidFill>
                            <a:schemeClr val="accent3">
                              <a:lumMod val="50000"/>
                            </a:schemeClr>
                          </a:solidFill>
                          <a:effectLst/>
                        </a:rPr>
                        <a:t>2021 г</a:t>
                      </a:r>
                      <a:r>
                        <a:rPr lang="ru-RU" sz="1300" b="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a:solidFill>
                            <a:schemeClr val="accent3">
                              <a:lumMod val="50000"/>
                            </a:schemeClr>
                          </a:solidFill>
                          <a:effectLst/>
                        </a:rPr>
                        <a:t>Проект </a:t>
                      </a:r>
                      <a:br>
                        <a:rPr lang="ru-RU" sz="1300" b="0" u="none" strike="noStrike" dirty="0">
                          <a:solidFill>
                            <a:schemeClr val="accent3">
                              <a:lumMod val="50000"/>
                            </a:schemeClr>
                          </a:solidFill>
                          <a:effectLst/>
                        </a:rPr>
                      </a:br>
                      <a:r>
                        <a:rPr lang="ru-RU" sz="1300" b="0" u="none" strike="noStrike" dirty="0" smtClean="0">
                          <a:solidFill>
                            <a:schemeClr val="accent3">
                              <a:lumMod val="50000"/>
                            </a:schemeClr>
                          </a:solidFill>
                          <a:effectLst/>
                        </a:rPr>
                        <a:t>2022 </a:t>
                      </a:r>
                      <a:r>
                        <a:rPr lang="ru-RU" sz="1300" b="0" u="none" strike="noStrike" dirty="0">
                          <a:solidFill>
                            <a:schemeClr val="accent3">
                              <a:lumMod val="50000"/>
                            </a:schemeClr>
                          </a:solidFill>
                          <a:effectLst/>
                        </a:rPr>
                        <a:t>г.</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0" u="none" strike="noStrike" dirty="0">
                          <a:solidFill>
                            <a:schemeClr val="accent3">
                              <a:lumMod val="50000"/>
                            </a:schemeClr>
                          </a:solidFill>
                          <a:effectLst/>
                        </a:rPr>
                        <a:t>И</a:t>
                      </a:r>
                      <a:r>
                        <a:rPr lang="ru-RU" sz="1300" b="0" u="none" strike="noStrike" dirty="0" smtClean="0">
                          <a:solidFill>
                            <a:schemeClr val="accent3">
                              <a:lumMod val="50000"/>
                            </a:schemeClr>
                          </a:solidFill>
                          <a:effectLst/>
                        </a:rPr>
                        <a:t>зменения </a:t>
                      </a:r>
                      <a:r>
                        <a:rPr lang="ru-RU" sz="1300" b="0" u="none" strike="noStrike" dirty="0">
                          <a:solidFill>
                            <a:schemeClr val="accent3">
                              <a:lumMod val="50000"/>
                            </a:schemeClr>
                          </a:solidFill>
                          <a:effectLst/>
                        </a:rPr>
                        <a:t>к предыдущему году,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300" b="0" u="none" strike="noStrike" dirty="0" smtClean="0">
                          <a:solidFill>
                            <a:schemeClr val="accent3">
                              <a:lumMod val="50000"/>
                            </a:schemeClr>
                          </a:solidFill>
                          <a:effectLst/>
                        </a:rPr>
                        <a:t>Удельный вес в общей сумме расходов</a:t>
                      </a:r>
                      <a:endParaRPr lang="ru-RU" sz="1300" b="0" i="0" u="none" strike="noStrike" dirty="0" smtClean="0">
                        <a:solidFill>
                          <a:schemeClr val="accent3">
                            <a:lumMod val="50000"/>
                          </a:schemeClr>
                        </a:solidFill>
                        <a:effectLst/>
                        <a:latin typeface="Times New Roman"/>
                      </a:endParaRPr>
                    </a:p>
                    <a:p>
                      <a:pPr algn="ctr" fontAlgn="b"/>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r>
              <a:tr h="464617">
                <a:tc>
                  <a:txBody>
                    <a:bodyPr/>
                    <a:lstStyle/>
                    <a:p>
                      <a:pPr algn="l" fontAlgn="t"/>
                      <a:r>
                        <a:rPr lang="ru-RU" sz="1300" u="none" strike="noStrike" dirty="0" smtClean="0">
                          <a:solidFill>
                            <a:schemeClr val="accent4">
                              <a:lumMod val="50000"/>
                            </a:schemeClr>
                          </a:solidFill>
                          <a:effectLst/>
                          <a:latin typeface="+mn-lt"/>
                        </a:rPr>
                        <a:t>«Содействие</a:t>
                      </a:r>
                      <a:r>
                        <a:rPr lang="ru-RU" sz="1300" u="none" strike="noStrike" dirty="0">
                          <a:solidFill>
                            <a:schemeClr val="accent4">
                              <a:lumMod val="50000"/>
                            </a:schemeClr>
                          </a:solidFill>
                          <a:effectLst/>
                          <a:latin typeface="+mn-lt"/>
                        </a:rPr>
                        <a:t> развитию муниципальных образований и местного </a:t>
                      </a:r>
                      <a:r>
                        <a:rPr lang="ru-RU" sz="1300" u="none" strike="noStrike" dirty="0" smtClean="0">
                          <a:solidFill>
                            <a:schemeClr val="accent4">
                              <a:lumMod val="50000"/>
                            </a:schemeClr>
                          </a:solidFill>
                          <a:effectLst/>
                          <a:latin typeface="+mn-lt"/>
                        </a:rPr>
                        <a:t>самоуправления»</a:t>
                      </a:r>
                      <a:endParaRPr lang="ru-RU" sz="1300" b="0" i="0" u="none" strike="noStrike" dirty="0">
                        <a:solidFill>
                          <a:schemeClr val="accent4">
                            <a:lumMod val="50000"/>
                          </a:schemeClr>
                        </a:solidFill>
                        <a:effectLst/>
                        <a:latin typeface="+mn-lt"/>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40 016,2</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en-US" sz="1300" u="none" strike="noStrike" dirty="0" smtClean="0">
                          <a:solidFill>
                            <a:schemeClr val="accent4">
                              <a:lumMod val="50000"/>
                            </a:schemeClr>
                          </a:solidFill>
                          <a:effectLst/>
                          <a:latin typeface="+mj-lt"/>
                        </a:rPr>
                        <a:t>318</a:t>
                      </a:r>
                      <a:r>
                        <a:rPr lang="ru-RU" sz="1300" u="none" strike="noStrike" baseline="0" dirty="0" smtClean="0">
                          <a:solidFill>
                            <a:schemeClr val="accent4">
                              <a:lumMod val="50000"/>
                            </a:schemeClr>
                          </a:solidFill>
                          <a:effectLst/>
                          <a:latin typeface="+mj-lt"/>
                        </a:rPr>
                        <a:t> </a:t>
                      </a:r>
                      <a:r>
                        <a:rPr lang="en-US" sz="1300" u="none" strike="noStrike" dirty="0" smtClean="0">
                          <a:solidFill>
                            <a:schemeClr val="accent4">
                              <a:lumMod val="50000"/>
                            </a:schemeClr>
                          </a:solidFill>
                          <a:effectLst/>
                          <a:latin typeface="+mj-lt"/>
                        </a:rPr>
                        <a:t>189,3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более</a:t>
                      </a:r>
                      <a:r>
                        <a:rPr lang="ru-RU" sz="1300" u="none" strike="noStrike" baseline="0" dirty="0" smtClean="0">
                          <a:solidFill>
                            <a:schemeClr val="accent4">
                              <a:lumMod val="50000"/>
                            </a:schemeClr>
                          </a:solidFill>
                          <a:effectLst/>
                          <a:latin typeface="+mj-lt"/>
                        </a:rPr>
                        <a:t> чем в 700 раз</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18,8</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860271">
                <a:tc>
                  <a:txBody>
                    <a:bodyPr/>
                    <a:lstStyle/>
                    <a:p>
                      <a:pPr algn="l" fontAlgn="t"/>
                      <a:r>
                        <a:rPr lang="ru-RU" sz="1300" u="none" strike="noStrike" dirty="0" smtClean="0">
                          <a:solidFill>
                            <a:schemeClr val="accent4">
                              <a:lumMod val="50000"/>
                            </a:schemeClr>
                          </a:solidFill>
                          <a:effectLst/>
                          <a:latin typeface="+mn-lt"/>
                        </a:rPr>
                        <a:t>«Управление </a:t>
                      </a:r>
                      <a:r>
                        <a:rPr lang="ru-RU" sz="1300" u="none" strike="noStrike" dirty="0">
                          <a:solidFill>
                            <a:schemeClr val="accent4">
                              <a:lumMod val="50000"/>
                            </a:schemeClr>
                          </a:solidFill>
                          <a:effectLst/>
                          <a:latin typeface="+mn-lt"/>
                        </a:rPr>
                        <a:t>муниципальными финансами, повышение устойчивости бюджетов муниципальных образований Павловского муниципального </a:t>
                      </a:r>
                      <a:r>
                        <a:rPr lang="ru-RU" sz="1300" u="none" strike="noStrike" dirty="0" smtClean="0">
                          <a:solidFill>
                            <a:schemeClr val="accent4">
                              <a:lumMod val="50000"/>
                            </a:schemeClr>
                          </a:solidFill>
                          <a:effectLst/>
                          <a:latin typeface="+mn-lt"/>
                        </a:rPr>
                        <a:t>района Воронежской области»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108 738,6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91 420,0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83,6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5,4</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46589">
                <a:tc>
                  <a:txBody>
                    <a:bodyPr/>
                    <a:lstStyle/>
                    <a:p>
                      <a:pPr algn="l" fontAlgn="t"/>
                      <a:r>
                        <a:rPr lang="ru-RU" sz="1300" u="none" strike="noStrike" dirty="0" smtClean="0">
                          <a:solidFill>
                            <a:schemeClr val="accent4">
                              <a:lumMod val="50000"/>
                            </a:schemeClr>
                          </a:solidFill>
                          <a:effectLst/>
                          <a:latin typeface="+mn-lt"/>
                        </a:rPr>
                        <a:t>«Развитие </a:t>
                      </a:r>
                      <a:r>
                        <a:rPr lang="ru-RU" sz="1300" u="none" strike="noStrike" dirty="0">
                          <a:solidFill>
                            <a:schemeClr val="accent4">
                              <a:lumMod val="50000"/>
                            </a:schemeClr>
                          </a:solidFill>
                          <a:effectLst/>
                          <a:latin typeface="+mn-lt"/>
                        </a:rPr>
                        <a:t>физической культуры и </a:t>
                      </a:r>
                      <a:r>
                        <a:rPr lang="ru-RU" sz="1300" u="none" strike="noStrike" dirty="0" smtClean="0">
                          <a:solidFill>
                            <a:schemeClr val="accent4">
                              <a:lumMod val="50000"/>
                            </a:schemeClr>
                          </a:solidFill>
                          <a:effectLst/>
                          <a:latin typeface="+mn-lt"/>
                        </a:rPr>
                        <a:t>спорта»</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44 219,3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80 128,3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181,2</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4,7</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484045">
                <a:tc>
                  <a:txBody>
                    <a:bodyPr/>
                    <a:lstStyle/>
                    <a:p>
                      <a:pPr algn="l" fontAlgn="t"/>
                      <a:r>
                        <a:rPr lang="ru-RU" sz="1300" u="none" strike="noStrike" dirty="0" smtClean="0">
                          <a:solidFill>
                            <a:schemeClr val="accent4">
                              <a:lumMod val="50000"/>
                            </a:schemeClr>
                          </a:solidFill>
                          <a:effectLst/>
                          <a:latin typeface="+mn-lt"/>
                        </a:rPr>
                        <a:t>«Социализация детей сирот и детей, нуждающихся в особой защите</a:t>
                      </a:r>
                      <a:r>
                        <a:rPr lang="ru-RU" sz="1300" u="none" strike="noStrike" baseline="0" dirty="0" smtClean="0">
                          <a:solidFill>
                            <a:schemeClr val="accent4">
                              <a:lumMod val="50000"/>
                            </a:schemeClr>
                          </a:solidFill>
                          <a:effectLst/>
                          <a:latin typeface="+mn-lt"/>
                        </a:rPr>
                        <a:t> государства</a:t>
                      </a:r>
                      <a:r>
                        <a:rPr lang="ru-RU" sz="1300" u="none" strike="noStrike" dirty="0" smtClean="0">
                          <a:solidFill>
                            <a:schemeClr val="accent4">
                              <a:lumMod val="50000"/>
                            </a:schemeClr>
                          </a:solidFill>
                          <a:effectLst/>
                          <a:latin typeface="+mn-lt"/>
                        </a:rPr>
                        <a:t>»</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18 797,1</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29 175,6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155,2</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1,7</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46589">
                <a:tc>
                  <a:txBody>
                    <a:bodyPr/>
                    <a:lstStyle/>
                    <a:p>
                      <a:pPr algn="l" fontAlgn="t"/>
                      <a:r>
                        <a:rPr lang="ru-RU" sz="1300" u="none" strike="noStrike" dirty="0" smtClean="0">
                          <a:solidFill>
                            <a:schemeClr val="accent4">
                              <a:lumMod val="50000"/>
                            </a:schemeClr>
                          </a:solidFill>
                          <a:effectLst/>
                          <a:latin typeface="+mn-lt"/>
                        </a:rPr>
                        <a:t>«Развитие </a:t>
                      </a:r>
                      <a:r>
                        <a:rPr lang="ru-RU" sz="1300" u="none" strike="noStrike" dirty="0">
                          <a:solidFill>
                            <a:schemeClr val="accent4">
                              <a:lumMod val="50000"/>
                            </a:schemeClr>
                          </a:solidFill>
                          <a:effectLst/>
                          <a:latin typeface="+mn-lt"/>
                        </a:rPr>
                        <a:t>молодежной </a:t>
                      </a:r>
                      <a:r>
                        <a:rPr lang="ru-RU" sz="1300" u="none" strike="noStrike" dirty="0" smtClean="0">
                          <a:solidFill>
                            <a:schemeClr val="accent4">
                              <a:lumMod val="50000"/>
                            </a:schemeClr>
                          </a:solidFill>
                          <a:effectLst/>
                          <a:latin typeface="+mn-lt"/>
                        </a:rPr>
                        <a:t>политики»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2 889,4</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2 450,9</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84,8</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0,1</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46589">
                <a:tc>
                  <a:txBody>
                    <a:bodyPr/>
                    <a:lstStyle/>
                    <a:p>
                      <a:pPr algn="l" fontAlgn="t"/>
                      <a:r>
                        <a:rPr lang="ru-RU" sz="1300" b="0" i="0" u="none" strike="noStrike" dirty="0" smtClean="0">
                          <a:solidFill>
                            <a:schemeClr val="accent4">
                              <a:lumMod val="50000"/>
                            </a:schemeClr>
                          </a:solidFill>
                          <a:effectLst/>
                          <a:latin typeface="+mn-lt"/>
                          <a:cs typeface="Microsoft Sans Serif" pitchFamily="34" charset="0"/>
                        </a:rPr>
                        <a:t>«Охрана окружающей среды и природные ресурсы»</a:t>
                      </a:r>
                      <a:endParaRPr lang="ru-RU" sz="1300" b="0" i="0" u="none" strike="noStrike" dirty="0">
                        <a:solidFill>
                          <a:schemeClr val="accent4">
                            <a:lumMod val="50000"/>
                          </a:schemeClr>
                        </a:solidFill>
                        <a:effectLst/>
                        <a:latin typeface="+mn-lt"/>
                        <a:cs typeface="Microsoft Sans Serif" pitchFamily="34" charset="0"/>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b="0" i="0" u="none" strike="noStrike" dirty="0" smtClean="0">
                          <a:solidFill>
                            <a:schemeClr val="accent4">
                              <a:lumMod val="50000"/>
                            </a:schemeClr>
                          </a:solidFill>
                          <a:effectLst/>
                          <a:latin typeface="+mj-lt"/>
                        </a:rPr>
                        <a:t>180,0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b="0" i="0" u="none" strike="noStrike" dirty="0" smtClean="0">
                          <a:solidFill>
                            <a:schemeClr val="accent4">
                              <a:lumMod val="50000"/>
                            </a:schemeClr>
                          </a:solidFill>
                          <a:effectLst/>
                          <a:latin typeface="+mj-lt"/>
                        </a:rPr>
                        <a:t>81</a:t>
                      </a:r>
                      <a:r>
                        <a:rPr lang="ru-RU" sz="1300" b="0" i="0" u="none" strike="noStrike" baseline="0" dirty="0" smtClean="0">
                          <a:solidFill>
                            <a:schemeClr val="accent4">
                              <a:lumMod val="50000"/>
                            </a:schemeClr>
                          </a:solidFill>
                          <a:effectLst/>
                          <a:latin typeface="+mj-lt"/>
                        </a:rPr>
                        <a:t> 795,9</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b="0" i="0" u="none" strike="noStrike" dirty="0" smtClean="0">
                          <a:solidFill>
                            <a:schemeClr val="accent4">
                              <a:lumMod val="50000"/>
                            </a:schemeClr>
                          </a:solidFill>
                          <a:effectLst/>
                          <a:latin typeface="+mj-lt"/>
                        </a:rPr>
                        <a:t>Более чем в 400 раз</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4,8</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721503">
                <a:tc>
                  <a:txBody>
                    <a:bodyPr/>
                    <a:lstStyle/>
                    <a:p>
                      <a:pPr algn="l" fontAlgn="b"/>
                      <a:r>
                        <a:rPr lang="ru-RU" sz="1300" u="none" strike="noStrike" dirty="0">
                          <a:solidFill>
                            <a:schemeClr val="accent4">
                              <a:lumMod val="50000"/>
                            </a:schemeClr>
                          </a:solidFill>
                          <a:effectLst/>
                          <a:latin typeface="+mn-lt"/>
                        </a:rPr>
                        <a:t>Непрограммные расходы </a:t>
                      </a:r>
                      <a:r>
                        <a:rPr lang="ru-RU" sz="1300" u="none" strike="noStrike" dirty="0" smtClean="0">
                          <a:solidFill>
                            <a:schemeClr val="accent4">
                              <a:lumMod val="50000"/>
                            </a:schemeClr>
                          </a:solidFill>
                          <a:effectLst/>
                          <a:latin typeface="+mn-lt"/>
                        </a:rPr>
                        <a:t>бюджета </a:t>
                      </a:r>
                      <a:r>
                        <a:rPr lang="ru-RU" sz="1300" u="none" strike="noStrike" dirty="0">
                          <a:solidFill>
                            <a:schemeClr val="accent4">
                              <a:lumMod val="50000"/>
                            </a:schemeClr>
                          </a:solidFill>
                          <a:effectLst/>
                          <a:latin typeface="+mn-lt"/>
                        </a:rPr>
                        <a:t>Павловского муниципального </a:t>
                      </a:r>
                      <a:r>
                        <a:rPr lang="ru-RU" sz="1300" u="none" strike="noStrike" dirty="0" smtClean="0">
                          <a:solidFill>
                            <a:schemeClr val="accent4">
                              <a:lumMod val="50000"/>
                            </a:schemeClr>
                          </a:solidFill>
                          <a:effectLst/>
                          <a:latin typeface="+mn-lt"/>
                        </a:rPr>
                        <a:t>района Воронежской области</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29 526,3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u="none" strike="noStrike" dirty="0" smtClean="0">
                          <a:solidFill>
                            <a:schemeClr val="accent4">
                              <a:lumMod val="50000"/>
                            </a:schemeClr>
                          </a:solidFill>
                          <a:effectLst/>
                          <a:latin typeface="+mj-lt"/>
                        </a:rPr>
                        <a:t>34 433,0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u="none" strike="noStrike" dirty="0" smtClean="0">
                          <a:solidFill>
                            <a:schemeClr val="accent4">
                              <a:lumMod val="50000"/>
                            </a:schemeClr>
                          </a:solidFill>
                          <a:effectLst/>
                          <a:latin typeface="+mj-lt"/>
                        </a:rPr>
                        <a:t>116,6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rtl="0" fontAlgn="t"/>
                      <a:r>
                        <a:rPr lang="ru-RU" sz="1300" b="0" i="0" u="none" strike="noStrike" dirty="0" smtClean="0">
                          <a:solidFill>
                            <a:srgbClr val="08684E"/>
                          </a:solidFill>
                          <a:effectLst/>
                          <a:latin typeface="Calibri"/>
                        </a:rPr>
                        <a:t>2,0</a:t>
                      </a:r>
                      <a:endParaRPr lang="ru-RU" sz="1300" b="0" i="0" u="none" strike="noStrike" dirty="0">
                        <a:solidFill>
                          <a:srgbClr val="08684E"/>
                        </a:solidFill>
                        <a:effectLst/>
                        <a:latin typeface="Calibri"/>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484045">
                <a:tc>
                  <a:txBody>
                    <a:bodyPr/>
                    <a:lstStyle/>
                    <a:p>
                      <a:pPr algn="l" fontAlgn="b"/>
                      <a:r>
                        <a:rPr lang="ru-RU" sz="1400" b="1" u="none" strike="noStrike" dirty="0">
                          <a:solidFill>
                            <a:schemeClr val="accent4">
                              <a:lumMod val="50000"/>
                            </a:schemeClr>
                          </a:solidFill>
                          <a:effectLst/>
                          <a:latin typeface="+mn-lt"/>
                        </a:rPr>
                        <a:t>ИТОГО</a:t>
                      </a:r>
                      <a:endParaRPr lang="ru-RU" sz="1400" b="1" i="1"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smtClean="0">
                          <a:solidFill>
                            <a:schemeClr val="accent4">
                              <a:lumMod val="50000"/>
                            </a:schemeClr>
                          </a:solidFill>
                          <a:effectLst/>
                          <a:latin typeface="+mj-lt"/>
                        </a:rPr>
                        <a:t>1 170 375,3</a:t>
                      </a:r>
                      <a:endParaRPr lang="ru-RU" sz="1300" b="1" i="1"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smtClean="0">
                          <a:solidFill>
                            <a:schemeClr val="accent4">
                              <a:lumMod val="50000"/>
                            </a:schemeClr>
                          </a:solidFill>
                          <a:effectLst/>
                          <a:latin typeface="+mj-lt"/>
                        </a:rPr>
                        <a:t>1 696 388,2</a:t>
                      </a:r>
                      <a:endParaRPr lang="ru-RU" sz="1300" b="1" i="1"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smtClean="0">
                          <a:solidFill>
                            <a:schemeClr val="accent4">
                              <a:lumMod val="50000"/>
                            </a:schemeClr>
                          </a:solidFill>
                          <a:effectLst/>
                          <a:latin typeface="+mj-lt"/>
                        </a:rPr>
                        <a:t>144,9</a:t>
                      </a:r>
                      <a:endParaRPr lang="ru-RU" sz="1300" b="1" i="1"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1" u="none" strike="noStrike" dirty="0">
                          <a:solidFill>
                            <a:schemeClr val="accent4">
                              <a:lumMod val="50000"/>
                            </a:schemeClr>
                          </a:solidFill>
                          <a:effectLst/>
                          <a:latin typeface="+mj-lt"/>
                        </a:rPr>
                        <a:t>100,0</a:t>
                      </a:r>
                      <a:endParaRPr lang="ru-RU" sz="1300" b="1" i="1"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3929242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980728"/>
            <a:ext cx="8064896" cy="1323439"/>
          </a:xfrm>
          <a:prstGeom prst="rect">
            <a:avLst/>
          </a:prstGeom>
        </p:spPr>
        <p:txBody>
          <a:bodyPr wrap="square">
            <a:spAutoFit/>
          </a:bodyPr>
          <a:lstStyle/>
          <a:p>
            <a:pPr algn="just"/>
            <a:r>
              <a:rPr lang="ru-RU" sz="1600" dirty="0" smtClean="0">
                <a:solidFill>
                  <a:schemeClr val="accent6">
                    <a:lumMod val="75000"/>
                  </a:schemeClr>
                </a:solidFill>
              </a:rPr>
              <a:t>       </a:t>
            </a:r>
            <a:r>
              <a:rPr lang="ru-RU" sz="1600" dirty="0" smtClean="0">
                <a:solidFill>
                  <a:schemeClr val="accent4">
                    <a:lumMod val="50000"/>
                  </a:schemeClr>
                </a:solidFill>
              </a:rPr>
              <a:t>Как </a:t>
            </a:r>
            <a:r>
              <a:rPr lang="ru-RU" sz="1600" dirty="0">
                <a:solidFill>
                  <a:schemeClr val="accent4">
                    <a:lumMod val="50000"/>
                  </a:schemeClr>
                </a:solidFill>
              </a:rPr>
              <a:t>и в предыдущие годы  на территории Павловского муниципального </a:t>
            </a:r>
            <a:r>
              <a:rPr lang="ru-RU" sz="1600" dirty="0" smtClean="0">
                <a:solidFill>
                  <a:schemeClr val="accent4">
                    <a:lumMod val="50000"/>
                  </a:schemeClr>
                </a:solidFill>
              </a:rPr>
              <a:t>района Воронежской области планируется </a:t>
            </a:r>
            <a:r>
              <a:rPr lang="ru-RU" sz="1600" dirty="0">
                <a:solidFill>
                  <a:schemeClr val="accent4">
                    <a:lumMod val="50000"/>
                  </a:schemeClr>
                </a:solidFill>
              </a:rPr>
              <a:t>реализация приоритетных национальных проектов.  В бюджете на </a:t>
            </a:r>
            <a:r>
              <a:rPr lang="ru-RU" sz="1600" dirty="0" smtClean="0">
                <a:solidFill>
                  <a:schemeClr val="accent4">
                    <a:lumMod val="50000"/>
                  </a:schemeClr>
                </a:solidFill>
              </a:rPr>
              <a:t>2022 </a:t>
            </a:r>
            <a:r>
              <a:rPr lang="ru-RU" sz="1600" dirty="0">
                <a:solidFill>
                  <a:schemeClr val="accent4">
                    <a:lumMod val="50000"/>
                  </a:schemeClr>
                </a:solidFill>
              </a:rPr>
              <a:t>год предусмотрены ассигнования за счет средств федерального, областного и местного бюджетов на финансирование </a:t>
            </a:r>
            <a:r>
              <a:rPr lang="ru-RU" sz="1600" dirty="0" smtClean="0">
                <a:solidFill>
                  <a:schemeClr val="accent4">
                    <a:lumMod val="50000"/>
                  </a:schemeClr>
                </a:solidFill>
              </a:rPr>
              <a:t>регионального проекта</a:t>
            </a:r>
            <a:endParaRPr lang="ru-RU" sz="1600" dirty="0">
              <a:solidFill>
                <a:schemeClr val="accent4">
                  <a:lumMod val="50000"/>
                </a:schemeClr>
              </a:solidFill>
            </a:endParaRPr>
          </a:p>
        </p:txBody>
      </p:sp>
      <p:graphicFrame>
        <p:nvGraphicFramePr>
          <p:cNvPr id="17" name="Схема 16"/>
          <p:cNvGraphicFramePr/>
          <p:nvPr>
            <p:extLst>
              <p:ext uri="{D42A27DB-BD31-4B8C-83A1-F6EECF244321}">
                <p14:modId xmlns:p14="http://schemas.microsoft.com/office/powerpoint/2010/main" val="1674460170"/>
              </p:ext>
            </p:extLst>
          </p:nvPr>
        </p:nvGraphicFramePr>
        <p:xfrm>
          <a:off x="539552" y="2304167"/>
          <a:ext cx="8208912" cy="15568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Объект 3"/>
          <p:cNvSpPr txBox="1">
            <a:spLocks/>
          </p:cNvSpPr>
          <p:nvPr/>
        </p:nvSpPr>
        <p:spPr>
          <a:xfrm>
            <a:off x="539552" y="404664"/>
            <a:ext cx="6336704" cy="576064"/>
          </a:xfrm>
          <a:prstGeom prst="rect">
            <a:avLst/>
          </a:prstGeom>
        </p:spPr>
        <p:txBody>
          <a:bodyPr/>
          <a:lstStyle>
            <a:lvl1pPr marL="342900" indent="-342900" algn="l" rtl="0" eaLnBrk="1" fontAlgn="base" hangingPunct="1">
              <a:spcBef>
                <a:spcPct val="20000"/>
              </a:spcBef>
              <a:spcAft>
                <a:spcPct val="0"/>
              </a:spcAft>
              <a:buChar char="•"/>
              <a:defRPr sz="3200">
                <a:solidFill>
                  <a:srgbClr val="105A5B"/>
                </a:solidFill>
                <a:latin typeface="+mn-lt"/>
                <a:ea typeface="+mn-ea"/>
                <a:cs typeface="+mn-cs"/>
              </a:defRPr>
            </a:lvl1pPr>
            <a:lvl2pPr marL="742950" indent="-285750" algn="l" rtl="0" eaLnBrk="1" fontAlgn="base" hangingPunct="1">
              <a:spcBef>
                <a:spcPct val="20000"/>
              </a:spcBef>
              <a:spcAft>
                <a:spcPct val="0"/>
              </a:spcAft>
              <a:buChar char="–"/>
              <a:defRPr sz="2800">
                <a:solidFill>
                  <a:srgbClr val="105A5B"/>
                </a:solidFill>
                <a:latin typeface="+mn-lt"/>
              </a:defRPr>
            </a:lvl2pPr>
            <a:lvl3pPr marL="1143000" indent="-228600" algn="l" rtl="0" eaLnBrk="1" fontAlgn="base" hangingPunct="1">
              <a:spcBef>
                <a:spcPct val="20000"/>
              </a:spcBef>
              <a:spcAft>
                <a:spcPct val="0"/>
              </a:spcAft>
              <a:buChar char="•"/>
              <a:defRPr sz="2400">
                <a:solidFill>
                  <a:srgbClr val="105A5B"/>
                </a:solidFill>
                <a:latin typeface="+mn-lt"/>
              </a:defRPr>
            </a:lvl3pPr>
            <a:lvl4pPr marL="1600200" indent="-228600" algn="l" rtl="0" eaLnBrk="1" fontAlgn="base" hangingPunct="1">
              <a:spcBef>
                <a:spcPct val="20000"/>
              </a:spcBef>
              <a:spcAft>
                <a:spcPct val="0"/>
              </a:spcAft>
              <a:buChar char="–"/>
              <a:defRPr sz="2000">
                <a:solidFill>
                  <a:srgbClr val="105A5B"/>
                </a:solidFill>
                <a:latin typeface="+mn-lt"/>
              </a:defRPr>
            </a:lvl4pPr>
            <a:lvl5pPr marL="2057400" indent="-228600" algn="l" rtl="0" eaLnBrk="1" fontAlgn="base" hangingPunct="1">
              <a:spcBef>
                <a:spcPct val="20000"/>
              </a:spcBef>
              <a:spcAft>
                <a:spcPct val="0"/>
              </a:spcAft>
              <a:buChar char="»"/>
              <a:defRPr sz="2000">
                <a:solidFill>
                  <a:srgbClr val="105A5B"/>
                </a:solidFill>
                <a:latin typeface="+mn-lt"/>
              </a:defRPr>
            </a:lvl5pPr>
            <a:lvl6pPr marL="2514600" indent="-228600" algn="l" rtl="0" eaLnBrk="1" fontAlgn="base" hangingPunct="1">
              <a:spcBef>
                <a:spcPct val="20000"/>
              </a:spcBef>
              <a:spcAft>
                <a:spcPct val="0"/>
              </a:spcAft>
              <a:buChar char="»"/>
              <a:defRPr sz="2000">
                <a:solidFill>
                  <a:srgbClr val="105A5B"/>
                </a:solidFill>
                <a:latin typeface="+mn-lt"/>
              </a:defRPr>
            </a:lvl6pPr>
            <a:lvl7pPr marL="2971800" indent="-228600" algn="l" rtl="0" eaLnBrk="1" fontAlgn="base" hangingPunct="1">
              <a:spcBef>
                <a:spcPct val="20000"/>
              </a:spcBef>
              <a:spcAft>
                <a:spcPct val="0"/>
              </a:spcAft>
              <a:buChar char="»"/>
              <a:defRPr sz="2000">
                <a:solidFill>
                  <a:srgbClr val="105A5B"/>
                </a:solidFill>
                <a:latin typeface="+mn-lt"/>
              </a:defRPr>
            </a:lvl7pPr>
            <a:lvl8pPr marL="3429000" indent="-228600" algn="l" rtl="0" eaLnBrk="1" fontAlgn="base" hangingPunct="1">
              <a:spcBef>
                <a:spcPct val="20000"/>
              </a:spcBef>
              <a:spcAft>
                <a:spcPct val="0"/>
              </a:spcAft>
              <a:buChar char="»"/>
              <a:defRPr sz="2000">
                <a:solidFill>
                  <a:srgbClr val="105A5B"/>
                </a:solidFill>
                <a:latin typeface="+mn-lt"/>
              </a:defRPr>
            </a:lvl8pPr>
            <a:lvl9pPr marL="3886200" indent="-228600" algn="l" rtl="0" eaLnBrk="1" fontAlgn="base" hangingPunct="1">
              <a:spcBef>
                <a:spcPct val="20000"/>
              </a:spcBef>
              <a:spcAft>
                <a:spcPct val="0"/>
              </a:spcAft>
              <a:buChar char="»"/>
              <a:defRPr sz="2000">
                <a:solidFill>
                  <a:srgbClr val="105A5B"/>
                </a:solidFill>
                <a:latin typeface="+mn-lt"/>
              </a:defRPr>
            </a:lvl9pPr>
          </a:lstStyle>
          <a:p>
            <a:pPr marL="45720" indent="0" algn="ctr">
              <a:buFontTx/>
              <a:buNone/>
            </a:pPr>
            <a:r>
              <a:rPr lang="ru-RU" sz="2500" b="1" dirty="0" smtClean="0">
                <a:solidFill>
                  <a:schemeClr val="accent3">
                    <a:lumMod val="50000"/>
                  </a:schemeClr>
                </a:solidFill>
              </a:rPr>
              <a:t>Национальные проекты</a:t>
            </a:r>
            <a:endParaRPr lang="ru-RU" sz="2500" b="1" dirty="0">
              <a:solidFill>
                <a:schemeClr val="accent3">
                  <a:lumMod val="50000"/>
                </a:schemeClr>
              </a:solidFill>
            </a:endParaRPr>
          </a:p>
        </p:txBody>
      </p:sp>
      <p:pic>
        <p:nvPicPr>
          <p:cNvPr id="1027" name="Picture 3" descr="C:\Users\plan2\Desktop\для подготовки бюджета для граждан\картинки\national_projects_log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32240" y="313643"/>
            <a:ext cx="2168825" cy="758105"/>
          </a:xfrm>
          <a:prstGeom prst="rect">
            <a:avLst/>
          </a:prstGeom>
          <a:ln>
            <a:noFill/>
          </a:ln>
          <a:effectLst>
            <a:softEdge rad="112500"/>
          </a:effectLst>
        </p:spPr>
      </p:pic>
      <p:pic>
        <p:nvPicPr>
          <p:cNvPr id="4098" name="Picture 2" descr="E:\2022\для бюджета для граждан\для подготовки бюджета для граждан\image.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07247" y="3960466"/>
            <a:ext cx="3564753" cy="252028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E:\2022\для бюджета для граждан\для подготовки бюджета для граждан\успех 2.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541498" y="3960466"/>
            <a:ext cx="2256451" cy="2331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51398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683568" y="332656"/>
            <a:ext cx="7920880" cy="1080120"/>
          </a:xfrm>
        </p:spPr>
        <p:txBody>
          <a:bodyPr>
            <a:noAutofit/>
          </a:bodyPr>
          <a:lstStyle/>
          <a:p>
            <a:pPr marL="45720" indent="0" algn="ctr">
              <a:buNone/>
            </a:pPr>
            <a:r>
              <a:rPr lang="ru-RU" b="1" dirty="0">
                <a:solidFill>
                  <a:schemeClr val="accent3">
                    <a:lumMod val="50000"/>
                  </a:schemeClr>
                </a:solidFill>
              </a:rPr>
              <a:t>Финансирование </a:t>
            </a:r>
            <a:r>
              <a:rPr lang="en-US" b="1" dirty="0" smtClean="0">
                <a:solidFill>
                  <a:schemeClr val="accent3">
                    <a:lumMod val="50000"/>
                  </a:schemeClr>
                </a:solidFill>
              </a:rPr>
              <a:t> </a:t>
            </a:r>
            <a:r>
              <a:rPr lang="ru-RU" b="1" dirty="0" smtClean="0">
                <a:solidFill>
                  <a:schemeClr val="accent3">
                    <a:lumMod val="50000"/>
                  </a:schemeClr>
                </a:solidFill>
              </a:rPr>
              <a:t>отраслей </a:t>
            </a:r>
            <a:r>
              <a:rPr lang="en-US" b="1" dirty="0" smtClean="0">
                <a:solidFill>
                  <a:schemeClr val="accent3">
                    <a:lumMod val="50000"/>
                  </a:schemeClr>
                </a:solidFill>
              </a:rPr>
              <a:t> </a:t>
            </a:r>
            <a:r>
              <a:rPr lang="ru-RU" b="1" dirty="0" smtClean="0">
                <a:solidFill>
                  <a:schemeClr val="accent3">
                    <a:lumMod val="50000"/>
                  </a:schemeClr>
                </a:solidFill>
              </a:rPr>
              <a:t>социальной </a:t>
            </a:r>
            <a:r>
              <a:rPr lang="ru-RU" b="1" dirty="0">
                <a:solidFill>
                  <a:schemeClr val="accent3">
                    <a:lumMod val="50000"/>
                  </a:schemeClr>
                </a:solidFill>
              </a:rPr>
              <a:t>сферы </a:t>
            </a:r>
            <a:r>
              <a:rPr lang="ru-RU" b="1" dirty="0" smtClean="0">
                <a:solidFill>
                  <a:schemeClr val="accent3">
                    <a:lumMod val="50000"/>
                  </a:schemeClr>
                </a:solidFill>
              </a:rPr>
              <a:t>на 2022 год</a:t>
            </a:r>
            <a:endParaRPr lang="ru-RU" dirty="0" smtClean="0">
              <a:solidFill>
                <a:schemeClr val="accent3">
                  <a:lumMod val="50000"/>
                </a:schemeClr>
              </a:solidFill>
            </a:endParaRPr>
          </a:p>
        </p:txBody>
      </p:sp>
      <p:graphicFrame>
        <p:nvGraphicFramePr>
          <p:cNvPr id="14" name="Объект 13"/>
          <p:cNvGraphicFramePr>
            <a:graphicFrameLocks noGrp="1"/>
          </p:cNvGraphicFramePr>
          <p:nvPr>
            <p:ph sz="half" idx="2"/>
            <p:extLst>
              <p:ext uri="{D42A27DB-BD31-4B8C-83A1-F6EECF244321}">
                <p14:modId xmlns:p14="http://schemas.microsoft.com/office/powerpoint/2010/main" val="3822664626"/>
              </p:ext>
            </p:extLst>
          </p:nvPr>
        </p:nvGraphicFramePr>
        <p:xfrm>
          <a:off x="539553" y="1340768"/>
          <a:ext cx="8181528" cy="4324539"/>
        </p:xfrm>
        <a:graphic>
          <a:graphicData uri="http://schemas.openxmlformats.org/drawingml/2006/chart">
            <c:chart xmlns:c="http://schemas.openxmlformats.org/drawingml/2006/chart" xmlns:r="http://schemas.openxmlformats.org/officeDocument/2006/relationships" r:id="rId3"/>
          </a:graphicData>
        </a:graphic>
      </p:graphicFrame>
      <p:sp>
        <p:nvSpPr>
          <p:cNvPr id="15" name="Объект 3"/>
          <p:cNvSpPr txBox="1">
            <a:spLocks/>
          </p:cNvSpPr>
          <p:nvPr/>
        </p:nvSpPr>
        <p:spPr>
          <a:xfrm>
            <a:off x="395536" y="5665307"/>
            <a:ext cx="8325545" cy="864096"/>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ctr">
              <a:buNone/>
            </a:pPr>
            <a:r>
              <a:rPr lang="ru-RU" sz="1800" b="1" dirty="0" smtClean="0">
                <a:solidFill>
                  <a:schemeClr val="accent3">
                    <a:lumMod val="50000"/>
                  </a:schemeClr>
                </a:solidFill>
              </a:rPr>
              <a:t>ВСЕГО отрасли социальной сферы </a:t>
            </a:r>
          </a:p>
          <a:p>
            <a:pPr marL="45720" indent="0" algn="ctr">
              <a:buNone/>
            </a:pPr>
            <a:r>
              <a:rPr lang="ru-RU" sz="1800" b="1" dirty="0" smtClean="0">
                <a:solidFill>
                  <a:schemeClr val="accent3">
                    <a:lumMod val="50000"/>
                  </a:schemeClr>
                </a:solidFill>
                <a:latin typeface="+mj-lt"/>
              </a:rPr>
              <a:t>1 061 576,3 тыс. руб. (62,6%)</a:t>
            </a:r>
            <a:r>
              <a:rPr lang="ru-RU" sz="1800" b="1" dirty="0" smtClean="0">
                <a:solidFill>
                  <a:schemeClr val="accent3">
                    <a:lumMod val="50000"/>
                  </a:schemeClr>
                </a:solidFill>
              </a:rPr>
              <a:t> </a:t>
            </a:r>
            <a:r>
              <a:rPr lang="ru-RU" sz="1800" b="1" dirty="0">
                <a:solidFill>
                  <a:schemeClr val="accent3">
                    <a:lumMod val="50000"/>
                  </a:schemeClr>
                </a:solidFill>
              </a:rPr>
              <a:t>всех расходов </a:t>
            </a:r>
            <a:r>
              <a:rPr lang="ru-RU" sz="1800" b="1" dirty="0" smtClean="0">
                <a:solidFill>
                  <a:schemeClr val="accent3">
                    <a:lumMod val="50000"/>
                  </a:schemeClr>
                </a:solidFill>
              </a:rPr>
              <a:t>бюджета. </a:t>
            </a:r>
            <a:endParaRPr lang="ru-RU" sz="1800" b="1" dirty="0">
              <a:solidFill>
                <a:schemeClr val="accent3">
                  <a:lumMod val="50000"/>
                </a:schemeClr>
              </a:solidFill>
            </a:endParaRPr>
          </a:p>
        </p:txBody>
      </p:sp>
    </p:spTree>
    <p:extLst>
      <p:ext uri="{BB962C8B-B14F-4D97-AF65-F5344CB8AC3E}">
        <p14:creationId xmlns:p14="http://schemas.microsoft.com/office/powerpoint/2010/main" val="34179670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260649"/>
            <a:ext cx="8280919" cy="1296143"/>
          </a:xfrm>
        </p:spPr>
        <p:txBody>
          <a:bodyPr>
            <a:noAutofit/>
          </a:bodyPr>
          <a:lstStyle/>
          <a:p>
            <a:pPr marL="45720" indent="0" algn="ctr">
              <a:buNone/>
            </a:pPr>
            <a:r>
              <a:rPr lang="ru-RU" sz="2300" b="1" dirty="0" smtClean="0">
                <a:solidFill>
                  <a:schemeClr val="accent3">
                    <a:lumMod val="50000"/>
                  </a:schemeClr>
                </a:solidFill>
              </a:rPr>
              <a:t>Динамика роста средней заработной платы по отдельным категориям работников учреждений культуры и образования, руб.</a:t>
            </a:r>
            <a:endParaRPr lang="ru-RU" sz="2300" b="1" dirty="0">
              <a:solidFill>
                <a:schemeClr val="accent3">
                  <a:lumMod val="50000"/>
                </a:schemeClr>
              </a:solidFill>
            </a:endParaRPr>
          </a:p>
        </p:txBody>
      </p:sp>
      <p:graphicFrame>
        <p:nvGraphicFramePr>
          <p:cNvPr id="8" name="Объект 7"/>
          <p:cNvGraphicFramePr>
            <a:graphicFrameLocks noGrp="1"/>
          </p:cNvGraphicFramePr>
          <p:nvPr>
            <p:ph sz="half" idx="2"/>
            <p:extLst>
              <p:ext uri="{D42A27DB-BD31-4B8C-83A1-F6EECF244321}">
                <p14:modId xmlns:p14="http://schemas.microsoft.com/office/powerpoint/2010/main" val="1362669894"/>
              </p:ext>
            </p:extLst>
          </p:nvPr>
        </p:nvGraphicFramePr>
        <p:xfrm>
          <a:off x="467544" y="1412776"/>
          <a:ext cx="8208912" cy="53285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927513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395536" y="116633"/>
            <a:ext cx="8496944" cy="1296143"/>
          </a:xfrm>
        </p:spPr>
        <p:txBody>
          <a:bodyPr>
            <a:noAutofit/>
          </a:bodyPr>
          <a:lstStyle/>
          <a:p>
            <a:pPr marL="45720" indent="0" algn="ctr">
              <a:buNone/>
            </a:pPr>
            <a:r>
              <a:rPr lang="ru-RU" sz="2100" b="1" dirty="0">
                <a:solidFill>
                  <a:schemeClr val="accent3">
                    <a:lumMod val="50000"/>
                  </a:schemeClr>
                </a:solidFill>
              </a:rPr>
              <a:t>Бюджетные ассигнования на </a:t>
            </a:r>
            <a:r>
              <a:rPr lang="ru-RU" sz="2100" b="1" dirty="0" smtClean="0">
                <a:solidFill>
                  <a:schemeClr val="accent3">
                    <a:lumMod val="50000"/>
                  </a:schemeClr>
                </a:solidFill>
              </a:rPr>
              <a:t>исполнение публичных </a:t>
            </a:r>
            <a:r>
              <a:rPr lang="ru-RU" sz="2100" b="1" dirty="0">
                <a:solidFill>
                  <a:schemeClr val="accent3">
                    <a:lumMod val="50000"/>
                  </a:schemeClr>
                </a:solidFill>
              </a:rPr>
              <a:t>нормативных обязательств Павловского муниципального </a:t>
            </a:r>
            <a:r>
              <a:rPr lang="ru-RU" sz="2100" b="1" dirty="0" smtClean="0">
                <a:solidFill>
                  <a:schemeClr val="accent3">
                    <a:lumMod val="50000"/>
                  </a:schemeClr>
                </a:solidFill>
              </a:rPr>
              <a:t>района Воронежской области на 202</a:t>
            </a:r>
            <a:r>
              <a:rPr lang="en-US" sz="2100" b="1" dirty="0" smtClean="0">
                <a:solidFill>
                  <a:schemeClr val="accent3">
                    <a:lumMod val="50000"/>
                  </a:schemeClr>
                </a:solidFill>
              </a:rPr>
              <a:t>2</a:t>
            </a:r>
            <a:r>
              <a:rPr lang="ru-RU" sz="2100" b="1" dirty="0" smtClean="0">
                <a:solidFill>
                  <a:schemeClr val="accent3">
                    <a:lumMod val="50000"/>
                  </a:schemeClr>
                </a:solidFill>
              </a:rPr>
              <a:t> </a:t>
            </a:r>
            <a:r>
              <a:rPr lang="ru-RU" sz="2100" b="1" dirty="0">
                <a:solidFill>
                  <a:schemeClr val="accent3">
                    <a:lumMod val="50000"/>
                  </a:schemeClr>
                </a:solidFill>
              </a:rPr>
              <a:t>год и на плановый период </a:t>
            </a:r>
            <a:r>
              <a:rPr lang="ru-RU" sz="2100" b="1" dirty="0" smtClean="0">
                <a:solidFill>
                  <a:schemeClr val="accent3">
                    <a:lumMod val="50000"/>
                  </a:schemeClr>
                </a:solidFill>
              </a:rPr>
              <a:t>202</a:t>
            </a:r>
            <a:r>
              <a:rPr lang="en-US" sz="2100" b="1" dirty="0" smtClean="0">
                <a:solidFill>
                  <a:schemeClr val="accent3">
                    <a:lumMod val="50000"/>
                  </a:schemeClr>
                </a:solidFill>
              </a:rPr>
              <a:t>3</a:t>
            </a:r>
            <a:r>
              <a:rPr lang="ru-RU" sz="2100" b="1" dirty="0" smtClean="0">
                <a:solidFill>
                  <a:schemeClr val="accent3">
                    <a:lumMod val="50000"/>
                  </a:schemeClr>
                </a:solidFill>
              </a:rPr>
              <a:t> </a:t>
            </a:r>
            <a:r>
              <a:rPr lang="ru-RU" sz="2100" b="1" dirty="0">
                <a:solidFill>
                  <a:schemeClr val="accent3">
                    <a:lumMod val="50000"/>
                  </a:schemeClr>
                </a:solidFill>
              </a:rPr>
              <a:t>и </a:t>
            </a:r>
            <a:r>
              <a:rPr lang="ru-RU" sz="2100" b="1" dirty="0" smtClean="0">
                <a:solidFill>
                  <a:schemeClr val="accent3">
                    <a:lumMod val="50000"/>
                  </a:schemeClr>
                </a:solidFill>
              </a:rPr>
              <a:t>202</a:t>
            </a:r>
            <a:r>
              <a:rPr lang="en-US" sz="2100" b="1" dirty="0" smtClean="0">
                <a:solidFill>
                  <a:schemeClr val="accent3">
                    <a:lumMod val="50000"/>
                  </a:schemeClr>
                </a:solidFill>
              </a:rPr>
              <a:t>4</a:t>
            </a:r>
            <a:r>
              <a:rPr lang="ru-RU" sz="2100" b="1" dirty="0" smtClean="0">
                <a:solidFill>
                  <a:schemeClr val="accent3">
                    <a:lumMod val="50000"/>
                  </a:schemeClr>
                </a:solidFill>
              </a:rPr>
              <a:t> </a:t>
            </a:r>
            <a:r>
              <a:rPr lang="ru-RU" sz="2100" b="1" dirty="0">
                <a:solidFill>
                  <a:schemeClr val="accent3">
                    <a:lumMod val="50000"/>
                  </a:schemeClr>
                </a:solidFill>
              </a:rPr>
              <a:t>годов </a:t>
            </a:r>
          </a:p>
        </p:txBody>
      </p:sp>
      <p:graphicFrame>
        <p:nvGraphicFramePr>
          <p:cNvPr id="9" name="Объект 8"/>
          <p:cNvGraphicFramePr>
            <a:graphicFrameLocks noGrp="1"/>
          </p:cNvGraphicFramePr>
          <p:nvPr>
            <p:ph sz="half" idx="2"/>
            <p:extLst>
              <p:ext uri="{D42A27DB-BD31-4B8C-83A1-F6EECF244321}">
                <p14:modId xmlns:p14="http://schemas.microsoft.com/office/powerpoint/2010/main" val="4087132588"/>
              </p:ext>
            </p:extLst>
          </p:nvPr>
        </p:nvGraphicFramePr>
        <p:xfrm>
          <a:off x="395536" y="1484784"/>
          <a:ext cx="8568951" cy="5203991"/>
        </p:xfrm>
        <a:graphic>
          <a:graphicData uri="http://schemas.openxmlformats.org/drawingml/2006/table">
            <a:tbl>
              <a:tblPr firstRow="1" bandRow="1">
                <a:tableStyleId>{69012ECD-51FC-41F1-AA8D-1B2483CD663E}</a:tableStyleId>
              </a:tblPr>
              <a:tblGrid>
                <a:gridCol w="4104456"/>
                <a:gridCol w="1296144"/>
                <a:gridCol w="1080120"/>
                <a:gridCol w="1080120"/>
                <a:gridCol w="1008111"/>
              </a:tblGrid>
              <a:tr h="202429">
                <a:tc rowSpan="2">
                  <a:txBody>
                    <a:bodyPr/>
                    <a:lstStyle/>
                    <a:p>
                      <a:pPr algn="ctr" fontAlgn="ctr"/>
                      <a:r>
                        <a:rPr lang="ru-RU" sz="1300" b="0" u="none" strike="noStrike" dirty="0">
                          <a:solidFill>
                            <a:schemeClr val="accent3">
                              <a:lumMod val="50000"/>
                            </a:schemeClr>
                          </a:solidFill>
                          <a:effectLst/>
                        </a:rPr>
                        <a:t>Наименование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rowSpan="2">
                  <a:txBody>
                    <a:bodyPr/>
                    <a:lstStyle/>
                    <a:p>
                      <a:pPr algn="ctr" fontAlgn="ctr"/>
                      <a:r>
                        <a:rPr lang="ru-RU" sz="1300" b="0" u="none" strike="noStrike" dirty="0">
                          <a:solidFill>
                            <a:schemeClr val="accent3">
                              <a:lumMod val="50000"/>
                            </a:schemeClr>
                          </a:solidFill>
                          <a:effectLst/>
                        </a:rPr>
                        <a:t>Утвержденный бюджет на </a:t>
                      </a:r>
                      <a:r>
                        <a:rPr lang="ru-RU" sz="1300" b="0" u="none" strike="noStrike" dirty="0" smtClean="0">
                          <a:solidFill>
                            <a:schemeClr val="accent3">
                              <a:lumMod val="50000"/>
                            </a:schemeClr>
                          </a:solidFill>
                          <a:effectLst/>
                        </a:rPr>
                        <a:t>2021 </a:t>
                      </a:r>
                      <a:r>
                        <a:rPr lang="ru-RU" sz="1300" b="0" u="none" strike="noStrike" dirty="0">
                          <a:solidFill>
                            <a:schemeClr val="accent3">
                              <a:lumMod val="50000"/>
                            </a:schemeClr>
                          </a:solidFill>
                          <a:effectLst/>
                        </a:rPr>
                        <a:t>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gridSpan="3">
                  <a:txBody>
                    <a:bodyPr/>
                    <a:lstStyle/>
                    <a:p>
                      <a:pPr algn="ctr" fontAlgn="ctr"/>
                      <a:r>
                        <a:rPr lang="ru-RU" sz="1300" b="0" u="none" strike="noStrike" dirty="0">
                          <a:solidFill>
                            <a:schemeClr val="accent3">
                              <a:lumMod val="50000"/>
                            </a:schemeClr>
                          </a:solidFill>
                          <a:effectLst/>
                        </a:rPr>
                        <a:t>Проект бюджета на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hMerge="1">
                  <a:txBody>
                    <a:bodyPr/>
                    <a:lstStyle/>
                    <a:p>
                      <a:endParaRPr lang="ru-RU"/>
                    </a:p>
                  </a:txBody>
                  <a:tcPr/>
                </a:tc>
                <a:tc hMerge="1">
                  <a:txBody>
                    <a:bodyPr/>
                    <a:lstStyle/>
                    <a:p>
                      <a:endParaRPr lang="ru-RU"/>
                    </a:p>
                  </a:txBody>
                  <a:tcPr/>
                </a:tc>
              </a:tr>
              <a:tr h="388664">
                <a:tc vMerge="1">
                  <a:txBody>
                    <a:bodyPr/>
                    <a:lstStyle/>
                    <a:p>
                      <a:endParaRPr lang="ru-RU"/>
                    </a:p>
                  </a:txBody>
                  <a:tcPr/>
                </a:tc>
                <a:tc vMerge="1">
                  <a:txBody>
                    <a:bodyPr/>
                    <a:lstStyle/>
                    <a:p>
                      <a:endParaRPr lang="ru-RU"/>
                    </a:p>
                  </a:txBody>
                  <a:tcPr/>
                </a:tc>
                <a:tc>
                  <a:txBody>
                    <a:bodyPr/>
                    <a:lstStyle/>
                    <a:p>
                      <a:pPr algn="ctr" fontAlgn="ctr"/>
                      <a:r>
                        <a:rPr lang="ru-RU" sz="1300" b="0" u="none" strike="noStrike" dirty="0" smtClean="0">
                          <a:solidFill>
                            <a:schemeClr val="accent3">
                              <a:lumMod val="50000"/>
                            </a:schemeClr>
                          </a:solidFill>
                          <a:effectLst/>
                        </a:rPr>
                        <a:t>2022 </a:t>
                      </a:r>
                      <a:r>
                        <a:rPr lang="ru-RU" sz="1300" b="0" u="none" strike="noStrike" dirty="0">
                          <a:solidFill>
                            <a:schemeClr val="accent3">
                              <a:lumMod val="50000"/>
                            </a:schemeClr>
                          </a:solidFill>
                          <a:effectLst/>
                        </a:rPr>
                        <a:t>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ctr"/>
                      <a:r>
                        <a:rPr lang="ru-RU" sz="1300" b="0" u="none" strike="noStrike" dirty="0" smtClean="0">
                          <a:solidFill>
                            <a:schemeClr val="accent3">
                              <a:lumMod val="50000"/>
                            </a:schemeClr>
                          </a:solidFill>
                          <a:effectLst/>
                        </a:rPr>
                        <a:t>2023 </a:t>
                      </a:r>
                      <a:r>
                        <a:rPr lang="ru-RU" sz="1300" b="0" u="none" strike="noStrike" dirty="0">
                          <a:solidFill>
                            <a:schemeClr val="accent3">
                              <a:lumMod val="50000"/>
                            </a:schemeClr>
                          </a:solidFill>
                          <a:effectLst/>
                        </a:rPr>
                        <a:t>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c>
                  <a:txBody>
                    <a:bodyPr/>
                    <a:lstStyle/>
                    <a:p>
                      <a:pPr algn="ctr" fontAlgn="ctr"/>
                      <a:r>
                        <a:rPr lang="ru-RU" sz="1300" b="0" u="none" strike="noStrike" dirty="0" smtClean="0">
                          <a:solidFill>
                            <a:schemeClr val="accent3">
                              <a:lumMod val="50000"/>
                            </a:schemeClr>
                          </a:solidFill>
                          <a:effectLst/>
                        </a:rPr>
                        <a:t>2024 </a:t>
                      </a:r>
                      <a:r>
                        <a:rPr lang="ru-RU" sz="1300" b="0" u="none" strike="noStrike" dirty="0">
                          <a:solidFill>
                            <a:schemeClr val="accent3">
                              <a:lumMod val="50000"/>
                            </a:schemeClr>
                          </a:solidFill>
                          <a:effectLst/>
                        </a:rPr>
                        <a:t>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2">
                        <a:lumMod val="90000"/>
                      </a:schemeClr>
                    </a:solidFill>
                  </a:tcPr>
                </a:tc>
              </a:tr>
              <a:tr h="979756">
                <a:tc>
                  <a:txBody>
                    <a:bodyPr/>
                    <a:lstStyle/>
                    <a:p>
                      <a:pPr algn="l" fontAlgn="ctr"/>
                      <a:r>
                        <a:rPr lang="ru-RU" sz="1200" u="none" strike="noStrike" dirty="0" smtClean="0">
                          <a:solidFill>
                            <a:schemeClr val="accent4">
                              <a:lumMod val="50000"/>
                            </a:schemeClr>
                          </a:solidFill>
                          <a:effectLst/>
                        </a:rPr>
                        <a:t>Компенсация</a:t>
                      </a:r>
                      <a:r>
                        <a:rPr lang="ru-RU" sz="1200" u="none" strike="noStrike" dirty="0">
                          <a:solidFill>
                            <a:schemeClr val="accent4">
                              <a:lumMod val="50000"/>
                            </a:schemeClr>
                          </a:solidFill>
                          <a:effectLst/>
                        </a:rPr>
                        <a:t>,  выплачиваемая  родителям (законным представителям) в целях материальной поддержки воспитания и обучения детей, посещающих образовательные организации, реализующие образовательную программу дошкольного </a:t>
                      </a:r>
                      <a:r>
                        <a:rPr lang="ru-RU" sz="1200" u="none" strike="noStrike" dirty="0" smtClean="0">
                          <a:solidFill>
                            <a:schemeClr val="accent4">
                              <a:lumMod val="50000"/>
                            </a:schemeClr>
                          </a:solidFill>
                          <a:effectLst/>
                        </a:rPr>
                        <a:t>образования</a:t>
                      </a:r>
                      <a:endParaRPr lang="ru-RU" sz="12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758,4</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784,0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820,0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857,0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r h="431936">
                <a:tc>
                  <a:txBody>
                    <a:bodyPr/>
                    <a:lstStyle/>
                    <a:p>
                      <a:pPr algn="l" fontAlgn="ctr"/>
                      <a:r>
                        <a:rPr lang="ru-RU" sz="1200" u="none" strike="noStrike" dirty="0" smtClean="0">
                          <a:solidFill>
                            <a:schemeClr val="accent4">
                              <a:lumMod val="50000"/>
                            </a:schemeClr>
                          </a:solidFill>
                          <a:effectLst/>
                        </a:rPr>
                        <a:t>Оказание </a:t>
                      </a:r>
                      <a:r>
                        <a:rPr lang="ru-RU" sz="1200" u="none" strike="noStrike" dirty="0">
                          <a:solidFill>
                            <a:schemeClr val="accent4">
                              <a:lumMod val="50000"/>
                            </a:schemeClr>
                          </a:solidFill>
                          <a:effectLst/>
                        </a:rPr>
                        <a:t>социальной поддержки отдельным категориям </a:t>
                      </a:r>
                      <a:r>
                        <a:rPr lang="ru-RU" sz="1200" u="none" strike="noStrike" dirty="0" smtClean="0">
                          <a:solidFill>
                            <a:schemeClr val="accent4">
                              <a:lumMod val="50000"/>
                            </a:schemeClr>
                          </a:solidFill>
                          <a:effectLst/>
                        </a:rPr>
                        <a:t>граждан</a:t>
                      </a:r>
                      <a:endParaRPr lang="ru-RU" sz="12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1 368,6</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1 452,0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rPr>
                        <a:t>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752,0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r h="396761">
                <a:tc>
                  <a:txBody>
                    <a:bodyPr/>
                    <a:lstStyle/>
                    <a:p>
                      <a:pPr algn="l" fontAlgn="ctr"/>
                      <a:r>
                        <a:rPr lang="ru-RU" sz="1200" u="none" strike="noStrike" dirty="0" smtClean="0">
                          <a:solidFill>
                            <a:schemeClr val="accent4">
                              <a:lumMod val="50000"/>
                            </a:schemeClr>
                          </a:solidFill>
                          <a:effectLst/>
                        </a:rPr>
                        <a:t>Материальная </a:t>
                      </a:r>
                      <a:r>
                        <a:rPr lang="ru-RU" sz="1200" u="none" strike="noStrike" dirty="0">
                          <a:solidFill>
                            <a:schemeClr val="accent4">
                              <a:lumMod val="50000"/>
                            </a:schemeClr>
                          </a:solidFill>
                          <a:effectLst/>
                        </a:rPr>
                        <a:t>поддержка Заслуженных работников РФ (доплаты</a:t>
                      </a:r>
                      <a:r>
                        <a:rPr lang="ru-RU" sz="1200" u="none" strike="noStrike" dirty="0" smtClean="0">
                          <a:solidFill>
                            <a:schemeClr val="accent4">
                              <a:lumMod val="50000"/>
                            </a:schemeClr>
                          </a:solidFill>
                          <a:effectLst/>
                        </a:rPr>
                        <a:t>)</a:t>
                      </a:r>
                      <a:endParaRPr lang="ru-RU" sz="12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136,1</a:t>
                      </a:r>
                      <a:endParaRPr lang="ru-RU" sz="1300" b="0" i="0" u="none" strike="noStrike" dirty="0">
                        <a:solidFill>
                          <a:schemeClr val="accent4">
                            <a:lumMod val="50000"/>
                          </a:schemeClr>
                        </a:solidFill>
                        <a:effectLst/>
                        <a:latin typeface="+mj-lt"/>
                        <a:cs typeface="Microsoft Sans Serif" pitchFamily="34" charset="0"/>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147,0</a:t>
                      </a:r>
                      <a:endParaRPr lang="ru-RU" sz="1300" b="0" i="0" u="none" strike="noStrike" dirty="0">
                        <a:solidFill>
                          <a:schemeClr val="accent4">
                            <a:lumMod val="50000"/>
                          </a:schemeClr>
                        </a:solidFill>
                        <a:effectLst/>
                        <a:latin typeface="+mj-lt"/>
                        <a:cs typeface="Microsoft Sans Serif" pitchFamily="34" charset="0"/>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0,0</a:t>
                      </a:r>
                      <a:endParaRPr lang="ru-RU" sz="1300" b="0" i="0" u="none" strike="noStrike" dirty="0">
                        <a:solidFill>
                          <a:schemeClr val="accent4">
                            <a:lumMod val="50000"/>
                          </a:schemeClr>
                        </a:solidFill>
                        <a:effectLst/>
                        <a:latin typeface="+mj-lt"/>
                        <a:cs typeface="Microsoft Sans Serif" pitchFamily="34" charset="0"/>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147,0</a:t>
                      </a:r>
                      <a:endParaRPr lang="ru-RU" sz="1300" b="0" i="0" u="none" strike="noStrike" dirty="0">
                        <a:solidFill>
                          <a:schemeClr val="accent4">
                            <a:lumMod val="50000"/>
                          </a:schemeClr>
                        </a:solidFill>
                        <a:effectLst/>
                        <a:latin typeface="+mj-lt"/>
                        <a:cs typeface="Microsoft Sans Serif" pitchFamily="34" charset="0"/>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r h="202429">
                <a:tc>
                  <a:txBody>
                    <a:bodyPr/>
                    <a:lstStyle/>
                    <a:p>
                      <a:pPr algn="l" fontAlgn="ctr"/>
                      <a:r>
                        <a:rPr lang="ru-RU" sz="1200" u="none" strike="noStrike" dirty="0" smtClean="0">
                          <a:solidFill>
                            <a:schemeClr val="accent4">
                              <a:lumMod val="50000"/>
                            </a:schemeClr>
                          </a:solidFill>
                          <a:effectLst/>
                        </a:rPr>
                        <a:t>Обеспечение </a:t>
                      </a:r>
                      <a:r>
                        <a:rPr lang="ru-RU" sz="1200" u="none" strike="noStrike" dirty="0">
                          <a:solidFill>
                            <a:schemeClr val="accent4">
                              <a:lumMod val="50000"/>
                            </a:schemeClr>
                          </a:solidFill>
                          <a:effectLst/>
                        </a:rPr>
                        <a:t>жильем молодых </a:t>
                      </a:r>
                      <a:r>
                        <a:rPr lang="ru-RU" sz="1200" u="none" strike="noStrike" dirty="0" smtClean="0">
                          <a:solidFill>
                            <a:schemeClr val="accent4">
                              <a:lumMod val="50000"/>
                            </a:schemeClr>
                          </a:solidFill>
                          <a:effectLst/>
                        </a:rPr>
                        <a:t>семей</a:t>
                      </a:r>
                      <a:endParaRPr lang="ru-RU" sz="12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4 267,3</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3 701,9</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4 825,3</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4 770,6</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r h="598797">
                <a:tc>
                  <a:txBody>
                    <a:bodyPr/>
                    <a:lstStyle/>
                    <a:p>
                      <a:pPr algn="l" fontAlgn="ctr"/>
                      <a:r>
                        <a:rPr lang="ru-RU" sz="1200" u="none" strike="noStrike" dirty="0" smtClean="0">
                          <a:solidFill>
                            <a:schemeClr val="accent4">
                              <a:lumMod val="50000"/>
                            </a:schemeClr>
                          </a:solidFill>
                          <a:effectLst/>
                        </a:rPr>
                        <a:t>Улучшение </a:t>
                      </a:r>
                      <a:r>
                        <a:rPr lang="ru-RU" sz="1200" u="none" strike="noStrike" dirty="0">
                          <a:solidFill>
                            <a:schemeClr val="accent4">
                              <a:lumMod val="50000"/>
                            </a:schemeClr>
                          </a:solidFill>
                          <a:effectLst/>
                        </a:rPr>
                        <a:t>жилищных условий граждан, проживающих и работающих в сельской местности, в том числе молодых семей и молодых </a:t>
                      </a:r>
                      <a:r>
                        <a:rPr lang="ru-RU" sz="1200" u="none" strike="noStrike" dirty="0" smtClean="0">
                          <a:solidFill>
                            <a:schemeClr val="accent4">
                              <a:lumMod val="50000"/>
                            </a:schemeClr>
                          </a:solidFill>
                          <a:effectLst/>
                        </a:rPr>
                        <a:t>специалистов</a:t>
                      </a:r>
                      <a:endParaRPr lang="ru-RU" sz="12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1 585,0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u="none" strike="noStrike" dirty="0" smtClean="0">
                          <a:solidFill>
                            <a:schemeClr val="accent4">
                              <a:lumMod val="50000"/>
                            </a:schemeClr>
                          </a:solidFill>
                          <a:effectLst/>
                          <a:latin typeface="+mj-lt"/>
                        </a:rPr>
                        <a:t>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r h="591093">
                <a:tc>
                  <a:txBody>
                    <a:bodyPr/>
                    <a:lstStyle/>
                    <a:p>
                      <a:pPr algn="l" fontAlgn="ctr"/>
                      <a:r>
                        <a:rPr lang="ru-RU" sz="1200" u="none" strike="noStrike" dirty="0" smtClean="0">
                          <a:solidFill>
                            <a:schemeClr val="accent4">
                              <a:lumMod val="50000"/>
                            </a:schemeClr>
                          </a:solidFill>
                          <a:effectLst/>
                        </a:rPr>
                        <a:t>Выплаты </a:t>
                      </a:r>
                      <a:r>
                        <a:rPr lang="ru-RU" sz="1200" u="none" strike="noStrike" dirty="0">
                          <a:solidFill>
                            <a:schemeClr val="accent4">
                              <a:lumMod val="50000"/>
                            </a:schemeClr>
                          </a:solidFill>
                          <a:effectLst/>
                        </a:rPr>
                        <a:t>единовременного пособия при всех формах устройства детей, лишенных родительского попечения, в </a:t>
                      </a:r>
                      <a:r>
                        <a:rPr lang="ru-RU" sz="1200" u="none" strike="noStrike" dirty="0" smtClean="0">
                          <a:solidFill>
                            <a:schemeClr val="accent4">
                              <a:lumMod val="50000"/>
                            </a:schemeClr>
                          </a:solidFill>
                          <a:effectLst/>
                        </a:rPr>
                        <a:t>семью</a:t>
                      </a:r>
                      <a:endParaRPr lang="ru-RU" sz="1200" b="0"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207,8</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0,0</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0,0</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0,0</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r h="396761">
                <a:tc>
                  <a:txBody>
                    <a:bodyPr/>
                    <a:lstStyle/>
                    <a:p>
                      <a:pPr algn="l" fontAlgn="t"/>
                      <a:r>
                        <a:rPr lang="ru-RU" sz="1200" u="none" strike="noStrike" dirty="0" smtClean="0">
                          <a:solidFill>
                            <a:schemeClr val="accent4">
                              <a:lumMod val="50000"/>
                            </a:schemeClr>
                          </a:solidFill>
                          <a:effectLst/>
                        </a:rPr>
                        <a:t>Выплаты </a:t>
                      </a:r>
                      <a:r>
                        <a:rPr lang="ru-RU" sz="1200" u="none" strike="noStrike" dirty="0">
                          <a:solidFill>
                            <a:schemeClr val="accent4">
                              <a:lumMod val="50000"/>
                            </a:schemeClr>
                          </a:solidFill>
                          <a:effectLst/>
                        </a:rPr>
                        <a:t>приемной семье на содержание подопечных </a:t>
                      </a:r>
                      <a:r>
                        <a:rPr lang="ru-RU" sz="1200" u="none" strike="noStrike" dirty="0" smtClean="0">
                          <a:solidFill>
                            <a:schemeClr val="accent4">
                              <a:lumMod val="50000"/>
                            </a:schemeClr>
                          </a:solidFill>
                          <a:effectLst/>
                        </a:rPr>
                        <a:t>детей</a:t>
                      </a:r>
                      <a:endParaRPr lang="ru-RU" sz="12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7 136,2</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8 159,2</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8 740,6</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9 337,8</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r h="396761">
                <a:tc>
                  <a:txBody>
                    <a:bodyPr/>
                    <a:lstStyle/>
                    <a:p>
                      <a:pPr algn="l" fontAlgn="t"/>
                      <a:r>
                        <a:rPr lang="ru-RU" sz="1200" u="none" strike="noStrike" dirty="0" smtClean="0">
                          <a:solidFill>
                            <a:schemeClr val="accent4">
                              <a:lumMod val="50000"/>
                            </a:schemeClr>
                          </a:solidFill>
                          <a:effectLst/>
                        </a:rPr>
                        <a:t>Выплаты</a:t>
                      </a:r>
                      <a:r>
                        <a:rPr lang="ru-RU" sz="1200" u="none" strike="noStrike" baseline="0" dirty="0" smtClean="0">
                          <a:solidFill>
                            <a:schemeClr val="accent4">
                              <a:lumMod val="50000"/>
                            </a:schemeClr>
                          </a:solidFill>
                          <a:effectLst/>
                        </a:rPr>
                        <a:t> </a:t>
                      </a:r>
                      <a:r>
                        <a:rPr lang="ru-RU" sz="1200" u="none" strike="noStrike" dirty="0" smtClean="0">
                          <a:solidFill>
                            <a:schemeClr val="accent4">
                              <a:lumMod val="50000"/>
                            </a:schemeClr>
                          </a:solidFill>
                          <a:effectLst/>
                        </a:rPr>
                        <a:t>семьям </a:t>
                      </a:r>
                      <a:r>
                        <a:rPr lang="ru-RU" sz="1200" u="none" strike="noStrike" dirty="0">
                          <a:solidFill>
                            <a:schemeClr val="accent4">
                              <a:lumMod val="50000"/>
                            </a:schemeClr>
                          </a:solidFill>
                          <a:effectLst/>
                        </a:rPr>
                        <a:t>опекунов на содержание подопечных </a:t>
                      </a:r>
                      <a:r>
                        <a:rPr lang="ru-RU" sz="1200" u="none" strike="noStrike" dirty="0" smtClean="0">
                          <a:solidFill>
                            <a:schemeClr val="accent4">
                              <a:lumMod val="50000"/>
                            </a:schemeClr>
                          </a:solidFill>
                          <a:effectLst/>
                        </a:rPr>
                        <a:t>детей</a:t>
                      </a:r>
                      <a:endParaRPr lang="ru-RU" sz="12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10 473,5</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12 200,7</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12 952,3</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13 717,8</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r h="396761">
                <a:tc>
                  <a:txBody>
                    <a:bodyPr/>
                    <a:lstStyle/>
                    <a:p>
                      <a:pPr algn="l" fontAlgn="t"/>
                      <a:r>
                        <a:rPr lang="ru-RU" sz="1200" u="none" strike="noStrike" dirty="0" smtClean="0">
                          <a:solidFill>
                            <a:schemeClr val="accent4">
                              <a:lumMod val="50000"/>
                            </a:schemeClr>
                          </a:solidFill>
                          <a:effectLst/>
                        </a:rPr>
                        <a:t>Выплаты </a:t>
                      </a:r>
                      <a:r>
                        <a:rPr lang="ru-RU" sz="1200" u="none" strike="noStrike" dirty="0">
                          <a:solidFill>
                            <a:schemeClr val="accent4">
                              <a:lumMod val="50000"/>
                            </a:schemeClr>
                          </a:solidFill>
                          <a:effectLst/>
                        </a:rPr>
                        <a:t>вознаграждения, причитающегося приемному </a:t>
                      </a:r>
                      <a:r>
                        <a:rPr lang="ru-RU" sz="1200" u="none" strike="noStrike" dirty="0" smtClean="0">
                          <a:solidFill>
                            <a:schemeClr val="accent4">
                              <a:lumMod val="50000"/>
                            </a:schemeClr>
                          </a:solidFill>
                          <a:effectLst/>
                        </a:rPr>
                        <a:t>родителю</a:t>
                      </a:r>
                      <a:endParaRPr lang="ru-RU" sz="1200" b="0" i="0" u="none" strike="noStrike" dirty="0">
                        <a:solidFill>
                          <a:schemeClr val="accent4">
                            <a:lumMod val="50000"/>
                          </a:schemeClr>
                        </a:solidFill>
                        <a:effectLst/>
                        <a:latin typeface="Times New Roman"/>
                      </a:endParaRPr>
                    </a:p>
                  </a:txBody>
                  <a:tcPr marL="7620" marR="7620" marT="7620" marB="0">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7 890,1</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6 667,7</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7 111,0</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0" i="0" u="none" strike="noStrike" dirty="0" smtClean="0">
                          <a:solidFill>
                            <a:schemeClr val="accent4">
                              <a:lumMod val="50000"/>
                            </a:schemeClr>
                          </a:solidFill>
                          <a:effectLst/>
                          <a:latin typeface="+mj-lt"/>
                          <a:cs typeface="Microsoft Sans Serif" pitchFamily="34" charset="0"/>
                        </a:rPr>
                        <a:t>7 562,6</a:t>
                      </a:r>
                      <a:endParaRPr lang="ru-RU" sz="1300" b="0" i="0" u="none" strike="noStrike" dirty="0">
                        <a:solidFill>
                          <a:schemeClr val="accent4">
                            <a:lumMod val="50000"/>
                          </a:schemeClr>
                        </a:solidFill>
                        <a:effectLst/>
                        <a:latin typeface="+mj-lt"/>
                        <a:cs typeface="Microsoft Sans Serif" pitchFamily="34" charset="0"/>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r h="202429">
                <a:tc>
                  <a:txBody>
                    <a:bodyPr/>
                    <a:lstStyle/>
                    <a:p>
                      <a:pPr algn="l" fontAlgn="ctr"/>
                      <a:r>
                        <a:rPr lang="ru-RU" sz="1200" b="1" u="none" strike="noStrike" dirty="0">
                          <a:solidFill>
                            <a:schemeClr val="accent4">
                              <a:lumMod val="50000"/>
                            </a:schemeClr>
                          </a:solidFill>
                          <a:effectLst/>
                        </a:rPr>
                        <a:t>ВСЕГО:</a:t>
                      </a:r>
                      <a:endParaRPr lang="ru-RU" sz="1200" b="1" i="0" u="none" strike="noStrike" dirty="0">
                        <a:solidFill>
                          <a:schemeClr val="accent4">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1" u="none" strike="noStrike" dirty="0" smtClean="0">
                          <a:solidFill>
                            <a:schemeClr val="accent4">
                              <a:lumMod val="50000"/>
                            </a:schemeClr>
                          </a:solidFill>
                          <a:effectLst/>
                          <a:latin typeface="+mj-lt"/>
                        </a:rPr>
                        <a:t>32 238,0</a:t>
                      </a:r>
                      <a:endParaRPr lang="ru-RU" sz="1300" b="1"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kumimoji="0" lang="ru-RU" sz="1300" b="1" u="none" strike="noStrike" kern="1200" dirty="0" smtClean="0">
                          <a:solidFill>
                            <a:schemeClr val="accent4">
                              <a:lumMod val="50000"/>
                            </a:schemeClr>
                          </a:solidFill>
                          <a:effectLst/>
                          <a:latin typeface="+mj-lt"/>
                          <a:ea typeface="+mn-ea"/>
                          <a:cs typeface="+mn-cs"/>
                        </a:rPr>
                        <a:t>34 697,5</a:t>
                      </a:r>
                      <a:endParaRPr kumimoji="0" lang="ru-RU" sz="1300" b="1" i="0" u="none" strike="noStrike" kern="1200" dirty="0">
                        <a:solidFill>
                          <a:schemeClr val="accent4">
                            <a:lumMod val="50000"/>
                          </a:schemeClr>
                        </a:solidFill>
                        <a:effectLst/>
                        <a:latin typeface="+mj-lt"/>
                        <a:ea typeface="+mn-ea"/>
                        <a:cs typeface="+mn-cs"/>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1" i="0" u="none" strike="noStrike" dirty="0" smtClean="0">
                          <a:solidFill>
                            <a:schemeClr val="accent4">
                              <a:lumMod val="50000"/>
                            </a:schemeClr>
                          </a:solidFill>
                          <a:effectLst/>
                          <a:latin typeface="+mj-lt"/>
                        </a:rPr>
                        <a:t>34</a:t>
                      </a:r>
                      <a:r>
                        <a:rPr lang="ru-RU" sz="1300" b="1" i="0" u="none" strike="noStrike" baseline="0" dirty="0" smtClean="0">
                          <a:solidFill>
                            <a:schemeClr val="accent4">
                              <a:lumMod val="50000"/>
                            </a:schemeClr>
                          </a:solidFill>
                          <a:effectLst/>
                          <a:latin typeface="+mj-lt"/>
                        </a:rPr>
                        <a:t> 449,2</a:t>
                      </a:r>
                      <a:endParaRPr lang="ru-RU" sz="1300" b="1"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ru-RU" sz="1300" b="1" i="0" u="none" strike="noStrike" dirty="0" smtClean="0">
                          <a:solidFill>
                            <a:schemeClr val="accent4">
                              <a:lumMod val="50000"/>
                            </a:schemeClr>
                          </a:solidFill>
                          <a:effectLst/>
                          <a:latin typeface="+mj-lt"/>
                        </a:rPr>
                        <a:t>37</a:t>
                      </a:r>
                      <a:r>
                        <a:rPr lang="ru-RU" sz="1300" b="1" i="0" u="none" strike="noStrike" baseline="0" dirty="0" smtClean="0">
                          <a:solidFill>
                            <a:schemeClr val="accent4">
                              <a:lumMod val="50000"/>
                            </a:schemeClr>
                          </a:solidFill>
                          <a:effectLst/>
                          <a:latin typeface="+mj-lt"/>
                        </a:rPr>
                        <a:t> 144,8</a:t>
                      </a:r>
                      <a:endParaRPr lang="ru-RU" sz="1300" b="1"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4225610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476672"/>
            <a:ext cx="8352927" cy="864096"/>
          </a:xfrm>
        </p:spPr>
        <p:txBody>
          <a:bodyPr>
            <a:normAutofit/>
          </a:bodyPr>
          <a:lstStyle/>
          <a:p>
            <a:pPr marL="45720" indent="0" algn="ctr">
              <a:buNone/>
            </a:pPr>
            <a:r>
              <a:rPr lang="ru-RU" sz="2500" b="1" dirty="0">
                <a:solidFill>
                  <a:schemeClr val="accent3">
                    <a:lumMod val="50000"/>
                  </a:schemeClr>
                </a:solidFill>
              </a:rPr>
              <a:t>Межбюджетные трансферты – основной вид безвозмездных </a:t>
            </a:r>
            <a:r>
              <a:rPr lang="ru-RU" sz="2500" b="1" dirty="0" smtClean="0">
                <a:solidFill>
                  <a:schemeClr val="accent3">
                    <a:lumMod val="50000"/>
                  </a:schemeClr>
                </a:solidFill>
              </a:rPr>
              <a:t>перечислений.</a:t>
            </a:r>
            <a:endParaRPr lang="ru-RU" sz="2500" b="1" dirty="0">
              <a:solidFill>
                <a:schemeClr val="accent3">
                  <a:lumMod val="50000"/>
                </a:schemeClr>
              </a:solidFill>
            </a:endParaRPr>
          </a:p>
        </p:txBody>
      </p:sp>
      <p:graphicFrame>
        <p:nvGraphicFramePr>
          <p:cNvPr id="7" name="Объект 6"/>
          <p:cNvGraphicFramePr>
            <a:graphicFrameLocks noGrp="1"/>
          </p:cNvGraphicFramePr>
          <p:nvPr>
            <p:ph sz="half" idx="2"/>
            <p:extLst>
              <p:ext uri="{D42A27DB-BD31-4B8C-83A1-F6EECF244321}">
                <p14:modId xmlns:p14="http://schemas.microsoft.com/office/powerpoint/2010/main" val="2796406395"/>
              </p:ext>
            </p:extLst>
          </p:nvPr>
        </p:nvGraphicFramePr>
        <p:xfrm>
          <a:off x="539552" y="2708920"/>
          <a:ext cx="8280920" cy="3600400"/>
        </p:xfrm>
        <a:graphic>
          <a:graphicData uri="http://schemas.openxmlformats.org/drawingml/2006/table">
            <a:tbl>
              <a:tblPr firstRow="1" bandRow="1">
                <a:tableStyleId>{B301B821-A1FF-4177-AEE7-76D212191A09}</a:tableStyleId>
              </a:tblPr>
              <a:tblGrid>
                <a:gridCol w="4140460"/>
                <a:gridCol w="4140460"/>
              </a:tblGrid>
              <a:tr h="705950">
                <a:tc>
                  <a:txBody>
                    <a:bodyPr/>
                    <a:lstStyle/>
                    <a:p>
                      <a:pPr algn="ctr"/>
                      <a:r>
                        <a:rPr lang="ru-RU" dirty="0" smtClean="0">
                          <a:solidFill>
                            <a:schemeClr val="accent3">
                              <a:lumMod val="50000"/>
                            </a:schemeClr>
                          </a:solidFill>
                        </a:rPr>
                        <a:t>Виды межбюджетных трансфертов </a:t>
                      </a:r>
                      <a:endParaRPr lang="ru-RU" dirty="0">
                        <a:solidFill>
                          <a:schemeClr val="accent3">
                            <a:lumMod val="50000"/>
                          </a:schemeClr>
                        </a:solidFill>
                      </a:endParaRP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a:r>
                        <a:rPr lang="ru-RU" dirty="0" smtClean="0">
                          <a:solidFill>
                            <a:schemeClr val="accent3">
                              <a:lumMod val="50000"/>
                            </a:schemeClr>
                          </a:solidFill>
                        </a:rPr>
                        <a:t>Определение</a:t>
                      </a:r>
                      <a:endParaRPr lang="ru-RU" dirty="0">
                        <a:solidFill>
                          <a:schemeClr val="accent3">
                            <a:lumMod val="50000"/>
                          </a:schemeClr>
                        </a:solidFill>
                      </a:endParaRP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r>
              <a:tr h="721460">
                <a:tc>
                  <a:txBody>
                    <a:bodyPr/>
                    <a:lstStyle/>
                    <a:p>
                      <a:r>
                        <a:rPr lang="ru-RU" dirty="0" smtClean="0">
                          <a:solidFill>
                            <a:schemeClr val="accent4">
                              <a:lumMod val="50000"/>
                            </a:schemeClr>
                          </a:solidFill>
                        </a:rPr>
                        <a:t>Дотации (от лат. «</a:t>
                      </a:r>
                      <a:r>
                        <a:rPr lang="ru-RU" dirty="0" err="1" smtClean="0">
                          <a:solidFill>
                            <a:schemeClr val="accent4">
                              <a:lumMod val="50000"/>
                            </a:schemeClr>
                          </a:solidFill>
                        </a:rPr>
                        <a:t>Dotatio</a:t>
                      </a:r>
                      <a:r>
                        <a:rPr lang="ru-RU" dirty="0" smtClean="0">
                          <a:solidFill>
                            <a:schemeClr val="accent4">
                              <a:lumMod val="50000"/>
                            </a:schemeClr>
                          </a:solidFill>
                        </a:rPr>
                        <a:t>» - дар, пожертвование)</a:t>
                      </a:r>
                      <a:endParaRPr lang="ru-RU" dirty="0">
                        <a:solidFill>
                          <a:schemeClr val="accent4">
                            <a:lumMod val="50000"/>
                          </a:schemeClr>
                        </a:solidFill>
                      </a:endParaRP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r>
                        <a:rPr lang="ru-RU" dirty="0" smtClean="0">
                          <a:solidFill>
                            <a:schemeClr val="accent4">
                              <a:lumMod val="50000"/>
                            </a:schemeClr>
                          </a:solidFill>
                        </a:rPr>
                        <a:t>Предоставляются без определения конкретной цели их использования </a:t>
                      </a:r>
                      <a:endParaRPr lang="ru-RU" dirty="0">
                        <a:solidFill>
                          <a:schemeClr val="accent4">
                            <a:lumMod val="50000"/>
                          </a:schemeClr>
                        </a:solidFill>
                      </a:endParaRP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1213299">
                <a:tc>
                  <a:txBody>
                    <a:bodyPr/>
                    <a:lstStyle/>
                    <a:p>
                      <a:r>
                        <a:rPr lang="ru-RU" dirty="0" smtClean="0">
                          <a:solidFill>
                            <a:schemeClr val="accent4">
                              <a:lumMod val="50000"/>
                            </a:schemeClr>
                          </a:solidFill>
                        </a:rPr>
                        <a:t>Субвенции (от лат. «</a:t>
                      </a:r>
                      <a:r>
                        <a:rPr lang="ru-RU" dirty="0" err="1" smtClean="0">
                          <a:solidFill>
                            <a:schemeClr val="accent4">
                              <a:lumMod val="50000"/>
                            </a:schemeClr>
                          </a:solidFill>
                        </a:rPr>
                        <a:t>Subvenire</a:t>
                      </a:r>
                      <a:r>
                        <a:rPr lang="ru-RU" dirty="0" smtClean="0">
                          <a:solidFill>
                            <a:schemeClr val="accent4">
                              <a:lumMod val="50000"/>
                            </a:schemeClr>
                          </a:solidFill>
                        </a:rPr>
                        <a:t>» - приходить на помощь) </a:t>
                      </a:r>
                      <a:endParaRPr lang="ru-RU" dirty="0">
                        <a:solidFill>
                          <a:schemeClr val="accent4">
                            <a:lumMod val="50000"/>
                          </a:schemeClr>
                        </a:solidFill>
                      </a:endParaRP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r>
                        <a:rPr lang="ru-RU" dirty="0" smtClean="0">
                          <a:solidFill>
                            <a:schemeClr val="accent4">
                              <a:lumMod val="50000"/>
                            </a:schemeClr>
                          </a:solidFill>
                        </a:rPr>
                        <a:t>Предоставляются на финансирование «переданных» другим публично-правовым образованиям полномочий</a:t>
                      </a:r>
                      <a:endParaRPr lang="ru-RU" dirty="0">
                        <a:solidFill>
                          <a:schemeClr val="accent4">
                            <a:lumMod val="50000"/>
                          </a:schemeClr>
                        </a:solidFill>
                      </a:endParaRP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959691">
                <a:tc>
                  <a:txBody>
                    <a:bodyPr/>
                    <a:lstStyle/>
                    <a:p>
                      <a:r>
                        <a:rPr lang="ru-RU" dirty="0" smtClean="0">
                          <a:solidFill>
                            <a:schemeClr val="accent4">
                              <a:lumMod val="50000"/>
                            </a:schemeClr>
                          </a:solidFill>
                        </a:rPr>
                        <a:t>Субсидии (от лат. «</a:t>
                      </a:r>
                      <a:r>
                        <a:rPr lang="ru-RU" dirty="0" err="1" smtClean="0">
                          <a:solidFill>
                            <a:schemeClr val="accent4">
                              <a:lumMod val="50000"/>
                            </a:schemeClr>
                          </a:solidFill>
                        </a:rPr>
                        <a:t>Subsidium</a:t>
                      </a:r>
                      <a:r>
                        <a:rPr lang="ru-RU" dirty="0" smtClean="0">
                          <a:solidFill>
                            <a:schemeClr val="accent4">
                              <a:lumMod val="50000"/>
                            </a:schemeClr>
                          </a:solidFill>
                        </a:rPr>
                        <a:t>» - поддержка) </a:t>
                      </a:r>
                      <a:endParaRPr lang="ru-RU" dirty="0">
                        <a:solidFill>
                          <a:schemeClr val="accent4">
                            <a:lumMod val="50000"/>
                          </a:schemeClr>
                        </a:solidFill>
                      </a:endParaRP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r>
                        <a:rPr lang="ru-RU" dirty="0" smtClean="0">
                          <a:solidFill>
                            <a:schemeClr val="accent4">
                              <a:lumMod val="50000"/>
                            </a:schemeClr>
                          </a:solidFill>
                        </a:rPr>
                        <a:t>Предоставляются на условиях долевого </a:t>
                      </a:r>
                      <a:r>
                        <a:rPr lang="ru-RU" dirty="0" err="1" smtClean="0">
                          <a:solidFill>
                            <a:schemeClr val="accent4">
                              <a:lumMod val="50000"/>
                            </a:schemeClr>
                          </a:solidFill>
                        </a:rPr>
                        <a:t>софинансирования</a:t>
                      </a:r>
                      <a:r>
                        <a:rPr lang="ru-RU" dirty="0" smtClean="0">
                          <a:solidFill>
                            <a:schemeClr val="accent4">
                              <a:lumMod val="50000"/>
                            </a:schemeClr>
                          </a:solidFill>
                        </a:rPr>
                        <a:t> расходов других бюджетов</a:t>
                      </a:r>
                      <a:endParaRPr lang="ru-RU" dirty="0">
                        <a:solidFill>
                          <a:schemeClr val="accent4">
                            <a:lumMod val="50000"/>
                          </a:schemeClr>
                        </a:solidFill>
                      </a:endParaRPr>
                    </a:p>
                  </a:txBody>
                  <a:tcPr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bl>
          </a:graphicData>
        </a:graphic>
      </p:graphicFrame>
      <p:sp>
        <p:nvSpPr>
          <p:cNvPr id="3" name="Прямоугольник 2"/>
          <p:cNvSpPr/>
          <p:nvPr/>
        </p:nvSpPr>
        <p:spPr>
          <a:xfrm>
            <a:off x="539552" y="1700808"/>
            <a:ext cx="8208912" cy="646331"/>
          </a:xfrm>
          <a:prstGeom prst="rect">
            <a:avLst/>
          </a:prstGeom>
        </p:spPr>
        <p:txBody>
          <a:bodyPr wrap="square">
            <a:spAutoFit/>
          </a:bodyPr>
          <a:lstStyle/>
          <a:p>
            <a:pPr marL="45720" indent="0" algn="just">
              <a:buNone/>
            </a:pPr>
            <a:r>
              <a:rPr lang="ru-RU" b="1" i="1" u="sng" dirty="0">
                <a:solidFill>
                  <a:schemeClr val="accent4">
                    <a:lumMod val="50000"/>
                  </a:schemeClr>
                </a:solidFill>
              </a:rPr>
              <a:t>Межбюджетные трансферты</a:t>
            </a:r>
            <a:r>
              <a:rPr lang="ru-RU" b="1" i="1" dirty="0">
                <a:solidFill>
                  <a:schemeClr val="accent4">
                    <a:lumMod val="50000"/>
                  </a:schemeClr>
                </a:solidFill>
              </a:rPr>
              <a:t> </a:t>
            </a:r>
            <a:r>
              <a:rPr lang="ru-RU" dirty="0">
                <a:solidFill>
                  <a:schemeClr val="accent4">
                    <a:lumMod val="50000"/>
                  </a:schemeClr>
                </a:solidFill>
              </a:rPr>
              <a:t>– это денежные средства, перечисляемые из одного бюджета бюджетной системы Российской Федерации другому.</a:t>
            </a:r>
          </a:p>
        </p:txBody>
      </p:sp>
    </p:spTree>
    <p:extLst>
      <p:ext uri="{BB962C8B-B14F-4D97-AF65-F5344CB8AC3E}">
        <p14:creationId xmlns:p14="http://schemas.microsoft.com/office/powerpoint/2010/main" val="28324835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395536" y="260648"/>
            <a:ext cx="8496944" cy="984619"/>
          </a:xfrm>
        </p:spPr>
        <p:txBody>
          <a:bodyPr>
            <a:noAutofit/>
          </a:bodyPr>
          <a:lstStyle/>
          <a:p>
            <a:pPr marL="45720" indent="0" algn="ctr">
              <a:buNone/>
            </a:pPr>
            <a:r>
              <a:rPr lang="ru-RU" sz="2400" b="1" dirty="0" smtClean="0">
                <a:solidFill>
                  <a:schemeClr val="accent3">
                    <a:lumMod val="50000"/>
                  </a:schemeClr>
                </a:solidFill>
              </a:rPr>
              <a:t>Распределение финансовой помощи на общее покрытие расходов поселений  в 202</a:t>
            </a:r>
            <a:r>
              <a:rPr lang="en-US" sz="2400" b="1" dirty="0" smtClean="0">
                <a:solidFill>
                  <a:schemeClr val="accent3">
                    <a:lumMod val="50000"/>
                  </a:schemeClr>
                </a:solidFill>
              </a:rPr>
              <a:t>2</a:t>
            </a:r>
            <a:r>
              <a:rPr lang="ru-RU" sz="2400" b="1" dirty="0" smtClean="0">
                <a:solidFill>
                  <a:schemeClr val="accent3">
                    <a:lumMod val="50000"/>
                  </a:schemeClr>
                </a:solidFill>
              </a:rPr>
              <a:t> году, тыс. рублей</a:t>
            </a:r>
          </a:p>
        </p:txBody>
      </p:sp>
      <p:graphicFrame>
        <p:nvGraphicFramePr>
          <p:cNvPr id="8" name="Объект 7"/>
          <p:cNvGraphicFramePr>
            <a:graphicFrameLocks noGrp="1"/>
          </p:cNvGraphicFramePr>
          <p:nvPr>
            <p:ph sz="half" idx="2"/>
            <p:extLst>
              <p:ext uri="{D42A27DB-BD31-4B8C-83A1-F6EECF244321}">
                <p14:modId xmlns:p14="http://schemas.microsoft.com/office/powerpoint/2010/main" val="3703750638"/>
              </p:ext>
            </p:extLst>
          </p:nvPr>
        </p:nvGraphicFramePr>
        <p:xfrm>
          <a:off x="467543" y="1124746"/>
          <a:ext cx="8280922" cy="5489894"/>
        </p:xfrm>
        <a:graphic>
          <a:graphicData uri="http://schemas.openxmlformats.org/drawingml/2006/table">
            <a:tbl>
              <a:tblPr firstRow="1" bandRow="1">
                <a:tableStyleId>{B301B821-A1FF-4177-AEE7-76D212191A09}</a:tableStyleId>
              </a:tblPr>
              <a:tblGrid>
                <a:gridCol w="3395178"/>
                <a:gridCol w="2401467"/>
                <a:gridCol w="2484277"/>
              </a:tblGrid>
              <a:tr h="1224134">
                <a:tc>
                  <a:txBody>
                    <a:bodyPr/>
                    <a:lstStyle/>
                    <a:p>
                      <a:pPr algn="ctr" fontAlgn="ctr"/>
                      <a:r>
                        <a:rPr lang="ru-RU" sz="1300" b="1" u="none" strike="noStrike" dirty="0" smtClean="0">
                          <a:solidFill>
                            <a:schemeClr val="accent3">
                              <a:lumMod val="50000"/>
                            </a:schemeClr>
                          </a:solidFill>
                          <a:effectLst/>
                        </a:rPr>
                        <a:t>Наименование поселения</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t"/>
                      <a:r>
                        <a:rPr lang="ru-RU" sz="1300" b="1" u="none" strike="noStrike" dirty="0" smtClean="0">
                          <a:solidFill>
                            <a:schemeClr val="accent3">
                              <a:lumMod val="50000"/>
                            </a:schemeClr>
                          </a:solidFill>
                          <a:effectLst/>
                        </a:rPr>
                        <a:t>На выравнивание </a:t>
                      </a:r>
                      <a:r>
                        <a:rPr lang="ru-RU" sz="1300" b="1" u="none" strike="noStrike" dirty="0">
                          <a:solidFill>
                            <a:schemeClr val="accent3">
                              <a:lumMod val="50000"/>
                            </a:schemeClr>
                          </a:solidFill>
                          <a:effectLst/>
                        </a:rPr>
                        <a:t>бюджетной  обеспеченности </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c>
                  <a:txBody>
                    <a:bodyPr/>
                    <a:lstStyle/>
                    <a:p>
                      <a:pPr algn="ctr" fontAlgn="b"/>
                      <a:r>
                        <a:rPr lang="ru-RU" sz="1300" b="1" u="none" strike="noStrike" dirty="0" smtClean="0">
                          <a:solidFill>
                            <a:schemeClr val="accent3">
                              <a:lumMod val="50000"/>
                            </a:schemeClr>
                          </a:solidFill>
                          <a:effectLst/>
                        </a:rPr>
                        <a:t>На поддержку мер по обеспечению</a:t>
                      </a:r>
                      <a:r>
                        <a:rPr lang="ru-RU" sz="1300" b="1" u="none" strike="noStrike" baseline="0" dirty="0" smtClean="0">
                          <a:solidFill>
                            <a:schemeClr val="accent3">
                              <a:lumMod val="50000"/>
                            </a:schemeClr>
                          </a:solidFill>
                          <a:effectLst/>
                        </a:rPr>
                        <a:t> </a:t>
                      </a:r>
                      <a:r>
                        <a:rPr lang="ru-RU" sz="1300" b="1" u="none" strike="noStrike" dirty="0" smtClean="0">
                          <a:solidFill>
                            <a:schemeClr val="accent3">
                              <a:lumMod val="50000"/>
                            </a:schemeClr>
                          </a:solidFill>
                          <a:effectLst/>
                        </a:rPr>
                        <a:t>сбалансированности</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solidFill>
                      <a:schemeClr val="bg2">
                        <a:lumMod val="90000"/>
                      </a:schemeClr>
                    </a:solidFill>
                  </a:tcPr>
                </a:tc>
              </a:tr>
              <a:tr h="266610">
                <a:tc>
                  <a:txBody>
                    <a:bodyPr/>
                    <a:lstStyle/>
                    <a:p>
                      <a:pPr algn="l" fontAlgn="b"/>
                      <a:r>
                        <a:rPr lang="ru-RU" sz="1300" b="0" u="none" strike="noStrike" dirty="0">
                          <a:solidFill>
                            <a:schemeClr val="accent4">
                              <a:lumMod val="50000"/>
                            </a:schemeClr>
                          </a:solidFill>
                          <a:effectLst/>
                          <a:latin typeface="+mn-lt"/>
                        </a:rPr>
                        <a:t>Александровское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506,7</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3 542,0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smtClean="0">
                          <a:solidFill>
                            <a:schemeClr val="accent4">
                              <a:lumMod val="50000"/>
                            </a:schemeClr>
                          </a:solidFill>
                          <a:effectLst/>
                          <a:latin typeface="+mn-lt"/>
                        </a:rPr>
                        <a:t>Александро-Донское сельское </a:t>
                      </a:r>
                      <a:r>
                        <a:rPr lang="ru-RU" sz="1300" b="0" u="none" strike="noStrike" dirty="0">
                          <a:solidFill>
                            <a:schemeClr val="accent4">
                              <a:lumMod val="50000"/>
                            </a:schemeClr>
                          </a:solidFill>
                          <a:effectLst/>
                          <a:latin typeface="+mn-lt"/>
                        </a:rPr>
                        <a:t>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t"/>
                      <a:r>
                        <a:rPr lang="ru-RU" sz="1300" b="0" i="0" u="none" strike="noStrike" dirty="0">
                          <a:solidFill>
                            <a:schemeClr val="accent4">
                              <a:lumMod val="50000"/>
                            </a:schemeClr>
                          </a:solidFill>
                          <a:effectLst/>
                          <a:latin typeface="+mj-lt"/>
                        </a:rPr>
                        <a:t>1 </a:t>
                      </a:r>
                      <a:r>
                        <a:rPr lang="ru-RU" sz="1300" b="0" i="0" u="none" strike="noStrike" dirty="0" smtClean="0">
                          <a:solidFill>
                            <a:schemeClr val="accent4">
                              <a:lumMod val="50000"/>
                            </a:schemeClr>
                          </a:solidFill>
                          <a:effectLst/>
                          <a:latin typeface="+mj-lt"/>
                        </a:rPr>
                        <a:t>348</a:t>
                      </a:r>
                      <a:r>
                        <a:rPr lang="en-US" sz="1300" b="0" i="0" u="none" strike="noStrike" dirty="0" smtClean="0">
                          <a:solidFill>
                            <a:schemeClr val="accent4">
                              <a:lumMod val="50000"/>
                            </a:schemeClr>
                          </a:solidFill>
                          <a:effectLst/>
                          <a:latin typeface="+mj-lt"/>
                        </a:rPr>
                        <a:t>,</a:t>
                      </a:r>
                      <a:r>
                        <a:rPr lang="ru-RU" sz="1300" b="0" i="0" u="none" strike="noStrike" dirty="0" smtClean="0">
                          <a:solidFill>
                            <a:schemeClr val="accent4">
                              <a:lumMod val="50000"/>
                            </a:schemeClr>
                          </a:solidFill>
                          <a:effectLst/>
                          <a:latin typeface="+mj-lt"/>
                        </a:rPr>
                        <a:t>3</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5 569,0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err="1">
                          <a:solidFill>
                            <a:schemeClr val="accent4">
                              <a:lumMod val="50000"/>
                            </a:schemeClr>
                          </a:solidFill>
                          <a:effectLst/>
                          <a:latin typeface="+mn-lt"/>
                        </a:rPr>
                        <a:t>Воронцовское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4 218,5</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4 425,0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err="1">
                          <a:solidFill>
                            <a:schemeClr val="accent4">
                              <a:lumMod val="50000"/>
                            </a:schemeClr>
                          </a:solidFill>
                          <a:effectLst/>
                          <a:latin typeface="+mn-lt"/>
                        </a:rPr>
                        <a:t>Гаврильское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1 606,0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2 894,0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err="1">
                          <a:solidFill>
                            <a:schemeClr val="accent4">
                              <a:lumMod val="50000"/>
                            </a:schemeClr>
                          </a:solidFill>
                          <a:effectLst/>
                          <a:latin typeface="+mn-lt"/>
                        </a:rPr>
                        <a:t>Елизаветовское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475,4</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0,0</a:t>
                      </a: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err="1">
                          <a:solidFill>
                            <a:schemeClr val="accent4">
                              <a:lumMod val="50000"/>
                            </a:schemeClr>
                          </a:solidFill>
                          <a:effectLst/>
                          <a:latin typeface="+mn-lt"/>
                        </a:rPr>
                        <a:t>Ерышевское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909,2</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3 116,0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err="1">
                          <a:solidFill>
                            <a:schemeClr val="accent4">
                              <a:lumMod val="50000"/>
                            </a:schemeClr>
                          </a:solidFill>
                          <a:effectLst/>
                          <a:latin typeface="+mn-lt"/>
                        </a:rPr>
                        <a:t>Казинское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392,5</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7 013,0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a:solidFill>
                            <a:schemeClr val="accent4">
                              <a:lumMod val="50000"/>
                            </a:schemeClr>
                          </a:solidFill>
                          <a:effectLst/>
                          <a:latin typeface="+mn-lt"/>
                        </a:rPr>
                        <a:t>Красное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1 167,0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5 983,0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err="1">
                          <a:solidFill>
                            <a:schemeClr val="accent4">
                              <a:lumMod val="50000"/>
                            </a:schemeClr>
                          </a:solidFill>
                          <a:effectLst/>
                          <a:latin typeface="+mn-lt"/>
                        </a:rPr>
                        <a:t>Ливенское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593,8</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3 774,0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err="1">
                          <a:solidFill>
                            <a:schemeClr val="accent4">
                              <a:lumMod val="50000"/>
                            </a:schemeClr>
                          </a:solidFill>
                          <a:effectLst/>
                          <a:latin typeface="+mn-lt"/>
                        </a:rPr>
                        <a:t>Лосевское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2 045,1</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2 858,0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err="1">
                          <a:solidFill>
                            <a:schemeClr val="accent4">
                              <a:lumMod val="50000"/>
                            </a:schemeClr>
                          </a:solidFill>
                          <a:effectLst/>
                          <a:latin typeface="+mn-lt"/>
                        </a:rPr>
                        <a:t>Песковское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1 853,4</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2 408,0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a:solidFill>
                            <a:schemeClr val="accent4">
                              <a:lumMod val="50000"/>
                            </a:schemeClr>
                          </a:solidFill>
                          <a:effectLst/>
                          <a:latin typeface="+mn-lt"/>
                        </a:rPr>
                        <a:t>Петровское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931,3</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4 819,0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a:solidFill>
                            <a:schemeClr val="accent4">
                              <a:lumMod val="50000"/>
                            </a:schemeClr>
                          </a:solidFill>
                          <a:effectLst/>
                          <a:latin typeface="+mn-lt"/>
                        </a:rPr>
                        <a:t>Покровское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1 665,0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4 420,0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a:solidFill>
                            <a:schemeClr val="accent4">
                              <a:lumMod val="50000"/>
                            </a:schemeClr>
                          </a:solidFill>
                          <a:effectLst/>
                          <a:latin typeface="+mn-lt"/>
                        </a:rPr>
                        <a:t>Русско - </a:t>
                      </a:r>
                      <a:r>
                        <a:rPr lang="ru-RU" sz="1300" b="0" u="none" strike="noStrike" dirty="0" err="1">
                          <a:solidFill>
                            <a:schemeClr val="accent4">
                              <a:lumMod val="50000"/>
                            </a:schemeClr>
                          </a:solidFill>
                          <a:effectLst/>
                          <a:latin typeface="+mn-lt"/>
                        </a:rPr>
                        <a:t>Буйловское</a:t>
                      </a:r>
                      <a:r>
                        <a:rPr lang="ru-RU" sz="1300" b="0" u="none" strike="noStrike" dirty="0">
                          <a:solidFill>
                            <a:schemeClr val="accent4">
                              <a:lumMod val="50000"/>
                            </a:schemeClr>
                          </a:solidFill>
                          <a:effectLst/>
                          <a:latin typeface="+mn-lt"/>
                        </a:rPr>
                        <a:t> сельское поселение </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588,4</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839,0</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0" u="none" strike="noStrike" dirty="0">
                          <a:solidFill>
                            <a:schemeClr val="accent4">
                              <a:lumMod val="50000"/>
                            </a:schemeClr>
                          </a:solidFill>
                          <a:effectLst/>
                          <a:latin typeface="+mn-lt"/>
                        </a:rPr>
                        <a:t>Городское поселение - город Павловск</a:t>
                      </a:r>
                      <a:endParaRPr lang="ru-RU" sz="1300" b="0"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0" i="0" u="none" strike="noStrike" dirty="0" smtClean="0">
                          <a:solidFill>
                            <a:schemeClr val="accent4">
                              <a:lumMod val="50000"/>
                            </a:schemeClr>
                          </a:solidFill>
                          <a:effectLst/>
                          <a:latin typeface="+mj-lt"/>
                        </a:rPr>
                        <a:t>2 941,1</a:t>
                      </a:r>
                      <a:endParaRPr lang="ru-RU" sz="1300" b="0"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ru-RU" sz="1300" b="0" u="none" strike="noStrike" dirty="0">
                          <a:solidFill>
                            <a:schemeClr val="accent4">
                              <a:lumMod val="50000"/>
                            </a:schemeClr>
                          </a:solidFill>
                          <a:effectLst/>
                          <a:latin typeface="+mj-lt"/>
                        </a:rPr>
                        <a:t>0,0</a:t>
                      </a:r>
                      <a:endParaRPr lang="ru-RU" sz="1300" b="0" i="0" u="none" strike="noStrike" dirty="0">
                        <a:solidFill>
                          <a:schemeClr val="accent4">
                            <a:lumMod val="50000"/>
                          </a:schemeClr>
                        </a:solidFill>
                        <a:effectLst/>
                        <a:latin typeface="+mj-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r h="266610">
                <a:tc>
                  <a:txBody>
                    <a:bodyPr/>
                    <a:lstStyle/>
                    <a:p>
                      <a:pPr algn="l" fontAlgn="b"/>
                      <a:r>
                        <a:rPr lang="ru-RU" sz="1300" b="1" u="none" strike="noStrike" dirty="0" smtClean="0">
                          <a:solidFill>
                            <a:schemeClr val="accent4">
                              <a:lumMod val="50000"/>
                            </a:schemeClr>
                          </a:solidFill>
                          <a:effectLst/>
                          <a:latin typeface="+mn-lt"/>
                        </a:rPr>
                        <a:t>ВСЕГО</a:t>
                      </a:r>
                      <a:endParaRPr lang="ru-RU" sz="1300" b="1" i="0" u="none" strike="noStrike" dirty="0">
                        <a:solidFill>
                          <a:schemeClr val="accent4">
                            <a:lumMod val="50000"/>
                          </a:schemeClr>
                        </a:solidFill>
                        <a:effectLst/>
                        <a:latin typeface="+mn-lt"/>
                      </a:endParaRPr>
                    </a:p>
                  </a:txBody>
                  <a:tcPr marL="7620" marR="7620" marT="7620"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1" i="0" u="none" strike="noStrike" dirty="0" smtClean="0">
                          <a:solidFill>
                            <a:schemeClr val="accent4">
                              <a:lumMod val="50000"/>
                            </a:schemeClr>
                          </a:solidFill>
                          <a:effectLst/>
                          <a:latin typeface="+mj-lt"/>
                        </a:rPr>
                        <a:t>21 241,7</a:t>
                      </a:r>
                      <a:endParaRPr lang="ru-RU" sz="1300" b="1"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c>
                  <a:txBody>
                    <a:bodyPr/>
                    <a:lstStyle/>
                    <a:p>
                      <a:pPr algn="ctr" fontAlgn="b"/>
                      <a:r>
                        <a:rPr lang="en-US" sz="1300" b="1" i="0" u="none" strike="noStrike" dirty="0" smtClean="0">
                          <a:solidFill>
                            <a:schemeClr val="accent4">
                              <a:lumMod val="50000"/>
                            </a:schemeClr>
                          </a:solidFill>
                          <a:effectLst/>
                          <a:latin typeface="+mj-lt"/>
                        </a:rPr>
                        <a:t>51 660,0</a:t>
                      </a:r>
                      <a:endParaRPr lang="ru-RU" sz="1300" b="1" i="0" u="none" strike="noStrike" dirty="0">
                        <a:solidFill>
                          <a:schemeClr val="accent4">
                            <a:lumMod val="50000"/>
                          </a:schemeClr>
                        </a:solidFill>
                        <a:effectLst/>
                        <a:latin typeface="+mj-lt"/>
                      </a:endParaRPr>
                    </a:p>
                  </a:txBody>
                  <a:tcPr marL="9525" marR="9525" marT="9525" marB="0" anchor="ctr">
                    <a:lnL w="12700" cap="flat" cmpd="sng" algn="ctr">
                      <a:solidFill>
                        <a:schemeClr val="accent3">
                          <a:lumMod val="50000"/>
                        </a:schemeClr>
                      </a:solidFill>
                      <a:prstDash val="solid"/>
                      <a:round/>
                      <a:headEnd type="none" w="med" len="med"/>
                      <a:tailEnd type="none" w="med" len="med"/>
                    </a:lnL>
                    <a:lnR w="12700" cap="flat" cmpd="sng" algn="ctr">
                      <a:solidFill>
                        <a:schemeClr val="accent3">
                          <a:lumMod val="50000"/>
                        </a:schemeClr>
                      </a:solidFill>
                      <a:prstDash val="solid"/>
                      <a:round/>
                      <a:headEnd type="none" w="med" len="med"/>
                      <a:tailEnd type="none" w="med" len="med"/>
                    </a:lnR>
                    <a:lnT w="12700" cap="flat" cmpd="sng" algn="ctr">
                      <a:solidFill>
                        <a:schemeClr val="accent3">
                          <a:lumMod val="50000"/>
                        </a:schemeClr>
                      </a:solidFill>
                      <a:prstDash val="solid"/>
                      <a:round/>
                      <a:headEnd type="none" w="med" len="med"/>
                      <a:tailEnd type="none" w="med" len="med"/>
                    </a:lnT>
                    <a:lnB w="12700" cap="flat" cmpd="sng" algn="ctr">
                      <a:solidFill>
                        <a:schemeClr val="accent3">
                          <a:lumMod val="50000"/>
                        </a:schemeClr>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2281328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545144" y="2492896"/>
            <a:ext cx="8275327" cy="1584176"/>
          </a:xfrm>
        </p:spPr>
        <p:txBody>
          <a:bodyPr>
            <a:noAutofit/>
          </a:bodyPr>
          <a:lstStyle/>
          <a:p>
            <a:pPr marL="44450" indent="488950" algn="just">
              <a:buNone/>
            </a:pPr>
            <a:r>
              <a:rPr lang="ru-RU" sz="1800" dirty="0" smtClean="0">
                <a:solidFill>
                  <a:schemeClr val="accent4">
                    <a:lumMod val="50000"/>
                  </a:schemeClr>
                </a:solidFill>
              </a:rPr>
              <a:t>Предоставление межбюджетных трансфертов из бюджета муниципального района будет осуществляться исключительно при соблюдении органами местного самоуправления условий, определенных статьей 136 Бюджетного Кодекса Российской Федерации.</a:t>
            </a:r>
            <a:endParaRPr lang="ru-RU" sz="1800" dirty="0">
              <a:solidFill>
                <a:schemeClr val="accent4">
                  <a:lumMod val="50000"/>
                </a:schemeClr>
              </a:solidFill>
            </a:endParaRPr>
          </a:p>
        </p:txBody>
      </p:sp>
      <p:sp>
        <p:nvSpPr>
          <p:cNvPr id="2" name="Прямоугольник 1"/>
          <p:cNvSpPr/>
          <p:nvPr/>
        </p:nvSpPr>
        <p:spPr>
          <a:xfrm>
            <a:off x="531055" y="836712"/>
            <a:ext cx="8275327" cy="1754326"/>
          </a:xfrm>
          <a:prstGeom prst="rect">
            <a:avLst/>
          </a:prstGeom>
        </p:spPr>
        <p:txBody>
          <a:bodyPr wrap="square">
            <a:spAutoFit/>
          </a:bodyPr>
          <a:lstStyle/>
          <a:p>
            <a:pPr marL="44450" indent="488950" algn="just">
              <a:buNone/>
            </a:pPr>
            <a:r>
              <a:rPr lang="ru-RU" dirty="0">
                <a:solidFill>
                  <a:schemeClr val="accent4">
                    <a:lumMod val="50000"/>
                  </a:schemeClr>
                </a:solidFill>
              </a:rPr>
              <a:t>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будет осуществляться путем предоставления дотаций на выравнивание бюджетной обеспеченности и на поддержку мер по обеспечению сбалансированности бюджетов поселений.</a:t>
            </a:r>
          </a:p>
        </p:txBody>
      </p:sp>
      <p:pic>
        <p:nvPicPr>
          <p:cNvPr id="1026" name="Picture 2" descr="E:\2022\для бюджета для граждан\для подготовки бюджета для граждан\6bc4562ec3aaa9387785a32975ba7a7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4005064"/>
            <a:ext cx="3657600" cy="20510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3" name="Picture 3" descr="E:\2022\для бюджета для граждан\для подготовки бюджета для граждан\dd3214e4cfe759ec03dcec07de14cc3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4005065"/>
            <a:ext cx="3657147" cy="20510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41466875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235442"/>
            <a:ext cx="8289085" cy="769441"/>
          </a:xfrm>
          <a:prstGeom prst="rect">
            <a:avLst/>
          </a:prstGeom>
          <a:noFill/>
        </p:spPr>
        <p:txBody>
          <a:bodyPr wrap="square" rtlCol="0">
            <a:spAutoFit/>
          </a:bodyPr>
          <a:lstStyle/>
          <a:p>
            <a:pPr algn="ctr"/>
            <a:r>
              <a:rPr lang="ru-RU" sz="2200" b="1" dirty="0" smtClean="0">
                <a:solidFill>
                  <a:schemeClr val="accent3">
                    <a:lumMod val="50000"/>
                  </a:schemeClr>
                </a:solidFill>
              </a:rPr>
              <a:t>Структура муниципального долга Павловского муниципального района Воронежской области</a:t>
            </a:r>
            <a:endParaRPr lang="ru-RU" sz="2200" b="1" dirty="0">
              <a:solidFill>
                <a:schemeClr val="accent3">
                  <a:lumMod val="50000"/>
                </a:schemeClr>
              </a:solidFill>
            </a:endParaRPr>
          </a:p>
        </p:txBody>
      </p:sp>
      <p:sp>
        <p:nvSpPr>
          <p:cNvPr id="5" name="Стрелка вниз 4"/>
          <p:cNvSpPr/>
          <p:nvPr/>
        </p:nvSpPr>
        <p:spPr>
          <a:xfrm>
            <a:off x="467543" y="1400657"/>
            <a:ext cx="2880319" cy="88607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По источнику заимствований</a:t>
            </a:r>
            <a:endParaRPr lang="ru-RU" sz="1400" dirty="0">
              <a:solidFill>
                <a:schemeClr val="accent4">
                  <a:lumMod val="50000"/>
                </a:schemeClr>
              </a:solidFill>
            </a:endParaRPr>
          </a:p>
        </p:txBody>
      </p:sp>
      <p:sp>
        <p:nvSpPr>
          <p:cNvPr id="6" name="Стрелка вниз 5"/>
          <p:cNvSpPr/>
          <p:nvPr/>
        </p:nvSpPr>
        <p:spPr>
          <a:xfrm>
            <a:off x="3347863" y="1400657"/>
            <a:ext cx="2991387" cy="928694"/>
          </a:xfrm>
          <a:prstGeom prst="downArrow">
            <a:avLst>
              <a:gd name="adj1" fmla="val 50000"/>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По видам долговых обязательства</a:t>
            </a:r>
            <a:endParaRPr lang="ru-RU" sz="1400" dirty="0">
              <a:solidFill>
                <a:schemeClr val="accent4">
                  <a:lumMod val="50000"/>
                </a:schemeClr>
              </a:solidFill>
            </a:endParaRPr>
          </a:p>
        </p:txBody>
      </p:sp>
      <p:sp>
        <p:nvSpPr>
          <p:cNvPr id="7" name="Стрелка вниз 6"/>
          <p:cNvSpPr/>
          <p:nvPr/>
        </p:nvSpPr>
        <p:spPr>
          <a:xfrm>
            <a:off x="6444208" y="1358033"/>
            <a:ext cx="2384429" cy="1000132"/>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По сроку</a:t>
            </a:r>
            <a:endParaRPr lang="ru-RU" sz="1400" dirty="0">
              <a:solidFill>
                <a:schemeClr val="accent4">
                  <a:lumMod val="50000"/>
                </a:schemeClr>
              </a:solidFill>
            </a:endParaRPr>
          </a:p>
        </p:txBody>
      </p:sp>
      <p:sp>
        <p:nvSpPr>
          <p:cNvPr id="8" name="Скругленный прямоугольник 7"/>
          <p:cNvSpPr/>
          <p:nvPr/>
        </p:nvSpPr>
        <p:spPr>
          <a:xfrm>
            <a:off x="6707728" y="2471244"/>
            <a:ext cx="1857388"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Краткосрочный                 (до 1 года)</a:t>
            </a:r>
            <a:endParaRPr lang="ru-RU" sz="1400" dirty="0">
              <a:solidFill>
                <a:schemeClr val="accent4">
                  <a:lumMod val="50000"/>
                </a:schemeClr>
              </a:solidFill>
            </a:endParaRPr>
          </a:p>
        </p:txBody>
      </p:sp>
      <p:sp>
        <p:nvSpPr>
          <p:cNvPr id="9" name="Скругленный прямоугольник 8"/>
          <p:cNvSpPr/>
          <p:nvPr/>
        </p:nvSpPr>
        <p:spPr>
          <a:xfrm>
            <a:off x="6707728" y="3691360"/>
            <a:ext cx="1857388" cy="10001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Среднесрочный               (от 1 года до 5 лет включительно)</a:t>
            </a:r>
            <a:endParaRPr lang="ru-RU" sz="1400" dirty="0">
              <a:solidFill>
                <a:schemeClr val="accent4">
                  <a:lumMod val="50000"/>
                </a:schemeClr>
              </a:solidFill>
            </a:endParaRPr>
          </a:p>
        </p:txBody>
      </p:sp>
      <p:sp>
        <p:nvSpPr>
          <p:cNvPr id="10" name="Скругленный прямоугольник 9"/>
          <p:cNvSpPr/>
          <p:nvPr/>
        </p:nvSpPr>
        <p:spPr>
          <a:xfrm>
            <a:off x="6734237" y="5036354"/>
            <a:ext cx="1857388" cy="9129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Долгосрочный                      ( от 5 до 30 лет включительно)</a:t>
            </a:r>
            <a:endParaRPr lang="ru-RU" sz="1400" dirty="0">
              <a:solidFill>
                <a:schemeClr val="accent4">
                  <a:lumMod val="50000"/>
                </a:schemeClr>
              </a:solidFill>
            </a:endParaRPr>
          </a:p>
        </p:txBody>
      </p:sp>
      <p:sp>
        <p:nvSpPr>
          <p:cNvPr id="11" name="Скругленный прямоугольник 10"/>
          <p:cNvSpPr/>
          <p:nvPr/>
        </p:nvSpPr>
        <p:spPr>
          <a:xfrm>
            <a:off x="3986300" y="2471244"/>
            <a:ext cx="1714512"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Кредиты</a:t>
            </a:r>
            <a:endParaRPr lang="ru-RU" sz="1400" dirty="0">
              <a:solidFill>
                <a:schemeClr val="accent4">
                  <a:lumMod val="50000"/>
                </a:schemeClr>
              </a:solidFill>
            </a:endParaRPr>
          </a:p>
        </p:txBody>
      </p:sp>
      <p:sp>
        <p:nvSpPr>
          <p:cNvPr id="12" name="Скругленный прямоугольник 11"/>
          <p:cNvSpPr/>
          <p:nvPr/>
        </p:nvSpPr>
        <p:spPr>
          <a:xfrm>
            <a:off x="3986300" y="3653800"/>
            <a:ext cx="1714512" cy="10001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Муниципальные ценные бумаги</a:t>
            </a:r>
            <a:endParaRPr lang="ru-RU" sz="1400" dirty="0">
              <a:solidFill>
                <a:schemeClr val="accent4">
                  <a:lumMod val="50000"/>
                </a:schemeClr>
              </a:solidFill>
            </a:endParaRPr>
          </a:p>
        </p:txBody>
      </p:sp>
      <p:sp>
        <p:nvSpPr>
          <p:cNvPr id="13" name="Скругленный прямоугольник 12"/>
          <p:cNvSpPr/>
          <p:nvPr/>
        </p:nvSpPr>
        <p:spPr>
          <a:xfrm>
            <a:off x="3998549" y="5036354"/>
            <a:ext cx="1702263" cy="89076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Муниципальные гарантии</a:t>
            </a:r>
            <a:endParaRPr lang="ru-RU" sz="1400" dirty="0">
              <a:solidFill>
                <a:schemeClr val="accent4">
                  <a:lumMod val="50000"/>
                </a:schemeClr>
              </a:solidFill>
            </a:endParaRPr>
          </a:p>
        </p:txBody>
      </p:sp>
      <p:sp>
        <p:nvSpPr>
          <p:cNvPr id="14" name="Скругленный прямоугольник 13"/>
          <p:cNvSpPr/>
          <p:nvPr/>
        </p:nvSpPr>
        <p:spPr>
          <a:xfrm>
            <a:off x="907570" y="2456721"/>
            <a:ext cx="2000264"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smtClean="0">
                <a:solidFill>
                  <a:schemeClr val="accent4">
                    <a:lumMod val="50000"/>
                  </a:schemeClr>
                </a:solidFill>
              </a:rPr>
              <a:t>Внутренний долг               ( в рублях)</a:t>
            </a:r>
            <a:endParaRPr lang="ru-RU" sz="1400" dirty="0">
              <a:solidFill>
                <a:schemeClr val="accent4">
                  <a:lumMod val="50000"/>
                </a:schemeClr>
              </a:solidFill>
            </a:endParaRPr>
          </a:p>
        </p:txBody>
      </p:sp>
      <p:pic>
        <p:nvPicPr>
          <p:cNvPr id="3074" name="Picture 2" descr="E:\2022\для бюджета для граждан\для подготовки бюджета для граждан\картинки\большая-куча-монеток-икона-3d-2925959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3957691"/>
            <a:ext cx="2583571" cy="2176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9255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9"/>
            <a:ext cx="8496944" cy="1152127"/>
          </a:xfrm>
        </p:spPr>
        <p:txBody>
          <a:bodyPr>
            <a:noAutofit/>
          </a:bodyPr>
          <a:lstStyle/>
          <a:p>
            <a:pPr marL="0" indent="0" algn="ctr">
              <a:buNone/>
            </a:pPr>
            <a:r>
              <a:rPr lang="ru-RU" sz="2500" b="1" dirty="0" smtClean="0">
                <a:solidFill>
                  <a:schemeClr val="accent3">
                    <a:lumMod val="50000"/>
                  </a:schemeClr>
                </a:solidFill>
                <a:effectLst/>
              </a:rPr>
              <a:t>Административно – территориальное деление Павловского муниципального района Воронежской области</a:t>
            </a:r>
            <a:endParaRPr lang="ru-RU" sz="2500" b="1" dirty="0">
              <a:solidFill>
                <a:schemeClr val="accent3">
                  <a:lumMod val="50000"/>
                </a:schemeClr>
              </a:solidFill>
              <a:effectLst/>
            </a:endParaRPr>
          </a:p>
        </p:txBody>
      </p:sp>
      <p:sp>
        <p:nvSpPr>
          <p:cNvPr id="4" name="Текст 3"/>
          <p:cNvSpPr>
            <a:spLocks noGrp="1"/>
          </p:cNvSpPr>
          <p:nvPr>
            <p:ph type="body" idx="2"/>
          </p:nvPr>
        </p:nvSpPr>
        <p:spPr>
          <a:xfrm>
            <a:off x="323528" y="1556792"/>
            <a:ext cx="8496944" cy="2880320"/>
          </a:xfrm>
        </p:spPr>
        <p:txBody>
          <a:bodyPr>
            <a:normAutofit fontScale="92500" lnSpcReduction="10000"/>
          </a:bodyPr>
          <a:lstStyle/>
          <a:p>
            <a:pPr indent="363538" algn="just"/>
            <a:r>
              <a:rPr lang="ru-RU" sz="1700" dirty="0" smtClean="0">
                <a:solidFill>
                  <a:schemeClr val="accent4">
                    <a:lumMod val="50000"/>
                  </a:schemeClr>
                </a:solidFill>
                <a:cs typeface="Arial" pitchFamily="34" charset="0"/>
              </a:rPr>
              <a:t>Территория района составляет 1,9 тыс. кв. км. Численность постоянного населения составляет 51,8 тыс. человек, из которых 28,0 тыс. человек – сельские жители</a:t>
            </a:r>
            <a:r>
              <a:rPr lang="ru-RU" sz="1700" dirty="0" smtClean="0">
                <a:solidFill>
                  <a:schemeClr val="accent4">
                    <a:lumMod val="50000"/>
                  </a:schemeClr>
                </a:solidFill>
              </a:rPr>
              <a:t>.</a:t>
            </a:r>
          </a:p>
          <a:p>
            <a:pPr indent="363538" algn="just"/>
            <a:r>
              <a:rPr lang="ru-RU" sz="1700" dirty="0" smtClean="0">
                <a:solidFill>
                  <a:schemeClr val="accent4">
                    <a:lumMod val="50000"/>
                  </a:schemeClr>
                </a:solidFill>
              </a:rPr>
              <a:t>В состав Павловского муниципального района Воронежской области входят 1 городское и 14 сельских поселений. На территории района находится 54 населенных пункта: 1 город, 28 сел, 10 поселков, 14 хуторов, 1 деревня.</a:t>
            </a:r>
          </a:p>
          <a:p>
            <a:pPr indent="363538" algn="just"/>
            <a:r>
              <a:rPr lang="ru-RU" sz="1700" dirty="0" smtClean="0">
                <a:solidFill>
                  <a:schemeClr val="accent4">
                    <a:lumMod val="50000"/>
                  </a:schemeClr>
                </a:solidFill>
              </a:rPr>
              <a:t>Административный центр района – город Павловск, основанный в 1709 году. Павловск включен в список исторических городов России. На государственной охране состоят 40 памятников истории и архитектуры.</a:t>
            </a:r>
          </a:p>
          <a:p>
            <a:pPr indent="363538" algn="just"/>
            <a:endParaRPr lang="ru-RU" sz="1700" b="1" i="1" dirty="0" smtClean="0"/>
          </a:p>
          <a:p>
            <a:pPr indent="177800" algn="just"/>
            <a:r>
              <a:rPr lang="ru-RU" sz="1700" b="1" i="1" dirty="0" smtClean="0">
                <a:solidFill>
                  <a:schemeClr val="accent3">
                    <a:lumMod val="50000"/>
                  </a:schemeClr>
                </a:solidFill>
              </a:rPr>
              <a:t>Сельские поселения Павловского  </a:t>
            </a:r>
          </a:p>
          <a:p>
            <a:pPr indent="177800" algn="just"/>
            <a:r>
              <a:rPr lang="ru-RU" sz="1700" b="1" i="1" dirty="0" smtClean="0">
                <a:solidFill>
                  <a:schemeClr val="accent3">
                    <a:lumMod val="50000"/>
                  </a:schemeClr>
                </a:solidFill>
              </a:rPr>
              <a:t>муниципального  района Воронежской области</a:t>
            </a:r>
            <a:r>
              <a:rPr lang="ru-RU" sz="1700" b="1" i="1" dirty="0" smtClean="0">
                <a:solidFill>
                  <a:schemeClr val="accent4">
                    <a:lumMod val="50000"/>
                  </a:schemeClr>
                </a:solidFill>
              </a:rPr>
              <a:t>:</a:t>
            </a:r>
          </a:p>
          <a:p>
            <a:endParaRPr lang="ru-RU" sz="1600" dirty="0">
              <a:latin typeface="Arial" pitchFamily="34" charset="0"/>
            </a:endParaRPr>
          </a:p>
        </p:txBody>
      </p:sp>
      <p:pic>
        <p:nvPicPr>
          <p:cNvPr id="12" name="Объект 11"/>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508104" y="3284984"/>
            <a:ext cx="3264768" cy="326476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aphicFrame>
        <p:nvGraphicFramePr>
          <p:cNvPr id="10" name="Таблица 9"/>
          <p:cNvGraphicFramePr>
            <a:graphicFrameLocks noGrp="1"/>
          </p:cNvGraphicFramePr>
          <p:nvPr>
            <p:extLst>
              <p:ext uri="{D42A27DB-BD31-4B8C-83A1-F6EECF244321}">
                <p14:modId xmlns:p14="http://schemas.microsoft.com/office/powerpoint/2010/main" val="2509215036"/>
              </p:ext>
            </p:extLst>
          </p:nvPr>
        </p:nvGraphicFramePr>
        <p:xfrm>
          <a:off x="395536" y="4293096"/>
          <a:ext cx="4752528" cy="2014344"/>
        </p:xfrm>
        <a:graphic>
          <a:graphicData uri="http://schemas.openxmlformats.org/drawingml/2006/table">
            <a:tbl>
              <a:tblPr firstRow="1" bandRow="1">
                <a:tableStyleId>{2D5ABB26-0587-4C30-8999-92F81FD0307C}</a:tableStyleId>
              </a:tblPr>
              <a:tblGrid>
                <a:gridCol w="2376264"/>
                <a:gridCol w="2376264"/>
              </a:tblGrid>
              <a:tr h="2014344">
                <a:tc>
                  <a:txBody>
                    <a:bodyPr/>
                    <a:lstStyle/>
                    <a:p>
                      <a:r>
                        <a:rPr lang="ru-RU" sz="1600" i="1" dirty="0" smtClean="0">
                          <a:solidFill>
                            <a:schemeClr val="accent4">
                              <a:lumMod val="50000"/>
                            </a:schemeClr>
                          </a:solidFill>
                        </a:rPr>
                        <a:t>Александровское</a:t>
                      </a:r>
                    </a:p>
                    <a:p>
                      <a:r>
                        <a:rPr lang="ru-RU" sz="1600" i="1" dirty="0" smtClean="0">
                          <a:solidFill>
                            <a:schemeClr val="accent4">
                              <a:lumMod val="50000"/>
                            </a:schemeClr>
                          </a:solidFill>
                        </a:rPr>
                        <a:t>Александро-Донское</a:t>
                      </a:r>
                    </a:p>
                    <a:p>
                      <a:r>
                        <a:rPr lang="ru-RU" sz="1600" i="1" dirty="0" smtClean="0">
                          <a:solidFill>
                            <a:schemeClr val="accent4">
                              <a:lumMod val="50000"/>
                            </a:schemeClr>
                          </a:solidFill>
                        </a:rPr>
                        <a:t>Воронцовское</a:t>
                      </a:r>
                    </a:p>
                    <a:p>
                      <a:r>
                        <a:rPr lang="ru-RU" sz="1600" i="1" dirty="0" smtClean="0">
                          <a:solidFill>
                            <a:schemeClr val="accent4">
                              <a:lumMod val="50000"/>
                            </a:schemeClr>
                          </a:solidFill>
                        </a:rPr>
                        <a:t>Гаврильское</a:t>
                      </a:r>
                    </a:p>
                    <a:p>
                      <a:r>
                        <a:rPr lang="ru-RU" sz="1600" i="1" dirty="0" smtClean="0">
                          <a:solidFill>
                            <a:schemeClr val="accent4">
                              <a:lumMod val="50000"/>
                            </a:schemeClr>
                          </a:solidFill>
                        </a:rPr>
                        <a:t>Елизаветовское</a:t>
                      </a:r>
                    </a:p>
                    <a:p>
                      <a:r>
                        <a:rPr lang="ru-RU" sz="1600" i="1" dirty="0" smtClean="0">
                          <a:solidFill>
                            <a:schemeClr val="accent4">
                              <a:lumMod val="50000"/>
                            </a:schemeClr>
                          </a:solidFill>
                        </a:rPr>
                        <a:t>Ерышевское</a:t>
                      </a:r>
                    </a:p>
                    <a:p>
                      <a:r>
                        <a:rPr lang="ru-RU" sz="1600" i="1" dirty="0" smtClean="0">
                          <a:solidFill>
                            <a:schemeClr val="accent4">
                              <a:lumMod val="50000"/>
                            </a:schemeClr>
                          </a:solidFill>
                        </a:rPr>
                        <a:t>Казинское</a:t>
                      </a:r>
                      <a:endParaRPr lang="ru-RU" sz="1600" i="1" dirty="0">
                        <a:solidFill>
                          <a:schemeClr val="accent4">
                            <a:lumMod val="50000"/>
                          </a:schemeClr>
                        </a:solidFill>
                      </a:endParaRPr>
                    </a:p>
                  </a:txBody>
                  <a:tcPr/>
                </a:tc>
                <a:tc>
                  <a:txBody>
                    <a:bodyPr/>
                    <a:lstStyle/>
                    <a:p>
                      <a:r>
                        <a:rPr lang="ru-RU" sz="1600" i="1" dirty="0" smtClean="0">
                          <a:solidFill>
                            <a:schemeClr val="accent4">
                              <a:lumMod val="50000"/>
                            </a:schemeClr>
                          </a:solidFill>
                        </a:rPr>
                        <a:t>Красное</a:t>
                      </a:r>
                    </a:p>
                    <a:p>
                      <a:r>
                        <a:rPr lang="ru-RU" sz="1600" i="1" dirty="0" smtClean="0">
                          <a:solidFill>
                            <a:schemeClr val="accent4">
                              <a:lumMod val="50000"/>
                            </a:schemeClr>
                          </a:solidFill>
                        </a:rPr>
                        <a:t>Ливенское</a:t>
                      </a:r>
                    </a:p>
                    <a:p>
                      <a:r>
                        <a:rPr lang="ru-RU" sz="1600" i="1" dirty="0" smtClean="0">
                          <a:solidFill>
                            <a:schemeClr val="accent4">
                              <a:lumMod val="50000"/>
                            </a:schemeClr>
                          </a:solidFill>
                        </a:rPr>
                        <a:t>Лосевское</a:t>
                      </a:r>
                    </a:p>
                    <a:p>
                      <a:r>
                        <a:rPr lang="ru-RU" sz="1600" i="1" dirty="0" smtClean="0">
                          <a:solidFill>
                            <a:schemeClr val="accent4">
                              <a:lumMod val="50000"/>
                            </a:schemeClr>
                          </a:solidFill>
                        </a:rPr>
                        <a:t>Песковское</a:t>
                      </a:r>
                    </a:p>
                    <a:p>
                      <a:r>
                        <a:rPr lang="ru-RU" sz="1600" i="1" dirty="0" smtClean="0">
                          <a:solidFill>
                            <a:schemeClr val="accent4">
                              <a:lumMod val="50000"/>
                            </a:schemeClr>
                          </a:solidFill>
                        </a:rPr>
                        <a:t>Петровское</a:t>
                      </a:r>
                    </a:p>
                    <a:p>
                      <a:r>
                        <a:rPr lang="ru-RU" sz="1600" i="1" dirty="0" smtClean="0">
                          <a:solidFill>
                            <a:schemeClr val="accent4">
                              <a:lumMod val="50000"/>
                            </a:schemeClr>
                          </a:solidFill>
                        </a:rPr>
                        <a:t>Покровское</a:t>
                      </a:r>
                    </a:p>
                    <a:p>
                      <a:r>
                        <a:rPr lang="ru-RU" sz="1600" i="1" dirty="0" smtClean="0">
                          <a:solidFill>
                            <a:schemeClr val="accent4">
                              <a:lumMod val="50000"/>
                            </a:schemeClr>
                          </a:solidFill>
                        </a:rPr>
                        <a:t>Русско-Буйловское</a:t>
                      </a:r>
                      <a:endParaRPr lang="ru-RU" sz="1600" i="1" dirty="0">
                        <a:solidFill>
                          <a:schemeClr val="accent4">
                            <a:lumMod val="50000"/>
                          </a:schemeClr>
                        </a:solidFill>
                      </a:endParaRPr>
                    </a:p>
                  </a:txBody>
                  <a:tcPr/>
                </a:tc>
              </a:tr>
            </a:tbl>
          </a:graphicData>
        </a:graphic>
      </p:graphicFrame>
    </p:spTree>
    <p:extLst>
      <p:ext uri="{BB962C8B-B14F-4D97-AF65-F5344CB8AC3E}">
        <p14:creationId xmlns:p14="http://schemas.microsoft.com/office/powerpoint/2010/main" val="17780743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1560" y="188640"/>
            <a:ext cx="8229620" cy="1246495"/>
          </a:xfrm>
          <a:prstGeom prst="rect">
            <a:avLst/>
          </a:prstGeom>
          <a:noFill/>
        </p:spPr>
        <p:txBody>
          <a:bodyPr wrap="square" rtlCol="0">
            <a:spAutoFit/>
          </a:bodyPr>
          <a:lstStyle/>
          <a:p>
            <a:pPr algn="ctr"/>
            <a:r>
              <a:rPr lang="ru-RU" sz="2500" b="1" dirty="0" smtClean="0">
                <a:solidFill>
                  <a:schemeClr val="accent3">
                    <a:lumMod val="50000"/>
                  </a:schemeClr>
                </a:solidFill>
              </a:rPr>
              <a:t>Муниципальный</a:t>
            </a:r>
            <a:r>
              <a:rPr lang="ru-RU" sz="2500" b="1" dirty="0" smtClean="0">
                <a:solidFill>
                  <a:srgbClr val="FF0000"/>
                </a:solidFill>
              </a:rPr>
              <a:t>  </a:t>
            </a:r>
            <a:r>
              <a:rPr lang="ru-RU" sz="2500" b="1" dirty="0" smtClean="0">
                <a:solidFill>
                  <a:schemeClr val="accent3">
                    <a:lumMod val="50000"/>
                  </a:schemeClr>
                </a:solidFill>
              </a:rPr>
              <a:t>долг  Павловского муниципального района Воронежской области, тыс. руб.</a:t>
            </a:r>
            <a:endParaRPr lang="ru-RU" sz="2500" b="1" dirty="0">
              <a:solidFill>
                <a:schemeClr val="accent3">
                  <a:lumMod val="50000"/>
                </a:schemeClr>
              </a:solidFill>
            </a:endParaRPr>
          </a:p>
        </p:txBody>
      </p:sp>
      <p:graphicFrame>
        <p:nvGraphicFramePr>
          <p:cNvPr id="5" name="Диаграмма 4"/>
          <p:cNvGraphicFramePr>
            <a:graphicFrameLocks/>
          </p:cNvGraphicFramePr>
          <p:nvPr>
            <p:extLst>
              <p:ext uri="{D42A27DB-BD31-4B8C-83A1-F6EECF244321}">
                <p14:modId xmlns:p14="http://schemas.microsoft.com/office/powerpoint/2010/main" val="1050266464"/>
              </p:ext>
            </p:extLst>
          </p:nvPr>
        </p:nvGraphicFramePr>
        <p:xfrm>
          <a:off x="1187624" y="1484784"/>
          <a:ext cx="7848872" cy="50405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611289"/>
            <a:ext cx="7992888" cy="571500"/>
          </a:xfrm>
        </p:spPr>
        <p:txBody>
          <a:bodyPr/>
          <a:lstStyle/>
          <a:p>
            <a:pPr marL="0" indent="0" algn="ctr">
              <a:buNone/>
            </a:pPr>
            <a:r>
              <a:rPr lang="ru-RU" sz="2500" b="1" spc="300" dirty="0" smtClean="0">
                <a:solidFill>
                  <a:schemeClr val="accent3">
                    <a:lumMod val="50000"/>
                  </a:schemeClr>
                </a:solidFill>
              </a:rPr>
              <a:t>Глоссарий</a:t>
            </a:r>
            <a:endParaRPr lang="ru-RU" sz="2500" b="1" spc="300" dirty="0">
              <a:solidFill>
                <a:schemeClr val="accent3">
                  <a:lumMod val="50000"/>
                </a:schemeClr>
              </a:solidFill>
            </a:endParaRPr>
          </a:p>
        </p:txBody>
      </p:sp>
      <p:sp>
        <p:nvSpPr>
          <p:cNvPr id="12" name="Объект 11"/>
          <p:cNvSpPr>
            <a:spLocks noGrp="1"/>
          </p:cNvSpPr>
          <p:nvPr>
            <p:ph sz="half" idx="1"/>
          </p:nvPr>
        </p:nvSpPr>
        <p:spPr>
          <a:xfrm>
            <a:off x="611561" y="1196752"/>
            <a:ext cx="8136904" cy="5112568"/>
          </a:xfrm>
        </p:spPr>
        <p:txBody>
          <a:bodyPr>
            <a:noAutofit/>
          </a:bodyPr>
          <a:lstStyle/>
          <a:p>
            <a:pPr marL="45720" indent="0" algn="just">
              <a:buNone/>
            </a:pPr>
            <a:r>
              <a:rPr lang="ru-RU" sz="1600" b="1" dirty="0">
                <a:solidFill>
                  <a:srgbClr val="FF0000"/>
                </a:solidFill>
              </a:rPr>
              <a:t>А</a:t>
            </a:r>
            <a:r>
              <a:rPr lang="ru-RU" sz="1600" dirty="0">
                <a:solidFill>
                  <a:srgbClr val="FF0000"/>
                </a:solidFill>
              </a:rPr>
              <a:t> </a:t>
            </a:r>
            <a:endParaRPr lang="ru-RU" sz="1600" dirty="0" smtClean="0">
              <a:solidFill>
                <a:srgbClr val="FF0000"/>
              </a:solidFill>
            </a:endParaRPr>
          </a:p>
          <a:p>
            <a:pPr marL="45720" indent="0" algn="just">
              <a:buNone/>
            </a:pPr>
            <a:r>
              <a:rPr lang="ru-RU" sz="1600" b="1" i="1" dirty="0" smtClean="0">
                <a:solidFill>
                  <a:schemeClr val="accent3">
                    <a:lumMod val="50000"/>
                  </a:schemeClr>
                </a:solidFill>
              </a:rPr>
              <a:t>Администратор </a:t>
            </a:r>
            <a:r>
              <a:rPr lang="ru-RU" sz="1600" b="1" i="1" dirty="0">
                <a:solidFill>
                  <a:schemeClr val="accent3">
                    <a:lumMod val="50000"/>
                  </a:schemeClr>
                </a:solidFill>
              </a:rPr>
              <a:t>доходов </a:t>
            </a:r>
            <a:r>
              <a:rPr lang="ru-RU" sz="1600" b="1" i="1" dirty="0" smtClean="0">
                <a:solidFill>
                  <a:schemeClr val="accent3">
                    <a:lumMod val="50000"/>
                  </a:schemeClr>
                </a:solidFill>
              </a:rPr>
              <a:t>бюджета</a:t>
            </a:r>
          </a:p>
          <a:p>
            <a:pPr marL="45720" indent="0" algn="just">
              <a:buNone/>
            </a:pPr>
            <a:r>
              <a:rPr lang="ru-RU" sz="1600" dirty="0" smtClean="0">
                <a:solidFill>
                  <a:schemeClr val="accent3">
                    <a:lumMod val="50000"/>
                  </a:schemeClr>
                </a:solidFill>
              </a:rPr>
              <a:t>Орган </a:t>
            </a:r>
            <a:r>
              <a:rPr lang="ru-RU" sz="1600" dirty="0">
                <a:solidFill>
                  <a:schemeClr val="accent3">
                    <a:lumMod val="50000"/>
                  </a:schemeClr>
                </a:solidFill>
              </a:rPr>
              <a:t>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осуществляющий(ее): - контроль за правильностью исчисления, - полнотой и своевременностью уплаты, - начисление, - учет, - взыскание, - принятие решений о возврате (зачете) излишне уплаченных (взысканных) платежей, пеней и штрафов по ним, являющихся доходами бюджетов бюджетной системы РФ. </a:t>
            </a:r>
            <a:endParaRPr lang="ru-RU" sz="1600" dirty="0" smtClean="0">
              <a:solidFill>
                <a:schemeClr val="accent3">
                  <a:lumMod val="50000"/>
                </a:schemeClr>
              </a:solidFill>
            </a:endParaRPr>
          </a:p>
          <a:p>
            <a:pPr marL="45720" indent="0" algn="just">
              <a:buNone/>
            </a:pPr>
            <a:r>
              <a:rPr lang="ru-RU" sz="1600" b="1" dirty="0">
                <a:solidFill>
                  <a:srgbClr val="FF0000"/>
                </a:solidFill>
              </a:rPr>
              <a:t>Б</a:t>
            </a:r>
            <a:r>
              <a:rPr lang="ru-RU" sz="1600" dirty="0"/>
              <a:t> </a:t>
            </a:r>
            <a:endParaRPr lang="ru-RU" sz="1600" dirty="0" smtClean="0"/>
          </a:p>
          <a:p>
            <a:pPr marL="45720" indent="0" algn="just">
              <a:buNone/>
            </a:pPr>
            <a:r>
              <a:rPr lang="ru-RU" sz="1600" b="1" i="1" dirty="0" smtClean="0">
                <a:solidFill>
                  <a:schemeClr val="accent3">
                    <a:lumMod val="50000"/>
                  </a:schemeClr>
                </a:solidFill>
              </a:rPr>
              <a:t>Бюджет </a:t>
            </a:r>
          </a:p>
          <a:p>
            <a:pPr marL="45720" indent="0" algn="just">
              <a:buNone/>
            </a:pPr>
            <a:r>
              <a:rPr lang="ru-RU" sz="1600" dirty="0" smtClean="0">
                <a:solidFill>
                  <a:schemeClr val="accent3">
                    <a:lumMod val="50000"/>
                  </a:schemeClr>
                </a:solidFill>
              </a:rPr>
              <a:t>1. Фонд </a:t>
            </a:r>
            <a:r>
              <a:rPr lang="ru-RU" sz="1600" dirty="0">
                <a:solidFill>
                  <a:schemeClr val="accent3">
                    <a:lumMod val="50000"/>
                  </a:schemeClr>
                </a:solidFill>
              </a:rPr>
              <a:t>денежных средств, предназначенный для финансирования функций государства (федеральный и региональный уровень) и местного самоуправления (местный уровень). </a:t>
            </a:r>
            <a:endParaRPr lang="ru-RU" sz="1600" dirty="0" smtClean="0">
              <a:solidFill>
                <a:schemeClr val="accent3">
                  <a:lumMod val="50000"/>
                </a:schemeClr>
              </a:solidFill>
            </a:endParaRPr>
          </a:p>
          <a:p>
            <a:pPr marL="45720" indent="0" algn="just">
              <a:buNone/>
            </a:pPr>
            <a:r>
              <a:rPr lang="ru-RU" sz="1600" dirty="0" smtClean="0">
                <a:solidFill>
                  <a:schemeClr val="accent3">
                    <a:lumMod val="50000"/>
                  </a:schemeClr>
                </a:solidFill>
              </a:rPr>
              <a:t>2</a:t>
            </a:r>
            <a:r>
              <a:rPr lang="ru-RU" sz="1600" dirty="0">
                <a:solidFill>
                  <a:schemeClr val="accent3">
                    <a:lumMod val="50000"/>
                  </a:schemeClr>
                </a:solidFill>
              </a:rPr>
              <a:t>. Представляет собой главный финансовый документ страны (региона, муниципалитета, поселения), утверждаемый органом законодательной власти соответствующего уровня управления</a:t>
            </a:r>
            <a:r>
              <a:rPr lang="ru-RU" sz="1600" dirty="0" smtClean="0">
                <a:solidFill>
                  <a:schemeClr val="accent3">
                    <a:lumMod val="50000"/>
                  </a:schemeClr>
                </a:solidFill>
              </a:rPr>
              <a:t>.</a:t>
            </a:r>
          </a:p>
        </p:txBody>
      </p:sp>
    </p:spTree>
    <p:extLst>
      <p:ext uri="{BB962C8B-B14F-4D97-AF65-F5344CB8AC3E}">
        <p14:creationId xmlns:p14="http://schemas.microsoft.com/office/powerpoint/2010/main" val="27280825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611560" y="980728"/>
            <a:ext cx="8064896" cy="5184576"/>
          </a:xfrm>
        </p:spPr>
        <p:txBody>
          <a:bodyPr>
            <a:normAutofit/>
          </a:bodyPr>
          <a:lstStyle/>
          <a:p>
            <a:pPr marL="45720" indent="0" algn="just">
              <a:buNone/>
            </a:pPr>
            <a:r>
              <a:rPr lang="ru-RU" sz="1600" b="1" i="1" dirty="0">
                <a:solidFill>
                  <a:schemeClr val="accent3">
                    <a:lumMod val="50000"/>
                  </a:schemeClr>
                </a:solidFill>
              </a:rPr>
              <a:t>Бюджет консолидированный</a:t>
            </a:r>
          </a:p>
          <a:p>
            <a:pPr marL="45720" indent="0" algn="just">
              <a:buNone/>
            </a:pPr>
            <a:r>
              <a:rPr lang="ru-RU" sz="1600" dirty="0">
                <a:solidFill>
                  <a:schemeClr val="accent3">
                    <a:lumMod val="50000"/>
                  </a:schemeClr>
                </a:solidFill>
              </a:rPr>
              <a:t> Свод бюджетов бюджетной системы Российской Федерации на соответствующей территории (за исключением бюджетов государственных внебюджетных фондов). Консолидированным может быть бюджет на местном уровне (свод бюджета муниципального образования и бюджетов входящих в него поселений), региональном (свод бюджета субъекта Российской Федерации и бюджетов входящих в него муниципальных образований), федеральном (свод всех бюджетов бюджетной системы Российской Федерации). </a:t>
            </a:r>
            <a:endParaRPr lang="ru-RU" sz="1600" dirty="0" smtClean="0">
              <a:solidFill>
                <a:schemeClr val="accent3">
                  <a:lumMod val="50000"/>
                </a:schemeClr>
              </a:solidFill>
            </a:endParaRPr>
          </a:p>
          <a:p>
            <a:pPr marL="45720" indent="0" algn="just">
              <a:buNone/>
            </a:pPr>
            <a:r>
              <a:rPr lang="ru-RU" sz="1600" b="1" i="1" dirty="0">
                <a:solidFill>
                  <a:schemeClr val="accent3">
                    <a:lumMod val="50000"/>
                  </a:schemeClr>
                </a:solidFill>
              </a:rPr>
              <a:t>Бюджет муниципального </a:t>
            </a:r>
            <a:r>
              <a:rPr lang="ru-RU" sz="1600" b="1" i="1" dirty="0" smtClean="0">
                <a:solidFill>
                  <a:schemeClr val="accent3">
                    <a:lumMod val="50000"/>
                  </a:schemeClr>
                </a:solidFill>
              </a:rPr>
              <a:t>образования</a:t>
            </a:r>
          </a:p>
          <a:p>
            <a:pPr marL="45720" indent="0" algn="just">
              <a:buNone/>
            </a:pPr>
            <a:r>
              <a:rPr lang="ru-RU" sz="1600" dirty="0" smtClean="0">
                <a:solidFill>
                  <a:schemeClr val="accent3">
                    <a:lumMod val="50000"/>
                  </a:schemeClr>
                </a:solidFill>
              </a:rPr>
              <a:t> </a:t>
            </a:r>
            <a:r>
              <a:rPr lang="ru-RU" sz="1600" dirty="0">
                <a:solidFill>
                  <a:schemeClr val="accent3">
                    <a:lumMod val="50000"/>
                  </a:schemeClr>
                </a:solidFill>
              </a:rPr>
              <a:t>1. Фонд денежных средств, предназначенный для финансирования функций, отнесенных к предметам ведения местного самоуправления. </a:t>
            </a:r>
            <a:endParaRPr lang="ru-RU" sz="1600" dirty="0" smtClean="0">
              <a:solidFill>
                <a:schemeClr val="accent3">
                  <a:lumMod val="50000"/>
                </a:schemeClr>
              </a:solidFill>
            </a:endParaRPr>
          </a:p>
          <a:p>
            <a:pPr marL="45720" indent="0" algn="just">
              <a:buNone/>
            </a:pPr>
            <a:r>
              <a:rPr lang="ru-RU" sz="1600" dirty="0" smtClean="0">
                <a:solidFill>
                  <a:schemeClr val="accent3">
                    <a:lumMod val="50000"/>
                  </a:schemeClr>
                </a:solidFill>
              </a:rPr>
              <a:t>2</a:t>
            </a:r>
            <a:r>
              <a:rPr lang="ru-RU" sz="1600" dirty="0">
                <a:solidFill>
                  <a:schemeClr val="accent3">
                    <a:lumMod val="50000"/>
                  </a:schemeClr>
                </a:solidFill>
              </a:rPr>
              <a:t>. Основной финансовый документ муниципального образования, поселения на текущий финансовый год, принимаемый представительным органом местного самоуправления</a:t>
            </a:r>
            <a:r>
              <a:rPr lang="ru-RU" sz="1600" dirty="0" smtClean="0">
                <a:solidFill>
                  <a:schemeClr val="accent3">
                    <a:lumMod val="50000"/>
                  </a:schemeClr>
                </a:solidFill>
              </a:rPr>
              <a:t>.</a:t>
            </a:r>
          </a:p>
          <a:p>
            <a:pPr marL="45720" indent="0" algn="just">
              <a:buNone/>
            </a:pPr>
            <a:r>
              <a:rPr lang="ru-RU" sz="1600" b="1" i="1" dirty="0">
                <a:solidFill>
                  <a:schemeClr val="accent3">
                    <a:lumMod val="50000"/>
                  </a:schemeClr>
                </a:solidFill>
              </a:rPr>
              <a:t>Бюджетная классификация </a:t>
            </a:r>
            <a:endParaRPr lang="ru-RU" sz="1600" b="1" i="1" dirty="0" smtClean="0">
              <a:solidFill>
                <a:schemeClr val="accent3">
                  <a:lumMod val="50000"/>
                </a:schemeClr>
              </a:solidFill>
            </a:endParaRPr>
          </a:p>
          <a:p>
            <a:pPr marL="45720" indent="0" algn="just">
              <a:buNone/>
            </a:pPr>
            <a:r>
              <a:rPr lang="ru-RU" sz="1600" dirty="0" smtClean="0">
                <a:solidFill>
                  <a:schemeClr val="accent3">
                    <a:lumMod val="50000"/>
                  </a:schemeClr>
                </a:solidFill>
              </a:rPr>
              <a:t>Группировка </a:t>
            </a:r>
            <a:r>
              <a:rPr lang="ru-RU" sz="1600" dirty="0">
                <a:solidFill>
                  <a:schemeClr val="accent3">
                    <a:lumMod val="50000"/>
                  </a:schemeClr>
                </a:solidFill>
              </a:rPr>
              <a:t>доходов и расходов бюджетов всех уровней бюджетной системы РФ, а также источников финансирования дефицитов этих бюджетов, используемая для составления и исполнения бюджетов.</a:t>
            </a:r>
          </a:p>
          <a:p>
            <a:pPr marL="45720" indent="0" algn="just">
              <a:buNone/>
            </a:pPr>
            <a:endParaRPr lang="ru-RU" sz="2400" dirty="0"/>
          </a:p>
          <a:p>
            <a:pPr marL="45720" indent="0">
              <a:buNone/>
            </a:pPr>
            <a:endParaRPr lang="ru-RU" dirty="0"/>
          </a:p>
        </p:txBody>
      </p:sp>
    </p:spTree>
    <p:extLst>
      <p:ext uri="{BB962C8B-B14F-4D97-AF65-F5344CB8AC3E}">
        <p14:creationId xmlns:p14="http://schemas.microsoft.com/office/powerpoint/2010/main" val="40015721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Объект 13"/>
          <p:cNvSpPr>
            <a:spLocks noGrp="1"/>
          </p:cNvSpPr>
          <p:nvPr>
            <p:ph sz="half" idx="1"/>
          </p:nvPr>
        </p:nvSpPr>
        <p:spPr>
          <a:xfrm>
            <a:off x="611560" y="908720"/>
            <a:ext cx="8136904" cy="5184576"/>
          </a:xfrm>
        </p:spPr>
        <p:txBody>
          <a:bodyPr>
            <a:normAutofit/>
          </a:bodyPr>
          <a:lstStyle/>
          <a:p>
            <a:pPr marL="45720" indent="0" algn="just">
              <a:buNone/>
            </a:pPr>
            <a:r>
              <a:rPr lang="ru-RU" sz="1600" b="1" i="1" dirty="0">
                <a:solidFill>
                  <a:schemeClr val="accent3">
                    <a:lumMod val="50000"/>
                  </a:schemeClr>
                </a:solidFill>
              </a:rPr>
              <a:t>Бюджетная роспись </a:t>
            </a:r>
            <a:endParaRPr lang="ru-RU" sz="1600" b="1" i="1" dirty="0" smtClean="0">
              <a:solidFill>
                <a:schemeClr val="accent3">
                  <a:lumMod val="50000"/>
                </a:schemeClr>
              </a:solidFill>
            </a:endParaRPr>
          </a:p>
          <a:p>
            <a:pPr marL="45720" indent="0" algn="just">
              <a:buNone/>
            </a:pPr>
            <a:r>
              <a:rPr lang="ru-RU" sz="1600" dirty="0" smtClean="0">
                <a:solidFill>
                  <a:schemeClr val="accent3">
                    <a:lumMod val="50000"/>
                  </a:schemeClr>
                </a:solidFill>
              </a:rPr>
              <a:t>Документ</a:t>
            </a:r>
            <a:r>
              <a:rPr lang="ru-RU" sz="1600" dirty="0">
                <a:solidFill>
                  <a:schemeClr val="accent3">
                    <a:lumMod val="50000"/>
                  </a:schemeClr>
                </a:solidFill>
              </a:rPr>
              <a:t>, который составляется и ведется: - Главным распорядителем бюджетных средств – в целях исполнения бюджета в части расходов; - Главным администратором источников финансирования дефицита бюджета - в целях исполнения бюджета в части источников финансирования дефицита бюджета</a:t>
            </a:r>
            <a:r>
              <a:rPr lang="ru-RU" sz="1600" dirty="0" smtClean="0">
                <a:solidFill>
                  <a:schemeClr val="accent3">
                    <a:lumMod val="50000"/>
                  </a:schemeClr>
                </a:solidFill>
              </a:rPr>
              <a:t>.</a:t>
            </a:r>
          </a:p>
          <a:p>
            <a:pPr marL="45720" indent="0" algn="just">
              <a:buNone/>
            </a:pPr>
            <a:r>
              <a:rPr lang="ru-RU" sz="1600" b="1" dirty="0" smtClean="0">
                <a:solidFill>
                  <a:srgbClr val="FF0000"/>
                </a:solidFill>
              </a:rPr>
              <a:t>Г</a:t>
            </a:r>
          </a:p>
          <a:p>
            <a:pPr marL="45720" indent="0" algn="just">
              <a:buNone/>
            </a:pPr>
            <a:r>
              <a:rPr lang="ru-RU" sz="1600" b="1" i="1" dirty="0" smtClean="0">
                <a:solidFill>
                  <a:schemeClr val="accent3">
                    <a:lumMod val="50000"/>
                  </a:schemeClr>
                </a:solidFill>
              </a:rPr>
              <a:t>Главный </a:t>
            </a:r>
            <a:r>
              <a:rPr lang="ru-RU" sz="1600" b="1" i="1" dirty="0">
                <a:solidFill>
                  <a:schemeClr val="accent3">
                    <a:lumMod val="50000"/>
                  </a:schemeClr>
                </a:solidFill>
              </a:rPr>
              <a:t>администратор доходов </a:t>
            </a:r>
            <a:r>
              <a:rPr lang="ru-RU" sz="1600" b="1" i="1" dirty="0" smtClean="0">
                <a:solidFill>
                  <a:schemeClr val="accent3">
                    <a:lumMod val="50000"/>
                  </a:schemeClr>
                </a:solidFill>
              </a:rPr>
              <a:t>бюджета</a:t>
            </a:r>
          </a:p>
          <a:p>
            <a:pPr marL="45720" indent="0" algn="just">
              <a:buNone/>
            </a:pPr>
            <a:r>
              <a:rPr lang="ru-RU" sz="1600" dirty="0" smtClean="0">
                <a:solidFill>
                  <a:schemeClr val="accent3">
                    <a:lumMod val="50000"/>
                  </a:schemeClr>
                </a:solidFill>
              </a:rPr>
              <a:t>Орган </a:t>
            </a:r>
            <a:r>
              <a:rPr lang="ru-RU" sz="1600" dirty="0">
                <a:solidFill>
                  <a:schemeClr val="accent3">
                    <a:lumMod val="50000"/>
                  </a:schemeClr>
                </a:solidFill>
              </a:rPr>
              <a:t>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имеющий(ее) в своем ведении администраторов доходов бюджета. </a:t>
            </a:r>
            <a:endParaRPr lang="ru-RU" sz="1600" dirty="0" smtClean="0">
              <a:solidFill>
                <a:schemeClr val="accent3">
                  <a:lumMod val="50000"/>
                </a:schemeClr>
              </a:solidFill>
            </a:endParaRPr>
          </a:p>
          <a:p>
            <a:pPr marL="45720" indent="0" algn="just">
              <a:buNone/>
            </a:pPr>
            <a:r>
              <a:rPr lang="ru-RU" sz="1600" b="1" i="1" dirty="0">
                <a:solidFill>
                  <a:schemeClr val="accent3">
                    <a:lumMod val="50000"/>
                  </a:schemeClr>
                </a:solidFill>
              </a:rPr>
              <a:t>Главный распорядитель бюджетных средств (ГРБС</a:t>
            </a:r>
            <a:r>
              <a:rPr lang="ru-RU" sz="1600" b="1" i="1" dirty="0" smtClean="0">
                <a:solidFill>
                  <a:schemeClr val="accent3">
                    <a:lumMod val="50000"/>
                  </a:schemeClr>
                </a:solidFill>
              </a:rPr>
              <a:t>)</a:t>
            </a:r>
          </a:p>
          <a:p>
            <a:pPr marL="45720" indent="0" algn="just">
              <a:buNone/>
            </a:pPr>
            <a:r>
              <a:rPr lang="ru-RU" sz="1600" dirty="0" smtClean="0">
                <a:solidFill>
                  <a:schemeClr val="accent3">
                    <a:lumMod val="50000"/>
                  </a:schemeClr>
                </a:solidFill>
              </a:rPr>
              <a:t>Орган </a:t>
            </a:r>
            <a:r>
              <a:rPr lang="ru-RU" sz="1600" dirty="0">
                <a:solidFill>
                  <a:schemeClr val="accent3">
                    <a:lumMod val="50000"/>
                  </a:schemeClr>
                </a:solidFill>
              </a:rPr>
              <a:t>государственной власти (местного самоуправления), орган управления государственным внебюджетным фондом, или наиболее значимое учреждение науки, образования, культуры и здравоохранения, напрямую получающий(ее) средства из бюджета и наделенный правом распределять их между подведомственными распорядителями и получателями бюджетных </a:t>
            </a:r>
            <a:endParaRPr lang="ru-RU" sz="1600" dirty="0" smtClean="0">
              <a:solidFill>
                <a:schemeClr val="accent3">
                  <a:lumMod val="50000"/>
                </a:schemeClr>
              </a:solidFill>
            </a:endParaRPr>
          </a:p>
          <a:p>
            <a:pPr marL="45720" indent="0" algn="just">
              <a:buNone/>
            </a:pPr>
            <a:r>
              <a:rPr lang="ru-RU" sz="1600" dirty="0" smtClean="0">
                <a:solidFill>
                  <a:schemeClr val="accent3">
                    <a:lumMod val="50000"/>
                  </a:schemeClr>
                </a:solidFill>
              </a:rPr>
              <a:t>средств.</a:t>
            </a:r>
          </a:p>
          <a:p>
            <a:pPr marL="45720" indent="0" algn="just">
              <a:buNone/>
            </a:pPr>
            <a:endParaRPr lang="ru-RU" dirty="0"/>
          </a:p>
        </p:txBody>
      </p:sp>
    </p:spTree>
    <p:extLst>
      <p:ext uri="{BB962C8B-B14F-4D97-AF65-F5344CB8AC3E}">
        <p14:creationId xmlns:p14="http://schemas.microsoft.com/office/powerpoint/2010/main" val="1811721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611561" y="908721"/>
            <a:ext cx="8064896" cy="5616624"/>
          </a:xfrm>
        </p:spPr>
        <p:txBody>
          <a:bodyPr>
            <a:noAutofit/>
          </a:bodyPr>
          <a:lstStyle/>
          <a:p>
            <a:pPr marL="45720" indent="0" algn="just">
              <a:buNone/>
            </a:pPr>
            <a:r>
              <a:rPr lang="ru-RU" sz="1600" b="1" dirty="0">
                <a:solidFill>
                  <a:srgbClr val="FF0000"/>
                </a:solidFill>
              </a:rPr>
              <a:t>Д </a:t>
            </a:r>
            <a:endParaRPr lang="ru-RU" sz="1600" b="1" dirty="0" smtClean="0">
              <a:solidFill>
                <a:srgbClr val="FF0000"/>
              </a:solidFill>
            </a:endParaRPr>
          </a:p>
          <a:p>
            <a:pPr marL="45720" indent="0" algn="just">
              <a:buNone/>
            </a:pPr>
            <a:r>
              <a:rPr lang="ru-RU" sz="1600" b="1" i="1" dirty="0" smtClean="0">
                <a:solidFill>
                  <a:schemeClr val="accent3">
                    <a:lumMod val="50000"/>
                  </a:schemeClr>
                </a:solidFill>
              </a:rPr>
              <a:t>Дефицит </a:t>
            </a:r>
            <a:r>
              <a:rPr lang="ru-RU" sz="1600" b="1" i="1" dirty="0">
                <a:solidFill>
                  <a:schemeClr val="accent3">
                    <a:lumMod val="50000"/>
                  </a:schemeClr>
                </a:solidFill>
              </a:rPr>
              <a:t>бюджета </a:t>
            </a:r>
            <a:endParaRPr lang="ru-RU" sz="1600" b="1" i="1" dirty="0" smtClean="0">
              <a:solidFill>
                <a:schemeClr val="accent3">
                  <a:lumMod val="50000"/>
                </a:schemeClr>
              </a:solidFill>
            </a:endParaRPr>
          </a:p>
          <a:p>
            <a:pPr marL="45720" indent="0" algn="just">
              <a:buNone/>
            </a:pPr>
            <a:r>
              <a:rPr lang="ru-RU" sz="1600" dirty="0" smtClean="0">
                <a:solidFill>
                  <a:schemeClr val="accent3">
                    <a:lumMod val="50000"/>
                  </a:schemeClr>
                </a:solidFill>
              </a:rPr>
              <a:t>Превышение </a:t>
            </a:r>
            <a:r>
              <a:rPr lang="ru-RU" sz="1600" dirty="0">
                <a:solidFill>
                  <a:schemeClr val="accent3">
                    <a:lumMod val="50000"/>
                  </a:schemeClr>
                </a:solidFill>
              </a:rPr>
              <a:t>расходов бюджета над </a:t>
            </a:r>
            <a:r>
              <a:rPr lang="ru-RU" sz="1600" dirty="0" smtClean="0">
                <a:solidFill>
                  <a:schemeClr val="accent3">
                    <a:lumMod val="50000"/>
                  </a:schemeClr>
                </a:solidFill>
              </a:rPr>
              <a:t>его </a:t>
            </a:r>
            <a:r>
              <a:rPr lang="ru-RU" sz="1600" dirty="0">
                <a:solidFill>
                  <a:schemeClr val="accent3">
                    <a:lumMod val="50000"/>
                  </a:schemeClr>
                </a:solidFill>
              </a:rPr>
              <a:t>доходами</a:t>
            </a:r>
            <a:r>
              <a:rPr lang="ru-RU" sz="1600" dirty="0" smtClean="0">
                <a:solidFill>
                  <a:schemeClr val="accent3">
                    <a:lumMod val="50000"/>
                  </a:schemeClr>
                </a:solidFill>
              </a:rPr>
              <a:t>.</a:t>
            </a:r>
          </a:p>
          <a:p>
            <a:pPr marL="45720" indent="0" algn="just">
              <a:buNone/>
            </a:pPr>
            <a:r>
              <a:rPr lang="ru-RU" sz="1600" b="1" i="1" dirty="0">
                <a:solidFill>
                  <a:schemeClr val="accent3">
                    <a:lumMod val="50000"/>
                  </a:schemeClr>
                </a:solidFill>
              </a:rPr>
              <a:t>Дотации</a:t>
            </a:r>
            <a:r>
              <a:rPr lang="ru-RU" sz="1600" dirty="0">
                <a:solidFill>
                  <a:schemeClr val="accent3">
                    <a:lumMod val="50000"/>
                  </a:schemeClr>
                </a:solidFill>
              </a:rPr>
              <a:t> </a:t>
            </a:r>
            <a:endParaRPr lang="ru-RU" sz="1600" dirty="0" smtClean="0">
              <a:solidFill>
                <a:schemeClr val="accent3">
                  <a:lumMod val="50000"/>
                </a:schemeClr>
              </a:solidFill>
            </a:endParaRPr>
          </a:p>
          <a:p>
            <a:pPr marL="45720" indent="0" algn="just">
              <a:buNone/>
            </a:pPr>
            <a:r>
              <a:rPr lang="ru-RU" sz="1600" dirty="0" smtClean="0">
                <a:solidFill>
                  <a:schemeClr val="accent3">
                    <a:lumMod val="50000"/>
                  </a:schemeClr>
                </a:solidFill>
              </a:rPr>
              <a:t>Средства</a:t>
            </a:r>
            <a:r>
              <a:rPr lang="ru-RU" sz="1600" dirty="0">
                <a:solidFill>
                  <a:schemeClr val="accent3">
                    <a:lumMod val="50000"/>
                  </a:schemeClr>
                </a:solidFill>
              </a:rPr>
              <a:t>, предоставляемые одним бюджетом бюджетной системы РФ другому бюджету на безвозмездной и безвозвратной основе без указания конкретных целей </a:t>
            </a:r>
            <a:r>
              <a:rPr lang="ru-RU" sz="1600" dirty="0" smtClean="0">
                <a:solidFill>
                  <a:schemeClr val="accent3">
                    <a:lumMod val="50000"/>
                  </a:schemeClr>
                </a:solidFill>
              </a:rPr>
              <a:t>использования.</a:t>
            </a:r>
          </a:p>
          <a:p>
            <a:pPr marL="45720" indent="0" algn="just">
              <a:buNone/>
            </a:pPr>
            <a:r>
              <a:rPr lang="ru-RU" sz="1600" b="1" i="1" dirty="0">
                <a:solidFill>
                  <a:schemeClr val="accent3">
                    <a:lumMod val="50000"/>
                  </a:schemeClr>
                </a:solidFill>
              </a:rPr>
              <a:t>Доходы бюджета </a:t>
            </a:r>
            <a:endParaRPr lang="ru-RU" sz="1600" b="1" i="1" dirty="0" smtClean="0">
              <a:solidFill>
                <a:schemeClr val="accent3">
                  <a:lumMod val="50000"/>
                </a:schemeClr>
              </a:solidFill>
            </a:endParaRPr>
          </a:p>
          <a:p>
            <a:pPr marL="45720" indent="0" algn="just">
              <a:buNone/>
            </a:pPr>
            <a:r>
              <a:rPr lang="ru-RU" sz="1600" dirty="0" smtClean="0">
                <a:solidFill>
                  <a:schemeClr val="accent3">
                    <a:lumMod val="50000"/>
                  </a:schemeClr>
                </a:solidFill>
              </a:rPr>
              <a:t>Поступающие </a:t>
            </a:r>
            <a:r>
              <a:rPr lang="ru-RU" sz="1600" dirty="0">
                <a:solidFill>
                  <a:schemeClr val="accent3">
                    <a:lumMod val="50000"/>
                  </a:schemeClr>
                </a:solidFill>
              </a:rPr>
              <a:t>от населения, организаций, учреждений в бюджет денежные средства в виде: - налогов; - неналоговых поступлений (пошлины, доходы от продажи имущества, штрафы и т.п.); - безвозмездных поступлений; - доходов от предпринимательской деятельности бюджетных организаций. Кредиты, доходы от выпуска ценных бумаг, полученные государством (органами местного самоуправления), не включаются в состав доходов. </a:t>
            </a:r>
            <a:endParaRPr lang="ru-RU" sz="1600" dirty="0" smtClean="0">
              <a:solidFill>
                <a:schemeClr val="accent3">
                  <a:lumMod val="50000"/>
                </a:schemeClr>
              </a:solidFill>
            </a:endParaRPr>
          </a:p>
          <a:p>
            <a:pPr marL="45720" indent="0" algn="just">
              <a:buNone/>
            </a:pPr>
            <a:r>
              <a:rPr lang="ru-RU" sz="1600" b="1" dirty="0" smtClean="0">
                <a:solidFill>
                  <a:srgbClr val="FF0000"/>
                </a:solidFill>
              </a:rPr>
              <a:t>М</a:t>
            </a:r>
          </a:p>
          <a:p>
            <a:pPr marL="45720" indent="0" algn="just">
              <a:buNone/>
            </a:pPr>
            <a:r>
              <a:rPr lang="ru-RU" sz="1600" b="1" i="1" dirty="0" smtClean="0">
                <a:solidFill>
                  <a:schemeClr val="accent3">
                    <a:lumMod val="50000"/>
                  </a:schemeClr>
                </a:solidFill>
              </a:rPr>
              <a:t>Межбюджетные </a:t>
            </a:r>
            <a:r>
              <a:rPr lang="ru-RU" sz="1600" b="1" i="1" dirty="0">
                <a:solidFill>
                  <a:schemeClr val="accent3">
                    <a:lumMod val="50000"/>
                  </a:schemeClr>
                </a:solidFill>
              </a:rPr>
              <a:t>трансферты </a:t>
            </a:r>
            <a:endParaRPr lang="ru-RU" sz="1600" b="1" i="1" dirty="0" smtClean="0">
              <a:solidFill>
                <a:schemeClr val="accent3">
                  <a:lumMod val="50000"/>
                </a:schemeClr>
              </a:solidFill>
            </a:endParaRPr>
          </a:p>
          <a:p>
            <a:pPr marL="45720" indent="0" algn="just">
              <a:buNone/>
            </a:pPr>
            <a:r>
              <a:rPr lang="ru-RU" sz="1600" dirty="0" smtClean="0">
                <a:solidFill>
                  <a:schemeClr val="accent3">
                    <a:lumMod val="50000"/>
                  </a:schemeClr>
                </a:solidFill>
              </a:rPr>
              <a:t>Средства</a:t>
            </a:r>
            <a:r>
              <a:rPr lang="ru-RU" sz="1600" dirty="0">
                <a:solidFill>
                  <a:schemeClr val="accent3">
                    <a:lumMod val="50000"/>
                  </a:schemeClr>
                </a:solidFill>
              </a:rPr>
              <a:t>, предоставляемые одним бюджетом </a:t>
            </a:r>
            <a:r>
              <a:rPr lang="ru-RU" sz="1600" dirty="0" smtClean="0">
                <a:solidFill>
                  <a:schemeClr val="accent3">
                    <a:lumMod val="50000"/>
                  </a:schemeClr>
                </a:solidFill>
              </a:rPr>
              <a:t>бюджетной</a:t>
            </a:r>
          </a:p>
          <a:p>
            <a:pPr marL="45720" indent="0" algn="just">
              <a:buNone/>
            </a:pPr>
            <a:r>
              <a:rPr lang="ru-RU" sz="1600" dirty="0" smtClean="0">
                <a:solidFill>
                  <a:schemeClr val="accent3">
                    <a:lumMod val="50000"/>
                  </a:schemeClr>
                </a:solidFill>
              </a:rPr>
              <a:t>системы </a:t>
            </a:r>
            <a:r>
              <a:rPr lang="ru-RU" sz="1600" dirty="0">
                <a:solidFill>
                  <a:schemeClr val="accent3">
                    <a:lumMod val="50000"/>
                  </a:schemeClr>
                </a:solidFill>
              </a:rPr>
              <a:t>РФ другому бюджету.</a:t>
            </a:r>
          </a:p>
        </p:txBody>
      </p:sp>
    </p:spTree>
    <p:extLst>
      <p:ext uri="{BB962C8B-B14F-4D97-AF65-F5344CB8AC3E}">
        <p14:creationId xmlns:p14="http://schemas.microsoft.com/office/powerpoint/2010/main" val="15714782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half" idx="1"/>
          </p:nvPr>
        </p:nvSpPr>
        <p:spPr>
          <a:xfrm>
            <a:off x="467544" y="908720"/>
            <a:ext cx="8280919" cy="5256584"/>
          </a:xfrm>
        </p:spPr>
        <p:txBody>
          <a:bodyPr>
            <a:noAutofit/>
          </a:bodyPr>
          <a:lstStyle/>
          <a:p>
            <a:pPr marL="45720" indent="0">
              <a:buNone/>
            </a:pPr>
            <a:r>
              <a:rPr lang="ru-RU" sz="1600" b="1" dirty="0">
                <a:solidFill>
                  <a:srgbClr val="FF0000"/>
                </a:solidFill>
              </a:rPr>
              <a:t>Н </a:t>
            </a:r>
            <a:endParaRPr lang="ru-RU" sz="1600" b="1" dirty="0" smtClean="0">
              <a:solidFill>
                <a:srgbClr val="FF0000"/>
              </a:solidFill>
            </a:endParaRPr>
          </a:p>
          <a:p>
            <a:pPr marL="45720" indent="0" algn="just">
              <a:buNone/>
            </a:pPr>
            <a:r>
              <a:rPr lang="ru-RU" sz="1600" b="1" i="1" dirty="0" smtClean="0">
                <a:solidFill>
                  <a:schemeClr val="accent3">
                    <a:lumMod val="50000"/>
                  </a:schemeClr>
                </a:solidFill>
              </a:rPr>
              <a:t>Непрограммные </a:t>
            </a:r>
            <a:r>
              <a:rPr lang="ru-RU" sz="1600" b="1" i="1" dirty="0">
                <a:solidFill>
                  <a:schemeClr val="accent3">
                    <a:lumMod val="50000"/>
                  </a:schemeClr>
                </a:solidFill>
              </a:rPr>
              <a:t>расходы </a:t>
            </a:r>
            <a:endParaRPr lang="ru-RU" sz="1600" b="1" i="1" dirty="0" smtClean="0">
              <a:solidFill>
                <a:schemeClr val="accent3">
                  <a:lumMod val="50000"/>
                </a:schemeClr>
              </a:solidFill>
            </a:endParaRPr>
          </a:p>
          <a:p>
            <a:pPr marL="45720" indent="0" algn="just">
              <a:buNone/>
            </a:pPr>
            <a:r>
              <a:rPr lang="ru-RU" sz="1600" dirty="0" smtClean="0">
                <a:solidFill>
                  <a:schemeClr val="accent3">
                    <a:lumMod val="50000"/>
                  </a:schemeClr>
                </a:solidFill>
              </a:rPr>
              <a:t>Расходные </a:t>
            </a:r>
            <a:r>
              <a:rPr lang="ru-RU" sz="1600" dirty="0">
                <a:solidFill>
                  <a:schemeClr val="accent3">
                    <a:lumMod val="50000"/>
                  </a:schemeClr>
                </a:solidFill>
              </a:rPr>
              <a:t>обязательства, не включенные в государственные программы</a:t>
            </a:r>
            <a:r>
              <a:rPr lang="ru-RU" sz="1600" dirty="0" smtClean="0">
                <a:solidFill>
                  <a:schemeClr val="accent3">
                    <a:lumMod val="50000"/>
                  </a:schemeClr>
                </a:solidFill>
              </a:rPr>
              <a:t>.</a:t>
            </a:r>
          </a:p>
          <a:p>
            <a:pPr marL="45720" indent="0" algn="just">
              <a:buNone/>
            </a:pPr>
            <a:r>
              <a:rPr lang="ru-RU" sz="1600" b="1" dirty="0" smtClean="0">
                <a:solidFill>
                  <a:srgbClr val="FF0000"/>
                </a:solidFill>
              </a:rPr>
              <a:t>П</a:t>
            </a:r>
          </a:p>
          <a:p>
            <a:pPr marL="45720" indent="0" algn="just">
              <a:buNone/>
            </a:pPr>
            <a:r>
              <a:rPr lang="ru-RU" sz="1600" b="1" i="1" dirty="0" smtClean="0">
                <a:solidFill>
                  <a:schemeClr val="accent3">
                    <a:lumMod val="50000"/>
                  </a:schemeClr>
                </a:solidFill>
              </a:rPr>
              <a:t>Профицит </a:t>
            </a:r>
            <a:r>
              <a:rPr lang="ru-RU" sz="1600" b="1" i="1" dirty="0">
                <a:solidFill>
                  <a:schemeClr val="accent3">
                    <a:lumMod val="50000"/>
                  </a:schemeClr>
                </a:solidFill>
              </a:rPr>
              <a:t>бюджета </a:t>
            </a:r>
            <a:endParaRPr lang="ru-RU" sz="1600" b="1" i="1" dirty="0" smtClean="0">
              <a:solidFill>
                <a:schemeClr val="accent3">
                  <a:lumMod val="50000"/>
                </a:schemeClr>
              </a:solidFill>
            </a:endParaRPr>
          </a:p>
          <a:p>
            <a:pPr marL="45720" indent="0" algn="just">
              <a:buNone/>
            </a:pPr>
            <a:r>
              <a:rPr lang="ru-RU" sz="1600" dirty="0" smtClean="0">
                <a:solidFill>
                  <a:schemeClr val="accent3">
                    <a:lumMod val="50000"/>
                  </a:schemeClr>
                </a:solidFill>
              </a:rPr>
              <a:t>Превышение </a:t>
            </a:r>
            <a:r>
              <a:rPr lang="ru-RU" sz="1600" dirty="0">
                <a:solidFill>
                  <a:schemeClr val="accent3">
                    <a:lumMod val="50000"/>
                  </a:schemeClr>
                </a:solidFill>
              </a:rPr>
              <a:t>доходов бюджета над его расходами</a:t>
            </a:r>
            <a:r>
              <a:rPr lang="ru-RU" sz="1600" dirty="0" smtClean="0">
                <a:solidFill>
                  <a:schemeClr val="accent3">
                    <a:lumMod val="50000"/>
                  </a:schemeClr>
                </a:solidFill>
              </a:rPr>
              <a:t>.</a:t>
            </a:r>
          </a:p>
          <a:p>
            <a:pPr marL="45720" indent="0" algn="just">
              <a:buNone/>
            </a:pPr>
            <a:r>
              <a:rPr lang="ru-RU" sz="1600" b="1" dirty="0">
                <a:solidFill>
                  <a:srgbClr val="FF0000"/>
                </a:solidFill>
              </a:rPr>
              <a:t>Р </a:t>
            </a:r>
            <a:endParaRPr lang="ru-RU" sz="1600" b="1" dirty="0" smtClean="0">
              <a:solidFill>
                <a:srgbClr val="FF0000"/>
              </a:solidFill>
            </a:endParaRPr>
          </a:p>
          <a:p>
            <a:pPr marL="45720" indent="0" algn="just">
              <a:buNone/>
            </a:pPr>
            <a:r>
              <a:rPr lang="ru-RU" sz="1600" b="1" i="1" dirty="0" smtClean="0">
                <a:solidFill>
                  <a:schemeClr val="accent3">
                    <a:lumMod val="50000"/>
                  </a:schemeClr>
                </a:solidFill>
              </a:rPr>
              <a:t>Распорядитель </a:t>
            </a:r>
            <a:r>
              <a:rPr lang="ru-RU" sz="1600" b="1" i="1" dirty="0">
                <a:solidFill>
                  <a:schemeClr val="accent3">
                    <a:lumMod val="50000"/>
                  </a:schemeClr>
                </a:solidFill>
              </a:rPr>
              <a:t>бюджетных средств (РБС</a:t>
            </a:r>
            <a:r>
              <a:rPr lang="ru-RU" sz="1600" b="1" i="1" dirty="0" smtClean="0">
                <a:solidFill>
                  <a:schemeClr val="accent3">
                    <a:lumMod val="50000"/>
                  </a:schemeClr>
                </a:solidFill>
              </a:rPr>
              <a:t>)</a:t>
            </a:r>
          </a:p>
          <a:p>
            <a:pPr marL="45720" indent="0" algn="just">
              <a:buNone/>
            </a:pPr>
            <a:r>
              <a:rPr lang="ru-RU" sz="1600" dirty="0" smtClean="0">
                <a:solidFill>
                  <a:schemeClr val="accent3">
                    <a:lumMod val="50000"/>
                  </a:schemeClr>
                </a:solidFill>
              </a:rPr>
              <a:t>Орган </a:t>
            </a:r>
            <a:r>
              <a:rPr lang="ru-RU" sz="1600" dirty="0">
                <a:solidFill>
                  <a:schemeClr val="accent3">
                    <a:lumMod val="50000"/>
                  </a:schemeClr>
                </a:solidFill>
              </a:rPr>
              <a:t>государственной власти (местного самоуправления), орган управления государственным внебюджетным фондом, или казенное учреждение, наделенный(</a:t>
            </a:r>
            <a:r>
              <a:rPr lang="ru-RU" sz="1600" dirty="0" err="1">
                <a:solidFill>
                  <a:schemeClr val="accent3">
                    <a:lumMod val="50000"/>
                  </a:schemeClr>
                </a:solidFill>
              </a:rPr>
              <a:t>ое</a:t>
            </a:r>
            <a:r>
              <a:rPr lang="ru-RU" sz="1600" dirty="0">
                <a:solidFill>
                  <a:schemeClr val="accent3">
                    <a:lumMod val="50000"/>
                  </a:schemeClr>
                </a:solidFill>
              </a:rPr>
              <a:t>) правом распределять полученные средства бюджета между подведомственными распорядителями и получателями бюджетных </a:t>
            </a:r>
            <a:r>
              <a:rPr lang="ru-RU" sz="1600" dirty="0" smtClean="0">
                <a:solidFill>
                  <a:schemeClr val="accent3">
                    <a:lumMod val="50000"/>
                  </a:schemeClr>
                </a:solidFill>
              </a:rPr>
              <a:t>средств.</a:t>
            </a:r>
          </a:p>
          <a:p>
            <a:pPr marL="45720" indent="0" algn="just">
              <a:buNone/>
            </a:pPr>
            <a:r>
              <a:rPr lang="ru-RU" sz="1600" b="1" i="1" dirty="0">
                <a:solidFill>
                  <a:schemeClr val="accent3">
                    <a:lumMod val="50000"/>
                  </a:schemeClr>
                </a:solidFill>
              </a:rPr>
              <a:t>Расходное обязательство </a:t>
            </a:r>
            <a:endParaRPr lang="ru-RU" sz="1600" b="1" i="1" dirty="0" smtClean="0">
              <a:solidFill>
                <a:schemeClr val="accent3">
                  <a:lumMod val="50000"/>
                </a:schemeClr>
              </a:solidFill>
            </a:endParaRPr>
          </a:p>
          <a:p>
            <a:pPr marL="45720" indent="0" algn="just">
              <a:buNone/>
            </a:pPr>
            <a:r>
              <a:rPr lang="ru-RU" sz="1600" dirty="0" smtClean="0">
                <a:solidFill>
                  <a:schemeClr val="accent3">
                    <a:lumMod val="50000"/>
                  </a:schemeClr>
                </a:solidFill>
              </a:rPr>
              <a:t>Обязанность </a:t>
            </a:r>
            <a:r>
              <a:rPr lang="ru-RU" sz="1600" dirty="0">
                <a:solidFill>
                  <a:schemeClr val="accent3">
                    <a:lumMod val="50000"/>
                  </a:schemeClr>
                </a:solidFill>
              </a:rPr>
              <a:t>публично-правового образования предоставить физическому или юридическому лицу, иному уровню бюджета, международной организации средства из соответствующего бюджета. </a:t>
            </a:r>
            <a:endParaRPr lang="ru-RU" sz="1600" dirty="0" smtClean="0">
              <a:solidFill>
                <a:schemeClr val="accent3">
                  <a:lumMod val="50000"/>
                </a:schemeClr>
              </a:solidFill>
            </a:endParaRPr>
          </a:p>
          <a:p>
            <a:pPr marL="45720" indent="0" algn="just">
              <a:buNone/>
            </a:pPr>
            <a:r>
              <a:rPr lang="ru-RU" sz="1600" b="1" i="1" dirty="0">
                <a:solidFill>
                  <a:schemeClr val="accent3">
                    <a:lumMod val="50000"/>
                  </a:schemeClr>
                </a:solidFill>
              </a:rPr>
              <a:t>Расходы бюджета </a:t>
            </a:r>
            <a:endParaRPr lang="ru-RU" sz="1600" b="1" i="1" dirty="0" smtClean="0">
              <a:solidFill>
                <a:schemeClr val="accent3">
                  <a:lumMod val="50000"/>
                </a:schemeClr>
              </a:solidFill>
            </a:endParaRPr>
          </a:p>
          <a:p>
            <a:pPr marL="45720" indent="0" algn="just">
              <a:buNone/>
            </a:pPr>
            <a:r>
              <a:rPr lang="ru-RU" sz="1600" dirty="0" smtClean="0">
                <a:solidFill>
                  <a:schemeClr val="accent3">
                    <a:lumMod val="50000"/>
                  </a:schemeClr>
                </a:solidFill>
              </a:rPr>
              <a:t>Выплачиваемые </a:t>
            </a:r>
            <a:r>
              <a:rPr lang="ru-RU" sz="1600" dirty="0">
                <a:solidFill>
                  <a:schemeClr val="accent3">
                    <a:lumMod val="50000"/>
                  </a:schemeClr>
                </a:solidFill>
              </a:rPr>
              <a:t>из бюджета денежные средства</a:t>
            </a:r>
          </a:p>
        </p:txBody>
      </p:sp>
    </p:spTree>
    <p:extLst>
      <p:ext uri="{BB962C8B-B14F-4D97-AF65-F5344CB8AC3E}">
        <p14:creationId xmlns:p14="http://schemas.microsoft.com/office/powerpoint/2010/main" val="35823908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1"/>
          </p:nvPr>
        </p:nvSpPr>
        <p:spPr>
          <a:xfrm>
            <a:off x="539552" y="980728"/>
            <a:ext cx="8120061" cy="5737148"/>
          </a:xfrm>
        </p:spPr>
        <p:txBody>
          <a:bodyPr>
            <a:normAutofit fontScale="40000" lnSpcReduction="20000"/>
          </a:bodyPr>
          <a:lstStyle/>
          <a:p>
            <a:pPr marL="45720" indent="0" algn="just">
              <a:buNone/>
            </a:pPr>
            <a:r>
              <a:rPr lang="ru-RU" sz="4000" b="1" dirty="0" smtClean="0">
                <a:solidFill>
                  <a:srgbClr val="FF0000"/>
                </a:solidFill>
              </a:rPr>
              <a:t>С</a:t>
            </a:r>
          </a:p>
          <a:p>
            <a:pPr marL="45720" indent="0" algn="just">
              <a:buNone/>
            </a:pPr>
            <a:r>
              <a:rPr lang="ru-RU" sz="4000" b="1" i="1" dirty="0" smtClean="0">
                <a:solidFill>
                  <a:schemeClr val="accent3">
                    <a:lumMod val="50000"/>
                  </a:schemeClr>
                </a:solidFill>
              </a:rPr>
              <a:t>Субвенции</a:t>
            </a:r>
          </a:p>
          <a:p>
            <a:pPr marL="45720" indent="0" algn="just">
              <a:buNone/>
            </a:pPr>
            <a:r>
              <a:rPr lang="ru-RU" sz="4000" dirty="0" smtClean="0">
                <a:solidFill>
                  <a:schemeClr val="accent3">
                    <a:lumMod val="50000"/>
                  </a:schemeClr>
                </a:solidFill>
              </a:rPr>
              <a:t>Предоставляются на финансирование «переданных» другим публично-правовым образованиям  полномочий.</a:t>
            </a:r>
          </a:p>
          <a:p>
            <a:pPr marL="45720" indent="0" algn="just">
              <a:buNone/>
            </a:pPr>
            <a:r>
              <a:rPr lang="ru-RU" sz="4000" b="1" i="1" dirty="0" smtClean="0">
                <a:solidFill>
                  <a:schemeClr val="accent3">
                    <a:lumMod val="50000"/>
                  </a:schemeClr>
                </a:solidFill>
              </a:rPr>
              <a:t>Субсидии</a:t>
            </a:r>
          </a:p>
          <a:p>
            <a:pPr marL="45720" indent="0" algn="just">
              <a:buNone/>
            </a:pPr>
            <a:r>
              <a:rPr lang="ru-RU" sz="4000" dirty="0" smtClean="0">
                <a:solidFill>
                  <a:schemeClr val="accent3">
                    <a:lumMod val="50000"/>
                  </a:schemeClr>
                </a:solidFill>
              </a:rPr>
              <a:t>Предоставляются на условиях долевого </a:t>
            </a:r>
            <a:r>
              <a:rPr lang="ru-RU" sz="4000" dirty="0" err="1" smtClean="0">
                <a:solidFill>
                  <a:schemeClr val="accent3">
                    <a:lumMod val="50000"/>
                  </a:schemeClr>
                </a:solidFill>
              </a:rPr>
              <a:t>софинансирования</a:t>
            </a:r>
            <a:r>
              <a:rPr lang="ru-RU" sz="4000" dirty="0" smtClean="0">
                <a:solidFill>
                  <a:schemeClr val="accent3">
                    <a:lumMod val="50000"/>
                  </a:schemeClr>
                </a:solidFill>
              </a:rPr>
              <a:t> расходов других бюджетов.</a:t>
            </a:r>
          </a:p>
          <a:p>
            <a:pPr marL="45720" indent="0" algn="just">
              <a:buNone/>
            </a:pPr>
            <a:r>
              <a:rPr lang="ru-RU" sz="4000" b="1" dirty="0" smtClean="0">
                <a:solidFill>
                  <a:srgbClr val="FF0000"/>
                </a:solidFill>
              </a:rPr>
              <a:t>У</a:t>
            </a:r>
            <a:r>
              <a:rPr lang="ru-RU" sz="4000" dirty="0" smtClean="0"/>
              <a:t> </a:t>
            </a:r>
            <a:endParaRPr lang="ru-RU" sz="4000" dirty="0"/>
          </a:p>
          <a:p>
            <a:pPr marL="45720" indent="0" algn="just">
              <a:buNone/>
            </a:pPr>
            <a:r>
              <a:rPr lang="ru-RU" sz="4000" b="1" i="1" dirty="0" smtClean="0">
                <a:solidFill>
                  <a:schemeClr val="accent3">
                    <a:lumMod val="50000"/>
                  </a:schemeClr>
                </a:solidFill>
              </a:rPr>
              <a:t>Участники </a:t>
            </a:r>
            <a:r>
              <a:rPr lang="ru-RU" sz="4000" b="1" i="1" dirty="0">
                <a:solidFill>
                  <a:schemeClr val="accent3">
                    <a:lumMod val="50000"/>
                  </a:schemeClr>
                </a:solidFill>
              </a:rPr>
              <a:t>бюджетного процесса </a:t>
            </a:r>
            <a:endParaRPr lang="ru-RU" sz="4000" b="1" i="1" dirty="0" smtClean="0">
              <a:solidFill>
                <a:schemeClr val="accent3">
                  <a:lumMod val="50000"/>
                </a:schemeClr>
              </a:solidFill>
            </a:endParaRPr>
          </a:p>
          <a:p>
            <a:pPr marL="45720" indent="0" algn="just">
              <a:buNone/>
            </a:pPr>
            <a:r>
              <a:rPr lang="ru-RU" sz="4000" dirty="0" smtClean="0">
                <a:solidFill>
                  <a:schemeClr val="accent3">
                    <a:lumMod val="50000"/>
                  </a:schemeClr>
                </a:solidFill>
              </a:rPr>
              <a:t>Субъекты</a:t>
            </a:r>
            <a:r>
              <a:rPr lang="ru-RU" sz="4000" dirty="0">
                <a:solidFill>
                  <a:schemeClr val="accent3">
                    <a:lumMod val="50000"/>
                  </a:schemeClr>
                </a:solidFill>
              </a:rPr>
              <a:t>,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r>
              <a:rPr lang="ru-RU" sz="4000" dirty="0" smtClean="0">
                <a:solidFill>
                  <a:schemeClr val="accent3">
                    <a:lumMod val="50000"/>
                  </a:schemeClr>
                </a:solidFill>
              </a:rPr>
              <a:t>.</a:t>
            </a:r>
          </a:p>
          <a:p>
            <a:pPr marL="45720" indent="0" algn="just">
              <a:buNone/>
            </a:pPr>
            <a:r>
              <a:rPr lang="ru-RU" sz="4000" b="1" dirty="0">
                <a:solidFill>
                  <a:srgbClr val="FF0000"/>
                </a:solidFill>
              </a:rPr>
              <a:t>Ф </a:t>
            </a:r>
            <a:endParaRPr lang="ru-RU" sz="4000" b="1" dirty="0" smtClean="0">
              <a:solidFill>
                <a:srgbClr val="FF0000"/>
              </a:solidFill>
            </a:endParaRPr>
          </a:p>
          <a:p>
            <a:pPr marL="45720" indent="0" algn="just">
              <a:buNone/>
            </a:pPr>
            <a:r>
              <a:rPr lang="ru-RU" sz="4000" b="1" i="1" dirty="0" smtClean="0">
                <a:solidFill>
                  <a:schemeClr val="accent3">
                    <a:lumMod val="50000"/>
                  </a:schemeClr>
                </a:solidFill>
              </a:rPr>
              <a:t>Финансовый </a:t>
            </a:r>
            <a:r>
              <a:rPr lang="ru-RU" sz="4000" b="1" i="1" dirty="0">
                <a:solidFill>
                  <a:schemeClr val="accent3">
                    <a:lumMod val="50000"/>
                  </a:schemeClr>
                </a:solidFill>
              </a:rPr>
              <a:t>орган </a:t>
            </a:r>
            <a:endParaRPr lang="ru-RU" sz="4000" b="1" i="1" dirty="0" smtClean="0">
              <a:solidFill>
                <a:schemeClr val="accent3">
                  <a:lumMod val="50000"/>
                </a:schemeClr>
              </a:solidFill>
            </a:endParaRPr>
          </a:p>
          <a:p>
            <a:pPr marL="45720" indent="0" algn="just">
              <a:buNone/>
            </a:pPr>
            <a:r>
              <a:rPr lang="ru-RU" sz="4000" dirty="0" smtClean="0">
                <a:solidFill>
                  <a:schemeClr val="accent3">
                    <a:lumMod val="50000"/>
                  </a:schemeClr>
                </a:solidFill>
              </a:rPr>
              <a:t>На </a:t>
            </a:r>
            <a:r>
              <a:rPr lang="ru-RU" sz="4000" dirty="0">
                <a:solidFill>
                  <a:schemeClr val="accent3">
                    <a:lumMod val="50000"/>
                  </a:schemeClr>
                </a:solidFill>
              </a:rPr>
              <a:t>федеральном уровне – Министерство финансов Российской Федерации. На уровне субъекта РФ – органы исполнительной власти субъектов РФ, осуществляющие составление и организацию исполнения бюджетов субъектов РФ (министерства финансов, департаменты финансов, управления финансов и др.). На местном уровне – органы (должностные лица) </a:t>
            </a:r>
            <a:r>
              <a:rPr lang="ru-RU" sz="4000" dirty="0" smtClean="0">
                <a:solidFill>
                  <a:schemeClr val="accent3">
                    <a:lumMod val="50000"/>
                  </a:schemeClr>
                </a:solidFill>
              </a:rPr>
              <a:t>местных</a:t>
            </a:r>
          </a:p>
          <a:p>
            <a:pPr marL="45720" indent="0" algn="just">
              <a:buNone/>
            </a:pPr>
            <a:r>
              <a:rPr lang="ru-RU" sz="4000" dirty="0" smtClean="0">
                <a:solidFill>
                  <a:schemeClr val="accent3">
                    <a:lumMod val="50000"/>
                  </a:schemeClr>
                </a:solidFill>
              </a:rPr>
              <a:t>администраций</a:t>
            </a:r>
            <a:r>
              <a:rPr lang="ru-RU" sz="4000" dirty="0">
                <a:solidFill>
                  <a:schemeClr val="accent3">
                    <a:lumMod val="50000"/>
                  </a:schemeClr>
                </a:solidFill>
              </a:rPr>
              <a:t>, осуществляющие составление и </a:t>
            </a:r>
            <a:r>
              <a:rPr lang="ru-RU" sz="4000" dirty="0" smtClean="0">
                <a:solidFill>
                  <a:schemeClr val="accent3">
                    <a:lumMod val="50000"/>
                  </a:schemeClr>
                </a:solidFill>
              </a:rPr>
              <a:t>организацию</a:t>
            </a:r>
          </a:p>
          <a:p>
            <a:pPr marL="45720" indent="0" algn="just">
              <a:buNone/>
            </a:pPr>
            <a:r>
              <a:rPr lang="ru-RU" sz="4000" dirty="0" smtClean="0">
                <a:solidFill>
                  <a:schemeClr val="accent3">
                    <a:lumMod val="50000"/>
                  </a:schemeClr>
                </a:solidFill>
              </a:rPr>
              <a:t>исполнения </a:t>
            </a:r>
            <a:r>
              <a:rPr lang="ru-RU" sz="4000" dirty="0">
                <a:solidFill>
                  <a:schemeClr val="accent3">
                    <a:lumMod val="50000"/>
                  </a:schemeClr>
                </a:solidFill>
              </a:rPr>
              <a:t>местных бюджетов (департаменты финансов</a:t>
            </a:r>
            <a:r>
              <a:rPr lang="ru-RU" sz="4000" dirty="0" smtClean="0">
                <a:solidFill>
                  <a:schemeClr val="accent3">
                    <a:lumMod val="50000"/>
                  </a:schemeClr>
                </a:solidFill>
              </a:rPr>
              <a:t>,</a:t>
            </a:r>
          </a:p>
          <a:p>
            <a:pPr marL="45720" indent="0" algn="just">
              <a:buNone/>
            </a:pPr>
            <a:r>
              <a:rPr lang="ru-RU" sz="4000" dirty="0" smtClean="0">
                <a:solidFill>
                  <a:schemeClr val="accent3">
                    <a:lumMod val="50000"/>
                  </a:schemeClr>
                </a:solidFill>
              </a:rPr>
              <a:t>управления </a:t>
            </a:r>
            <a:r>
              <a:rPr lang="ru-RU" sz="4000" dirty="0">
                <a:solidFill>
                  <a:schemeClr val="accent3">
                    <a:lumMod val="50000"/>
                  </a:schemeClr>
                </a:solidFill>
              </a:rPr>
              <a:t>финансов, финансовые отделы и др</a:t>
            </a:r>
            <a:r>
              <a:rPr lang="ru-RU" sz="4000" dirty="0" smtClean="0">
                <a:solidFill>
                  <a:schemeClr val="accent3">
                    <a:lumMod val="50000"/>
                  </a:schemeClr>
                </a:solidFill>
              </a:rPr>
              <a:t>.).</a:t>
            </a:r>
          </a:p>
          <a:p>
            <a:pPr marL="45720" indent="0" algn="just">
              <a:buNone/>
            </a:pPr>
            <a:endParaRPr lang="ru-RU" sz="1600" dirty="0" smtClean="0"/>
          </a:p>
          <a:p>
            <a:pPr marL="45720" indent="0" algn="just">
              <a:buNone/>
            </a:pPr>
            <a:endParaRPr lang="ru-RU" dirty="0"/>
          </a:p>
        </p:txBody>
      </p:sp>
    </p:spTree>
    <p:extLst>
      <p:ext uri="{BB962C8B-B14F-4D97-AF65-F5344CB8AC3E}">
        <p14:creationId xmlns:p14="http://schemas.microsoft.com/office/powerpoint/2010/main" val="188843818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174" y="240215"/>
            <a:ext cx="8199943" cy="812521"/>
          </a:xfrm>
        </p:spPr>
        <p:txBody>
          <a:bodyPr>
            <a:normAutofit/>
          </a:bodyPr>
          <a:lstStyle/>
          <a:p>
            <a:pPr marL="0" indent="0" algn="ctr">
              <a:buNone/>
            </a:pPr>
            <a:r>
              <a:rPr lang="ru-RU" sz="2500" b="1" dirty="0" smtClean="0">
                <a:solidFill>
                  <a:schemeClr val="accent3">
                    <a:lumMod val="50000"/>
                  </a:schemeClr>
                </a:solidFill>
              </a:rPr>
              <a:t>Открытые государственные,  муниципальные информационные ресурсы </a:t>
            </a:r>
            <a:endParaRPr lang="ru-RU" sz="2500" b="1" dirty="0">
              <a:solidFill>
                <a:schemeClr val="accent3">
                  <a:lumMod val="50000"/>
                </a:schemeClr>
              </a:solidFill>
            </a:endParaRPr>
          </a:p>
        </p:txBody>
      </p:sp>
      <p:pic>
        <p:nvPicPr>
          <p:cNvPr id="66" name="Объект 8"/>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545786" y="3731948"/>
            <a:ext cx="1986532" cy="569632"/>
          </a:xfrm>
          <a:prstGeom prst="rect">
            <a:avLst/>
          </a:prstGeom>
          <a:ln>
            <a:noFill/>
          </a:ln>
          <a:effectLst>
            <a:outerShdw blurRad="292100" dist="139700" dir="2700000" algn="tl" rotWithShape="0">
              <a:srgbClr val="333333">
                <a:alpha val="65000"/>
              </a:srgbClr>
            </a:outerShdw>
          </a:effectLst>
        </p:spPr>
      </p:pic>
      <p:pic>
        <p:nvPicPr>
          <p:cNvPr id="65" name="Объект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7175" y="1628801"/>
            <a:ext cx="2065144" cy="620726"/>
          </a:xfrm>
          <a:prstGeom prst="rect">
            <a:avLst/>
          </a:prstGeom>
          <a:ln>
            <a:noFill/>
          </a:ln>
          <a:effectLst>
            <a:outerShdw blurRad="292100" dist="139700" dir="2700000" algn="tl" rotWithShape="0">
              <a:srgbClr val="333333">
                <a:alpha val="65000"/>
              </a:srgbClr>
            </a:outerShdw>
          </a:effectLst>
        </p:spPr>
      </p:pic>
      <p:pic>
        <p:nvPicPr>
          <p:cNvPr id="67" name="Объект 12"/>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545786" y="4685442"/>
            <a:ext cx="1972825" cy="615766"/>
          </a:xfrm>
          <a:prstGeom prst="rect">
            <a:avLst/>
          </a:prstGeom>
          <a:ln>
            <a:noFill/>
          </a:ln>
          <a:effectLst>
            <a:outerShdw blurRad="292100" dist="139700" dir="2700000" algn="tl" rotWithShape="0">
              <a:srgbClr val="333333">
                <a:alpha val="65000"/>
              </a:srgbClr>
            </a:outerShdw>
          </a:effectLst>
        </p:spPr>
      </p:pic>
      <p:grpSp>
        <p:nvGrpSpPr>
          <p:cNvPr id="46" name="Группа 45"/>
          <p:cNvGrpSpPr/>
          <p:nvPr/>
        </p:nvGrpSpPr>
        <p:grpSpPr>
          <a:xfrm>
            <a:off x="453641" y="1124744"/>
            <a:ext cx="8186082" cy="4573203"/>
            <a:chOff x="1000101" y="1285860"/>
            <a:chExt cx="7858180" cy="3509680"/>
          </a:xfrm>
        </p:grpSpPr>
        <p:sp>
          <p:nvSpPr>
            <p:cNvPr id="47" name="Прямоугольник с двумя скругленными противолежащими углами 46"/>
            <p:cNvSpPr/>
            <p:nvPr/>
          </p:nvSpPr>
          <p:spPr>
            <a:xfrm>
              <a:off x="1000101" y="1285860"/>
              <a:ext cx="1995413"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Ссылка</a:t>
              </a:r>
            </a:p>
          </p:txBody>
        </p:sp>
        <p:sp>
          <p:nvSpPr>
            <p:cNvPr id="48" name="Прямоугольник с двумя скругленными противолежащими углами 47"/>
            <p:cNvSpPr/>
            <p:nvPr/>
          </p:nvSpPr>
          <p:spPr>
            <a:xfrm>
              <a:off x="3500430" y="1285860"/>
              <a:ext cx="5357850"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Информация</a:t>
              </a:r>
            </a:p>
          </p:txBody>
        </p:sp>
        <p:grpSp>
          <p:nvGrpSpPr>
            <p:cNvPr id="49" name="Группа 19"/>
            <p:cNvGrpSpPr>
              <a:grpSpLocks/>
            </p:cNvGrpSpPr>
            <p:nvPr/>
          </p:nvGrpSpPr>
          <p:grpSpPr bwMode="auto">
            <a:xfrm>
              <a:off x="1039131" y="1672696"/>
              <a:ext cx="7819150" cy="3122844"/>
              <a:chOff x="1320903" y="1672643"/>
              <a:chExt cx="7537407" cy="3122542"/>
            </a:xfrm>
          </p:grpSpPr>
          <p:sp>
            <p:nvSpPr>
              <p:cNvPr id="51" name="Прямоугольник 24"/>
              <p:cNvSpPr>
                <a:spLocks noChangeArrowheads="1"/>
              </p:cNvSpPr>
              <p:nvPr/>
            </p:nvSpPr>
            <p:spPr bwMode="auto">
              <a:xfrm>
                <a:off x="1562676" y="2169953"/>
                <a:ext cx="1364753"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www.govvrn.ru</a:t>
                </a:r>
                <a:endParaRPr lang="ru-RU" sz="1200" dirty="0">
                  <a:solidFill>
                    <a:schemeClr val="accent3">
                      <a:lumMod val="50000"/>
                    </a:schemeClr>
                  </a:solidFill>
                  <a:cs typeface="Times New Roman" pitchFamily="18" charset="0"/>
                </a:endParaRPr>
              </a:p>
            </p:txBody>
          </p:sp>
          <p:pic>
            <p:nvPicPr>
              <p:cNvPr id="52" name="Рисунок 25" descr="svc.jpg"/>
              <p:cNvPicPr>
                <a:picLocks noChangeAspect="1"/>
              </p:cNvPicPr>
              <p:nvPr/>
            </p:nvPicPr>
            <p:blipFill>
              <a:blip r:embed="rId5"/>
              <a:srcRect/>
              <a:stretch>
                <a:fillRect/>
              </a:stretch>
            </p:blipFill>
            <p:spPr bwMode="auto">
              <a:xfrm>
                <a:off x="1320903" y="2459676"/>
                <a:ext cx="1885890" cy="491970"/>
              </a:xfrm>
              <a:prstGeom prst="rect">
                <a:avLst/>
              </a:prstGeom>
              <a:ln>
                <a:noFill/>
              </a:ln>
              <a:effectLst>
                <a:outerShdw blurRad="292100" dist="139700" dir="2700000" algn="tl" rotWithShape="0">
                  <a:srgbClr val="333333">
                    <a:alpha val="65000"/>
                  </a:srgbClr>
                </a:outerShdw>
              </a:effectLst>
            </p:spPr>
          </p:pic>
          <p:sp>
            <p:nvSpPr>
              <p:cNvPr id="53" name="Прямоугольник 26"/>
              <p:cNvSpPr>
                <a:spLocks noChangeArrowheads="1"/>
              </p:cNvSpPr>
              <p:nvPr/>
            </p:nvSpPr>
            <p:spPr bwMode="auto">
              <a:xfrm>
                <a:off x="1671486" y="3033786"/>
                <a:ext cx="1535307"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www.svc.govvrn.ru</a:t>
                </a:r>
                <a:endParaRPr lang="ru-RU" sz="1200" dirty="0">
                  <a:solidFill>
                    <a:schemeClr val="accent3">
                      <a:lumMod val="50000"/>
                    </a:schemeClr>
                  </a:solidFill>
                  <a:cs typeface="Times New Roman" pitchFamily="18" charset="0"/>
                </a:endParaRPr>
              </a:p>
            </p:txBody>
          </p:sp>
          <p:sp>
            <p:nvSpPr>
              <p:cNvPr id="55" name="Прямоугольник 28"/>
              <p:cNvSpPr>
                <a:spLocks noChangeArrowheads="1"/>
              </p:cNvSpPr>
              <p:nvPr/>
            </p:nvSpPr>
            <p:spPr bwMode="auto">
              <a:xfrm>
                <a:off x="1671486" y="3783096"/>
                <a:ext cx="1316818" cy="234465"/>
              </a:xfrm>
              <a:prstGeom prst="rect">
                <a:avLst/>
              </a:prstGeom>
              <a:noFill/>
              <a:ln w="9525">
                <a:noFill/>
                <a:miter lim="800000"/>
                <a:headEnd/>
                <a:tailEnd/>
              </a:ln>
            </p:spPr>
            <p:txBody>
              <a:bodyPr wrap="square">
                <a:spAutoFit/>
              </a:bodyPr>
              <a:lstStyle/>
              <a:p>
                <a:pPr algn="ctr"/>
                <a:r>
                  <a:rPr lang="en-US" sz="1200" dirty="0" smtClean="0">
                    <a:solidFill>
                      <a:schemeClr val="accent3">
                        <a:lumMod val="50000"/>
                      </a:schemeClr>
                    </a:solidFill>
                    <a:cs typeface="Times New Roman" pitchFamily="18" charset="0"/>
                  </a:rPr>
                  <a:t>www.open</a:t>
                </a:r>
                <a:r>
                  <a:rPr lang="ru-RU" sz="1200" dirty="0" smtClean="0">
                    <a:solidFill>
                      <a:schemeClr val="accent3">
                        <a:lumMod val="50000"/>
                      </a:schemeClr>
                    </a:solidFill>
                    <a:cs typeface="Times New Roman" pitchFamily="18" charset="0"/>
                  </a:rPr>
                  <a:t>.</a:t>
                </a:r>
                <a:r>
                  <a:rPr lang="en-US" sz="1200" dirty="0" smtClean="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57" name="Прямоугольник 30"/>
              <p:cNvSpPr>
                <a:spLocks noChangeArrowheads="1"/>
              </p:cNvSpPr>
              <p:nvPr/>
            </p:nvSpPr>
            <p:spPr bwMode="auto">
              <a:xfrm>
                <a:off x="1724285" y="4560720"/>
                <a:ext cx="1385742" cy="234465"/>
              </a:xfrm>
              <a:prstGeom prst="rect">
                <a:avLst/>
              </a:prstGeom>
              <a:noFill/>
              <a:ln w="9525">
                <a:noFill/>
                <a:miter lim="800000"/>
                <a:headEnd/>
                <a:tailEnd/>
              </a:ln>
            </p:spPr>
            <p:txBody>
              <a:bodyPr wrap="none">
                <a:spAutoFit/>
              </a:bodyPr>
              <a:lstStyle/>
              <a:p>
                <a:pPr algn="ctr"/>
                <a:r>
                  <a:rPr lang="en-US" sz="1200" dirty="0" smtClean="0">
                    <a:solidFill>
                      <a:schemeClr val="accent3">
                        <a:lumMod val="50000"/>
                      </a:schemeClr>
                    </a:solidFill>
                    <a:cs typeface="Times New Roman" pitchFamily="18" charset="0"/>
                  </a:rPr>
                  <a:t>www.budget</a:t>
                </a:r>
                <a:r>
                  <a:rPr lang="ru-RU" sz="1200" dirty="0" smtClean="0">
                    <a:solidFill>
                      <a:schemeClr val="accent3">
                        <a:lumMod val="50000"/>
                      </a:schemeClr>
                    </a:solidFill>
                    <a:cs typeface="Times New Roman" pitchFamily="18" charset="0"/>
                  </a:rPr>
                  <a:t>.</a:t>
                </a:r>
                <a:r>
                  <a:rPr lang="en-US" sz="1200" dirty="0" smtClean="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60" name="Прямоугольник с двумя скругленными противолежащими углами 59"/>
              <p:cNvSpPr/>
              <p:nvPr/>
            </p:nvSpPr>
            <p:spPr>
              <a:xfrm>
                <a:off x="3693515" y="1672643"/>
                <a:ext cx="5164794" cy="497310"/>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Официальный портал органов власти </a:t>
                </a:r>
              </a:p>
              <a:p>
                <a:pPr algn="ctr" fontAlgn="auto">
                  <a:spcBef>
                    <a:spcPts val="0"/>
                  </a:spcBef>
                  <a:spcAft>
                    <a:spcPts val="0"/>
                  </a:spcAft>
                  <a:defRPr/>
                </a:pPr>
                <a:r>
                  <a:rPr lang="ru-RU" sz="1300" dirty="0">
                    <a:solidFill>
                      <a:schemeClr val="accent3">
                        <a:lumMod val="50000"/>
                      </a:schemeClr>
                    </a:solidFill>
                    <a:cs typeface="Arial" pitchFamily="34" charset="0"/>
                  </a:rPr>
                  <a:t>Воронежской области</a:t>
                </a:r>
              </a:p>
              <a:p>
                <a:pPr algn="ctr" fontAlgn="auto">
                  <a:spcBef>
                    <a:spcPts val="0"/>
                  </a:spcBef>
                  <a:spcAft>
                    <a:spcPts val="0"/>
                  </a:spcAft>
                  <a:defRPr/>
                </a:pPr>
                <a:endParaRPr lang="ru-RU" sz="1200" dirty="0">
                  <a:solidFill>
                    <a:schemeClr val="accent6">
                      <a:lumMod val="75000"/>
                    </a:schemeClr>
                  </a:solidFill>
                </a:endParaRPr>
              </a:p>
            </p:txBody>
          </p:sp>
          <p:sp>
            <p:nvSpPr>
              <p:cNvPr id="61" name="Прямоугольник с двумя скругленными противолежащими углами 60"/>
              <p:cNvSpPr/>
              <p:nvPr/>
            </p:nvSpPr>
            <p:spPr>
              <a:xfrm>
                <a:off x="3693515" y="2478823"/>
                <a:ext cx="5164794" cy="472823"/>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Официальный портал государственных и муниципальных услуг </a:t>
                </a:r>
                <a:r>
                  <a:rPr lang="ru-RU" sz="1300" dirty="0" smtClean="0">
                    <a:solidFill>
                      <a:schemeClr val="accent3">
                        <a:lumMod val="50000"/>
                      </a:schemeClr>
                    </a:solidFill>
                    <a:cs typeface="Arial" pitchFamily="34" charset="0"/>
                  </a:rPr>
                  <a:t>Воронежской </a:t>
                </a:r>
                <a:r>
                  <a:rPr lang="ru-RU" sz="1300" dirty="0">
                    <a:solidFill>
                      <a:schemeClr val="accent3">
                        <a:lumMod val="50000"/>
                      </a:schemeClr>
                    </a:solidFill>
                    <a:cs typeface="Arial" pitchFamily="34" charset="0"/>
                  </a:rPr>
                  <a:t>области</a:t>
                </a:r>
              </a:p>
              <a:p>
                <a:pPr algn="ctr" fontAlgn="auto">
                  <a:spcBef>
                    <a:spcPts val="0"/>
                  </a:spcBef>
                  <a:spcAft>
                    <a:spcPts val="0"/>
                  </a:spcAft>
                  <a:defRPr/>
                </a:pPr>
                <a:endParaRPr lang="ru-RU" sz="1300" dirty="0">
                  <a:solidFill>
                    <a:schemeClr val="accent6">
                      <a:lumMod val="75000"/>
                    </a:schemeClr>
                  </a:solidFill>
                </a:endParaRPr>
              </a:p>
            </p:txBody>
          </p:sp>
          <p:sp>
            <p:nvSpPr>
              <p:cNvPr id="62" name="Прямоугольник с двумя скругленными противолежащими углами 61"/>
              <p:cNvSpPr/>
              <p:nvPr/>
            </p:nvSpPr>
            <p:spPr>
              <a:xfrm>
                <a:off x="3693516" y="3254750"/>
                <a:ext cx="5164794" cy="46239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smtClean="0">
                    <a:solidFill>
                      <a:schemeClr val="accent3">
                        <a:lumMod val="50000"/>
                      </a:schemeClr>
                    </a:solidFill>
                    <a:cs typeface="Arial" pitchFamily="34" charset="0"/>
                  </a:rPr>
                  <a:t>Бюджетные послания Президента Российской Федерации, Указы Президента Российской Федерации от 07.05.2012 года </a:t>
                </a:r>
                <a:endParaRPr lang="ru-RU" sz="1300" dirty="0">
                  <a:solidFill>
                    <a:schemeClr val="accent3">
                      <a:lumMod val="50000"/>
                    </a:schemeClr>
                  </a:solidFill>
                  <a:cs typeface="Arial" pitchFamily="34" charset="0"/>
                </a:endParaRPr>
              </a:p>
              <a:p>
                <a:pPr algn="ctr" fontAlgn="auto">
                  <a:spcBef>
                    <a:spcPts val="0"/>
                  </a:spcBef>
                  <a:spcAft>
                    <a:spcPts val="0"/>
                  </a:spcAft>
                  <a:defRPr/>
                </a:pPr>
                <a:endParaRPr lang="ru-RU" sz="1200" dirty="0">
                  <a:solidFill>
                    <a:schemeClr val="accent6">
                      <a:lumMod val="75000"/>
                    </a:schemeClr>
                  </a:solidFill>
                </a:endParaRPr>
              </a:p>
            </p:txBody>
          </p:sp>
          <p:sp>
            <p:nvSpPr>
              <p:cNvPr id="63" name="Прямоугольник с двумя скругленными противолежащими углами 62"/>
              <p:cNvSpPr/>
              <p:nvPr/>
            </p:nvSpPr>
            <p:spPr>
              <a:xfrm>
                <a:off x="3693516" y="4018219"/>
                <a:ext cx="5164793" cy="472521"/>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smtClean="0">
                    <a:solidFill>
                      <a:schemeClr val="accent3">
                        <a:lumMod val="50000"/>
                      </a:schemeClr>
                    </a:solidFill>
                    <a:cs typeface="Arial" pitchFamily="34" charset="0"/>
                  </a:rPr>
                  <a:t>О бюджетах и бюджетном процессе в Российской Федерации (включая бюджеты муниципальных образований</a:t>
                </a:r>
                <a:r>
                  <a:rPr lang="ru-RU" sz="1300" dirty="0" smtClean="0">
                    <a:solidFill>
                      <a:schemeClr val="accent3">
                        <a:lumMod val="50000"/>
                      </a:schemeClr>
                    </a:solidFill>
                  </a:rPr>
                  <a:t>)</a:t>
                </a:r>
                <a:endParaRPr lang="ru-RU" sz="1300" dirty="0">
                  <a:solidFill>
                    <a:schemeClr val="accent3">
                      <a:lumMod val="50000"/>
                    </a:schemeClr>
                  </a:solidFill>
                </a:endParaRPr>
              </a:p>
            </p:txBody>
          </p:sp>
        </p:grpSp>
      </p:grpSp>
      <p:pic>
        <p:nvPicPr>
          <p:cNvPr id="19" name="Объект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5787" y="5708728"/>
            <a:ext cx="1986531" cy="678708"/>
          </a:xfrm>
          <a:prstGeom prst="rect">
            <a:avLst/>
          </a:prstGeom>
          <a:ln>
            <a:noFill/>
          </a:ln>
          <a:effectLst>
            <a:outerShdw blurRad="292100" dist="139700" dir="2700000" algn="tl" rotWithShape="0">
              <a:srgbClr val="333333">
                <a:alpha val="65000"/>
              </a:srgbClr>
            </a:outerShdw>
          </a:effectLst>
        </p:spPr>
      </p:pic>
      <p:sp>
        <p:nvSpPr>
          <p:cNvPr id="20" name="Прямоугольник с двумя скругленными противолежащими углами 19"/>
          <p:cNvSpPr/>
          <p:nvPr/>
        </p:nvSpPr>
        <p:spPr bwMode="auto">
          <a:xfrm>
            <a:off x="3058303" y="5708727"/>
            <a:ext cx="5581420" cy="67870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smtClean="0">
                <a:solidFill>
                  <a:schemeClr val="accent3">
                    <a:lumMod val="50000"/>
                  </a:schemeClr>
                </a:solidFill>
                <a:cs typeface="Times New Roman" pitchFamily="18" charset="0"/>
              </a:rPr>
              <a:t>Утвержденные государственные программ Российской Федерации</a:t>
            </a:r>
            <a:endParaRPr lang="ru-RU" sz="1300" dirty="0">
              <a:solidFill>
                <a:schemeClr val="accent3">
                  <a:lumMod val="50000"/>
                </a:schemeClr>
              </a:solidFill>
              <a:cs typeface="Times New Roman" pitchFamily="18" charset="0"/>
            </a:endParaRPr>
          </a:p>
        </p:txBody>
      </p:sp>
      <p:sp>
        <p:nvSpPr>
          <p:cNvPr id="21" name="Прямоугольник 30"/>
          <p:cNvSpPr>
            <a:spLocks noChangeArrowheads="1"/>
          </p:cNvSpPr>
          <p:nvPr/>
        </p:nvSpPr>
        <p:spPr bwMode="auto">
          <a:xfrm>
            <a:off x="529263" y="6396613"/>
            <a:ext cx="1976760" cy="277000"/>
          </a:xfrm>
          <a:prstGeom prst="rect">
            <a:avLst/>
          </a:prstGeom>
          <a:noFill/>
          <a:ln w="9525">
            <a:noFill/>
            <a:miter lim="800000"/>
            <a:headEnd/>
            <a:tailEnd/>
          </a:ln>
        </p:spPr>
        <p:txBody>
          <a:bodyPr wrap="none">
            <a:spAutoFit/>
          </a:bodyPr>
          <a:lstStyle/>
          <a:p>
            <a:pPr algn="ctr"/>
            <a:r>
              <a:rPr lang="en-US" sz="1200" dirty="0" smtClean="0">
                <a:solidFill>
                  <a:schemeClr val="accent3">
                    <a:lumMod val="50000"/>
                  </a:schemeClr>
                </a:solidFill>
              </a:rPr>
              <a:t>www</a:t>
            </a:r>
            <a:r>
              <a:rPr lang="ru-RU" sz="1200" dirty="0" smtClean="0">
                <a:solidFill>
                  <a:schemeClr val="accent3">
                    <a:lumMod val="50000"/>
                  </a:schemeClr>
                </a:solidFill>
              </a:rPr>
              <a:t>.</a:t>
            </a:r>
            <a:r>
              <a:rPr lang="en-US" sz="1200" dirty="0" smtClean="0">
                <a:solidFill>
                  <a:schemeClr val="accent3">
                    <a:lumMod val="50000"/>
                  </a:schemeClr>
                </a:solidFill>
              </a:rPr>
              <a:t>gosprogrammy.gov</a:t>
            </a:r>
            <a:r>
              <a:rPr lang="ru-RU" sz="1200" dirty="0">
                <a:solidFill>
                  <a:schemeClr val="accent3">
                    <a:lumMod val="50000"/>
                  </a:schemeClr>
                </a:solidFill>
              </a:rPr>
              <a:t>.</a:t>
            </a:r>
            <a:r>
              <a:rPr lang="en-US" sz="1200" dirty="0" err="1" smtClean="0">
                <a:solidFill>
                  <a:schemeClr val="accent3">
                    <a:lumMod val="50000"/>
                  </a:schemeClr>
                </a:solidFill>
              </a:rPr>
              <a:t>ru</a:t>
            </a:r>
            <a:endParaRPr lang="ru-RU" sz="1200" dirty="0">
              <a:solidFill>
                <a:schemeClr val="accent3">
                  <a:lumMod val="50000"/>
                </a:schemeClr>
              </a:solidFill>
            </a:endParaRPr>
          </a:p>
        </p:txBody>
      </p:sp>
    </p:spTree>
    <p:extLst>
      <p:ext uri="{BB962C8B-B14F-4D97-AF65-F5344CB8AC3E}">
        <p14:creationId xmlns:p14="http://schemas.microsoft.com/office/powerpoint/2010/main" val="18616399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Объект 1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46591" y="2161933"/>
            <a:ext cx="1926759" cy="516142"/>
          </a:xfrm>
          <a:prstGeom prst="rect">
            <a:avLst/>
          </a:prstGeom>
          <a:ln>
            <a:noFill/>
          </a:ln>
          <a:effectLst>
            <a:outerShdw blurRad="292100" dist="139700" dir="2700000" algn="tl" rotWithShape="0">
              <a:srgbClr val="333333">
                <a:alpha val="65000"/>
              </a:srgbClr>
            </a:outerShdw>
          </a:effectLst>
        </p:spPr>
      </p:pic>
      <p:pic>
        <p:nvPicPr>
          <p:cNvPr id="73" name="Объект 16"/>
          <p:cNvPicPr>
            <a:picLocks noGrp="1" noChangeAspect="1"/>
          </p:cNvPicPr>
          <p:nvPr>
            <p:ph sz="quarter" idx="4294967295"/>
          </p:nvPr>
        </p:nvPicPr>
        <p:blipFill>
          <a:blip r:embed="rId3" cstate="print">
            <a:extLst>
              <a:ext uri="{28A0092B-C50C-407E-A947-70E740481C1C}">
                <a14:useLocalDpi xmlns:a14="http://schemas.microsoft.com/office/drawing/2010/main" val="0"/>
              </a:ext>
            </a:extLst>
          </a:blip>
          <a:stretch>
            <a:fillRect/>
          </a:stretch>
        </p:blipFill>
        <p:spPr>
          <a:xfrm>
            <a:off x="646591" y="3009734"/>
            <a:ext cx="1948009" cy="561476"/>
          </a:xfrm>
          <a:prstGeom prst="rect">
            <a:avLst/>
          </a:prstGeom>
          <a:ln>
            <a:noFill/>
          </a:ln>
          <a:effectLst>
            <a:outerShdw blurRad="292100" dist="139700" dir="2700000" algn="tl" rotWithShape="0">
              <a:srgbClr val="333333">
                <a:alpha val="65000"/>
              </a:srgbClr>
            </a:outerShdw>
          </a:effectLst>
        </p:spPr>
      </p:pic>
      <p:grpSp>
        <p:nvGrpSpPr>
          <p:cNvPr id="56" name="Группа 55"/>
          <p:cNvGrpSpPr/>
          <p:nvPr/>
        </p:nvGrpSpPr>
        <p:grpSpPr>
          <a:xfrm>
            <a:off x="639695" y="620688"/>
            <a:ext cx="8154183" cy="3267966"/>
            <a:chOff x="1187424" y="1285861"/>
            <a:chExt cx="7713074" cy="2117134"/>
          </a:xfrm>
        </p:grpSpPr>
        <p:sp>
          <p:nvSpPr>
            <p:cNvPr id="57" name="Прямоугольник с двумя скругленными противолежащими углами 56"/>
            <p:cNvSpPr/>
            <p:nvPr/>
          </p:nvSpPr>
          <p:spPr>
            <a:xfrm>
              <a:off x="1187424" y="1285861"/>
              <a:ext cx="1790414"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Ссылка</a:t>
              </a:r>
            </a:p>
          </p:txBody>
        </p:sp>
        <p:sp>
          <p:nvSpPr>
            <p:cNvPr id="58" name="Прямоугольник с двумя скругленными противолежащими углами 57"/>
            <p:cNvSpPr/>
            <p:nvPr/>
          </p:nvSpPr>
          <p:spPr>
            <a:xfrm>
              <a:off x="3500430" y="1285861"/>
              <a:ext cx="5357847"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Информация</a:t>
              </a:r>
            </a:p>
          </p:txBody>
        </p:sp>
        <p:grpSp>
          <p:nvGrpSpPr>
            <p:cNvPr id="59" name="Группа 19"/>
            <p:cNvGrpSpPr>
              <a:grpSpLocks/>
            </p:cNvGrpSpPr>
            <p:nvPr/>
          </p:nvGrpSpPr>
          <p:grpSpPr bwMode="auto">
            <a:xfrm>
              <a:off x="1230890" y="1646692"/>
              <a:ext cx="7669608" cy="1756303"/>
              <a:chOff x="1505752" y="1646642"/>
              <a:chExt cx="7393252" cy="1756134"/>
            </a:xfrm>
          </p:grpSpPr>
          <p:sp>
            <p:nvSpPr>
              <p:cNvPr id="60" name="Прямоугольник 24"/>
              <p:cNvSpPr>
                <a:spLocks noChangeArrowheads="1"/>
              </p:cNvSpPr>
              <p:nvPr/>
            </p:nvSpPr>
            <p:spPr bwMode="auto">
              <a:xfrm>
                <a:off x="1616830" y="2047728"/>
                <a:ext cx="1364753" cy="204465"/>
              </a:xfrm>
              <a:prstGeom prst="rect">
                <a:avLst/>
              </a:prstGeom>
              <a:noFill/>
              <a:ln w="9525">
                <a:noFill/>
                <a:miter lim="800000"/>
                <a:headEnd/>
                <a:tailEnd/>
              </a:ln>
            </p:spPr>
            <p:txBody>
              <a:bodyPr wrap="square">
                <a:spAutoFit/>
              </a:bodyPr>
              <a:lstStyle/>
              <a:p>
                <a:pPr algn="ctr"/>
                <a:r>
                  <a:rPr lang="en-US" sz="1200" dirty="0" smtClean="0">
                    <a:solidFill>
                      <a:schemeClr val="accent3">
                        <a:lumMod val="50000"/>
                      </a:schemeClr>
                    </a:solidFill>
                    <a:cs typeface="Times New Roman" pitchFamily="18" charset="0"/>
                  </a:rPr>
                  <a:t>www.minfin.ru</a:t>
                </a:r>
                <a:endParaRPr lang="ru-RU" sz="1200" dirty="0">
                  <a:solidFill>
                    <a:schemeClr val="accent3">
                      <a:lumMod val="50000"/>
                    </a:schemeClr>
                  </a:solidFill>
                  <a:cs typeface="Times New Roman" pitchFamily="18" charset="0"/>
                </a:endParaRPr>
              </a:p>
            </p:txBody>
          </p:sp>
          <p:sp>
            <p:nvSpPr>
              <p:cNvPr id="62" name="Прямоугольник 26"/>
              <p:cNvSpPr>
                <a:spLocks noChangeArrowheads="1"/>
              </p:cNvSpPr>
              <p:nvPr/>
            </p:nvSpPr>
            <p:spPr bwMode="auto">
              <a:xfrm>
                <a:off x="1505752" y="2638814"/>
                <a:ext cx="1670709" cy="204465"/>
              </a:xfrm>
              <a:prstGeom prst="rect">
                <a:avLst/>
              </a:prstGeom>
              <a:noFill/>
              <a:ln w="9525">
                <a:noFill/>
                <a:miter lim="800000"/>
                <a:headEnd/>
                <a:tailEnd/>
              </a:ln>
            </p:spPr>
            <p:txBody>
              <a:bodyPr wrap="square">
                <a:spAutoFit/>
              </a:bodyPr>
              <a:lstStyle/>
              <a:p>
                <a:pPr algn="ctr"/>
                <a:r>
                  <a:rPr lang="en-US" sz="1200" dirty="0" smtClean="0">
                    <a:solidFill>
                      <a:schemeClr val="accent3">
                        <a:lumMod val="50000"/>
                      </a:schemeClr>
                    </a:solidFill>
                    <a:cs typeface="Times New Roman" pitchFamily="18" charset="0"/>
                  </a:rPr>
                  <a:t>www.zakaz.govvrn</a:t>
                </a:r>
                <a:r>
                  <a:rPr lang="ru-RU" sz="1200" dirty="0" smtClean="0">
                    <a:solidFill>
                      <a:schemeClr val="accent3">
                        <a:lumMod val="50000"/>
                      </a:schemeClr>
                    </a:solidFill>
                    <a:cs typeface="Times New Roman" pitchFamily="18" charset="0"/>
                  </a:rPr>
                  <a:t>.</a:t>
                </a:r>
                <a:r>
                  <a:rPr lang="en-US" sz="1200" dirty="0" err="1" smtClean="0">
                    <a:solidFill>
                      <a:schemeClr val="accent3">
                        <a:lumMod val="50000"/>
                      </a:schemeClr>
                    </a:solidFill>
                    <a:cs typeface="Times New Roman" pitchFamily="18" charset="0"/>
                  </a:rPr>
                  <a:t>ru</a:t>
                </a:r>
                <a:endParaRPr lang="ru-RU" sz="1200" dirty="0">
                  <a:solidFill>
                    <a:schemeClr val="accent3">
                      <a:lumMod val="50000"/>
                    </a:schemeClr>
                  </a:solidFill>
                  <a:cs typeface="Times New Roman" pitchFamily="18" charset="0"/>
                </a:endParaRPr>
              </a:p>
            </p:txBody>
          </p:sp>
          <p:sp>
            <p:nvSpPr>
              <p:cNvPr id="63" name="Прямоугольник 28"/>
              <p:cNvSpPr>
                <a:spLocks noChangeArrowheads="1"/>
              </p:cNvSpPr>
              <p:nvPr/>
            </p:nvSpPr>
            <p:spPr bwMode="auto">
              <a:xfrm>
                <a:off x="1834626" y="3181391"/>
                <a:ext cx="1239551" cy="204465"/>
              </a:xfrm>
              <a:prstGeom prst="rect">
                <a:avLst/>
              </a:prstGeom>
              <a:noFill/>
              <a:ln w="9525">
                <a:noFill/>
                <a:miter lim="800000"/>
                <a:headEnd/>
                <a:tailEnd/>
              </a:ln>
            </p:spPr>
            <p:txBody>
              <a:bodyPr wrap="square">
                <a:spAutoFit/>
              </a:bodyPr>
              <a:lstStyle/>
              <a:p>
                <a:pPr algn="ctr"/>
                <a:r>
                  <a:rPr lang="en-US" sz="1200" dirty="0" smtClean="0">
                    <a:solidFill>
                      <a:schemeClr val="accent3">
                        <a:lumMod val="50000"/>
                      </a:schemeClr>
                    </a:solidFill>
                    <a:cs typeface="Times New Roman" pitchFamily="18" charset="0"/>
                  </a:rPr>
                  <a:t>www.bus</a:t>
                </a:r>
                <a:r>
                  <a:rPr lang="ru-RU" sz="1200" dirty="0" smtClean="0">
                    <a:solidFill>
                      <a:schemeClr val="accent3">
                        <a:lumMod val="50000"/>
                      </a:schemeClr>
                    </a:solidFill>
                    <a:cs typeface="Times New Roman" pitchFamily="18" charset="0"/>
                  </a:rPr>
                  <a:t>.</a:t>
                </a:r>
                <a:r>
                  <a:rPr lang="en-US" sz="1200" dirty="0" smtClean="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65" name="Прямоугольник с двумя скругленными противолежащими углами 64"/>
              <p:cNvSpPr/>
              <p:nvPr/>
            </p:nvSpPr>
            <p:spPr>
              <a:xfrm>
                <a:off x="3693514" y="1646642"/>
                <a:ext cx="5164793" cy="50331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tx1">
                      <a:lumMod val="95000"/>
                      <a:lumOff val="5000"/>
                    </a:schemeClr>
                  </a:solidFill>
                  <a:latin typeface="Book Antiqua" pitchFamily="18" charset="0"/>
                </a:endParaRPr>
              </a:p>
              <a:p>
                <a:pPr algn="ctr" fontAlgn="auto">
                  <a:spcBef>
                    <a:spcPts val="0"/>
                  </a:spcBef>
                  <a:spcAft>
                    <a:spcPts val="0"/>
                  </a:spcAft>
                  <a:defRPr/>
                </a:pPr>
                <a:r>
                  <a:rPr lang="ru-RU" sz="1300" dirty="0" smtClean="0">
                    <a:solidFill>
                      <a:schemeClr val="accent3">
                        <a:lumMod val="50000"/>
                      </a:schemeClr>
                    </a:solidFill>
                    <a:cs typeface="Arial" pitchFamily="34" charset="0"/>
                  </a:rPr>
                  <a:t>О федеральном бюджете, бюджетной политике, электронном бюджете,  Резервном фонде и Фонде национального  благосостояния, государственном долге, а также иная информация</a:t>
                </a:r>
                <a:endParaRPr lang="ru-RU" sz="1300" dirty="0">
                  <a:solidFill>
                    <a:schemeClr val="accent3">
                      <a:lumMod val="50000"/>
                    </a:schemeClr>
                  </a:solidFill>
                  <a:cs typeface="Arial" pitchFamily="34" charset="0"/>
                </a:endParaRPr>
              </a:p>
              <a:p>
                <a:pPr algn="ctr" fontAlgn="auto">
                  <a:spcBef>
                    <a:spcPts val="0"/>
                  </a:spcBef>
                  <a:spcAft>
                    <a:spcPts val="0"/>
                  </a:spcAft>
                  <a:defRPr/>
                </a:pPr>
                <a:endParaRPr lang="ru-RU" sz="1200" dirty="0">
                  <a:solidFill>
                    <a:schemeClr val="accent3">
                      <a:lumMod val="50000"/>
                    </a:schemeClr>
                  </a:solidFill>
                </a:endParaRPr>
              </a:p>
            </p:txBody>
          </p:sp>
          <p:sp>
            <p:nvSpPr>
              <p:cNvPr id="66" name="Прямоугольник с двумя скругленными противолежащими углами 65"/>
              <p:cNvSpPr/>
              <p:nvPr/>
            </p:nvSpPr>
            <p:spPr>
              <a:xfrm>
                <a:off x="3693515" y="2252193"/>
                <a:ext cx="5164795" cy="36848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smtClean="0">
                    <a:solidFill>
                      <a:schemeClr val="accent3">
                        <a:lumMod val="50000"/>
                      </a:schemeClr>
                    </a:solidFill>
                  </a:rPr>
                  <a:t>Представлена информация о государственном и муниципальном заказе Воронежской области</a:t>
                </a:r>
                <a:endParaRPr lang="ru-RU" sz="1300" dirty="0">
                  <a:solidFill>
                    <a:schemeClr val="accent3">
                      <a:lumMod val="50000"/>
                    </a:schemeClr>
                  </a:solidFill>
                </a:endParaRPr>
              </a:p>
            </p:txBody>
          </p:sp>
          <p:sp>
            <p:nvSpPr>
              <p:cNvPr id="67" name="Прямоугольник с двумя скругленными противолежащими углами 66"/>
              <p:cNvSpPr/>
              <p:nvPr/>
            </p:nvSpPr>
            <p:spPr>
              <a:xfrm>
                <a:off x="3702592" y="2825146"/>
                <a:ext cx="5196412" cy="577630"/>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smtClean="0">
                    <a:solidFill>
                      <a:schemeClr val="accent3">
                        <a:lumMod val="50000"/>
                      </a:schemeClr>
                    </a:solidFill>
                    <a:cs typeface="Times New Roman" pitchFamily="18" charset="0"/>
                  </a:rPr>
                  <a:t>Общая </a:t>
                </a:r>
                <a:r>
                  <a:rPr lang="ru-RU" sz="1300" dirty="0">
                    <a:solidFill>
                      <a:schemeClr val="accent3">
                        <a:lumMod val="50000"/>
                      </a:schemeClr>
                    </a:solidFill>
                    <a:cs typeface="Times New Roman" pitchFamily="18" charset="0"/>
                  </a:rPr>
                  <a:t>статистика по видам и типам учреждений в разрезе регионов и видов деятельности </a:t>
                </a:r>
                <a:r>
                  <a:rPr lang="ru-RU" sz="1300" dirty="0" smtClean="0">
                    <a:solidFill>
                      <a:schemeClr val="accent3">
                        <a:lumMod val="50000"/>
                      </a:schemeClr>
                    </a:solidFill>
                    <a:cs typeface="Times New Roman" pitchFamily="18" charset="0"/>
                  </a:rPr>
                  <a:t>учреждений</a:t>
                </a:r>
                <a:r>
                  <a:rPr lang="ru-RU" sz="1300" dirty="0">
                    <a:solidFill>
                      <a:schemeClr val="accent3">
                        <a:lumMod val="50000"/>
                      </a:schemeClr>
                    </a:solidFill>
                    <a:cs typeface="Times New Roman" pitchFamily="18" charset="0"/>
                  </a:rPr>
                  <a:t>,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r>
                  <a:rPr lang="ru-RU" sz="1300" dirty="0">
                    <a:solidFill>
                      <a:schemeClr val="accent3">
                        <a:lumMod val="50000"/>
                      </a:schemeClr>
                    </a:solidFill>
                    <a:latin typeface="Times New Roman" pitchFamily="18" charset="0"/>
                    <a:cs typeface="Times New Roman" pitchFamily="18" charset="0"/>
                  </a:rPr>
                  <a:t>.</a:t>
                </a:r>
              </a:p>
            </p:txBody>
          </p:sp>
        </p:grpSp>
      </p:grpSp>
      <p:pic>
        <p:nvPicPr>
          <p:cNvPr id="69" name="Рисунок 24" descr="загруженное.jpg"/>
          <p:cNvPicPr>
            <a:picLocks noChangeAspect="1"/>
          </p:cNvPicPr>
          <p:nvPr/>
        </p:nvPicPr>
        <p:blipFill>
          <a:blip r:embed="rId4"/>
          <a:srcRect/>
          <a:stretch>
            <a:fillRect/>
          </a:stretch>
        </p:blipFill>
        <p:spPr bwMode="auto">
          <a:xfrm>
            <a:off x="646591" y="1205728"/>
            <a:ext cx="1892807" cy="595155"/>
          </a:xfrm>
          <a:prstGeom prst="rect">
            <a:avLst/>
          </a:prstGeom>
          <a:ln>
            <a:noFill/>
          </a:ln>
          <a:effectLst>
            <a:outerShdw blurRad="292100" dist="139700" dir="2700000" algn="tl" rotWithShape="0">
              <a:srgbClr val="333333">
                <a:alpha val="65000"/>
              </a:srgbClr>
            </a:outerShdw>
          </a:effectLst>
        </p:spPr>
      </p:pic>
      <p:pic>
        <p:nvPicPr>
          <p:cNvPr id="19" name="Рисунок 13" descr="загруженное (1).jpg"/>
          <p:cNvPicPr>
            <a:picLocks noChangeAspect="1"/>
          </p:cNvPicPr>
          <p:nvPr/>
        </p:nvPicPr>
        <p:blipFill>
          <a:blip r:embed="rId5"/>
          <a:srcRect/>
          <a:stretch>
            <a:fillRect/>
          </a:stretch>
        </p:blipFill>
        <p:spPr bwMode="auto">
          <a:xfrm>
            <a:off x="646591" y="4176267"/>
            <a:ext cx="1910391" cy="460513"/>
          </a:xfrm>
          <a:prstGeom prst="rect">
            <a:avLst/>
          </a:prstGeom>
          <a:ln>
            <a:noFill/>
          </a:ln>
          <a:effectLst>
            <a:outerShdw blurRad="292100" dist="139700" dir="2700000" algn="tl" rotWithShape="0">
              <a:srgbClr val="333333">
                <a:alpha val="65000"/>
              </a:srgbClr>
            </a:outerShdw>
          </a:effectLst>
        </p:spPr>
      </p:pic>
      <p:sp>
        <p:nvSpPr>
          <p:cNvPr id="20" name="Прямоугольник с двумя скругленными противолежащими углами 19"/>
          <p:cNvSpPr/>
          <p:nvPr/>
        </p:nvSpPr>
        <p:spPr bwMode="auto">
          <a:xfrm>
            <a:off x="3084981" y="4178043"/>
            <a:ext cx="5708897" cy="63205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Реестр планов-графиков размещения заказов и планов закупок, единый реестр государственных и муниципальных </a:t>
            </a:r>
            <a:r>
              <a:rPr lang="ru-RU" sz="1300" dirty="0" smtClean="0">
                <a:solidFill>
                  <a:schemeClr val="accent3">
                    <a:lumMod val="50000"/>
                  </a:schemeClr>
                </a:solidFill>
                <a:cs typeface="Times New Roman" pitchFamily="18" charset="0"/>
              </a:rPr>
              <a:t>контрактов</a:t>
            </a:r>
            <a:endParaRPr lang="ru-RU" sz="1300" dirty="0">
              <a:solidFill>
                <a:schemeClr val="accent3">
                  <a:lumMod val="50000"/>
                </a:schemeClr>
              </a:solidFill>
              <a:cs typeface="Times New Roman" pitchFamily="18" charset="0"/>
            </a:endParaRPr>
          </a:p>
        </p:txBody>
      </p:sp>
      <p:sp>
        <p:nvSpPr>
          <p:cNvPr id="21" name="Прямоугольник 20"/>
          <p:cNvSpPr>
            <a:spLocks noChangeArrowheads="1"/>
          </p:cNvSpPr>
          <p:nvPr/>
        </p:nvSpPr>
        <p:spPr bwMode="auto">
          <a:xfrm>
            <a:off x="719558" y="4671599"/>
            <a:ext cx="1812944" cy="276999"/>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rPr>
              <a:t>www.zakupki.gov.ru</a:t>
            </a:r>
            <a:endParaRPr lang="ru-RU" sz="1200" dirty="0">
              <a:solidFill>
                <a:schemeClr val="accent3">
                  <a:lumMod val="50000"/>
                </a:schemeClr>
              </a:solidFill>
            </a:endParaRPr>
          </a:p>
        </p:txBody>
      </p:sp>
      <p:pic>
        <p:nvPicPr>
          <p:cNvPr id="22" name="Объект 33"/>
          <p:cNvPicPr>
            <a:picLocks noGrp="1" noChangeAspect="1"/>
          </p:cNvPicPr>
          <p:nvPr>
            <p:ph sz="half" idx="1"/>
          </p:nvPr>
        </p:nvPicPr>
        <p:blipFill>
          <a:blip r:embed="rId6" cstate="print">
            <a:extLst>
              <a:ext uri="{28A0092B-C50C-407E-A947-70E740481C1C}">
                <a14:useLocalDpi xmlns:a14="http://schemas.microsoft.com/office/drawing/2010/main" val="0"/>
              </a:ext>
            </a:extLst>
          </a:blip>
          <a:stretch>
            <a:fillRect/>
          </a:stretch>
        </p:blipFill>
        <p:spPr>
          <a:xfrm>
            <a:off x="1312078" y="5174346"/>
            <a:ext cx="796144" cy="993501"/>
          </a:xfrm>
          <a:prstGeom prst="rect">
            <a:avLst/>
          </a:prstGeom>
          <a:ln>
            <a:noFill/>
          </a:ln>
          <a:effectLst>
            <a:outerShdw blurRad="292100" dist="139700" dir="2700000" algn="tl" rotWithShape="0">
              <a:srgbClr val="333333">
                <a:alpha val="65000"/>
              </a:srgbClr>
            </a:outerShdw>
          </a:effectLst>
        </p:spPr>
      </p:pic>
      <p:sp>
        <p:nvSpPr>
          <p:cNvPr id="23" name="Прямоугольник 28"/>
          <p:cNvSpPr>
            <a:spLocks noChangeArrowheads="1"/>
          </p:cNvSpPr>
          <p:nvPr/>
        </p:nvSpPr>
        <p:spPr bwMode="auto">
          <a:xfrm>
            <a:off x="708350" y="6167847"/>
            <a:ext cx="2003600" cy="276999"/>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www.pavlovsk-region.ru</a:t>
            </a:r>
            <a:endParaRPr lang="ru-RU" sz="1200" dirty="0">
              <a:solidFill>
                <a:schemeClr val="accent3">
                  <a:lumMod val="50000"/>
                </a:schemeClr>
              </a:solidFill>
              <a:cs typeface="Times New Roman" pitchFamily="18" charset="0"/>
            </a:endParaRPr>
          </a:p>
        </p:txBody>
      </p:sp>
      <p:sp>
        <p:nvSpPr>
          <p:cNvPr id="24" name="Прямоугольник с двумя скругленными противолежащими углами 23"/>
          <p:cNvSpPr/>
          <p:nvPr/>
        </p:nvSpPr>
        <p:spPr bwMode="auto">
          <a:xfrm>
            <a:off x="3034128" y="5157193"/>
            <a:ext cx="5759750" cy="101065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smtClean="0">
                <a:solidFill>
                  <a:schemeClr val="accent3">
                    <a:lumMod val="50000"/>
                  </a:schemeClr>
                </a:solidFill>
                <a:cs typeface="Times New Roman" pitchFamily="18" charset="0"/>
              </a:rPr>
              <a:t>Общая </a:t>
            </a:r>
            <a:r>
              <a:rPr lang="ru-RU" sz="1300" dirty="0">
                <a:solidFill>
                  <a:schemeClr val="accent3">
                    <a:lumMod val="50000"/>
                  </a:schemeClr>
                </a:solidFill>
                <a:cs typeface="Times New Roman" pitchFamily="18" charset="0"/>
              </a:rPr>
              <a:t>статистика по видам и типам учреждений в разрезе регионов и видов деятельности </a:t>
            </a:r>
            <a:r>
              <a:rPr lang="ru-RU" sz="1300" dirty="0" smtClean="0">
                <a:solidFill>
                  <a:schemeClr val="accent3">
                    <a:lumMod val="50000"/>
                  </a:schemeClr>
                </a:solidFill>
                <a:cs typeface="Times New Roman" pitchFamily="18" charset="0"/>
              </a:rPr>
              <a:t>учреждений</a:t>
            </a:r>
            <a:r>
              <a:rPr lang="ru-RU" sz="1300" dirty="0">
                <a:solidFill>
                  <a:schemeClr val="accent3">
                    <a:lumMod val="50000"/>
                  </a:schemeClr>
                </a:solidFill>
                <a:cs typeface="Times New Roman" pitchFamily="18" charset="0"/>
              </a:rPr>
              <a:t>,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p>
        </p:txBody>
      </p:sp>
    </p:spTree>
    <p:extLst>
      <p:ext uri="{BB962C8B-B14F-4D97-AF65-F5344CB8AC3E}">
        <p14:creationId xmlns:p14="http://schemas.microsoft.com/office/powerpoint/2010/main" val="31718063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116632"/>
            <a:ext cx="8009395" cy="922140"/>
          </a:xfrm>
        </p:spPr>
        <p:txBody>
          <a:bodyPr/>
          <a:lstStyle/>
          <a:p>
            <a:pPr marL="0" indent="0" algn="ctr">
              <a:buNone/>
            </a:pPr>
            <a:r>
              <a:rPr lang="ru-RU" sz="2500" b="1" dirty="0" smtClean="0">
                <a:solidFill>
                  <a:schemeClr val="accent3">
                    <a:lumMod val="50000"/>
                  </a:schemeClr>
                </a:solidFill>
                <a:cs typeface="Arial" pitchFamily="34" charset="0"/>
              </a:rPr>
              <a:t>Контактная информация для граждан</a:t>
            </a:r>
            <a:endParaRPr lang="ru-RU" sz="2500" b="1" dirty="0">
              <a:solidFill>
                <a:schemeClr val="accent3">
                  <a:lumMod val="50000"/>
                </a:schemeClr>
              </a:solidFill>
              <a:cs typeface="Arial" pitchFamily="34" charset="0"/>
            </a:endParaRPr>
          </a:p>
        </p:txBody>
      </p:sp>
      <p:sp>
        <p:nvSpPr>
          <p:cNvPr id="5" name="Объект 4"/>
          <p:cNvSpPr>
            <a:spLocks noGrp="1"/>
          </p:cNvSpPr>
          <p:nvPr>
            <p:ph sz="half" idx="2"/>
          </p:nvPr>
        </p:nvSpPr>
        <p:spPr>
          <a:xfrm>
            <a:off x="395537" y="1268760"/>
            <a:ext cx="8352928" cy="3456384"/>
          </a:xfrm>
        </p:spPr>
        <p:txBody>
          <a:bodyPr>
            <a:normAutofit fontScale="92500" lnSpcReduction="10000"/>
          </a:bodyPr>
          <a:lstStyle/>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Муниципальный отдел по финансам </a:t>
            </a:r>
            <a:br>
              <a:rPr lang="ru-RU" sz="1900" dirty="0">
                <a:solidFill>
                  <a:schemeClr val="accent3">
                    <a:lumMod val="75000"/>
                  </a:schemeClr>
                </a:solidFill>
                <a:effectLst>
                  <a:outerShdw blurRad="38100" dist="38100" dir="2700000" algn="tl">
                    <a:srgbClr val="000000">
                      <a:alpha val="43137"/>
                    </a:srgbClr>
                  </a:outerShdw>
                </a:effectLst>
              </a:rPr>
            </a:br>
            <a:r>
              <a:rPr lang="ru-RU" sz="1900" dirty="0">
                <a:solidFill>
                  <a:schemeClr val="accent3">
                    <a:lumMod val="75000"/>
                  </a:schemeClr>
                </a:solidFill>
                <a:effectLst>
                  <a:outerShdw blurRad="38100" dist="38100" dir="2700000" algn="tl">
                    <a:srgbClr val="000000">
                      <a:alpha val="43137"/>
                    </a:srgbClr>
                  </a:outerShdw>
                </a:effectLst>
              </a:rPr>
              <a:t>администрации Павловского муниципального района:</a:t>
            </a:r>
          </a:p>
          <a:p>
            <a:pPr marL="45720" indent="0" algn="ctr" fontAlgn="b">
              <a:buNone/>
            </a:pPr>
            <a:r>
              <a:rPr lang="ru-RU" sz="1900" i="1" dirty="0">
                <a:solidFill>
                  <a:schemeClr val="accent3">
                    <a:lumMod val="75000"/>
                  </a:schemeClr>
                </a:solidFill>
                <a:latin typeface="+mj-lt"/>
              </a:rPr>
              <a:t>396422</a:t>
            </a:r>
            <a:r>
              <a:rPr lang="ru-RU" sz="1900" i="1" dirty="0">
                <a:solidFill>
                  <a:schemeClr val="accent3">
                    <a:lumMod val="75000"/>
                  </a:schemeClr>
                </a:solidFill>
              </a:rPr>
              <a:t>, Воронежская область, г. Павловск, </a:t>
            </a:r>
          </a:p>
          <a:p>
            <a:pPr marL="45720" indent="0" algn="ctr" fontAlgn="b">
              <a:buNone/>
            </a:pPr>
            <a:r>
              <a:rPr lang="ru-RU" sz="1900" i="1" dirty="0">
                <a:solidFill>
                  <a:schemeClr val="accent3">
                    <a:lumMod val="75000"/>
                  </a:schemeClr>
                </a:solidFill>
              </a:rPr>
              <a:t>пр. Революции,  </a:t>
            </a:r>
            <a:r>
              <a:rPr lang="ru-RU" sz="1900" i="1" dirty="0" smtClean="0">
                <a:solidFill>
                  <a:schemeClr val="accent3">
                    <a:lumMod val="75000"/>
                  </a:schemeClr>
                </a:solidFill>
              </a:rPr>
              <a:t>дом 8</a:t>
            </a:r>
            <a:r>
              <a:rPr lang="ru-RU" sz="1900" i="1" dirty="0">
                <a:solidFill>
                  <a:schemeClr val="accent3">
                    <a:lumMod val="75000"/>
                  </a:schemeClr>
                </a:solidFill>
              </a:rPr>
              <a:t>.</a:t>
            </a: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Контактные телефоны: </a:t>
            </a:r>
          </a:p>
          <a:p>
            <a:pPr marL="45720" indent="0" algn="ctr" fontAlgn="b">
              <a:buNone/>
            </a:pPr>
            <a:r>
              <a:rPr lang="ru-RU" sz="1900" i="1" u="sng" dirty="0" smtClean="0">
                <a:solidFill>
                  <a:schemeClr val="accent3">
                    <a:lumMod val="75000"/>
                  </a:schemeClr>
                </a:solidFill>
              </a:rPr>
              <a:t>Руководитель </a:t>
            </a:r>
            <a:r>
              <a:rPr lang="ru-RU" sz="1900" i="1" u="sng" dirty="0">
                <a:solidFill>
                  <a:schemeClr val="accent3">
                    <a:lumMod val="75000"/>
                  </a:schemeClr>
                </a:solidFill>
              </a:rPr>
              <a:t>муниципального отдела по финансам </a:t>
            </a:r>
            <a:endParaRPr lang="ru-RU" sz="1900" i="1" u="sng" dirty="0" smtClean="0">
              <a:solidFill>
                <a:schemeClr val="accent3">
                  <a:lumMod val="75000"/>
                </a:schemeClr>
              </a:solidFill>
            </a:endParaRPr>
          </a:p>
          <a:p>
            <a:pPr marL="45720" indent="0" algn="ctr" fontAlgn="b">
              <a:buNone/>
            </a:pPr>
            <a:r>
              <a:rPr lang="ru-RU" sz="1900" i="1" dirty="0" smtClean="0">
                <a:solidFill>
                  <a:schemeClr val="accent3">
                    <a:lumMod val="75000"/>
                  </a:schemeClr>
                </a:solidFill>
                <a:latin typeface="+mj-lt"/>
              </a:rPr>
              <a:t>8(47362)24901</a:t>
            </a:r>
            <a:r>
              <a:rPr lang="ru-RU" sz="1900" i="1" dirty="0" smtClean="0">
                <a:solidFill>
                  <a:schemeClr val="accent3">
                    <a:lumMod val="75000"/>
                  </a:schemeClr>
                </a:solidFill>
              </a:rPr>
              <a:t>, </a:t>
            </a:r>
            <a:r>
              <a:rPr lang="ru-RU" sz="1900" i="1" u="sng" dirty="0" smtClean="0">
                <a:solidFill>
                  <a:schemeClr val="accent3">
                    <a:lumMod val="75000"/>
                  </a:schemeClr>
                </a:solidFill>
              </a:rPr>
              <a:t>(</a:t>
            </a:r>
            <a:r>
              <a:rPr lang="ru-RU" sz="1900" i="1" u="sng" dirty="0">
                <a:solidFill>
                  <a:schemeClr val="accent3">
                    <a:lumMod val="75000"/>
                  </a:schemeClr>
                </a:solidFill>
              </a:rPr>
              <a:t>факс)</a:t>
            </a:r>
            <a:r>
              <a:rPr lang="ru-RU" sz="1900" i="1" dirty="0">
                <a:solidFill>
                  <a:schemeClr val="accent3">
                    <a:lumMod val="75000"/>
                  </a:schemeClr>
                </a:solidFill>
              </a:rPr>
              <a:t>  </a:t>
            </a:r>
            <a:r>
              <a:rPr lang="ru-RU" sz="1900" i="1" dirty="0">
                <a:solidFill>
                  <a:schemeClr val="accent3">
                    <a:lumMod val="75000"/>
                  </a:schemeClr>
                </a:solidFill>
                <a:latin typeface="+mj-lt"/>
              </a:rPr>
              <a:t>8(47362)24886</a:t>
            </a: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Адрес электронной </a:t>
            </a:r>
            <a:r>
              <a:rPr lang="ru-RU" sz="1900" dirty="0" smtClean="0">
                <a:solidFill>
                  <a:schemeClr val="accent3">
                    <a:lumMod val="75000"/>
                  </a:schemeClr>
                </a:solidFill>
                <a:effectLst>
                  <a:outerShdw blurRad="38100" dist="38100" dir="2700000" algn="tl">
                    <a:srgbClr val="000000">
                      <a:alpha val="43137"/>
                    </a:srgbClr>
                  </a:outerShdw>
                </a:effectLst>
              </a:rPr>
              <a:t>почты: </a:t>
            </a:r>
          </a:p>
          <a:p>
            <a:pPr marL="45720" indent="0" algn="ctr" fontAlgn="b">
              <a:buNone/>
            </a:pPr>
            <a:r>
              <a:rPr lang="en-US" sz="1900" i="1" dirty="0" err="1" smtClean="0">
                <a:solidFill>
                  <a:schemeClr val="accent3">
                    <a:lumMod val="75000"/>
                  </a:schemeClr>
                </a:solidFill>
              </a:rPr>
              <a:t>otdfin.pavl@govvrn</a:t>
            </a:r>
            <a:r>
              <a:rPr lang="ru-RU" sz="1900" i="1" dirty="0">
                <a:solidFill>
                  <a:schemeClr val="accent3">
                    <a:lumMod val="75000"/>
                  </a:schemeClr>
                </a:solidFill>
              </a:rPr>
              <a:t>.</a:t>
            </a:r>
            <a:r>
              <a:rPr lang="en-US" sz="1900" i="1" dirty="0" err="1" smtClean="0">
                <a:solidFill>
                  <a:schemeClr val="accent3">
                    <a:lumMod val="75000"/>
                  </a:schemeClr>
                </a:solidFill>
              </a:rPr>
              <a:t>ru</a:t>
            </a:r>
            <a:r>
              <a:rPr lang="en-US" sz="1900" i="1" dirty="0" smtClean="0">
                <a:solidFill>
                  <a:schemeClr val="accent3">
                    <a:lumMod val="75000"/>
                  </a:schemeClr>
                </a:solidFill>
              </a:rPr>
              <a:t> </a:t>
            </a:r>
            <a:endParaRPr lang="ru-RU" sz="1900" i="1" dirty="0">
              <a:solidFill>
                <a:schemeClr val="accent3">
                  <a:lumMod val="75000"/>
                </a:schemeClr>
              </a:solidFill>
            </a:endParaRP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График работы муниципального отдела по финансам: </a:t>
            </a:r>
            <a:r>
              <a:rPr lang="ru-RU" sz="1900" dirty="0">
                <a:solidFill>
                  <a:schemeClr val="accent3">
                    <a:lumMod val="75000"/>
                  </a:schemeClr>
                </a:solidFill>
              </a:rPr>
              <a:t/>
            </a:r>
            <a:br>
              <a:rPr lang="ru-RU" sz="1900" dirty="0">
                <a:solidFill>
                  <a:schemeClr val="accent3">
                    <a:lumMod val="75000"/>
                  </a:schemeClr>
                </a:solidFill>
              </a:rPr>
            </a:br>
            <a:r>
              <a:rPr lang="ru-RU" sz="1900" i="1" dirty="0">
                <a:solidFill>
                  <a:schemeClr val="accent3">
                    <a:lumMod val="75000"/>
                  </a:schemeClr>
                </a:solidFill>
              </a:rPr>
              <a:t>понедельник - пятница с 9-00 до 18-00.</a:t>
            </a:r>
          </a:p>
          <a:p>
            <a:pPr marL="45720" indent="0">
              <a:buNone/>
            </a:pPr>
            <a:endParaRPr lang="ru-RU" dirty="0">
              <a:solidFill>
                <a:schemeClr val="accent3">
                  <a:lumMod val="75000"/>
                </a:schemeClr>
              </a:solidFill>
            </a:endParaRPr>
          </a:p>
        </p:txBody>
      </p:sp>
      <p:pic>
        <p:nvPicPr>
          <p:cNvPr id="2051" name="Picture 3" descr="E:\2022\для бюджета для граждан\для подготовки бюджета для граждан\OYFH2KJlze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4581128"/>
            <a:ext cx="3494708" cy="196304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1026" name="Picture 2" descr="E:\2022\для бюджета для граждан\для подготовки бюджета для граждан\wEXOHGdP_r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4600227"/>
            <a:ext cx="3494708" cy="196304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42228708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395536" y="260648"/>
            <a:ext cx="8424936" cy="1152128"/>
          </a:xfrm>
        </p:spPr>
        <p:txBody>
          <a:bodyPr>
            <a:normAutofit/>
          </a:bodyPr>
          <a:lstStyle/>
          <a:p>
            <a:pPr marL="0" indent="0" algn="ctr">
              <a:buNone/>
            </a:pPr>
            <a:r>
              <a:rPr lang="ru-RU" sz="2500" b="1" dirty="0" smtClean="0">
                <a:solidFill>
                  <a:schemeClr val="accent3">
                    <a:lumMod val="50000"/>
                  </a:schemeClr>
                </a:solidFill>
              </a:rPr>
              <a:t>Структура бюджетной системы Павловского муниципального района Воронежской области</a:t>
            </a:r>
            <a:endParaRPr lang="ru-RU" sz="2500" b="1" dirty="0">
              <a:solidFill>
                <a:schemeClr val="accent3">
                  <a:lumMod val="50000"/>
                </a:schemeClr>
              </a:solidFill>
            </a:endParaRPr>
          </a:p>
        </p:txBody>
      </p:sp>
      <p:graphicFrame>
        <p:nvGraphicFramePr>
          <p:cNvPr id="11" name="Схема 10"/>
          <p:cNvGraphicFramePr/>
          <p:nvPr>
            <p:extLst>
              <p:ext uri="{D42A27DB-BD31-4B8C-83A1-F6EECF244321}">
                <p14:modId xmlns:p14="http://schemas.microsoft.com/office/powerpoint/2010/main" val="3552138727"/>
              </p:ext>
            </p:extLst>
          </p:nvPr>
        </p:nvGraphicFramePr>
        <p:xfrm>
          <a:off x="683568" y="1628800"/>
          <a:ext cx="7920880"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117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683568" y="476672"/>
            <a:ext cx="7992886" cy="765721"/>
          </a:xfrm>
        </p:spPr>
        <p:txBody>
          <a:bodyPr/>
          <a:lstStyle/>
          <a:p>
            <a:pPr marL="0" indent="0" algn="ctr">
              <a:buNone/>
            </a:pPr>
            <a:r>
              <a:rPr lang="ru-RU" sz="2500" b="1" dirty="0" smtClean="0">
                <a:solidFill>
                  <a:schemeClr val="accent3">
                    <a:lumMod val="50000"/>
                  </a:schemeClr>
                </a:solidFill>
              </a:rPr>
              <a:t>Составление проекта бюджета муниципального района</a:t>
            </a:r>
            <a:endParaRPr lang="ru-RU" sz="2500" b="1" dirty="0">
              <a:solidFill>
                <a:schemeClr val="accent3">
                  <a:lumMod val="50000"/>
                </a:schemeClr>
              </a:solidFill>
            </a:endParaRPr>
          </a:p>
        </p:txBody>
      </p:sp>
      <p:sp>
        <p:nvSpPr>
          <p:cNvPr id="8" name="Объект 7"/>
          <p:cNvSpPr>
            <a:spLocks noGrp="1"/>
          </p:cNvSpPr>
          <p:nvPr>
            <p:ph sz="half" idx="1"/>
          </p:nvPr>
        </p:nvSpPr>
        <p:spPr>
          <a:xfrm>
            <a:off x="727993" y="4869160"/>
            <a:ext cx="7948464" cy="1584176"/>
          </a:xfrm>
        </p:spPr>
        <p:txBody>
          <a:bodyPr>
            <a:normAutofit/>
          </a:bodyPr>
          <a:lstStyle/>
          <a:p>
            <a:pPr marL="44450" indent="319088" algn="just">
              <a:buNone/>
            </a:pPr>
            <a:r>
              <a:rPr lang="ru-RU" sz="1600" dirty="0" smtClean="0">
                <a:solidFill>
                  <a:schemeClr val="accent4">
                    <a:lumMod val="50000"/>
                  </a:schemeClr>
                </a:solidFill>
              </a:rPr>
              <a:t>Проект бюджета муниципального района сформирован в программной структуре расходов на основе действующих 14 муниципальных программ Павловского муниципального района Воронежской области.</a:t>
            </a:r>
          </a:p>
          <a:p>
            <a:pPr marL="44450" indent="319088" algn="just">
              <a:buNone/>
            </a:pPr>
            <a:r>
              <a:rPr lang="ru-RU" sz="1600" dirty="0" smtClean="0">
                <a:solidFill>
                  <a:schemeClr val="accent4">
                    <a:lumMod val="50000"/>
                  </a:schemeClr>
                </a:solidFill>
              </a:rPr>
              <a:t>В 2022 году доля «программных» расходов бюджета составит </a:t>
            </a:r>
            <a:r>
              <a:rPr lang="en-US" sz="1600" dirty="0" smtClean="0">
                <a:solidFill>
                  <a:schemeClr val="accent4">
                    <a:lumMod val="50000"/>
                  </a:schemeClr>
                </a:solidFill>
                <a:latin typeface="+mj-lt"/>
              </a:rPr>
              <a:t>98,0</a:t>
            </a:r>
            <a:r>
              <a:rPr lang="ru-RU" sz="1600" dirty="0" smtClean="0">
                <a:solidFill>
                  <a:schemeClr val="accent4">
                    <a:lumMod val="50000"/>
                  </a:schemeClr>
                </a:solidFill>
                <a:latin typeface="+mj-lt"/>
              </a:rPr>
              <a:t> %</a:t>
            </a:r>
            <a:r>
              <a:rPr lang="ru-RU" sz="1600" dirty="0" smtClean="0">
                <a:solidFill>
                  <a:schemeClr val="accent4">
                    <a:lumMod val="50000"/>
                  </a:schemeClr>
                </a:solidFill>
              </a:rPr>
              <a:t> от общего объема расходов местного бюджета.</a:t>
            </a:r>
            <a:endParaRPr lang="ru-RU" sz="1600" dirty="0">
              <a:solidFill>
                <a:schemeClr val="accent4">
                  <a:lumMod val="50000"/>
                </a:schemeClr>
              </a:solidFill>
            </a:endParaRPr>
          </a:p>
        </p:txBody>
      </p:sp>
      <p:graphicFrame>
        <p:nvGraphicFramePr>
          <p:cNvPr id="6" name="Объект 5"/>
          <p:cNvGraphicFramePr>
            <a:graphicFrameLocks noGrp="1"/>
          </p:cNvGraphicFramePr>
          <p:nvPr>
            <p:ph sz="half" idx="2"/>
            <p:extLst>
              <p:ext uri="{D42A27DB-BD31-4B8C-83A1-F6EECF244321}">
                <p14:modId xmlns:p14="http://schemas.microsoft.com/office/powerpoint/2010/main" val="1237677178"/>
              </p:ext>
            </p:extLst>
          </p:nvPr>
        </p:nvGraphicFramePr>
        <p:xfrm>
          <a:off x="899592" y="1556792"/>
          <a:ext cx="806489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84173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58979" y="116632"/>
            <a:ext cx="8016974" cy="754053"/>
          </a:xfrm>
          <a:prstGeom prst="rect">
            <a:avLst/>
          </a:prstGeom>
          <a:noFill/>
        </p:spPr>
        <p:txBody>
          <a:bodyPr wrap="square" rtlCol="0">
            <a:spAutoFit/>
          </a:bodyPr>
          <a:lstStyle/>
          <a:p>
            <a:pPr algn="ctr"/>
            <a:r>
              <a:rPr lang="ru-RU" sz="2500" b="1" dirty="0" smtClean="0">
                <a:solidFill>
                  <a:schemeClr val="accent3">
                    <a:lumMod val="50000"/>
                  </a:schemeClr>
                </a:solidFill>
              </a:rPr>
              <a:t>Бюджетный процесс </a:t>
            </a:r>
          </a:p>
          <a:p>
            <a:pPr algn="ctr"/>
            <a:r>
              <a:rPr lang="ru-RU" dirty="0" smtClean="0">
                <a:solidFill>
                  <a:schemeClr val="accent3">
                    <a:lumMod val="50000"/>
                  </a:schemeClr>
                </a:solidFill>
              </a:rPr>
              <a:t>(ежегодное формирование и исполнение бюджета</a:t>
            </a:r>
            <a:r>
              <a:rPr lang="ru-RU" sz="1600" dirty="0" smtClean="0">
                <a:solidFill>
                  <a:schemeClr val="accent3">
                    <a:lumMod val="50000"/>
                  </a:schemeClr>
                </a:solidFill>
              </a:rPr>
              <a:t>)</a:t>
            </a:r>
            <a:endParaRPr lang="ru-RU" sz="1600" dirty="0">
              <a:solidFill>
                <a:schemeClr val="accent3">
                  <a:lumMod val="50000"/>
                </a:schemeClr>
              </a:solidFill>
            </a:endParaRPr>
          </a:p>
        </p:txBody>
      </p:sp>
      <p:grpSp>
        <p:nvGrpSpPr>
          <p:cNvPr id="6" name="Группа 5"/>
          <p:cNvGrpSpPr/>
          <p:nvPr/>
        </p:nvGrpSpPr>
        <p:grpSpPr>
          <a:xfrm>
            <a:off x="658979" y="948435"/>
            <a:ext cx="7999825" cy="4152580"/>
            <a:chOff x="670929" y="1151879"/>
            <a:chExt cx="7999825" cy="4018509"/>
          </a:xfrm>
        </p:grpSpPr>
        <p:sp>
          <p:nvSpPr>
            <p:cNvPr id="8" name="Стрелка вправо 7"/>
            <p:cNvSpPr/>
            <p:nvPr/>
          </p:nvSpPr>
          <p:spPr>
            <a:xfrm>
              <a:off x="683568" y="1151879"/>
              <a:ext cx="1080120" cy="461602"/>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8890" tIns="248506" rIns="8890" bIns="248505" numCol="1" spcCol="1270" anchor="ctr" anchorCtr="0">
              <a:noAutofit/>
            </a:bodyPr>
            <a:lstStyle/>
            <a:p>
              <a:pPr lvl="0" algn="ctr" defTabSz="622300">
                <a:lnSpc>
                  <a:spcPct val="90000"/>
                </a:lnSpc>
                <a:spcBef>
                  <a:spcPct val="0"/>
                </a:spcBef>
                <a:spcAft>
                  <a:spcPct val="35000"/>
                </a:spcAft>
              </a:pPr>
              <a:r>
                <a:rPr lang="ru-RU" sz="1000" kern="1200" dirty="0" smtClean="0">
                  <a:solidFill>
                    <a:schemeClr val="accent3">
                      <a:lumMod val="50000"/>
                    </a:schemeClr>
                  </a:solidFill>
                </a:rPr>
                <a:t>Август</a:t>
              </a:r>
              <a:endParaRPr lang="ru-RU" sz="1000" kern="1200" dirty="0">
                <a:solidFill>
                  <a:schemeClr val="accent3">
                    <a:lumMod val="50000"/>
                  </a:schemeClr>
                </a:solidFill>
              </a:endParaRPr>
            </a:p>
          </p:txBody>
        </p:sp>
        <p:sp>
          <p:nvSpPr>
            <p:cNvPr id="10" name="Полилиния 9"/>
            <p:cNvSpPr/>
            <p:nvPr/>
          </p:nvSpPr>
          <p:spPr>
            <a:xfrm>
              <a:off x="1763688" y="1218340"/>
              <a:ext cx="6899631" cy="395142"/>
            </a:xfrm>
            <a:custGeom>
              <a:avLst/>
              <a:gdLst>
                <a:gd name="connsiteX0" fmla="*/ 65858 w 395142"/>
                <a:gd name="connsiteY0" fmla="*/ 0 h 5035370"/>
                <a:gd name="connsiteX1" fmla="*/ 329284 w 395142"/>
                <a:gd name="connsiteY1" fmla="*/ 0 h 5035370"/>
                <a:gd name="connsiteX2" fmla="*/ 395142 w 395142"/>
                <a:gd name="connsiteY2" fmla="*/ 65858 h 5035370"/>
                <a:gd name="connsiteX3" fmla="*/ 395142 w 395142"/>
                <a:gd name="connsiteY3" fmla="*/ 5035370 h 5035370"/>
                <a:gd name="connsiteX4" fmla="*/ 395142 w 395142"/>
                <a:gd name="connsiteY4" fmla="*/ 5035370 h 5035370"/>
                <a:gd name="connsiteX5" fmla="*/ 0 w 395142"/>
                <a:gd name="connsiteY5" fmla="*/ 5035370 h 5035370"/>
                <a:gd name="connsiteX6" fmla="*/ 0 w 395142"/>
                <a:gd name="connsiteY6" fmla="*/ 5035370 h 5035370"/>
                <a:gd name="connsiteX7" fmla="*/ 0 w 395142"/>
                <a:gd name="connsiteY7" fmla="*/ 65858 h 5035370"/>
                <a:gd name="connsiteX8" fmla="*/ 65858 w 395142"/>
                <a:gd name="connsiteY8" fmla="*/ 0 h 5035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142" h="5035370">
                  <a:moveTo>
                    <a:pt x="395142" y="839245"/>
                  </a:moveTo>
                  <a:lnTo>
                    <a:pt x="395142" y="4196125"/>
                  </a:lnTo>
                  <a:cubicBezTo>
                    <a:pt x="395142" y="4659619"/>
                    <a:pt x="392828" y="5035364"/>
                    <a:pt x="389974" y="5035364"/>
                  </a:cubicBezTo>
                  <a:lnTo>
                    <a:pt x="0" y="5035364"/>
                  </a:lnTo>
                  <a:lnTo>
                    <a:pt x="0" y="5035364"/>
                  </a:lnTo>
                  <a:lnTo>
                    <a:pt x="0" y="6"/>
                  </a:lnTo>
                  <a:lnTo>
                    <a:pt x="0" y="6"/>
                  </a:lnTo>
                  <a:lnTo>
                    <a:pt x="389974" y="6"/>
                  </a:lnTo>
                  <a:cubicBezTo>
                    <a:pt x="392828" y="6"/>
                    <a:pt x="395142" y="375751"/>
                    <a:pt x="395142" y="83924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7543" rIns="27543" bIns="2754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solidFill>
                    <a:schemeClr val="accent3">
                      <a:lumMod val="50000"/>
                    </a:schemeClr>
                  </a:solidFill>
                </a:rPr>
                <a:t>    Определение основных подходов к формированию бюджета муниципального района</a:t>
              </a:r>
              <a:endParaRPr lang="ru-RU" sz="1300" kern="1200" dirty="0">
                <a:solidFill>
                  <a:schemeClr val="accent3">
                    <a:lumMod val="50000"/>
                  </a:schemeClr>
                </a:solidFill>
              </a:endParaRPr>
            </a:p>
          </p:txBody>
        </p:sp>
        <p:sp>
          <p:nvSpPr>
            <p:cNvPr id="11" name="Стрелка вправо 10"/>
            <p:cNvSpPr/>
            <p:nvPr/>
          </p:nvSpPr>
          <p:spPr>
            <a:xfrm>
              <a:off x="683568" y="1710290"/>
              <a:ext cx="1080120" cy="563759"/>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7621" tIns="247235" rIns="7620" bIns="247236" numCol="1" spcCol="1270" anchor="ctr" anchorCtr="0">
              <a:noAutofit/>
            </a:bodyPr>
            <a:lstStyle/>
            <a:p>
              <a:pPr lvl="0" algn="ctr" defTabSz="533400">
                <a:lnSpc>
                  <a:spcPct val="90000"/>
                </a:lnSpc>
                <a:spcBef>
                  <a:spcPct val="0"/>
                </a:spcBef>
                <a:spcAft>
                  <a:spcPct val="35000"/>
                </a:spcAft>
              </a:pPr>
              <a:r>
                <a:rPr lang="ru-RU" sz="1000" kern="1200" dirty="0" smtClean="0">
                  <a:solidFill>
                    <a:schemeClr val="accent3">
                      <a:lumMod val="50000"/>
                    </a:schemeClr>
                  </a:solidFill>
                </a:rPr>
                <a:t>Август  - Сентябрь</a:t>
              </a:r>
              <a:endParaRPr lang="ru-RU" sz="1000" kern="1200" dirty="0">
                <a:solidFill>
                  <a:schemeClr val="accent3">
                    <a:lumMod val="50000"/>
                  </a:schemeClr>
                </a:solidFill>
              </a:endParaRPr>
            </a:p>
          </p:txBody>
        </p:sp>
        <p:sp>
          <p:nvSpPr>
            <p:cNvPr id="12" name="Полилиния 11"/>
            <p:cNvSpPr/>
            <p:nvPr/>
          </p:nvSpPr>
          <p:spPr>
            <a:xfrm>
              <a:off x="1763688" y="1710290"/>
              <a:ext cx="6899184" cy="445000"/>
            </a:xfrm>
            <a:custGeom>
              <a:avLst/>
              <a:gdLst>
                <a:gd name="connsiteX0" fmla="*/ 74168 w 444999"/>
                <a:gd name="connsiteY0" fmla="*/ 0 h 6781241"/>
                <a:gd name="connsiteX1" fmla="*/ 370831 w 444999"/>
                <a:gd name="connsiteY1" fmla="*/ 0 h 6781241"/>
                <a:gd name="connsiteX2" fmla="*/ 444999 w 444999"/>
                <a:gd name="connsiteY2" fmla="*/ 74168 h 6781241"/>
                <a:gd name="connsiteX3" fmla="*/ 444999 w 444999"/>
                <a:gd name="connsiteY3" fmla="*/ 6781241 h 6781241"/>
                <a:gd name="connsiteX4" fmla="*/ 444999 w 444999"/>
                <a:gd name="connsiteY4" fmla="*/ 6781241 h 6781241"/>
                <a:gd name="connsiteX5" fmla="*/ 0 w 444999"/>
                <a:gd name="connsiteY5" fmla="*/ 6781241 h 6781241"/>
                <a:gd name="connsiteX6" fmla="*/ 0 w 444999"/>
                <a:gd name="connsiteY6" fmla="*/ 6781241 h 6781241"/>
                <a:gd name="connsiteX7" fmla="*/ 0 w 444999"/>
                <a:gd name="connsiteY7" fmla="*/ 74168 h 6781241"/>
                <a:gd name="connsiteX8" fmla="*/ 74168 w 444999"/>
                <a:gd name="connsiteY8" fmla="*/ 0 h 678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6781241">
                  <a:moveTo>
                    <a:pt x="444999" y="1130235"/>
                  </a:moveTo>
                  <a:lnTo>
                    <a:pt x="444999" y="5651006"/>
                  </a:lnTo>
                  <a:cubicBezTo>
                    <a:pt x="444999" y="6275216"/>
                    <a:pt x="442820" y="6781233"/>
                    <a:pt x="440132" y="6781233"/>
                  </a:cubicBezTo>
                  <a:lnTo>
                    <a:pt x="0" y="6781233"/>
                  </a:lnTo>
                  <a:lnTo>
                    <a:pt x="0" y="6781233"/>
                  </a:lnTo>
                  <a:lnTo>
                    <a:pt x="0" y="8"/>
                  </a:lnTo>
                  <a:lnTo>
                    <a:pt x="0" y="8"/>
                  </a:lnTo>
                  <a:lnTo>
                    <a:pt x="440132" y="8"/>
                  </a:lnTo>
                  <a:cubicBezTo>
                    <a:pt x="442820" y="8"/>
                    <a:pt x="444999" y="506025"/>
                    <a:pt x="444999" y="113023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9977" rIns="29977" bIns="29980"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solidFill>
                    <a:schemeClr val="accent3">
                      <a:lumMod val="50000"/>
                    </a:schemeClr>
                  </a:solidFill>
                </a:rPr>
                <a:t>     Основные показатели прогноза социально-экономического развития Павловского муниципального района Воронежской области</a:t>
              </a:r>
              <a:endParaRPr lang="ru-RU" sz="1300" kern="1200" dirty="0">
                <a:solidFill>
                  <a:schemeClr val="accent3">
                    <a:lumMod val="50000"/>
                  </a:schemeClr>
                </a:solidFill>
              </a:endParaRPr>
            </a:p>
          </p:txBody>
        </p:sp>
        <p:sp>
          <p:nvSpPr>
            <p:cNvPr id="13" name="Стрелка вправо 12"/>
            <p:cNvSpPr/>
            <p:nvPr/>
          </p:nvSpPr>
          <p:spPr>
            <a:xfrm>
              <a:off x="683566" y="2290469"/>
              <a:ext cx="1080121" cy="576213"/>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solidFill>
                    <a:schemeClr val="accent3">
                      <a:lumMod val="50000"/>
                    </a:schemeClr>
                  </a:solidFill>
                </a:rPr>
                <a:t>Сентябрь-Октябрь</a:t>
              </a:r>
              <a:endParaRPr lang="ru-RU" sz="1000" kern="1200" dirty="0">
                <a:solidFill>
                  <a:schemeClr val="accent3">
                    <a:lumMod val="50000"/>
                  </a:schemeClr>
                </a:solidFill>
              </a:endParaRPr>
            </a:p>
          </p:txBody>
        </p:sp>
        <p:sp>
          <p:nvSpPr>
            <p:cNvPr id="14" name="Полилиния 13"/>
            <p:cNvSpPr/>
            <p:nvPr/>
          </p:nvSpPr>
          <p:spPr>
            <a:xfrm>
              <a:off x="1763688" y="2274051"/>
              <a:ext cx="6907066" cy="531642"/>
            </a:xfrm>
            <a:custGeom>
              <a:avLst/>
              <a:gdLst>
                <a:gd name="connsiteX0" fmla="*/ 54598 w 327580"/>
                <a:gd name="connsiteY0" fmla="*/ 0 h 6956719"/>
                <a:gd name="connsiteX1" fmla="*/ 272982 w 327580"/>
                <a:gd name="connsiteY1" fmla="*/ 0 h 6956719"/>
                <a:gd name="connsiteX2" fmla="*/ 327580 w 327580"/>
                <a:gd name="connsiteY2" fmla="*/ 54598 h 6956719"/>
                <a:gd name="connsiteX3" fmla="*/ 327580 w 327580"/>
                <a:gd name="connsiteY3" fmla="*/ 6956719 h 6956719"/>
                <a:gd name="connsiteX4" fmla="*/ 327580 w 327580"/>
                <a:gd name="connsiteY4" fmla="*/ 6956719 h 6956719"/>
                <a:gd name="connsiteX5" fmla="*/ 0 w 327580"/>
                <a:gd name="connsiteY5" fmla="*/ 6956719 h 6956719"/>
                <a:gd name="connsiteX6" fmla="*/ 0 w 327580"/>
                <a:gd name="connsiteY6" fmla="*/ 6956719 h 6956719"/>
                <a:gd name="connsiteX7" fmla="*/ 0 w 327580"/>
                <a:gd name="connsiteY7" fmla="*/ 54598 h 6956719"/>
                <a:gd name="connsiteX8" fmla="*/ 54598 w 327580"/>
                <a:gd name="connsiteY8" fmla="*/ 0 h 6956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7580" h="6956719">
                  <a:moveTo>
                    <a:pt x="327580" y="1159489"/>
                  </a:moveTo>
                  <a:lnTo>
                    <a:pt x="327580" y="5797230"/>
                  </a:lnTo>
                  <a:cubicBezTo>
                    <a:pt x="327580" y="6437600"/>
                    <a:pt x="326429" y="6956708"/>
                    <a:pt x="325009" y="6956708"/>
                  </a:cubicBezTo>
                  <a:lnTo>
                    <a:pt x="0" y="6956708"/>
                  </a:lnTo>
                  <a:lnTo>
                    <a:pt x="0" y="6956708"/>
                  </a:lnTo>
                  <a:lnTo>
                    <a:pt x="0" y="11"/>
                  </a:lnTo>
                  <a:lnTo>
                    <a:pt x="0" y="11"/>
                  </a:lnTo>
                  <a:lnTo>
                    <a:pt x="325009" y="11"/>
                  </a:lnTo>
                  <a:cubicBezTo>
                    <a:pt x="326429" y="11"/>
                    <a:pt x="327580" y="519119"/>
                    <a:pt x="327580" y="1159489"/>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85345" tIns="23611" rIns="23611" bIns="23612"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smtClean="0">
                  <a:solidFill>
                    <a:schemeClr val="accent3">
                      <a:lumMod val="50000"/>
                    </a:schemeClr>
                  </a:solidFill>
                </a:rPr>
                <a:t>     </a:t>
              </a:r>
              <a:r>
                <a:rPr lang="ru-RU" sz="1300" kern="1200" dirty="0" smtClean="0">
                  <a:solidFill>
                    <a:schemeClr val="accent3">
                      <a:lumMod val="50000"/>
                    </a:schemeClr>
                  </a:solidFill>
                </a:rPr>
                <a:t>Работа органов и структурных подразделений администрации, субъектов бюджетного планирования по подготовке и обоснованию бюджетных ассигнований</a:t>
              </a:r>
              <a:endParaRPr lang="ru-RU" sz="1300" kern="1200" dirty="0">
                <a:solidFill>
                  <a:schemeClr val="accent3">
                    <a:lumMod val="50000"/>
                  </a:schemeClr>
                </a:solidFill>
              </a:endParaRPr>
            </a:p>
          </p:txBody>
        </p:sp>
        <p:sp>
          <p:nvSpPr>
            <p:cNvPr id="15" name="Стрелка вправо 14"/>
            <p:cNvSpPr/>
            <p:nvPr/>
          </p:nvSpPr>
          <p:spPr>
            <a:xfrm>
              <a:off x="683567" y="2890144"/>
              <a:ext cx="1080121" cy="533607"/>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solidFill>
                    <a:schemeClr val="accent3">
                      <a:lumMod val="50000"/>
                    </a:schemeClr>
                  </a:solidFill>
                </a:rPr>
                <a:t>Ноябрь</a:t>
              </a:r>
              <a:endParaRPr lang="ru-RU" sz="1000" kern="1200" dirty="0">
                <a:solidFill>
                  <a:schemeClr val="accent3">
                    <a:lumMod val="50000"/>
                  </a:schemeClr>
                </a:solidFill>
              </a:endParaRPr>
            </a:p>
          </p:txBody>
        </p:sp>
        <p:sp>
          <p:nvSpPr>
            <p:cNvPr id="16" name="Полилиния 15"/>
            <p:cNvSpPr/>
            <p:nvPr/>
          </p:nvSpPr>
          <p:spPr>
            <a:xfrm>
              <a:off x="1745851" y="2916066"/>
              <a:ext cx="6917467" cy="432798"/>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85345" tIns="29342" rIns="29342" bIns="29344"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smtClean="0">
                  <a:solidFill>
                    <a:schemeClr val="accent3">
                      <a:lumMod val="50000"/>
                    </a:schemeClr>
                  </a:solidFill>
                </a:rPr>
                <a:t>     </a:t>
              </a:r>
              <a:r>
                <a:rPr lang="ru-RU" sz="1300" kern="1200" dirty="0" smtClean="0">
                  <a:solidFill>
                    <a:schemeClr val="accent3">
                      <a:lumMod val="50000"/>
                    </a:schemeClr>
                  </a:solidFill>
                </a:rPr>
                <a:t>Одобрение главой муниципального района проекта решения Совета народных депутатов о бюджете Павловского муниципального района Воронежской области</a:t>
              </a:r>
              <a:endParaRPr lang="ru-RU" sz="1300" kern="1200" dirty="0">
                <a:solidFill>
                  <a:schemeClr val="accent3">
                    <a:lumMod val="50000"/>
                  </a:schemeClr>
                </a:solidFill>
              </a:endParaRPr>
            </a:p>
          </p:txBody>
        </p:sp>
        <p:sp>
          <p:nvSpPr>
            <p:cNvPr id="17" name="Стрелка вправо 16"/>
            <p:cNvSpPr/>
            <p:nvPr/>
          </p:nvSpPr>
          <p:spPr>
            <a:xfrm>
              <a:off x="670929" y="3423751"/>
              <a:ext cx="1080121" cy="538072"/>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solidFill>
                    <a:schemeClr val="accent3">
                      <a:lumMod val="50000"/>
                    </a:schemeClr>
                  </a:solidFill>
                </a:rPr>
                <a:t>Ноябрь</a:t>
              </a:r>
              <a:endParaRPr lang="ru-RU" sz="1000" kern="1200" dirty="0">
                <a:solidFill>
                  <a:schemeClr val="accent3">
                    <a:lumMod val="50000"/>
                  </a:schemeClr>
                </a:solidFill>
              </a:endParaRPr>
            </a:p>
          </p:txBody>
        </p:sp>
        <p:sp>
          <p:nvSpPr>
            <p:cNvPr id="18" name="Полилиния 17"/>
            <p:cNvSpPr/>
            <p:nvPr/>
          </p:nvSpPr>
          <p:spPr>
            <a:xfrm>
              <a:off x="1751050" y="3423751"/>
              <a:ext cx="6907067" cy="538072"/>
            </a:xfrm>
            <a:custGeom>
              <a:avLst/>
              <a:gdLst>
                <a:gd name="connsiteX0" fmla="*/ 95159 w 570943"/>
                <a:gd name="connsiteY0" fmla="*/ 0 h 7435949"/>
                <a:gd name="connsiteX1" fmla="*/ 475784 w 570943"/>
                <a:gd name="connsiteY1" fmla="*/ 0 h 7435949"/>
                <a:gd name="connsiteX2" fmla="*/ 570943 w 570943"/>
                <a:gd name="connsiteY2" fmla="*/ 95159 h 7435949"/>
                <a:gd name="connsiteX3" fmla="*/ 570943 w 570943"/>
                <a:gd name="connsiteY3" fmla="*/ 7435949 h 7435949"/>
                <a:gd name="connsiteX4" fmla="*/ 570943 w 570943"/>
                <a:gd name="connsiteY4" fmla="*/ 7435949 h 7435949"/>
                <a:gd name="connsiteX5" fmla="*/ 0 w 570943"/>
                <a:gd name="connsiteY5" fmla="*/ 7435949 h 7435949"/>
                <a:gd name="connsiteX6" fmla="*/ 0 w 570943"/>
                <a:gd name="connsiteY6" fmla="*/ 7435949 h 7435949"/>
                <a:gd name="connsiteX7" fmla="*/ 0 w 570943"/>
                <a:gd name="connsiteY7" fmla="*/ 95159 h 7435949"/>
                <a:gd name="connsiteX8" fmla="*/ 95159 w 570943"/>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0943" h="7435949">
                  <a:moveTo>
                    <a:pt x="570943" y="1239353"/>
                  </a:moveTo>
                  <a:lnTo>
                    <a:pt x="570943" y="6196596"/>
                  </a:lnTo>
                  <a:cubicBezTo>
                    <a:pt x="570943" y="6881070"/>
                    <a:pt x="567672" y="7435942"/>
                    <a:pt x="563637" y="7435942"/>
                  </a:cubicBezTo>
                  <a:lnTo>
                    <a:pt x="0" y="7435942"/>
                  </a:lnTo>
                  <a:lnTo>
                    <a:pt x="0" y="7435942"/>
                  </a:lnTo>
                  <a:lnTo>
                    <a:pt x="0" y="7"/>
                  </a:lnTo>
                  <a:lnTo>
                    <a:pt x="0" y="7"/>
                  </a:lnTo>
                  <a:lnTo>
                    <a:pt x="563637" y="7"/>
                  </a:lnTo>
                  <a:cubicBezTo>
                    <a:pt x="567672" y="7"/>
                    <a:pt x="570943" y="554879"/>
                    <a:pt x="570943" y="1239353"/>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36125" rIns="36125" bIns="3612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solidFill>
                    <a:schemeClr val="accent3">
                      <a:lumMod val="50000"/>
                    </a:schemeClr>
                  </a:solidFill>
                </a:rPr>
                <a:t>     Внесение проекта решения Совета народных депутатов о бюджете муниципального района на рассмотрение в Совет народных депутатов Павловского муниципального района Воронежской области (не позднее 15 ноября)</a:t>
              </a:r>
              <a:endParaRPr lang="ru-RU" sz="1300" kern="1200" dirty="0">
                <a:solidFill>
                  <a:schemeClr val="accent3">
                    <a:lumMod val="50000"/>
                  </a:schemeClr>
                </a:solidFill>
              </a:endParaRPr>
            </a:p>
          </p:txBody>
        </p:sp>
        <p:sp>
          <p:nvSpPr>
            <p:cNvPr id="19" name="Стрелка вправо 18"/>
            <p:cNvSpPr/>
            <p:nvPr/>
          </p:nvSpPr>
          <p:spPr>
            <a:xfrm>
              <a:off x="683566" y="3992867"/>
              <a:ext cx="1062286" cy="526996"/>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solidFill>
                    <a:schemeClr val="accent3">
                      <a:lumMod val="50000"/>
                    </a:schemeClr>
                  </a:solidFill>
                </a:rPr>
                <a:t>Декабрь</a:t>
              </a:r>
              <a:endParaRPr lang="ru-RU" sz="1000" kern="1200" dirty="0">
                <a:solidFill>
                  <a:schemeClr val="accent3">
                    <a:lumMod val="50000"/>
                  </a:schemeClr>
                </a:solidFill>
              </a:endParaRPr>
            </a:p>
          </p:txBody>
        </p:sp>
        <p:sp>
          <p:nvSpPr>
            <p:cNvPr id="20" name="Полилиния 19"/>
            <p:cNvSpPr/>
            <p:nvPr/>
          </p:nvSpPr>
          <p:spPr>
            <a:xfrm>
              <a:off x="1776690" y="4106556"/>
              <a:ext cx="6881427" cy="371627"/>
            </a:xfrm>
            <a:custGeom>
              <a:avLst/>
              <a:gdLst>
                <a:gd name="connsiteX0" fmla="*/ 61939 w 371627"/>
                <a:gd name="connsiteY0" fmla="*/ 0 h 7435949"/>
                <a:gd name="connsiteX1" fmla="*/ 309688 w 371627"/>
                <a:gd name="connsiteY1" fmla="*/ 0 h 7435949"/>
                <a:gd name="connsiteX2" fmla="*/ 371627 w 371627"/>
                <a:gd name="connsiteY2" fmla="*/ 61939 h 7435949"/>
                <a:gd name="connsiteX3" fmla="*/ 371627 w 371627"/>
                <a:gd name="connsiteY3" fmla="*/ 7435949 h 7435949"/>
                <a:gd name="connsiteX4" fmla="*/ 371627 w 371627"/>
                <a:gd name="connsiteY4" fmla="*/ 7435949 h 7435949"/>
                <a:gd name="connsiteX5" fmla="*/ 0 w 371627"/>
                <a:gd name="connsiteY5" fmla="*/ 7435949 h 7435949"/>
                <a:gd name="connsiteX6" fmla="*/ 0 w 371627"/>
                <a:gd name="connsiteY6" fmla="*/ 7435949 h 7435949"/>
                <a:gd name="connsiteX7" fmla="*/ 0 w 371627"/>
                <a:gd name="connsiteY7" fmla="*/ 61939 h 7435949"/>
                <a:gd name="connsiteX8" fmla="*/ 61939 w 371627"/>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627" h="7435949">
                  <a:moveTo>
                    <a:pt x="371627" y="1239355"/>
                  </a:moveTo>
                  <a:lnTo>
                    <a:pt x="371627" y="6196594"/>
                  </a:lnTo>
                  <a:cubicBezTo>
                    <a:pt x="371627" y="6881066"/>
                    <a:pt x="370241" y="7435939"/>
                    <a:pt x="368531" y="7435939"/>
                  </a:cubicBezTo>
                  <a:lnTo>
                    <a:pt x="0" y="7435939"/>
                  </a:lnTo>
                  <a:lnTo>
                    <a:pt x="0" y="7435939"/>
                  </a:lnTo>
                  <a:lnTo>
                    <a:pt x="0" y="10"/>
                  </a:lnTo>
                  <a:lnTo>
                    <a:pt x="0" y="10"/>
                  </a:lnTo>
                  <a:lnTo>
                    <a:pt x="368531" y="10"/>
                  </a:lnTo>
                  <a:cubicBezTo>
                    <a:pt x="370241" y="10"/>
                    <a:pt x="371627" y="554883"/>
                    <a:pt x="371627"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6395" rIns="26395" bIns="2639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solidFill>
                    <a:schemeClr val="accent3">
                      <a:lumMod val="50000"/>
                    </a:schemeClr>
                  </a:solidFill>
                </a:rPr>
                <a:t>     Проведение публичных слушаний по вопросу принятия проекта решения о бюджете Павловского муниципального района Воронежской области</a:t>
              </a:r>
              <a:endParaRPr lang="ru-RU" sz="1300" kern="1200" dirty="0">
                <a:solidFill>
                  <a:schemeClr val="accent3">
                    <a:lumMod val="50000"/>
                  </a:schemeClr>
                </a:solidFill>
              </a:endParaRPr>
            </a:p>
          </p:txBody>
        </p:sp>
        <p:sp>
          <p:nvSpPr>
            <p:cNvPr id="21" name="Стрелка вправо 20"/>
            <p:cNvSpPr/>
            <p:nvPr/>
          </p:nvSpPr>
          <p:spPr>
            <a:xfrm>
              <a:off x="670929" y="4546404"/>
              <a:ext cx="1074476" cy="623984"/>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smtClean="0">
                  <a:solidFill>
                    <a:schemeClr val="accent3">
                      <a:lumMod val="50000"/>
                    </a:schemeClr>
                  </a:solidFill>
                </a:rPr>
                <a:t>Третья декада декабря</a:t>
              </a:r>
              <a:endParaRPr lang="ru-RU" sz="1000" kern="1200" dirty="0">
                <a:solidFill>
                  <a:schemeClr val="accent3">
                    <a:lumMod val="50000"/>
                  </a:schemeClr>
                </a:solidFill>
              </a:endParaRPr>
            </a:p>
          </p:txBody>
        </p:sp>
        <p:sp>
          <p:nvSpPr>
            <p:cNvPr id="22" name="Полилиния 21"/>
            <p:cNvSpPr/>
            <p:nvPr/>
          </p:nvSpPr>
          <p:spPr>
            <a:xfrm>
              <a:off x="1745405" y="4620181"/>
              <a:ext cx="6917467" cy="466366"/>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9978" rIns="29977" bIns="29978"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smtClean="0">
                  <a:solidFill>
                    <a:schemeClr val="accent3">
                      <a:lumMod val="50000"/>
                    </a:schemeClr>
                  </a:solidFill>
                </a:rPr>
                <a:t>     Принятие Советом народных депутатов Павловского муниципального района Воронежской области решения о бюджете муниципального района</a:t>
              </a:r>
              <a:endParaRPr lang="ru-RU" sz="1300" kern="1200" dirty="0">
                <a:solidFill>
                  <a:schemeClr val="accent3">
                    <a:lumMod val="50000"/>
                  </a:schemeClr>
                </a:solidFill>
              </a:endParaRPr>
            </a:p>
          </p:txBody>
        </p:sp>
      </p:grpSp>
      <p:sp>
        <p:nvSpPr>
          <p:cNvPr id="24" name="Прямоугольник 23"/>
          <p:cNvSpPr/>
          <p:nvPr/>
        </p:nvSpPr>
        <p:spPr>
          <a:xfrm>
            <a:off x="721653" y="5112336"/>
            <a:ext cx="7974968" cy="1815882"/>
          </a:xfrm>
          <a:prstGeom prst="rect">
            <a:avLst/>
          </a:prstGeom>
        </p:spPr>
        <p:txBody>
          <a:bodyPr wrap="square">
            <a:spAutoFit/>
          </a:bodyPr>
          <a:lstStyle/>
          <a:p>
            <a:pPr algn="just"/>
            <a:r>
              <a:rPr lang="ru-RU" sz="1600" b="1" dirty="0">
                <a:solidFill>
                  <a:schemeClr val="accent4">
                    <a:lumMod val="50000"/>
                  </a:schemeClr>
                </a:solidFill>
              </a:rPr>
              <a:t>Органы местного самоуправления</a:t>
            </a:r>
            <a:r>
              <a:rPr lang="ru-RU" sz="1600" dirty="0" smtClean="0">
                <a:solidFill>
                  <a:schemeClr val="accent4">
                    <a:lumMod val="50000"/>
                  </a:schemeClr>
                </a:solidFill>
              </a:rPr>
              <a:t>: составление </a:t>
            </a:r>
            <a:r>
              <a:rPr lang="ru-RU" sz="1600" dirty="0">
                <a:solidFill>
                  <a:schemeClr val="accent4">
                    <a:lumMod val="50000"/>
                  </a:schemeClr>
                </a:solidFill>
              </a:rPr>
              <a:t>проекта решения бюджета</a:t>
            </a:r>
            <a:r>
              <a:rPr lang="ru-RU" sz="1600" dirty="0" smtClean="0">
                <a:solidFill>
                  <a:schemeClr val="accent4">
                    <a:lumMod val="50000"/>
                  </a:schemeClr>
                </a:solidFill>
              </a:rPr>
              <a:t>; формирование </a:t>
            </a:r>
            <a:r>
              <a:rPr lang="ru-RU" sz="1600" dirty="0">
                <a:solidFill>
                  <a:schemeClr val="accent4">
                    <a:lumMod val="50000"/>
                  </a:schemeClr>
                </a:solidFill>
              </a:rPr>
              <a:t>отчета об исполнении бюджета</a:t>
            </a:r>
            <a:r>
              <a:rPr lang="ru-RU" sz="1600" dirty="0" smtClean="0">
                <a:solidFill>
                  <a:schemeClr val="accent4">
                    <a:lumMod val="50000"/>
                  </a:schemeClr>
                </a:solidFill>
              </a:rPr>
              <a:t>.</a:t>
            </a:r>
          </a:p>
          <a:p>
            <a:pPr algn="just"/>
            <a:r>
              <a:rPr lang="ru-RU" sz="1600" b="1" dirty="0">
                <a:solidFill>
                  <a:schemeClr val="accent4">
                    <a:lumMod val="50000"/>
                  </a:schemeClr>
                </a:solidFill>
              </a:rPr>
              <a:t>Представительный орган</a:t>
            </a:r>
            <a:r>
              <a:rPr lang="ru-RU" sz="1600" b="1" dirty="0" smtClean="0">
                <a:solidFill>
                  <a:schemeClr val="accent4">
                    <a:lumMod val="50000"/>
                  </a:schemeClr>
                </a:solidFill>
              </a:rPr>
              <a:t>: </a:t>
            </a:r>
            <a:r>
              <a:rPr lang="ru-RU" sz="1600" dirty="0" smtClean="0">
                <a:solidFill>
                  <a:schemeClr val="accent4">
                    <a:lumMod val="50000"/>
                  </a:schemeClr>
                </a:solidFill>
              </a:rPr>
              <a:t>рассмотрение </a:t>
            </a:r>
            <a:r>
              <a:rPr lang="ru-RU" sz="1600" dirty="0">
                <a:solidFill>
                  <a:schemeClr val="accent4">
                    <a:lumMod val="50000"/>
                  </a:schemeClr>
                </a:solidFill>
              </a:rPr>
              <a:t>проекта решения о бюджете</a:t>
            </a:r>
            <a:r>
              <a:rPr lang="ru-RU" sz="1600" dirty="0" smtClean="0">
                <a:solidFill>
                  <a:schemeClr val="accent4">
                    <a:lumMod val="50000"/>
                  </a:schemeClr>
                </a:solidFill>
              </a:rPr>
              <a:t>; утверждение </a:t>
            </a:r>
            <a:r>
              <a:rPr lang="ru-RU" sz="1600" dirty="0">
                <a:solidFill>
                  <a:schemeClr val="accent4">
                    <a:lumMod val="50000"/>
                  </a:schemeClr>
                </a:solidFill>
              </a:rPr>
              <a:t>решения о бюджете</a:t>
            </a:r>
            <a:r>
              <a:rPr lang="ru-RU" sz="1600" dirty="0" smtClean="0">
                <a:solidFill>
                  <a:schemeClr val="accent4">
                    <a:lumMod val="50000"/>
                  </a:schemeClr>
                </a:solidFill>
              </a:rPr>
              <a:t>; утверждение </a:t>
            </a:r>
            <a:r>
              <a:rPr lang="ru-RU" sz="1600" dirty="0">
                <a:solidFill>
                  <a:schemeClr val="accent4">
                    <a:lumMod val="50000"/>
                  </a:schemeClr>
                </a:solidFill>
              </a:rPr>
              <a:t>отчета об исполнении бюджета</a:t>
            </a:r>
            <a:r>
              <a:rPr lang="ru-RU" sz="1600" dirty="0" smtClean="0">
                <a:solidFill>
                  <a:schemeClr val="accent4">
                    <a:lumMod val="50000"/>
                  </a:schemeClr>
                </a:solidFill>
              </a:rPr>
              <a:t>.</a:t>
            </a:r>
          </a:p>
          <a:p>
            <a:pPr algn="just"/>
            <a:r>
              <a:rPr lang="ru-RU" sz="1600" b="1" dirty="0">
                <a:solidFill>
                  <a:schemeClr val="accent4">
                    <a:lumMod val="50000"/>
                  </a:schemeClr>
                </a:solidFill>
              </a:rPr>
              <a:t>Органы местного самоуправления, финансовый орган</a:t>
            </a:r>
            <a:r>
              <a:rPr lang="ru-RU" sz="1600" b="1" dirty="0" smtClean="0">
                <a:solidFill>
                  <a:schemeClr val="accent4">
                    <a:lumMod val="50000"/>
                  </a:schemeClr>
                </a:solidFill>
              </a:rPr>
              <a:t>: </a:t>
            </a:r>
            <a:r>
              <a:rPr lang="ru-RU" sz="1600" dirty="0" smtClean="0">
                <a:solidFill>
                  <a:schemeClr val="accent4">
                    <a:lumMod val="50000"/>
                  </a:schemeClr>
                </a:solidFill>
              </a:rPr>
              <a:t>исполнение </a:t>
            </a:r>
            <a:r>
              <a:rPr lang="ru-RU" sz="1600" dirty="0">
                <a:solidFill>
                  <a:schemeClr val="accent4">
                    <a:lumMod val="50000"/>
                  </a:schemeClr>
                </a:solidFill>
              </a:rPr>
              <a:t>бюджета в текущем году</a:t>
            </a:r>
          </a:p>
          <a:p>
            <a:endParaRPr lang="ru-RU" sz="1600" dirty="0"/>
          </a:p>
        </p:txBody>
      </p:sp>
    </p:spTree>
    <p:extLst>
      <p:ext uri="{BB962C8B-B14F-4D97-AF65-F5344CB8AC3E}">
        <p14:creationId xmlns:p14="http://schemas.microsoft.com/office/powerpoint/2010/main" val="1477851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268000"/>
                    </a14:imgEffect>
                  </a14:imgLayer>
                </a14:imgProps>
              </a:ext>
              <a:ext uri="{28A0092B-C50C-407E-A947-70E740481C1C}">
                <a14:useLocalDpi xmlns:a14="http://schemas.microsoft.com/office/drawing/2010/main" val="0"/>
              </a:ext>
            </a:extLst>
          </a:blip>
          <a:srcRect/>
          <a:stretch>
            <a:fillRect/>
          </a:stretch>
        </p:blipFill>
        <p:spPr bwMode="auto">
          <a:xfrm>
            <a:off x="755576" y="764705"/>
            <a:ext cx="7776864" cy="4698825"/>
          </a:xfrm>
          <a:prstGeom prst="rect">
            <a:avLst/>
          </a:prstGeom>
          <a:solidFill>
            <a:schemeClr val="bg2">
              <a:lumMod val="90000"/>
            </a:schemeClr>
          </a:solidFill>
          <a:ln>
            <a:solidFill>
              <a:schemeClr val="bg2">
                <a:lumMod val="90000"/>
              </a:schemeClr>
            </a:solidFill>
          </a:ln>
          <a:effectLst/>
          <a:scene3d>
            <a:camera prst="orthographicFront"/>
            <a:lightRig rig="threePt" dir="t"/>
          </a:scene3d>
          <a:sp3d contourW="12700">
            <a:contourClr>
              <a:schemeClr val="bg2">
                <a:lumMod val="90000"/>
              </a:schemeClr>
            </a:contourClr>
          </a:sp3d>
        </p:spPr>
      </p:pic>
      <p:sp>
        <p:nvSpPr>
          <p:cNvPr id="7" name="Текст 3"/>
          <p:cNvSpPr txBox="1">
            <a:spLocks/>
          </p:cNvSpPr>
          <p:nvPr/>
        </p:nvSpPr>
        <p:spPr>
          <a:xfrm>
            <a:off x="944016" y="764705"/>
            <a:ext cx="7399981" cy="864096"/>
          </a:xfrm>
          <a:prstGeom prst="rect">
            <a:avLst/>
          </a:prstGeom>
        </p:spPr>
        <p:txBody>
          <a:bodyPr>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ru-RU" sz="1600" dirty="0">
              <a:latin typeface="Arial" pitchFamily="34" charset="0"/>
            </a:endParaRPr>
          </a:p>
        </p:txBody>
      </p:sp>
      <p:sp>
        <p:nvSpPr>
          <p:cNvPr id="16" name="Заголовок 1"/>
          <p:cNvSpPr>
            <a:spLocks noGrp="1"/>
          </p:cNvSpPr>
          <p:nvPr>
            <p:ph type="title"/>
          </p:nvPr>
        </p:nvSpPr>
        <p:spPr>
          <a:xfrm rot="10800000" flipV="1">
            <a:off x="544883" y="260648"/>
            <a:ext cx="8136902" cy="504057"/>
          </a:xfrm>
        </p:spPr>
        <p:txBody>
          <a:bodyPr/>
          <a:lstStyle/>
          <a:p>
            <a:pPr marL="0" indent="0" algn="ctr">
              <a:buNone/>
            </a:pPr>
            <a:r>
              <a:rPr lang="ru-RU" sz="2500" b="1" dirty="0" smtClean="0">
                <a:solidFill>
                  <a:schemeClr val="accent3">
                    <a:lumMod val="50000"/>
                  </a:schemeClr>
                </a:solidFill>
              </a:rPr>
              <a:t>Основные понятия</a:t>
            </a:r>
            <a:endParaRPr lang="ru-RU" sz="2500" b="1" dirty="0">
              <a:solidFill>
                <a:schemeClr val="accent3">
                  <a:lumMod val="50000"/>
                </a:schemeClr>
              </a:solidFill>
            </a:endParaRPr>
          </a:p>
        </p:txBody>
      </p:sp>
      <p:sp>
        <p:nvSpPr>
          <p:cNvPr id="17" name="Прямоугольник 16"/>
          <p:cNvSpPr/>
          <p:nvPr/>
        </p:nvSpPr>
        <p:spPr>
          <a:xfrm>
            <a:off x="611560" y="5445224"/>
            <a:ext cx="8064894" cy="830997"/>
          </a:xfrm>
          <a:prstGeom prst="rect">
            <a:avLst/>
          </a:prstGeom>
        </p:spPr>
        <p:txBody>
          <a:bodyPr wrap="square">
            <a:spAutoFit/>
          </a:bodyPr>
          <a:lstStyle/>
          <a:p>
            <a:pPr indent="273050" algn="just"/>
            <a:r>
              <a:rPr lang="ru-RU" sz="1600" dirty="0" smtClean="0">
                <a:solidFill>
                  <a:schemeClr val="accent3">
                    <a:lumMod val="50000"/>
                  </a:schemeClr>
                </a:solidFill>
              </a:rPr>
              <a:t>Сбалансированным </a:t>
            </a:r>
            <a:r>
              <a:rPr lang="ru-RU" sz="1600" dirty="0">
                <a:solidFill>
                  <a:schemeClr val="accent3">
                    <a:lumMod val="50000"/>
                  </a:schemeClr>
                </a:solidFill>
              </a:rPr>
              <a:t>бюджет считается тогда, когда его доходы и расходы равны между собой или имеют максимально сближенные значения. Баланс в финансовой системе – это норма и к ней нужно стремиться.</a:t>
            </a:r>
          </a:p>
        </p:txBody>
      </p:sp>
    </p:spTree>
    <p:extLst>
      <p:ext uri="{BB962C8B-B14F-4D97-AF65-F5344CB8AC3E}">
        <p14:creationId xmlns:p14="http://schemas.microsoft.com/office/powerpoint/2010/main" val="1758121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467544" y="404664"/>
            <a:ext cx="8208912" cy="1631216"/>
          </a:xfrm>
          <a:prstGeom prst="rect">
            <a:avLst/>
          </a:prstGeom>
        </p:spPr>
        <p:txBody>
          <a:bodyPr wrap="square">
            <a:spAutoFit/>
          </a:bodyPr>
          <a:lstStyle/>
          <a:p>
            <a:pPr lvl="0" algn="ctr" fontAlgn="base">
              <a:spcBef>
                <a:spcPct val="0"/>
              </a:spcBef>
              <a:spcAft>
                <a:spcPct val="0"/>
              </a:spcAft>
              <a:tabLst>
                <a:tab pos="0" algn="l"/>
              </a:tabLst>
            </a:pPr>
            <a:r>
              <a:rPr lang="ru-RU" sz="2500" b="1" dirty="0" smtClean="0">
                <a:solidFill>
                  <a:schemeClr val="accent3">
                    <a:lumMod val="50000"/>
                  </a:schemeClr>
                </a:solidFill>
                <a:effectLst>
                  <a:outerShdw blurRad="38100" dist="38100" dir="2700000" algn="tl">
                    <a:srgbClr val="C0C0C0"/>
                  </a:outerShdw>
                </a:effectLst>
                <a:latin typeface="+mj-lt"/>
                <a:ea typeface="Times New Roman" pitchFamily="18" charset="0"/>
                <a:cs typeface="Arial" pitchFamily="34" charset="0"/>
              </a:rPr>
              <a:t>Основные направления бюджетной и налоговой политики Павловского муниципального района Воронежской области на 2022 год и на плановый период 2023 </a:t>
            </a:r>
            <a:r>
              <a:rPr lang="ru-RU" sz="2500" b="1" dirty="0">
                <a:solidFill>
                  <a:schemeClr val="accent3">
                    <a:lumMod val="50000"/>
                  </a:schemeClr>
                </a:solidFill>
                <a:effectLst>
                  <a:outerShdw blurRad="38100" dist="38100" dir="2700000" algn="tl">
                    <a:srgbClr val="C0C0C0"/>
                  </a:outerShdw>
                </a:effectLst>
                <a:latin typeface="+mj-lt"/>
                <a:ea typeface="Times New Roman" pitchFamily="18" charset="0"/>
                <a:cs typeface="Arial" pitchFamily="34" charset="0"/>
              </a:rPr>
              <a:t>и </a:t>
            </a:r>
            <a:r>
              <a:rPr lang="ru-RU" sz="2500" b="1" dirty="0" smtClean="0">
                <a:solidFill>
                  <a:schemeClr val="accent3">
                    <a:lumMod val="50000"/>
                  </a:schemeClr>
                </a:solidFill>
                <a:effectLst>
                  <a:outerShdw blurRad="38100" dist="38100" dir="2700000" algn="tl">
                    <a:srgbClr val="C0C0C0"/>
                  </a:outerShdw>
                </a:effectLst>
                <a:latin typeface="+mj-lt"/>
                <a:ea typeface="Times New Roman" pitchFamily="18" charset="0"/>
                <a:cs typeface="Arial" pitchFamily="34" charset="0"/>
              </a:rPr>
              <a:t>2024 годов</a:t>
            </a:r>
            <a:endParaRPr lang="ru-RU" sz="2500" b="1" dirty="0">
              <a:solidFill>
                <a:schemeClr val="accent3">
                  <a:lumMod val="50000"/>
                </a:schemeClr>
              </a:solidFill>
              <a:effectLst>
                <a:outerShdw blurRad="38100" dist="38100" dir="2700000" algn="tl">
                  <a:srgbClr val="C0C0C0"/>
                </a:outerShdw>
              </a:effectLst>
              <a:latin typeface="+mj-lt"/>
              <a:ea typeface="Times New Roman" pitchFamily="18" charset="0"/>
              <a:cs typeface="Arial" pitchFamily="34" charset="0"/>
            </a:endParaRPr>
          </a:p>
        </p:txBody>
      </p:sp>
      <p:sp>
        <p:nvSpPr>
          <p:cNvPr id="9" name="Rectangle 3"/>
          <p:cNvSpPr>
            <a:spLocks noChangeArrowheads="1"/>
          </p:cNvSpPr>
          <p:nvPr/>
        </p:nvSpPr>
        <p:spPr bwMode="auto">
          <a:xfrm>
            <a:off x="626907" y="2204864"/>
            <a:ext cx="8073863"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0850" algn="just"/>
            <a:r>
              <a:rPr lang="ru-RU" sz="1600" dirty="0" smtClean="0">
                <a:solidFill>
                  <a:schemeClr val="accent4">
                    <a:lumMod val="50000"/>
                  </a:schemeClr>
                </a:solidFill>
              </a:rPr>
              <a:t>Основные </a:t>
            </a:r>
            <a:r>
              <a:rPr lang="ru-RU" sz="1600" dirty="0">
                <a:solidFill>
                  <a:schemeClr val="accent4">
                    <a:lumMod val="50000"/>
                  </a:schemeClr>
                </a:solidFill>
              </a:rPr>
              <a:t>характеристики бюджета Павловского муниципального района Воронежской области на период </a:t>
            </a:r>
            <a:r>
              <a:rPr lang="ru-RU" sz="1600" dirty="0" smtClean="0">
                <a:solidFill>
                  <a:schemeClr val="accent4">
                    <a:lumMod val="50000"/>
                  </a:schemeClr>
                </a:solidFill>
              </a:rPr>
              <a:t>202</a:t>
            </a:r>
            <a:r>
              <a:rPr lang="en-US" sz="1600" dirty="0" smtClean="0">
                <a:solidFill>
                  <a:schemeClr val="accent4">
                    <a:lumMod val="50000"/>
                  </a:schemeClr>
                </a:solidFill>
              </a:rPr>
              <a:t>2</a:t>
            </a:r>
            <a:r>
              <a:rPr lang="ru-RU" sz="1600" dirty="0" smtClean="0">
                <a:solidFill>
                  <a:schemeClr val="accent4">
                    <a:lumMod val="50000"/>
                  </a:schemeClr>
                </a:solidFill>
              </a:rPr>
              <a:t> </a:t>
            </a:r>
            <a:r>
              <a:rPr lang="ru-RU" sz="1600" dirty="0">
                <a:solidFill>
                  <a:schemeClr val="accent4">
                    <a:lumMod val="50000"/>
                  </a:schemeClr>
                </a:solidFill>
              </a:rPr>
              <a:t>и на плановый период </a:t>
            </a:r>
            <a:r>
              <a:rPr lang="ru-RU" sz="1600" dirty="0" smtClean="0">
                <a:solidFill>
                  <a:schemeClr val="accent4">
                    <a:lumMod val="50000"/>
                  </a:schemeClr>
                </a:solidFill>
              </a:rPr>
              <a:t>202</a:t>
            </a:r>
            <a:r>
              <a:rPr lang="en-US" sz="1600" dirty="0" smtClean="0">
                <a:solidFill>
                  <a:schemeClr val="accent4">
                    <a:lumMod val="50000"/>
                  </a:schemeClr>
                </a:solidFill>
              </a:rPr>
              <a:t>3</a:t>
            </a:r>
            <a:r>
              <a:rPr lang="ru-RU" sz="1600" dirty="0" smtClean="0">
                <a:solidFill>
                  <a:schemeClr val="accent4">
                    <a:lumMod val="50000"/>
                  </a:schemeClr>
                </a:solidFill>
              </a:rPr>
              <a:t> </a:t>
            </a:r>
            <a:r>
              <a:rPr lang="ru-RU" sz="1600" dirty="0">
                <a:solidFill>
                  <a:schemeClr val="accent4">
                    <a:lumMod val="50000"/>
                  </a:schemeClr>
                </a:solidFill>
              </a:rPr>
              <a:t>и </a:t>
            </a:r>
            <a:r>
              <a:rPr lang="ru-RU" sz="1600" dirty="0" smtClean="0">
                <a:solidFill>
                  <a:schemeClr val="accent4">
                    <a:lumMod val="50000"/>
                  </a:schemeClr>
                </a:solidFill>
              </a:rPr>
              <a:t>202</a:t>
            </a:r>
            <a:r>
              <a:rPr lang="en-US" sz="1600" dirty="0" smtClean="0">
                <a:solidFill>
                  <a:schemeClr val="accent4">
                    <a:lumMod val="50000"/>
                  </a:schemeClr>
                </a:solidFill>
              </a:rPr>
              <a:t>4</a:t>
            </a:r>
            <a:r>
              <a:rPr lang="ru-RU" sz="1600" dirty="0" smtClean="0">
                <a:solidFill>
                  <a:schemeClr val="accent4">
                    <a:lumMod val="50000"/>
                  </a:schemeClr>
                </a:solidFill>
              </a:rPr>
              <a:t> </a:t>
            </a:r>
            <a:r>
              <a:rPr lang="ru-RU" sz="1600" dirty="0">
                <a:solidFill>
                  <a:schemeClr val="accent4">
                    <a:lumMod val="50000"/>
                  </a:schemeClr>
                </a:solidFill>
              </a:rPr>
              <a:t>годов, рассчитанные на основе сценарных условий функционирования экономики Российской Федерации, основных параметров прогноза социально-экономического развития Российской Федерации, Воронежской области и Павловского муниципального района Воронежской </a:t>
            </a:r>
            <a:r>
              <a:rPr lang="ru-RU" sz="1600" dirty="0" smtClean="0">
                <a:solidFill>
                  <a:schemeClr val="accent4">
                    <a:lumMod val="50000"/>
                  </a:schemeClr>
                </a:solidFill>
              </a:rPr>
              <a:t>области.</a:t>
            </a: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Основными направлениями бюджетной и налоговой политики на 202</a:t>
            </a:r>
            <a:r>
              <a:rPr kumimoji="0" lang="en-US"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2</a:t>
            </a:r>
            <a:r>
              <a:rPr kumimoji="0" lang="ru-RU"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 год и на плановый период  202</a:t>
            </a:r>
            <a:r>
              <a:rPr kumimoji="0" lang="en-US"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3</a:t>
            </a:r>
            <a:r>
              <a:rPr kumimoji="0" lang="ru-RU"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 и 202</a:t>
            </a:r>
            <a:r>
              <a:rPr kumimoji="0" lang="en-US"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4</a:t>
            </a:r>
            <a:r>
              <a:rPr kumimoji="0" lang="ru-RU"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 годов  являются:</a:t>
            </a:r>
            <a:endParaRPr kumimoji="0" lang="ru-RU" sz="1600" b="0" i="0" u="none" strike="noStrike" cap="none" normalizeH="0" baseline="0" dirty="0" smtClean="0">
              <a:ln>
                <a:noFill/>
              </a:ln>
              <a:solidFill>
                <a:schemeClr val="accent4">
                  <a:lumMod val="50000"/>
                </a:schemeClr>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600" b="0" i="0" u="none" strike="noStrike" cap="none" normalizeH="0" baseline="0" dirty="0" smtClean="0">
                <a:ln>
                  <a:noFill/>
                </a:ln>
                <a:solidFill>
                  <a:schemeClr val="accent4">
                    <a:lumMod val="50000"/>
                  </a:schemeClr>
                </a:solidFill>
                <a:effectLst/>
                <a:ea typeface="Times New Roman" pitchFamily="18" charset="0"/>
                <a:cs typeface="Arial" pitchFamily="34" charset="0"/>
              </a:rPr>
              <a:t>сохранение устойчивости и сбалансированности бюджетной системы Павловского муниципального района Воронежской области;</a:t>
            </a:r>
          </a:p>
          <a:p>
            <a:pPr indent="457200" algn="just" eaLnBrk="0" fontAlgn="base" hangingPunct="0">
              <a:spcBef>
                <a:spcPct val="0"/>
              </a:spcBef>
              <a:spcAft>
                <a:spcPct val="0"/>
              </a:spcAft>
              <a:buFont typeface="Wingdings" pitchFamily="2" charset="2"/>
              <a:buChar char="ü"/>
            </a:pPr>
            <a:r>
              <a:rPr lang="ru-RU" sz="1600" dirty="0">
                <a:solidFill>
                  <a:schemeClr val="accent4">
                    <a:lumMod val="50000"/>
                  </a:schemeClr>
                </a:solidFill>
                <a:ea typeface="Times New Roman" pitchFamily="18" charset="0"/>
                <a:cs typeface="Arial" pitchFamily="34" charset="0"/>
              </a:rPr>
              <a:t>обеспечение прозрачного механизма оценки эффективности предоставления налоговых льгот;</a:t>
            </a:r>
            <a:endParaRPr lang="ru-RU" sz="1600" dirty="0">
              <a:solidFill>
                <a:schemeClr val="accent4">
                  <a:lumMod val="50000"/>
                </a:schemeClr>
              </a:solidFill>
              <a:cs typeface="Arial" pitchFamily="34" charset="0"/>
            </a:endParaRPr>
          </a:p>
          <a:p>
            <a:pPr indent="457200" algn="just" eaLnBrk="0" fontAlgn="base" hangingPunct="0">
              <a:spcBef>
                <a:spcPct val="0"/>
              </a:spcBef>
              <a:spcAft>
                <a:spcPct val="0"/>
              </a:spcAft>
              <a:buFont typeface="Wingdings" pitchFamily="2" charset="2"/>
              <a:buChar char="ü"/>
            </a:pPr>
            <a:r>
              <a:rPr lang="ru-RU" sz="1600" dirty="0">
                <a:solidFill>
                  <a:schemeClr val="accent4">
                    <a:lumMod val="50000"/>
                  </a:schemeClr>
                </a:solidFill>
                <a:ea typeface="Times New Roman" pitchFamily="18" charset="0"/>
                <a:cs typeface="Arial" pitchFamily="34" charset="0"/>
              </a:rPr>
              <a:t>укрепление доходной базы консолидированного бюджета Павловского муниципального района Воронежской области, развитие доходного потенциала и рост собственных доходов бюджета муниципального района за счет наращивания стабильных доходных источников и мобилизации в бюджет имеющихся резервов;</a:t>
            </a:r>
            <a:endParaRPr lang="ru-RU" sz="1600" dirty="0">
              <a:solidFill>
                <a:schemeClr val="accent4">
                  <a:lumMod val="50000"/>
                </a:schemeClr>
              </a:solidFill>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endParaRPr kumimoji="0" lang="ru-RU" sz="1600" b="0" i="0" u="none" strike="noStrike" cap="none" normalizeH="0" baseline="0" dirty="0" smtClean="0">
              <a:ln>
                <a:noFill/>
              </a:ln>
              <a:solidFill>
                <a:schemeClr val="accent6">
                  <a:lumMod val="75000"/>
                </a:schemeClr>
              </a:solidFill>
              <a:effectLst/>
              <a:ea typeface="Times New Roman" pitchFamily="18" charset="0"/>
              <a:cs typeface="Arial" pitchFamily="34" charset="0"/>
            </a:endParaRPr>
          </a:p>
        </p:txBody>
      </p:sp>
    </p:spTree>
    <p:extLst>
      <p:ext uri="{BB962C8B-B14F-4D97-AF65-F5344CB8AC3E}">
        <p14:creationId xmlns:p14="http://schemas.microsoft.com/office/powerpoint/2010/main" val="35895816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7414</TotalTime>
  <Words>4888</Words>
  <Application>Microsoft Office PowerPoint</Application>
  <PresentationFormat>Экран (4:3)</PresentationFormat>
  <Paragraphs>942</Paragraphs>
  <Slides>49</Slides>
  <Notes>2</Notes>
  <HiddenSlides>1</HiddenSlides>
  <MMClips>0</MMClips>
  <ScaleCrop>false</ScaleCrop>
  <HeadingPairs>
    <vt:vector size="4" baseType="variant">
      <vt:variant>
        <vt:lpstr>Тема</vt:lpstr>
      </vt:variant>
      <vt:variant>
        <vt:i4>1</vt:i4>
      </vt:variant>
      <vt:variant>
        <vt:lpstr>Заголовки слайдов</vt:lpstr>
      </vt:variant>
      <vt:variant>
        <vt:i4>49</vt:i4>
      </vt:variant>
    </vt:vector>
  </HeadingPairs>
  <TitlesOfParts>
    <vt:vector size="50" baseType="lpstr">
      <vt:lpstr>Поток</vt:lpstr>
      <vt:lpstr>Бюджет для граждан  </vt:lpstr>
      <vt:lpstr>Презентация PowerPoint</vt:lpstr>
      <vt:lpstr>Принцип прозрачности (открытости) бюджетной системы Российской Федерации означает:</vt:lpstr>
      <vt:lpstr>Административно – территориальное деление Павловского муниципального района Воронежской области</vt:lpstr>
      <vt:lpstr>Структура бюджетной системы Павловского муниципального района Воронежской области</vt:lpstr>
      <vt:lpstr>Составление проекта бюджета муниципального района</vt:lpstr>
      <vt:lpstr>Презентация PowerPoint</vt:lpstr>
      <vt:lpstr>Основные понятия</vt:lpstr>
      <vt:lpstr>Презентация PowerPoint</vt:lpstr>
      <vt:lpstr>Презентация PowerPoint</vt:lpstr>
      <vt:lpstr>Презентация PowerPoint</vt:lpstr>
      <vt:lpstr>Доходы Павловского муниципального района Воронежской области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Основные характеристики бюджета на период  2022-2024 годы, тыс. руб.</vt:lpstr>
      <vt:lpstr>Презентация PowerPoint</vt:lpstr>
      <vt:lpstr>Расходы Павловского муниципального района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Глоссарий</vt:lpstr>
      <vt:lpstr>Презентация PowerPoint</vt:lpstr>
      <vt:lpstr>Презентация PowerPoint</vt:lpstr>
      <vt:lpstr>Презентация PowerPoint</vt:lpstr>
      <vt:lpstr>Презентация PowerPoint</vt:lpstr>
      <vt:lpstr>Презентация PowerPoint</vt:lpstr>
      <vt:lpstr>Открытые государственные,  муниципальные информационные ресурсы </vt:lpstr>
      <vt:lpstr>Презентация PowerPoint</vt:lpstr>
      <vt:lpstr>Контактная информация для граждан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для граждан на 2020 год</dc:title>
  <dc:creator>plan2</dc:creator>
  <cp:lastModifiedBy>plan2</cp:lastModifiedBy>
  <cp:revision>645</cp:revision>
  <cp:lastPrinted>2022-02-15T08:29:30Z</cp:lastPrinted>
  <dcterms:created xsi:type="dcterms:W3CDTF">2019-11-14T08:30:44Z</dcterms:created>
  <dcterms:modified xsi:type="dcterms:W3CDTF">2022-02-15T09:59:31Z</dcterms:modified>
</cp:coreProperties>
</file>