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drawings/drawing2.xml" ContentType="application/vnd.openxmlformats-officedocument.drawingml.chartshapes+xml"/>
  <Override PartName="/ppt/charts/chart1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22" r:id="rId1"/>
  </p:sldMasterIdLst>
  <p:notesMasterIdLst>
    <p:notesMasterId r:id="rId52"/>
  </p:notesMasterIdLst>
  <p:handoutMasterIdLst>
    <p:handoutMasterId r:id="rId53"/>
  </p:handoutMasterIdLst>
  <p:sldIdLst>
    <p:sldId id="257" r:id="rId2"/>
    <p:sldId id="258" r:id="rId3"/>
    <p:sldId id="259" r:id="rId4"/>
    <p:sldId id="265" r:id="rId5"/>
    <p:sldId id="267" r:id="rId6"/>
    <p:sldId id="260" r:id="rId7"/>
    <p:sldId id="305" r:id="rId8"/>
    <p:sldId id="269" r:id="rId9"/>
    <p:sldId id="292" r:id="rId10"/>
    <p:sldId id="293" r:id="rId11"/>
    <p:sldId id="294" r:id="rId12"/>
    <p:sldId id="295" r:id="rId13"/>
    <p:sldId id="296" r:id="rId14"/>
    <p:sldId id="297" r:id="rId15"/>
    <p:sldId id="298" r:id="rId16"/>
    <p:sldId id="299" r:id="rId17"/>
    <p:sldId id="315" r:id="rId18"/>
    <p:sldId id="301" r:id="rId19"/>
    <p:sldId id="306" r:id="rId20"/>
    <p:sldId id="316" r:id="rId21"/>
    <p:sldId id="308" r:id="rId22"/>
    <p:sldId id="266" r:id="rId23"/>
    <p:sldId id="290" r:id="rId24"/>
    <p:sldId id="268" r:id="rId25"/>
    <p:sldId id="261" r:id="rId26"/>
    <p:sldId id="262" r:id="rId27"/>
    <p:sldId id="263" r:id="rId28"/>
    <p:sldId id="270" r:id="rId29"/>
    <p:sldId id="271" r:id="rId30"/>
    <p:sldId id="312" r:id="rId31"/>
    <p:sldId id="272" r:id="rId32"/>
    <p:sldId id="273" r:id="rId33"/>
    <p:sldId id="313" r:id="rId34"/>
    <p:sldId id="278" r:id="rId35"/>
    <p:sldId id="287" r:id="rId36"/>
    <p:sldId id="286" r:id="rId37"/>
    <p:sldId id="275" r:id="rId38"/>
    <p:sldId id="284" r:id="rId39"/>
    <p:sldId id="291" r:id="rId40"/>
    <p:sldId id="310" r:id="rId41"/>
    <p:sldId id="311" r:id="rId42"/>
    <p:sldId id="276" r:id="rId43"/>
    <p:sldId id="279" r:id="rId44"/>
    <p:sldId id="280" r:id="rId45"/>
    <p:sldId id="281" r:id="rId46"/>
    <p:sldId id="282" r:id="rId47"/>
    <p:sldId id="283" r:id="rId48"/>
    <p:sldId id="277" r:id="rId49"/>
    <p:sldId id="288" r:id="rId50"/>
    <p:sldId id="285" r:id="rId51"/>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hod1@pavl.gfu.vrn.ru" initials="d" lastIdx="1" clrIdx="0">
    <p:extLst>
      <p:ext uri="{19B8F6BF-5375-455C-9EA6-DF929625EA0E}">
        <p15:presenceInfo xmlns:p15="http://schemas.microsoft.com/office/powerpoint/2012/main" xmlns="" userId="S-1-5-21-2916012929-1232542775-1039299309-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FFCCFF"/>
    <a:srgbClr val="66CCFF"/>
    <a:srgbClr val="DDDDDD"/>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3" autoAdjust="0"/>
    <p:restoredTop sz="91522" autoAdjust="0"/>
  </p:normalViewPr>
  <p:slideViewPr>
    <p:cSldViewPr>
      <p:cViewPr varScale="1">
        <p:scale>
          <a:sx n="85" d="100"/>
          <a:sy n="85" d="100"/>
        </p:scale>
        <p:origin x="-1306" y="-82"/>
      </p:cViewPr>
      <p:guideLst>
        <p:guide orient="horz" pos="2160"/>
        <p:guide pos="2880"/>
      </p:guideLst>
    </p:cSldViewPr>
  </p:slideViewPr>
  <p:outlineViewPr>
    <p:cViewPr>
      <p:scale>
        <a:sx n="33" d="100"/>
        <a:sy n="33" d="100"/>
      </p:scale>
      <p:origin x="0" y="2659"/>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Microsoft_Excel8.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Excel9.xlsx"/></Relationships>
</file>

<file path=ppt/charts/_rels/chart12.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1-2023.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2-2024.xls"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5.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2-2024.xls" TargetMode="External"/></Relationships>
</file>

<file path=ppt/charts/_rels/chart6.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_____Microsoft_Excel4.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Excel5.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Excel6.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Microsoft_Excel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dLbls>
          <c:showLegendKey val="0"/>
          <c:showVal val="1"/>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1"/>
    <c:view3D>
      <c:rotX val="75"/>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Столбец1</c:v>
                </c:pt>
              </c:strCache>
            </c:strRef>
          </c:tx>
          <c:explosion val="25"/>
          <c:dLbls>
            <c:dLbl>
              <c:idx val="0"/>
              <c:layout>
                <c:manualLayout>
                  <c:x val="6.4165858359911829E-2"/>
                  <c:y val="2.9697710355415057E-2"/>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4729-4EFB-B200-38E37B5FEEA2}"/>
                </c:ext>
              </c:extLst>
            </c:dLbl>
            <c:dLbl>
              <c:idx val="1"/>
              <c:layout>
                <c:manualLayout>
                  <c:x val="-0.11178715140074731"/>
                  <c:y val="3.1619214026724317E-2"/>
                </c:manualLayout>
              </c:layout>
              <c:dLblPos val="bestFi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729-4EFB-B200-38E37B5FEEA2}"/>
                </c:ext>
              </c:extLst>
            </c:dLbl>
            <c:dLbl>
              <c:idx val="2"/>
              <c:layout>
                <c:manualLayout>
                  <c:x val="-3.4253269113188066E-2"/>
                  <c:y val="8.0167860136752544E-4"/>
                </c:manualLayout>
              </c:layout>
              <c:showLegendKey val="0"/>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4729-4EFB-B200-38E37B5FEEA2}"/>
                </c:ext>
              </c:extLst>
            </c:dLbl>
            <c:dLbl>
              <c:idx val="3"/>
              <c:layout>
                <c:manualLayout>
                  <c:x val="0.30687389619258176"/>
                  <c:y val="1.60335720273505E-3"/>
                </c:manualLayout>
              </c:layout>
              <c:tx>
                <c:rich>
                  <a:bodyPr/>
                  <a:lstStyle/>
                  <a:p>
                    <a:r>
                      <a:rPr lang="ru-RU" dirty="0">
                        <a:solidFill>
                          <a:schemeClr val="accent4">
                            <a:lumMod val="50000"/>
                          </a:schemeClr>
                        </a:solidFill>
                      </a:rPr>
                      <a:t>Физическая культура и спорт </a:t>
                    </a:r>
                  </a:p>
                  <a:p>
                    <a:r>
                      <a:rPr lang="ru-RU" dirty="0">
                        <a:solidFill>
                          <a:schemeClr val="accent4">
                            <a:lumMod val="50000"/>
                          </a:schemeClr>
                        </a:solidFill>
                      </a:rPr>
                      <a:t>31 695,7 тыс. руб. (1,24%)</a:t>
                    </a:r>
                    <a:endParaRPr lang="ru-RU" dirty="0"/>
                  </a:p>
                </c:rich>
              </c:tx>
              <c:showLegendKey val="1"/>
              <c:showVal val="0"/>
              <c:showCatName val="1"/>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4729-4EFB-B200-38E37B5FEEA2}"/>
                </c:ext>
              </c:extLst>
            </c:dLbl>
            <c:spPr>
              <a:noFill/>
              <a:ln>
                <a:noFill/>
              </a:ln>
              <a:effectLst/>
            </c:spPr>
            <c:txPr>
              <a:bodyPr/>
              <a:lstStyle/>
              <a:p>
                <a:pPr>
                  <a:defRPr sz="1300">
                    <a:solidFill>
                      <a:schemeClr val="accent4">
                        <a:lumMod val="50000"/>
                      </a:schemeClr>
                    </a:solidFill>
                  </a:defRPr>
                </a:pPr>
                <a:endParaRPr lang="ru-RU"/>
              </a:p>
            </c:txPr>
            <c:showLegendKey val="0"/>
            <c:showVal val="0"/>
            <c:showCatName val="1"/>
            <c:showSerName val="0"/>
            <c:showPercent val="0"/>
            <c:showBubbleSize val="0"/>
            <c:showLeaderLines val="1"/>
            <c:extLst xmlns:c16r2="http://schemas.microsoft.com/office/drawing/2015/06/chart">
              <c:ext xmlns:c15="http://schemas.microsoft.com/office/drawing/2012/chart" uri="{CE6537A1-D6FC-4f65-9D91-7224C49458BB}"/>
            </c:extLst>
          </c:dLbls>
          <c:cat>
            <c:strRef>
              <c:f>Лист1!$A$2:$A$5</c:f>
              <c:strCache>
                <c:ptCount val="4"/>
                <c:pt idx="0">
                  <c:v>Образование                                       1 003 934,2 тыс.руб. (39,26%)</c:v>
                </c:pt>
                <c:pt idx="1">
                  <c:v>Культура, кинематография            149 193,0 тыс.руб. (5,83%)</c:v>
                </c:pt>
                <c:pt idx="2">
                  <c:v>Социальная политика                       46 969,2 тыс.руб. (1,84%)</c:v>
                </c:pt>
                <c:pt idx="3">
                  <c:v>Физическая культура и спорт         31 695,7тыс.руб. (1,24%)</c:v>
                </c:pt>
              </c:strCache>
            </c:strRef>
          </c:cat>
          <c:val>
            <c:numRef>
              <c:f>Лист1!$B$2:$B$5</c:f>
              <c:numCache>
                <c:formatCode>#,##0.00</c:formatCode>
                <c:ptCount val="4"/>
                <c:pt idx="0">
                  <c:v>45.626012960948458</c:v>
                </c:pt>
                <c:pt idx="1">
                  <c:v>9.7440137817511303</c:v>
                </c:pt>
                <c:pt idx="2">
                  <c:v>2.4851269302627785</c:v>
                </c:pt>
                <c:pt idx="3">
                  <c:v>4.7234648295714381</c:v>
                </c:pt>
              </c:numCache>
            </c:numRef>
          </c:val>
          <c:extLst xmlns:c16r2="http://schemas.microsoft.com/office/drawing/2015/06/chart">
            <c:ext xmlns:c16="http://schemas.microsoft.com/office/drawing/2014/chart" uri="{C3380CC4-5D6E-409C-BE32-E72D297353CC}">
              <c16:uniqueId val="{00000004-4729-4EFB-B200-38E37B5FEEA2}"/>
            </c:ext>
          </c:extLst>
        </c:ser>
        <c:ser>
          <c:idx val="1"/>
          <c:order val="1"/>
          <c:tx>
            <c:strRef>
              <c:f>Лист1!$C$1</c:f>
              <c:strCache>
                <c:ptCount val="1"/>
                <c:pt idx="0">
                  <c:v>Столбец2</c:v>
                </c:pt>
              </c:strCache>
            </c:strRef>
          </c:tx>
          <c:explosion val="25"/>
          <c:dLbls>
            <c:spPr>
              <a:noFill/>
              <a:ln>
                <a:noFill/>
              </a:ln>
              <a:effectLst/>
            </c:spPr>
            <c:showLegendKey val="0"/>
            <c:showVal val="0"/>
            <c:showCatName val="1"/>
            <c:showSerName val="0"/>
            <c:showPercent val="0"/>
            <c:showBubbleSize val="0"/>
            <c:showLeaderLines val="1"/>
            <c:extLst xmlns:c16r2="http://schemas.microsoft.com/office/drawing/2015/06/chart">
              <c:ext xmlns:c15="http://schemas.microsoft.com/office/drawing/2012/chart" uri="{CE6537A1-D6FC-4f65-9D91-7224C49458BB}"/>
            </c:extLst>
          </c:dLbls>
          <c:cat>
            <c:strRef>
              <c:f>Лист1!$A$2:$A$5</c:f>
              <c:strCache>
                <c:ptCount val="4"/>
                <c:pt idx="0">
                  <c:v>Образование                                       1 003 934,2 тыс.руб. (39,26%)</c:v>
                </c:pt>
                <c:pt idx="1">
                  <c:v>Культура, кинематография            149 193,0 тыс.руб. (5,83%)</c:v>
                </c:pt>
                <c:pt idx="2">
                  <c:v>Социальная политика                       46 969,2 тыс.руб. (1,84%)</c:v>
                </c:pt>
                <c:pt idx="3">
                  <c:v>Физическая культура и спорт         31 695,7тыс.руб. (1,24%)</c:v>
                </c:pt>
              </c:strCache>
            </c:strRef>
          </c:cat>
          <c:val>
            <c:numRef>
              <c:f>Лист1!$C$2:$C$5</c:f>
              <c:numCache>
                <c:formatCode>0.00</c:formatCode>
                <c:ptCount val="4"/>
                <c:pt idx="0">
                  <c:v>1003934.2</c:v>
                </c:pt>
                <c:pt idx="1">
                  <c:v>149193</c:v>
                </c:pt>
                <c:pt idx="2">
                  <c:v>46969.2</c:v>
                </c:pt>
                <c:pt idx="3">
                  <c:v>31695.7</c:v>
                </c:pt>
              </c:numCache>
            </c:numRef>
          </c:val>
          <c:extLst xmlns:c16r2="http://schemas.microsoft.com/office/drawing/2015/06/chart">
            <c:ext xmlns:c16="http://schemas.microsoft.com/office/drawing/2014/chart" uri="{C3380CC4-5D6E-409C-BE32-E72D297353CC}">
              <c16:uniqueId val="{0000000D-4729-4EFB-B200-38E37B5FEEA2}"/>
            </c:ext>
          </c:extLst>
        </c:ser>
        <c:ser>
          <c:idx val="2"/>
          <c:order val="2"/>
          <c:tx>
            <c:strRef>
              <c:f>Лист1!$D$1</c:f>
              <c:strCache>
                <c:ptCount val="1"/>
                <c:pt idx="0">
                  <c:v>Столбец3</c:v>
                </c:pt>
              </c:strCache>
            </c:strRef>
          </c:tx>
          <c:explosion val="25"/>
          <c:dLbls>
            <c:spPr>
              <a:noFill/>
              <a:ln>
                <a:noFill/>
              </a:ln>
              <a:effectLst/>
            </c:spPr>
            <c:showLegendKey val="0"/>
            <c:showVal val="0"/>
            <c:showCatName val="1"/>
            <c:showSerName val="0"/>
            <c:showPercent val="0"/>
            <c:showBubbleSize val="0"/>
            <c:showLeaderLines val="1"/>
            <c:extLst xmlns:c16r2="http://schemas.microsoft.com/office/drawing/2015/06/chart">
              <c:ext xmlns:c15="http://schemas.microsoft.com/office/drawing/2012/chart" uri="{CE6537A1-D6FC-4f65-9D91-7224C49458BB}"/>
            </c:extLst>
          </c:dLbls>
          <c:cat>
            <c:strRef>
              <c:f>Лист1!$A$2:$A$5</c:f>
              <c:strCache>
                <c:ptCount val="4"/>
                <c:pt idx="0">
                  <c:v>Образование                                       1 003 934,2 тыс.руб. (39,26%)</c:v>
                </c:pt>
                <c:pt idx="1">
                  <c:v>Культура, кинематография            149 193,0 тыс.руб. (5,83%)</c:v>
                </c:pt>
                <c:pt idx="2">
                  <c:v>Социальная политика                       46 969,2 тыс.руб. (1,84%)</c:v>
                </c:pt>
                <c:pt idx="3">
                  <c:v>Физическая культура и спорт         31 695,7тыс.руб. (1,24%)</c:v>
                </c:pt>
              </c:strCache>
            </c:strRef>
          </c:cat>
          <c:val>
            <c:numRef>
              <c:f>Лист1!$D$2:$D$5</c:f>
              <c:numCache>
                <c:formatCode>#,##0.00</c:formatCode>
                <c:ptCount val="4"/>
                <c:pt idx="0">
                  <c:v>39.261780097955182</c:v>
                </c:pt>
                <c:pt idx="1">
                  <c:v>5.8346281640312938</c:v>
                </c:pt>
                <c:pt idx="2">
                  <c:v>1.8368677964919178</c:v>
                </c:pt>
                <c:pt idx="3">
                  <c:v>1.2395529542182724</c:v>
                </c:pt>
              </c:numCache>
            </c:numRef>
          </c:val>
          <c:extLst xmlns:c16r2="http://schemas.microsoft.com/office/drawing/2015/06/chart">
            <c:ext xmlns:c16="http://schemas.microsoft.com/office/drawing/2014/chart" uri="{C3380CC4-5D6E-409C-BE32-E72D297353CC}">
              <c16:uniqueId val="{0000000E-4729-4EFB-B200-38E37B5FEEA2}"/>
            </c:ext>
          </c:extLst>
        </c:ser>
        <c:dLbls>
          <c:showLegendKey val="0"/>
          <c:showVal val="0"/>
          <c:showCatName val="1"/>
          <c:showSerName val="0"/>
          <c:showPercent val="0"/>
          <c:showBubbleSize val="0"/>
          <c:showLeaderLines val="1"/>
        </c:dLbls>
      </c:pie3DChart>
    </c:plotArea>
    <c:plotVisOnly val="1"/>
    <c:dispBlanksAs val="zero"/>
    <c:showDLblsOverMax val="0"/>
  </c:chart>
  <c:txPr>
    <a:bodyPr/>
    <a:lstStyle/>
    <a:p>
      <a:pPr>
        <a:defRPr sz="1800"/>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
          <c:y val="3.1436308508775886E-2"/>
          <c:w val="0.99429772353336399"/>
          <c:h val="0.58283208510711015"/>
        </c:manualLayout>
      </c:layout>
      <c:barChart>
        <c:barDir val="col"/>
        <c:grouping val="clustered"/>
        <c:varyColors val="0"/>
        <c:ser>
          <c:idx val="0"/>
          <c:order val="0"/>
          <c:tx>
            <c:strRef>
              <c:f>Лист1!$B$1</c:f>
              <c:strCache>
                <c:ptCount val="1"/>
                <c:pt idx="0">
                  <c:v>2021</c:v>
                </c:pt>
              </c:strCache>
            </c:strRef>
          </c:tx>
          <c:spPr>
            <a:solidFill>
              <a:schemeClr val="bg2">
                <a:lumMod val="60000"/>
                <a:lumOff val="40000"/>
              </a:schemeClr>
            </a:solidFill>
          </c:spPr>
          <c:invertIfNegative val="0"/>
          <c:dLbls>
            <c:spPr>
              <a:noFill/>
              <a:ln>
                <a:noFill/>
              </a:ln>
              <a:effectLst/>
            </c:spPr>
            <c:txPr>
              <a:bodyPr/>
              <a:lstStyle/>
              <a:p>
                <a:pPr>
                  <a:defRPr sz="1300" b="1">
                    <a:solidFill>
                      <a:schemeClr val="accent4">
                        <a:lumMod val="50000"/>
                      </a:schemeClr>
                    </a:solidFill>
                    <a:latin typeface="+mn-lt"/>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28878</c:v>
                </c:pt>
                <c:pt idx="1">
                  <c:v>35098</c:v>
                </c:pt>
                <c:pt idx="2">
                  <c:v>28698</c:v>
                </c:pt>
                <c:pt idx="3">
                  <c:v>33999</c:v>
                </c:pt>
              </c:numCache>
            </c:numRef>
          </c:val>
          <c:extLst xmlns:c16r2="http://schemas.microsoft.com/office/drawing/2015/06/chart">
            <c:ext xmlns:c16="http://schemas.microsoft.com/office/drawing/2014/chart" uri="{C3380CC4-5D6E-409C-BE32-E72D297353CC}">
              <c16:uniqueId val="{00000000-2AC6-47F3-9C9A-5E26684FACAE}"/>
            </c:ext>
          </c:extLst>
        </c:ser>
        <c:ser>
          <c:idx val="1"/>
          <c:order val="1"/>
          <c:tx>
            <c:strRef>
              <c:f>Лист1!$C$1</c:f>
              <c:strCache>
                <c:ptCount val="1"/>
                <c:pt idx="0">
                  <c:v>2022</c:v>
                </c:pt>
              </c:strCache>
            </c:strRef>
          </c:tx>
          <c:invertIfNegative val="0"/>
          <c:dLbls>
            <c:spPr>
              <a:noFill/>
              <a:ln>
                <a:noFill/>
              </a:ln>
              <a:effectLst/>
            </c:spPr>
            <c:txPr>
              <a:bodyPr/>
              <a:lstStyle/>
              <a:p>
                <a:pPr>
                  <a:defRPr sz="1300" b="1">
                    <a:solidFill>
                      <a:schemeClr val="accent4">
                        <a:lumMod val="50000"/>
                      </a:schemeClr>
                    </a:solidFill>
                    <a:latin typeface="+mn-lt"/>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33001</c:v>
                </c:pt>
                <c:pt idx="1">
                  <c:v>40264</c:v>
                </c:pt>
                <c:pt idx="2">
                  <c:v>35829</c:v>
                </c:pt>
                <c:pt idx="3">
                  <c:v>36629</c:v>
                </c:pt>
              </c:numCache>
            </c:numRef>
          </c:val>
          <c:extLst xmlns:c16r2="http://schemas.microsoft.com/office/drawing/2015/06/chart">
            <c:ext xmlns:c16="http://schemas.microsoft.com/office/drawing/2014/chart" uri="{C3380CC4-5D6E-409C-BE32-E72D297353CC}">
              <c16:uniqueId val="{00000001-2AC6-47F3-9C9A-5E26684FACAE}"/>
            </c:ext>
          </c:extLst>
        </c:ser>
        <c:ser>
          <c:idx val="2"/>
          <c:order val="2"/>
          <c:tx>
            <c:strRef>
              <c:f>Лист1!$D$1</c:f>
              <c:strCache>
                <c:ptCount val="1"/>
                <c:pt idx="0">
                  <c:v>2023</c:v>
                </c:pt>
              </c:strCache>
            </c:strRef>
          </c:tx>
          <c:spPr>
            <a:solidFill>
              <a:schemeClr val="bg2">
                <a:lumMod val="75000"/>
              </a:schemeClr>
            </a:solidFill>
          </c:spPr>
          <c:invertIfNegative val="0"/>
          <c:dLbls>
            <c:spPr>
              <a:noFill/>
              <a:ln>
                <a:noFill/>
              </a:ln>
              <a:effectLst/>
            </c:spPr>
            <c:txPr>
              <a:bodyPr/>
              <a:lstStyle/>
              <a:p>
                <a:pPr>
                  <a:defRPr sz="1300" b="1">
                    <a:solidFill>
                      <a:schemeClr val="accent4">
                        <a:lumMod val="50000"/>
                      </a:schemeClr>
                    </a:solidFill>
                    <a:latin typeface="+mn-lt"/>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36411</c:v>
                </c:pt>
                <c:pt idx="1">
                  <c:v>43950</c:v>
                </c:pt>
                <c:pt idx="2">
                  <c:v>38348.699999999997</c:v>
                </c:pt>
                <c:pt idx="3">
                  <c:v>40367</c:v>
                </c:pt>
              </c:numCache>
            </c:numRef>
          </c:val>
          <c:extLst xmlns:c16r2="http://schemas.microsoft.com/office/drawing/2015/06/chart">
            <c:ext xmlns:c16="http://schemas.microsoft.com/office/drawing/2014/chart" uri="{C3380CC4-5D6E-409C-BE32-E72D297353CC}">
              <c16:uniqueId val="{00000002-2AC6-47F3-9C9A-5E26684FACAE}"/>
            </c:ext>
          </c:extLst>
        </c:ser>
        <c:dLbls>
          <c:showLegendKey val="0"/>
          <c:showVal val="1"/>
          <c:showCatName val="0"/>
          <c:showSerName val="0"/>
          <c:showPercent val="0"/>
          <c:showBubbleSize val="0"/>
        </c:dLbls>
        <c:gapWidth val="75"/>
        <c:axId val="134154240"/>
        <c:axId val="162551424"/>
      </c:barChart>
      <c:catAx>
        <c:axId val="134154240"/>
        <c:scaling>
          <c:orientation val="minMax"/>
        </c:scaling>
        <c:delete val="0"/>
        <c:axPos val="b"/>
        <c:numFmt formatCode="General" sourceLinked="0"/>
        <c:majorTickMark val="none"/>
        <c:minorTickMark val="none"/>
        <c:tickLblPos val="nextTo"/>
        <c:txPr>
          <a:bodyPr/>
          <a:lstStyle/>
          <a:p>
            <a:pPr>
              <a:defRPr sz="1300">
                <a:solidFill>
                  <a:schemeClr val="accent4">
                    <a:lumMod val="50000"/>
                  </a:schemeClr>
                </a:solidFill>
              </a:defRPr>
            </a:pPr>
            <a:endParaRPr lang="ru-RU"/>
          </a:p>
        </c:txPr>
        <c:crossAx val="162551424"/>
        <c:crosses val="autoZero"/>
        <c:auto val="1"/>
        <c:lblAlgn val="ctr"/>
        <c:lblOffset val="100"/>
        <c:noMultiLvlLbl val="0"/>
      </c:catAx>
      <c:valAx>
        <c:axId val="162551424"/>
        <c:scaling>
          <c:orientation val="minMax"/>
        </c:scaling>
        <c:delete val="1"/>
        <c:axPos val="l"/>
        <c:numFmt formatCode="#,##0" sourceLinked="1"/>
        <c:majorTickMark val="none"/>
        <c:minorTickMark val="none"/>
        <c:tickLblPos val="nextTo"/>
        <c:crossAx val="134154240"/>
        <c:crosses val="autoZero"/>
        <c:crossBetween val="between"/>
      </c:valAx>
    </c:plotArea>
    <c:legend>
      <c:legendPos val="b"/>
      <c:layout>
        <c:manualLayout>
          <c:xMode val="edge"/>
          <c:yMode val="edge"/>
          <c:x val="0.20128696714010333"/>
          <c:y val="0.8780402027402362"/>
          <c:w val="0.79871303285989681"/>
          <c:h val="6.8772240794793854E-2"/>
        </c:manualLayout>
      </c:layout>
      <c:overlay val="0"/>
      <c:txPr>
        <a:bodyPr/>
        <a:lstStyle/>
        <a:p>
          <a:pPr>
            <a:defRPr b="1">
              <a:solidFill>
                <a:schemeClr val="accent4">
                  <a:lumMod val="50000"/>
                </a:schemeClr>
              </a:solidFill>
              <a:latin typeface="+mn-lt"/>
            </a:defRPr>
          </a:pPr>
          <a:endParaRPr lang="ru-RU"/>
        </a:p>
      </c:txPr>
    </c:legend>
    <c:plotVisOnly val="1"/>
    <c:dispBlanksAs val="gap"/>
    <c:showDLblsOverMax val="0"/>
  </c:chart>
  <c:txPr>
    <a:bodyPr/>
    <a:lstStyle/>
    <a:p>
      <a:pPr>
        <a:defRPr sz="1800"/>
      </a:pPr>
      <a:endParaRPr lang="ru-RU"/>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700" b="1" i="0" u="none" strike="noStrike" kern="1200" baseline="0">
                <a:solidFill>
                  <a:schemeClr val="accent5">
                    <a:lumMod val="75000"/>
                  </a:schemeClr>
                </a:solidFill>
                <a:latin typeface="+mn-lt"/>
                <a:ea typeface="+mn-ea"/>
                <a:cs typeface="+mn-cs"/>
              </a:defRPr>
            </a:pPr>
            <a:r>
              <a:rPr lang="ru-RU" sz="1700">
                <a:solidFill>
                  <a:schemeClr val="accent5">
                    <a:lumMod val="75000"/>
                  </a:schemeClr>
                </a:solidFill>
              </a:rPr>
              <a:t>Муниципальныйи долг Павловского муниципального  района Воронежской области,</a:t>
            </a:r>
            <a:r>
              <a:rPr lang="ru-RU" sz="1700" baseline="0">
                <a:solidFill>
                  <a:schemeClr val="accent5">
                    <a:lumMod val="75000"/>
                  </a:schemeClr>
                </a:solidFill>
              </a:rPr>
              <a:t> тыс. рублей</a:t>
            </a:r>
            <a:endParaRPr lang="ru-RU" sz="1700">
              <a:solidFill>
                <a:schemeClr val="accent5">
                  <a:lumMod val="75000"/>
                </a:schemeClr>
              </a:solidFill>
            </a:endParaRPr>
          </a:p>
        </c:rich>
      </c:tx>
      <c:layout>
        <c:manualLayout>
          <c:xMode val="edge"/>
          <c:yMode val="edge"/>
          <c:x val="8.8471174494796551E-2"/>
          <c:y val="6.6934404283801882E-3"/>
        </c:manualLayout>
      </c:layout>
      <c:overlay val="0"/>
      <c:spPr>
        <a:noFill/>
        <a:ln>
          <a:noFill/>
        </a:ln>
        <a:effectLst/>
      </c:spPr>
    </c:title>
    <c:autoTitleDeleted val="0"/>
    <c:view3D>
      <c:rotX val="0"/>
      <c:hPercent val="173"/>
      <c:rotY val="0"/>
      <c:depthPercent val="100"/>
      <c:rAngAx val="0"/>
      <c:perspective val="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8162751531058613"/>
          <c:y val="0.18043999708369793"/>
          <c:w val="0.6291307961504814"/>
          <c:h val="0.68969123651210285"/>
        </c:manualLayout>
      </c:layout>
      <c:bar3DChart>
        <c:barDir val="bar"/>
        <c:grouping val="stacked"/>
        <c:varyColors val="0"/>
        <c:ser>
          <c:idx val="0"/>
          <c:order val="0"/>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Лист2!$A$4:$A$8</c:f>
              <c:numCache>
                <c:formatCode>dd/mm/yyyy</c:formatCode>
                <c:ptCount val="5"/>
                <c:pt idx="0">
                  <c:v>44562</c:v>
                </c:pt>
                <c:pt idx="1">
                  <c:v>44927</c:v>
                </c:pt>
                <c:pt idx="2">
                  <c:v>45292</c:v>
                </c:pt>
                <c:pt idx="3">
                  <c:v>45658</c:v>
                </c:pt>
                <c:pt idx="4">
                  <c:v>46023</c:v>
                </c:pt>
              </c:numCache>
            </c:numRef>
          </c:cat>
          <c:val>
            <c:numRef>
              <c:f>Лист2!$B$4:$B$8</c:f>
              <c:numCache>
                <c:formatCode>#,##0.0</c:formatCode>
                <c:ptCount val="5"/>
                <c:pt idx="0">
                  <c:v>10508</c:v>
                </c:pt>
                <c:pt idx="1">
                  <c:v>8908</c:v>
                </c:pt>
                <c:pt idx="2">
                  <c:v>6908</c:v>
                </c:pt>
                <c:pt idx="3">
                  <c:v>5756.6</c:v>
                </c:pt>
                <c:pt idx="4">
                  <c:v>4605.3</c:v>
                </c:pt>
              </c:numCache>
            </c:numRef>
          </c:val>
          <c:extLst xmlns:c16r2="http://schemas.microsoft.com/office/drawing/2015/06/chart">
            <c:ext xmlns:c16="http://schemas.microsoft.com/office/drawing/2014/chart" uri="{C3380CC4-5D6E-409C-BE32-E72D297353CC}">
              <c16:uniqueId val="{00000000-7241-478A-BAA5-9FB4D06F7D8E}"/>
            </c:ext>
          </c:extLst>
        </c:ser>
        <c:dLbls>
          <c:showLegendKey val="0"/>
          <c:showVal val="0"/>
          <c:showCatName val="0"/>
          <c:showSerName val="0"/>
          <c:showPercent val="0"/>
          <c:showBubbleSize val="0"/>
        </c:dLbls>
        <c:gapWidth val="55"/>
        <c:gapDepth val="55"/>
        <c:shape val="cylinder"/>
        <c:axId val="43748352"/>
        <c:axId val="84212480"/>
        <c:axId val="0"/>
      </c:bar3DChart>
      <c:dateAx>
        <c:axId val="43748352"/>
        <c:scaling>
          <c:orientation val="minMax"/>
        </c:scaling>
        <c:delete val="0"/>
        <c:axPos val="l"/>
        <c:numFmt formatCode="dd/mm/yyyy" sourceLinked="0"/>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5">
                    <a:lumMod val="75000"/>
                  </a:schemeClr>
                </a:solidFill>
                <a:latin typeface="+mn-lt"/>
                <a:ea typeface="+mn-ea"/>
                <a:cs typeface="+mn-cs"/>
              </a:defRPr>
            </a:pPr>
            <a:endParaRPr lang="ru-RU"/>
          </a:p>
        </c:txPr>
        <c:crossAx val="84212480"/>
        <c:crosses val="autoZero"/>
        <c:auto val="1"/>
        <c:lblOffset val="100"/>
        <c:baseTimeUnit val="years"/>
      </c:dateAx>
      <c:valAx>
        <c:axId val="84212480"/>
        <c:scaling>
          <c:orientation val="minMax"/>
        </c:scaling>
        <c:delete val="0"/>
        <c:axPos val="b"/>
        <c:numFmt formatCode="#,##0.0" sourceLinked="1"/>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5">
                    <a:lumMod val="75000"/>
                  </a:schemeClr>
                </a:solidFill>
                <a:latin typeface="+mn-lt"/>
                <a:ea typeface="+mn-ea"/>
                <a:cs typeface="+mn-cs"/>
              </a:defRPr>
            </a:pPr>
            <a:endParaRPr lang="ru-RU"/>
          </a:p>
        </c:txPr>
        <c:crossAx val="43748352"/>
        <c:crosses val="autoZero"/>
        <c:crossBetween val="between"/>
      </c:valAx>
      <c:spPr>
        <a:noFill/>
        <a:ln w="25400">
          <a:noFill/>
        </a:ln>
        <a:effectLst/>
      </c:spPr>
    </c:plotArea>
    <c:plotVisOnly val="1"/>
    <c:dispBlanksAs val="zero"/>
    <c:showDLblsOverMax val="0"/>
  </c:chart>
  <c:spPr>
    <a:noFill/>
    <a:ln w="15875" cap="flat" cmpd="sng" algn="ctr">
      <a:noFill/>
      <a:prstDash val="solid"/>
    </a:ln>
    <a:effectLst/>
  </c:spPr>
  <c:txPr>
    <a:bodyPr/>
    <a:lstStyle/>
    <a:p>
      <a:pPr>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20563926805067639"/>
          <c:y val="9.2802629728223215E-2"/>
          <c:w val="0.51020767807408374"/>
          <c:h val="0.63526516947195311"/>
        </c:manualLayout>
      </c:layout>
      <c:pie3DChart>
        <c:varyColors val="1"/>
        <c:dLbls>
          <c:showLegendKey val="0"/>
          <c:showVal val="0"/>
          <c:showCatName val="0"/>
          <c:showSerName val="0"/>
          <c:showPercent val="0"/>
          <c:showBubbleSize val="0"/>
          <c:showLeaderLines val="0"/>
        </c:dLbls>
      </c:pie3DChart>
    </c:plotArea>
    <c:legend>
      <c:legendPos val="b"/>
      <c:layout>
        <c:manualLayout>
          <c:xMode val="edge"/>
          <c:yMode val="edge"/>
          <c:x val="2.3264416980488752E-2"/>
          <c:y val="0.60261253705218309"/>
          <c:w val="0.94932522427233912"/>
          <c:h val="0.3822588851438764"/>
        </c:manualLayout>
      </c:layout>
      <c:overlay val="0"/>
      <c:txPr>
        <a:bodyPr/>
        <a:lstStyle/>
        <a:p>
          <a:pPr>
            <a:defRPr sz="1600"/>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20107794361525705"/>
          <c:y val="0.1258826005296993"/>
          <c:w val="0.61207610242749511"/>
          <c:h val="0.7631743838374212"/>
        </c:manualLayout>
      </c:layout>
      <c:pie3DChart>
        <c:varyColors val="1"/>
        <c:ser>
          <c:idx val="0"/>
          <c:order val="0"/>
          <c:tx>
            <c:strRef>
              <c:f>Лист1!$B$2:$B$5</c:f>
              <c:strCache>
                <c:ptCount val="4"/>
                <c:pt idx="0">
                  <c:v>Структура налоговых доходов  бюджета Павловского муниципального района в 2022 году, тыс. рублей</c:v>
                </c:pt>
                <c:pt idx="2">
                  <c:v>2023</c:v>
                </c:pt>
                <c:pt idx="3">
                  <c:v>факт</c:v>
                </c:pt>
              </c:strCache>
            </c:strRef>
          </c:tx>
          <c:explosion val="25"/>
          <c:dPt>
            <c:idx val="0"/>
            <c:bubble3D val="0"/>
            <c:spPr>
              <a:solidFill>
                <a:schemeClr val="accent3">
                  <a:shade val="50000"/>
                </a:schemeClr>
              </a:solidFill>
              <a:ln>
                <a:noFill/>
              </a:ln>
              <a:effectLst/>
              <a:sp3d/>
            </c:spPr>
            <c:extLst xmlns:c16r2="http://schemas.microsoft.com/office/drawing/2015/06/chart">
              <c:ext xmlns:c16="http://schemas.microsoft.com/office/drawing/2014/chart" uri="{C3380CC4-5D6E-409C-BE32-E72D297353CC}">
                <c16:uniqueId val="{00000000-118B-4166-9439-A1FC2C3F2D89}"/>
              </c:ext>
            </c:extLst>
          </c:dPt>
          <c:dPt>
            <c:idx val="1"/>
            <c:bubble3D val="0"/>
            <c:explosion val="13"/>
            <c:spPr>
              <a:solidFill>
                <a:schemeClr val="accent3">
                  <a:shade val="70000"/>
                </a:schemeClr>
              </a:solidFill>
              <a:ln>
                <a:noFill/>
              </a:ln>
              <a:effectLst/>
              <a:sp3d/>
            </c:spPr>
            <c:extLst xmlns:c16r2="http://schemas.microsoft.com/office/drawing/2015/06/chart">
              <c:ext xmlns:c16="http://schemas.microsoft.com/office/drawing/2014/chart" uri="{C3380CC4-5D6E-409C-BE32-E72D297353CC}">
                <c16:uniqueId val="{00000002-118B-4166-9439-A1FC2C3F2D89}"/>
              </c:ext>
            </c:extLst>
          </c:dPt>
          <c:dPt>
            <c:idx val="2"/>
            <c:bubble3D val="0"/>
            <c:explosion val="11"/>
            <c:spPr>
              <a:solidFill>
                <a:schemeClr val="accent3">
                  <a:shade val="90000"/>
                </a:schemeClr>
              </a:solidFill>
              <a:ln>
                <a:noFill/>
              </a:ln>
              <a:effectLst/>
              <a:sp3d/>
            </c:spPr>
            <c:extLst xmlns:c16r2="http://schemas.microsoft.com/office/drawing/2015/06/chart">
              <c:ext xmlns:c16="http://schemas.microsoft.com/office/drawing/2014/chart" uri="{C3380CC4-5D6E-409C-BE32-E72D297353CC}">
                <c16:uniqueId val="{00000004-118B-4166-9439-A1FC2C3F2D89}"/>
              </c:ext>
            </c:extLst>
          </c:dPt>
          <c:dPt>
            <c:idx val="3"/>
            <c:bubble3D val="0"/>
            <c:explosion val="18"/>
            <c:spPr>
              <a:solidFill>
                <a:schemeClr val="accent3">
                  <a:tint val="90000"/>
                </a:schemeClr>
              </a:solidFill>
              <a:ln>
                <a:noFill/>
              </a:ln>
              <a:effectLst/>
              <a:sp3d/>
            </c:spPr>
            <c:extLst xmlns:c16r2="http://schemas.microsoft.com/office/drawing/2015/06/chart">
              <c:ext xmlns:c16="http://schemas.microsoft.com/office/drawing/2014/chart" uri="{C3380CC4-5D6E-409C-BE32-E72D297353CC}">
                <c16:uniqueId val="{00000006-118B-4166-9439-A1FC2C3F2D89}"/>
              </c:ext>
            </c:extLst>
          </c:dPt>
          <c:dPt>
            <c:idx val="4"/>
            <c:bubble3D val="0"/>
            <c:spPr>
              <a:solidFill>
                <a:schemeClr val="accent3">
                  <a:tint val="70000"/>
                </a:schemeClr>
              </a:solidFill>
              <a:ln>
                <a:noFill/>
              </a:ln>
              <a:effectLst/>
              <a:sp3d/>
            </c:spPr>
            <c:extLst xmlns:c16r2="http://schemas.microsoft.com/office/drawing/2015/06/chart">
              <c:ext xmlns:c16="http://schemas.microsoft.com/office/drawing/2014/chart" uri="{C3380CC4-5D6E-409C-BE32-E72D297353CC}">
                <c16:uniqueId val="{00000007-118B-4166-9439-A1FC2C3F2D89}"/>
              </c:ext>
            </c:extLst>
          </c:dPt>
          <c:dPt>
            <c:idx val="5"/>
            <c:bubble3D val="0"/>
            <c:spPr>
              <a:solidFill>
                <a:schemeClr val="accent3">
                  <a:tint val="50000"/>
                </a:schemeClr>
              </a:solidFill>
              <a:ln>
                <a:noFill/>
              </a:ln>
              <a:effectLst/>
              <a:sp3d/>
            </c:spPr>
            <c:extLst xmlns:c16r2="http://schemas.microsoft.com/office/drawing/2015/06/chart">
              <c:ext xmlns:c16="http://schemas.microsoft.com/office/drawing/2014/chart" uri="{C3380CC4-5D6E-409C-BE32-E72D297353CC}">
                <c16:uniqueId val="{00000008-118B-4166-9439-A1FC2C3F2D89}"/>
              </c:ext>
            </c:extLst>
          </c:dPt>
          <c:dLbls>
            <c:dLbl>
              <c:idx val="0"/>
              <c:layout>
                <c:manualLayout>
                  <c:x val="-0.21594349827677303"/>
                  <c:y val="-0.1442079180661858"/>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12402438513077239"/>
                      <c:h val="3.7773984545638087E-2"/>
                    </c:manualLayout>
                  </c15:layout>
                </c:ext>
                <c:ext xmlns:c16="http://schemas.microsoft.com/office/drawing/2014/chart" uri="{C3380CC4-5D6E-409C-BE32-E72D297353CC}">
                  <c16:uniqueId val="{00000000-118B-4166-9439-A1FC2C3F2D89}"/>
                </c:ext>
              </c:extLst>
            </c:dLbl>
            <c:dLbl>
              <c:idx val="1"/>
              <c:layout>
                <c:manualLayout>
                  <c:x val="-0.2165057482830621"/>
                  <c:y val="-5.6776792761044727E-2"/>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118B-4166-9439-A1FC2C3F2D89}"/>
                </c:ext>
              </c:extLst>
            </c:dLbl>
            <c:dLbl>
              <c:idx val="2"/>
              <c:layout>
                <c:manualLayout>
                  <c:x val="-0.25125275851712559"/>
                  <c:y val="-0.13946458281217125"/>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118B-4166-9439-A1FC2C3F2D89}"/>
                </c:ext>
              </c:extLst>
            </c:dLbl>
            <c:dLbl>
              <c:idx val="3"/>
              <c:layout>
                <c:manualLayout>
                  <c:x val="-0.11194029850746266"/>
                  <c:y val="-0.15380736258194652"/>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118B-4166-9439-A1FC2C3F2D89}"/>
                </c:ext>
              </c:extLst>
            </c:dLbl>
            <c:dLbl>
              <c:idx val="4"/>
              <c:layout>
                <c:manualLayout>
                  <c:x val="8.9094949393306713E-2"/>
                  <c:y val="-0.14869225262926056"/>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118B-4166-9439-A1FC2C3F2D89}"/>
                </c:ext>
              </c:extLst>
            </c:dLbl>
            <c:dLbl>
              <c:idx val="5"/>
              <c:layout>
                <c:manualLayout>
                  <c:x val="0.19274483660788402"/>
                  <c:y val="-5.0044233981241866E-2"/>
                </c:manualLayout>
              </c:layout>
              <c:spPr>
                <a:noFill/>
                <a:ln>
                  <a:noFill/>
                </a:ln>
                <a:effectLst/>
              </c:spPr>
              <c:txPr>
                <a:bodyPr rot="0" spcFirstLastPara="1" vertOverflow="ellipsis" vert="horz" wrap="square" anchor="ctr" anchorCtr="1"/>
                <a:lstStyle/>
                <a:p>
                  <a:pPr>
                    <a:defRPr sz="1400" b="0" i="0" u="none" strike="noStrike" kern="1200" baseline="0">
                      <a:solidFill>
                        <a:schemeClr val="accent4">
                          <a:lumMod val="50000"/>
                        </a:schemeClr>
                      </a:solidFill>
                      <a:latin typeface="+mn-lt"/>
                      <a:ea typeface="+mn-ea"/>
                      <a:cs typeface="+mn-cs"/>
                    </a:defRPr>
                  </a:pPr>
                  <a:endParaRPr lang="ru-RU"/>
                </a:p>
              </c:txPr>
              <c:dLblPos val="bestFit"/>
              <c:showLegendKey val="1"/>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118B-4166-9439-A1FC2C3F2D89}"/>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accent4">
                        <a:lumMod val="50000"/>
                      </a:schemeClr>
                    </a:solidFill>
                    <a:latin typeface="+mn-lt"/>
                    <a:ea typeface="+mn-ea"/>
                    <a:cs typeface="+mn-cs"/>
                  </a:defRPr>
                </a:pPr>
                <a:endParaRPr lang="ru-RU"/>
              </a:p>
            </c:txPr>
            <c:showLegendKey val="1"/>
            <c:showVal val="1"/>
            <c:showCatName val="0"/>
            <c:showSerName val="0"/>
            <c:showPercent val="0"/>
            <c:showBubbleSize val="0"/>
            <c:showLeaderLines val="1"/>
            <c:leaderLines>
              <c:spPr>
                <a:ln w="15875" cap="flat" cmpd="sng" algn="ctr">
                  <a:solidFill>
                    <a:schemeClr val="tx1"/>
                  </a:solidFill>
                  <a:prstDash val="solid"/>
                  <a:round/>
                </a:ln>
                <a:effectLst/>
              </c:spPr>
            </c:leaderLines>
            <c:extLst xmlns:c16r2="http://schemas.microsoft.com/office/drawing/2015/06/chart">
              <c:ext xmlns:c15="http://schemas.microsoft.com/office/drawing/2012/chart" uri="{CE6537A1-D6FC-4f65-9D91-7224C49458BB}"/>
            </c:extLst>
          </c:dLbls>
          <c:cat>
            <c:strRef>
              <c:f>Лист1!$A$7:$A$12</c:f>
              <c:strCache>
                <c:ptCount val="6"/>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сельскохозяйственный налог </c:v>
                </c:pt>
                <c:pt idx="4">
                  <c:v>налог, взимаемый в связи с применением патентной системы налогообложения</c:v>
                </c:pt>
                <c:pt idx="5">
                  <c:v>государственная пошлина</c:v>
                </c:pt>
              </c:strCache>
            </c:strRef>
          </c:cat>
          <c:val>
            <c:numRef>
              <c:f>Лист1!$B$7:$B$12</c:f>
              <c:numCache>
                <c:formatCode>#,##0.0</c:formatCode>
                <c:ptCount val="6"/>
                <c:pt idx="0">
                  <c:v>364813.9</c:v>
                </c:pt>
                <c:pt idx="1">
                  <c:v>20541</c:v>
                </c:pt>
                <c:pt idx="2">
                  <c:v>22490</c:v>
                </c:pt>
                <c:pt idx="3">
                  <c:v>4668.5</c:v>
                </c:pt>
                <c:pt idx="4">
                  <c:v>7587</c:v>
                </c:pt>
                <c:pt idx="5">
                  <c:v>4840</c:v>
                </c:pt>
              </c:numCache>
            </c:numRef>
          </c:val>
          <c:extLst xmlns:c16r2="http://schemas.microsoft.com/office/drawing/2015/06/chart">
            <c:ext xmlns:c16="http://schemas.microsoft.com/office/drawing/2014/chart" uri="{C3380CC4-5D6E-409C-BE32-E72D297353CC}">
              <c16:uniqueId val="{00000009-118B-4166-9439-A1FC2C3F2D89}"/>
            </c:ext>
          </c:extLst>
        </c:ser>
        <c:dLbls>
          <c:showLegendKey val="0"/>
          <c:showVal val="0"/>
          <c:showCatName val="0"/>
          <c:showSerName val="0"/>
          <c:showPercent val="0"/>
          <c:showBubbleSize val="0"/>
          <c:showLeaderLines val="1"/>
        </c:dLbls>
      </c:pie3DChart>
      <c:spPr>
        <a:noFill/>
        <a:ln w="25400">
          <a:noFill/>
        </a:ln>
        <a:effectLst/>
      </c:spPr>
    </c:plotArea>
    <c:legend>
      <c:legendPos val="r"/>
      <c:legendEntry>
        <c:idx val="0"/>
        <c:txPr>
          <a:bodyPr rot="0" spcFirstLastPara="1" vertOverflow="ellipsis" vert="horz" wrap="square" anchor="ctr" anchorCtr="1"/>
          <a:lstStyle/>
          <a:p>
            <a:pPr>
              <a:defRPr sz="1200" b="0" i="0" u="none" strike="noStrike" kern="100" baseline="0">
                <a:solidFill>
                  <a:schemeClr val="accent4">
                    <a:lumMod val="50000"/>
                  </a:schemeClr>
                </a:solidFill>
                <a:latin typeface="+mn-lt"/>
                <a:ea typeface="+mn-ea"/>
                <a:cs typeface="+mn-cs"/>
              </a:defRPr>
            </a:pPr>
            <a:endParaRPr lang="ru-RU"/>
          </a:p>
        </c:txPr>
      </c:legendEntry>
      <c:layout>
        <c:manualLayout>
          <c:xMode val="edge"/>
          <c:yMode val="edge"/>
          <c:x val="5.3248136315228968E-3"/>
          <c:y val="0.72027972027972043"/>
          <c:w val="0.97603833865814704"/>
          <c:h val="0.2692307692307692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legend>
    <c:plotVisOnly val="1"/>
    <c:dispBlanksAs val="zero"/>
    <c:showDLblsOverMax val="0"/>
  </c:chart>
  <c:spPr>
    <a:noFill/>
    <a:ln w="15875" cap="flat" cmpd="sng" algn="ctr">
      <a:noFill/>
      <a:prstDash val="solid"/>
    </a:ln>
    <a:effectLst/>
  </c:spPr>
  <c:txPr>
    <a:bodyPr/>
    <a:lstStyle/>
    <a:p>
      <a:pPr>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hart>
    <c:title>
      <c:tx>
        <c:rich>
          <a:bodyPr/>
          <a:lstStyle/>
          <a:p>
            <a:pPr>
              <a:defRPr/>
            </a:pPr>
            <a:r>
              <a:rPr lang="ru-RU"/>
              <a:t>Структура неналоговых доходов бюджета </a:t>
            </a:r>
          </a:p>
          <a:p>
            <a:pPr>
              <a:defRPr/>
            </a:pPr>
            <a:r>
              <a:rPr lang="ru-RU"/>
              <a:t>на 2022 год, тыс. руб.</a:t>
            </a:r>
          </a:p>
        </c:rich>
      </c:tx>
      <c:layout>
        <c:manualLayout>
          <c:xMode val="edge"/>
          <c:yMode val="edge"/>
          <c:x val="0.36292340046499855"/>
          <c:y val="2.6364286978377647E-2"/>
        </c:manualLayout>
      </c:layout>
      <c:overlay val="0"/>
    </c:title>
    <c:autoTitleDeleted val="0"/>
    <c:plotArea>
      <c:layout>
        <c:manualLayout>
          <c:layoutTarget val="inner"/>
          <c:xMode val="edge"/>
          <c:yMode val="edge"/>
          <c:x val="7.1028545897967837E-2"/>
          <c:y val="0.10261987317117222"/>
          <c:w val="0.36709495473806131"/>
          <c:h val="0.8368377594715517"/>
        </c:manualLayout>
      </c:layout>
      <c:pieChart>
        <c:varyColors val="1"/>
        <c:dLbls>
          <c:showLegendKey val="0"/>
          <c:showVal val="0"/>
          <c:showCatName val="0"/>
          <c:showSerName val="0"/>
          <c:showPercent val="0"/>
          <c:showBubbleSize val="0"/>
          <c:showLeaderLines val="0"/>
        </c:dLbls>
        <c:firstSliceAng val="0"/>
      </c:pieChart>
    </c:plotArea>
    <c:legend>
      <c:legendPos val="r"/>
      <c:layout>
        <c:manualLayout>
          <c:xMode val="edge"/>
          <c:yMode val="edge"/>
          <c:x val="0.48017245353572435"/>
          <c:y val="0.19522131729056091"/>
          <c:w val="0.51115364585556577"/>
          <c:h val="0.71138942387286197"/>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marL="0" algn="ctr" defTabSz="914400" rtl="0" eaLnBrk="1" latinLnBrk="0" hangingPunct="1">
              <a:defRPr sz="1800" b="1" i="0" u="none" strike="noStrike" kern="1200" baseline="0">
                <a:solidFill>
                  <a:schemeClr val="tx1"/>
                </a:solidFill>
                <a:latin typeface="+mn-lt"/>
                <a:ea typeface="+mn-ea"/>
                <a:cs typeface="+mn-cs"/>
              </a:defRPr>
            </a:pPr>
            <a:r>
              <a:rPr lang="ru-RU" sz="2300" b="1" kern="1200" dirty="0">
                <a:solidFill>
                  <a:schemeClr val="accent3">
                    <a:lumMod val="50000"/>
                  </a:schemeClr>
                </a:solidFill>
                <a:latin typeface="+mn-lt"/>
                <a:ea typeface="+mn-ea"/>
                <a:cs typeface="+mn-cs"/>
              </a:rPr>
              <a:t>Структура неналоговых доходов  бюджета Павловского муниципального района в 2023 году, тыс. рублей</a:t>
            </a:r>
          </a:p>
        </c:rich>
      </c:tx>
      <c:layout>
        <c:manualLayout>
          <c:xMode val="edge"/>
          <c:yMode val="edge"/>
          <c:x val="8.0615662056890053E-2"/>
          <c:y val="0"/>
        </c:manualLayout>
      </c:layout>
      <c:overlay val="0"/>
      <c:spPr>
        <a:noFill/>
        <a:ln>
          <a:noFill/>
        </a:ln>
        <a:effectLst/>
      </c:spPr>
    </c:title>
    <c:autoTitleDeleted val="0"/>
    <c:view3D>
      <c:rotX val="30"/>
      <c:rotY val="0"/>
      <c:rAngAx val="0"/>
      <c:perspective val="3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719422572178479E-2"/>
          <c:y val="0.19816389209130739"/>
          <c:w val="0.56140397230639127"/>
          <c:h val="0.77033654599953871"/>
        </c:manualLayout>
      </c:layout>
      <c:pie3DChart>
        <c:varyColors val="1"/>
        <c:ser>
          <c:idx val="0"/>
          <c:order val="0"/>
          <c:dPt>
            <c:idx val="0"/>
            <c:bubble3D val="0"/>
            <c:spPr>
              <a:solidFill>
                <a:schemeClr val="accent3">
                  <a:shade val="53000"/>
                </a:schemeClr>
              </a:solidFill>
              <a:ln w="15875" cap="flat" cmpd="sng" algn="ctr">
                <a:solidFill>
                  <a:schemeClr val="lt1"/>
                </a:solidFill>
                <a:prstDash val="solid"/>
                <a:round/>
              </a:ln>
              <a:effectLst>
                <a:outerShdw blurRad="50800" dist="12700" dir="5280000" rotWithShape="0">
                  <a:srgbClr val="000000">
                    <a:alpha val="40000"/>
                  </a:srgbClr>
                </a:outerShdw>
              </a:effectLst>
              <a:sp3d contourW="15875">
                <a:contourClr>
                  <a:schemeClr val="lt1"/>
                </a:contourClr>
              </a:sp3d>
            </c:spPr>
            <c:extLst xmlns:c16r2="http://schemas.microsoft.com/office/drawing/2015/06/chart">
              <c:ext xmlns:c16="http://schemas.microsoft.com/office/drawing/2014/chart" uri="{C3380CC4-5D6E-409C-BE32-E72D297353CC}">
                <c16:uniqueId val="{00000000-FBCA-4CC1-A55D-A10F8D6A083B}"/>
              </c:ext>
            </c:extLst>
          </c:dPt>
          <c:dPt>
            <c:idx val="1"/>
            <c:bubble3D val="0"/>
            <c:spPr>
              <a:solidFill>
                <a:schemeClr val="accent3">
                  <a:shade val="76000"/>
                </a:schemeClr>
              </a:solidFill>
              <a:ln w="15875" cap="flat" cmpd="sng" algn="ctr">
                <a:solidFill>
                  <a:schemeClr val="lt1"/>
                </a:solidFill>
                <a:prstDash val="solid"/>
                <a:round/>
              </a:ln>
              <a:effectLst>
                <a:outerShdw blurRad="50800" dist="12700" dir="5280000" rotWithShape="0">
                  <a:srgbClr val="000000">
                    <a:alpha val="40000"/>
                  </a:srgbClr>
                </a:outerShdw>
              </a:effectLst>
              <a:sp3d contourW="15875">
                <a:contourClr>
                  <a:schemeClr val="lt1"/>
                </a:contourClr>
              </a:sp3d>
            </c:spPr>
            <c:extLst xmlns:c16r2="http://schemas.microsoft.com/office/drawing/2015/06/chart">
              <c:ext xmlns:c16="http://schemas.microsoft.com/office/drawing/2014/chart" uri="{C3380CC4-5D6E-409C-BE32-E72D297353CC}">
                <c16:uniqueId val="{00000001-FBCA-4CC1-A55D-A10F8D6A083B}"/>
              </c:ext>
            </c:extLst>
          </c:dPt>
          <c:dPt>
            <c:idx val="2"/>
            <c:bubble3D val="0"/>
            <c:spPr>
              <a:solidFill>
                <a:schemeClr val="accent3"/>
              </a:solidFill>
              <a:ln w="15875" cap="flat" cmpd="sng" algn="ctr">
                <a:solidFill>
                  <a:schemeClr val="lt1"/>
                </a:solidFill>
                <a:prstDash val="solid"/>
                <a:round/>
              </a:ln>
              <a:effectLst>
                <a:outerShdw blurRad="50800" dist="12700" dir="5280000" rotWithShape="0">
                  <a:srgbClr val="000000">
                    <a:alpha val="40000"/>
                  </a:srgbClr>
                </a:outerShdw>
              </a:effectLst>
              <a:sp3d contourW="15875">
                <a:contourClr>
                  <a:schemeClr val="lt1"/>
                </a:contourClr>
              </a:sp3d>
            </c:spPr>
            <c:extLst xmlns:c16r2="http://schemas.microsoft.com/office/drawing/2015/06/chart">
              <c:ext xmlns:c16="http://schemas.microsoft.com/office/drawing/2014/chart" uri="{C3380CC4-5D6E-409C-BE32-E72D297353CC}">
                <c16:uniqueId val="{00000002-FBCA-4CC1-A55D-A10F8D6A083B}"/>
              </c:ext>
            </c:extLst>
          </c:dPt>
          <c:dPt>
            <c:idx val="3"/>
            <c:bubble3D val="0"/>
            <c:spPr>
              <a:solidFill>
                <a:schemeClr val="accent3">
                  <a:tint val="77000"/>
                </a:schemeClr>
              </a:solidFill>
              <a:ln w="15875" cap="flat" cmpd="sng" algn="ctr">
                <a:solidFill>
                  <a:schemeClr val="lt1"/>
                </a:solidFill>
                <a:prstDash val="solid"/>
                <a:round/>
              </a:ln>
              <a:effectLst>
                <a:outerShdw blurRad="50800" dist="12700" dir="5280000" rotWithShape="0">
                  <a:srgbClr val="000000">
                    <a:alpha val="40000"/>
                  </a:srgbClr>
                </a:outerShdw>
              </a:effectLst>
              <a:sp3d contourW="15875">
                <a:contourClr>
                  <a:schemeClr val="lt1"/>
                </a:contourClr>
              </a:sp3d>
            </c:spPr>
            <c:extLst xmlns:c16r2="http://schemas.microsoft.com/office/drawing/2015/06/chart">
              <c:ext xmlns:c16="http://schemas.microsoft.com/office/drawing/2014/chart" uri="{C3380CC4-5D6E-409C-BE32-E72D297353CC}">
                <c16:uniqueId val="{00000003-FBCA-4CC1-A55D-A10F8D6A083B}"/>
              </c:ext>
            </c:extLst>
          </c:dPt>
          <c:dPt>
            <c:idx val="4"/>
            <c:bubble3D val="0"/>
            <c:spPr>
              <a:solidFill>
                <a:schemeClr val="accent3">
                  <a:tint val="54000"/>
                </a:schemeClr>
              </a:solidFill>
              <a:ln w="15875" cap="flat" cmpd="sng" algn="ctr">
                <a:solidFill>
                  <a:schemeClr val="lt1"/>
                </a:solidFill>
                <a:prstDash val="solid"/>
                <a:round/>
              </a:ln>
              <a:effectLst>
                <a:outerShdw blurRad="50800" dist="12700" dir="5280000" rotWithShape="0">
                  <a:srgbClr val="000000">
                    <a:alpha val="40000"/>
                  </a:srgbClr>
                </a:outerShdw>
              </a:effectLst>
              <a:sp3d contourW="15875">
                <a:contourClr>
                  <a:schemeClr val="lt1"/>
                </a:contourClr>
              </a:sp3d>
            </c:spPr>
            <c:extLst xmlns:c16r2="http://schemas.microsoft.com/office/drawing/2015/06/chart">
              <c:ext xmlns:c16="http://schemas.microsoft.com/office/drawing/2014/chart" uri="{C3380CC4-5D6E-409C-BE32-E72D297353CC}">
                <c16:uniqueId val="{00000004-FBCA-4CC1-A55D-A10F8D6A083B}"/>
              </c:ext>
            </c:extLst>
          </c:dPt>
          <c:dLbls>
            <c:dLbl>
              <c:idx val="0"/>
              <c:layout>
                <c:manualLayout>
                  <c:x val="7.6473782987512715E-2"/>
                  <c:y val="-3.2746691261240489E-2"/>
                </c:manualLayout>
              </c:layout>
              <c:tx>
                <c:rich>
                  <a:bodyPr rot="0" spcFirstLastPara="1" vertOverflow="ellipsis" vert="horz" wrap="square" anchor="ctr" anchorCtr="1"/>
                  <a:lstStyle/>
                  <a:p>
                    <a:pPr>
                      <a:defRPr sz="1200" b="0" i="0" u="none" strike="noStrike" kern="1200" baseline="0">
                        <a:solidFill>
                          <a:schemeClr val="accent4">
                            <a:lumMod val="50000"/>
                          </a:schemeClr>
                        </a:solidFill>
                        <a:latin typeface="Calibri"/>
                        <a:ea typeface="Calibri"/>
                        <a:cs typeface="Calibri"/>
                      </a:defRPr>
                    </a:pPr>
                    <a:r>
                      <a:rPr lang="en-US" sz="1200" b="0" i="0" u="none" strike="noStrike" baseline="0" dirty="0">
                        <a:solidFill>
                          <a:schemeClr val="accent4">
                            <a:lumMod val="50000"/>
                          </a:schemeClr>
                        </a:solidFill>
                        <a:latin typeface="Calibri"/>
                      </a:rPr>
                      <a:t>18 471,9</a:t>
                    </a:r>
                    <a:endParaRPr lang="en-US" sz="1000" b="0" i="0" u="none" strike="noStrike" baseline="0" dirty="0">
                      <a:solidFill>
                        <a:srgbClr val="000000"/>
                      </a:solidFill>
                      <a:latin typeface="Calibri"/>
                    </a:endParaRPr>
                  </a:p>
                </c:rich>
              </c:tx>
              <c:numFmt formatCode="0.0%" sourceLinked="0"/>
              <c:spPr>
                <a:noFill/>
                <a:ln>
                  <a:noFill/>
                </a:ln>
                <a:effectLst/>
              </c:spPr>
              <c:dLblPos val="bestFit"/>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FBCA-4CC1-A55D-A10F8D6A083B}"/>
                </c:ext>
              </c:extLst>
            </c:dLbl>
            <c:dLbl>
              <c:idx val="1"/>
              <c:layout>
                <c:manualLayout>
                  <c:x val="-0.11181295759082743"/>
                  <c:y val="0.1127996056330522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FBCA-4CC1-A55D-A10F8D6A083B}"/>
                </c:ext>
              </c:extLst>
            </c:dLbl>
            <c:dLbl>
              <c:idx val="2"/>
              <c:layout>
                <c:manualLayout>
                  <c:x val="-8.9813510153336096E-3"/>
                  <c:y val="0.14607120810406315"/>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FBCA-4CC1-A55D-A10F8D6A083B}"/>
                </c:ext>
              </c:extLst>
            </c:dLbl>
            <c:dLbl>
              <c:idx val="3"/>
              <c:layout>
                <c:manualLayout>
                  <c:x val="-2.6640419947506565E-2"/>
                  <c:y val="-3.4834414733691255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FBCA-4CC1-A55D-A10F8D6A083B}"/>
                </c:ext>
              </c:extLst>
            </c:dLbl>
            <c:dLbl>
              <c:idx val="4"/>
              <c:layout>
                <c:manualLayout>
                  <c:x val="6.1573007321453238E-2"/>
                  <c:y val="-4.9639607231837142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FBCA-4CC1-A55D-A10F8D6A083B}"/>
                </c:ext>
              </c:extLst>
            </c:dLbl>
            <c:dLbl>
              <c:idx val="7"/>
              <c:layout>
                <c:manualLayout>
                  <c:x val="1.3811118735265946E-2"/>
                  <c:y val="-1.3437706251630826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FBCA-4CC1-A55D-A10F8D6A083B}"/>
                </c:ext>
              </c:extLst>
            </c:dLbl>
            <c:dLbl>
              <c:idx val="9"/>
              <c:layout>
                <c:manualLayout>
                  <c:x val="-1.3698228403071703E-2"/>
                  <c:y val="-3.234547435956471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FBCA-4CC1-A55D-A10F8D6A083B}"/>
                </c:ext>
              </c:extLst>
            </c:dLbl>
            <c:dLbl>
              <c:idx val="10"/>
              <c:layout>
                <c:manualLayout>
                  <c:x val="-3.4008014420975639E-2"/>
                  <c:y val="-1.7977774707986068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FBCA-4CC1-A55D-A10F8D6A083B}"/>
                </c:ext>
              </c:extLst>
            </c:dLbl>
            <c:dLbl>
              <c:idx val="11"/>
              <c:layout>
                <c:manualLayout>
                  <c:x val="5.1446060614295517E-4"/>
                  <c:y val="-4.8679529093950964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FBCA-4CC1-A55D-A10F8D6A083B}"/>
                </c:ext>
              </c:extLst>
            </c:dLbl>
            <c:dLbl>
              <c:idx val="12"/>
              <c:layout>
                <c:manualLayout>
                  <c:x val="2.8886903589165253E-2"/>
                  <c:y val="-4.6242881920461706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4">
                          <a:lumMod val="50000"/>
                        </a:schemeClr>
                      </a:solidFill>
                      <a:latin typeface="+mn-lt"/>
                      <a:ea typeface="+mn-ea"/>
                      <a:cs typeface="+mn-cs"/>
                    </a:defRPr>
                  </a:pPr>
                  <a:endParaRPr lang="ru-RU"/>
                </a:p>
              </c:txPr>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FBCA-4CC1-A55D-A10F8D6A083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accent4">
                        <a:lumMod val="50000"/>
                      </a:schemeClr>
                    </a:solidFill>
                    <a:latin typeface="+mn-lt"/>
                    <a:ea typeface="+mn-ea"/>
                    <a:cs typeface="+mn-cs"/>
                  </a:defRPr>
                </a:pPr>
                <a:endParaRPr lang="ru-RU"/>
              </a:p>
            </c:txPr>
            <c:showLegendKey val="0"/>
            <c:showVal val="1"/>
            <c:showCatName val="0"/>
            <c:showSerName val="0"/>
            <c:showPercent val="0"/>
            <c:showBubbleSize val="0"/>
            <c:showLeaderLines val="1"/>
            <c:leaderLines>
              <c:spPr>
                <a:ln w="15875" cap="flat" cmpd="sng" algn="ctr">
                  <a:solidFill>
                    <a:schemeClr val="tx1"/>
                  </a:solidFill>
                  <a:prstDash val="solid"/>
                  <a:round/>
                </a:ln>
                <a:effectLst/>
              </c:spPr>
            </c:leaderLines>
            <c:extLst xmlns:c16r2="http://schemas.microsoft.com/office/drawing/2015/06/chart">
              <c:ext xmlns:c15="http://schemas.microsoft.com/office/drawing/2012/chart" uri="{CE6537A1-D6FC-4f65-9D91-7224C49458BB}"/>
            </c:extLst>
          </c:dLbls>
          <c:cat>
            <c:strRef>
              <c:f>'район структура'!$A$6:$A$10</c:f>
              <c:strCache>
                <c:ptCount val="5"/>
                <c:pt idx="0">
                  <c:v>доходы от использования имущества, находящегося в государственной и муниципальной собственности</c:v>
                </c:pt>
                <c:pt idx="1">
                  <c:v>платежи при пользовании природными ресурсами</c:v>
                </c:pt>
                <c:pt idx="2">
                  <c:v>доходы от оказания платных услуг и компенсации затрат государства</c:v>
                </c:pt>
                <c:pt idx="3">
                  <c:v>штрафы, санкции, возмещение ущерба</c:v>
                </c:pt>
                <c:pt idx="4">
                  <c:v>прочие неналогвые доходы</c:v>
                </c:pt>
              </c:strCache>
            </c:strRef>
          </c:cat>
          <c:val>
            <c:numRef>
              <c:f>'район структура'!$B$6:$B$10</c:f>
              <c:numCache>
                <c:formatCode>General</c:formatCode>
                <c:ptCount val="5"/>
                <c:pt idx="0">
                  <c:v>18471.900000000001</c:v>
                </c:pt>
                <c:pt idx="1">
                  <c:v>2400</c:v>
                </c:pt>
                <c:pt idx="2">
                  <c:v>31624.9</c:v>
                </c:pt>
                <c:pt idx="3">
                  <c:v>770</c:v>
                </c:pt>
                <c:pt idx="4">
                  <c:v>492</c:v>
                </c:pt>
              </c:numCache>
            </c:numRef>
          </c:val>
          <c:extLst xmlns:c16r2="http://schemas.microsoft.com/office/drawing/2015/06/chart">
            <c:ext xmlns:c16="http://schemas.microsoft.com/office/drawing/2014/chart" uri="{C3380CC4-5D6E-409C-BE32-E72D297353CC}">
              <c16:uniqueId val="{0000000A-FBCA-4CC1-A55D-A10F8D6A083B}"/>
            </c:ext>
          </c:extLst>
        </c:ser>
        <c:dLbls>
          <c:showLegendKey val="0"/>
          <c:showVal val="0"/>
          <c:showCatName val="0"/>
          <c:showSerName val="0"/>
          <c:showPercent val="0"/>
          <c:showBubbleSize val="0"/>
          <c:showLeaderLines val="1"/>
        </c:dLbls>
      </c:pie3DChart>
      <c:spPr>
        <a:noFill/>
        <a:ln w="25400">
          <a:noFill/>
        </a:ln>
        <a:effectLst/>
      </c:spPr>
    </c:plotArea>
    <c:legend>
      <c:legendPos val="r"/>
      <c:legendEntry>
        <c:idx val="2"/>
        <c:txPr>
          <a:bodyPr rot="0" spcFirstLastPara="1" vertOverflow="ellipsis" vert="horz" wrap="square" anchor="ctr" anchorCtr="1"/>
          <a:lstStyle/>
          <a:p>
            <a:pPr>
              <a:defRPr sz="1100" b="0" i="0" u="none" strike="noStrike" kern="900" baseline="0">
                <a:solidFill>
                  <a:schemeClr val="accent4">
                    <a:lumMod val="50000"/>
                  </a:schemeClr>
                </a:solidFill>
                <a:latin typeface="+mn-lt"/>
                <a:ea typeface="+mn-ea"/>
                <a:cs typeface="+mn-cs"/>
              </a:defRPr>
            </a:pPr>
            <a:endParaRPr lang="ru-RU"/>
          </a:p>
        </c:txPr>
      </c:legendEntry>
      <c:layout>
        <c:manualLayout>
          <c:xMode val="edge"/>
          <c:yMode val="edge"/>
          <c:x val="0.65335150682729237"/>
          <c:y val="0.42448881715471526"/>
          <c:w val="0.33954749107146931"/>
          <c:h val="0.57235803550841591"/>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accent4">
                  <a:lumMod val="50000"/>
                </a:schemeClr>
              </a:solidFill>
              <a:latin typeface="+mn-lt"/>
              <a:ea typeface="+mn-ea"/>
              <a:cs typeface="+mn-cs"/>
            </a:defRPr>
          </a:pPr>
          <a:endParaRPr lang="ru-RU"/>
        </a:p>
      </c:txPr>
    </c:legend>
    <c:plotVisOnly val="1"/>
    <c:dispBlanksAs val="zero"/>
    <c:showDLblsOverMax val="0"/>
  </c:chart>
  <c:spPr>
    <a:noFill/>
    <a:ln w="15875" cap="flat" cmpd="sng" algn="ctr">
      <a:noFill/>
      <a:prstDash val="solid"/>
    </a:ln>
    <a:effectLst/>
  </c:spPr>
  <c:txPr>
    <a:bodyPr/>
    <a:lstStyle/>
    <a:p>
      <a:pPr>
        <a:defRPr/>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9429454343408201"/>
          <c:y val="0.22264538245444374"/>
          <c:w val="0.61207610242749511"/>
          <c:h val="0.7631743838374212"/>
        </c:manualLayout>
      </c:layout>
      <c:pie3DChart>
        <c:varyColors val="1"/>
        <c:dLbls>
          <c:showLegendKey val="0"/>
          <c:showVal val="0"/>
          <c:showCatName val="1"/>
          <c:showSerName val="0"/>
          <c:showPercent val="0"/>
          <c:showBubbleSize val="0"/>
          <c:showLeaderLines val="0"/>
        </c:dLbls>
      </c:pie3DChart>
      <c:spPr>
        <a:noFill/>
        <a:ln w="25400">
          <a:noFill/>
        </a:ln>
        <a:effectLst/>
      </c:spPr>
    </c:plotArea>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499"/>
          <c:h val="0.7631743838374212"/>
        </c:manualLayout>
      </c:layout>
      <c:pie3DChart>
        <c:varyColors val="1"/>
        <c:dLbls>
          <c:showLegendKey val="0"/>
          <c:showVal val="0"/>
          <c:showCatName val="0"/>
          <c:showSerName val="0"/>
          <c:showPercent val="0"/>
          <c:showBubbleSize val="0"/>
          <c:showLeaderLines val="1"/>
        </c:dLbls>
      </c:pie3DChart>
      <c:spPr>
        <a:noFill/>
        <a:ln w="25400">
          <a:noFill/>
        </a:ln>
      </c:spPr>
    </c:plotArea>
    <c:legend>
      <c:legendPos val="r"/>
      <c:layout>
        <c:manualLayout>
          <c:xMode val="edge"/>
          <c:yMode val="edge"/>
          <c:x val="2.6344362430250713E-2"/>
          <c:y val="0.77163356809112027"/>
          <c:w val="0.95050459648344576"/>
          <c:h val="0.22012050783196027"/>
        </c:manualLayout>
      </c:layout>
      <c:overlay val="0"/>
      <c:txPr>
        <a:bodyPr/>
        <a:lstStyle/>
        <a:p>
          <a:pPr>
            <a:defRPr sz="1400" b="0" i="0" u="none" strike="noStrike" baseline="0">
              <a:solidFill>
                <a:schemeClr val="accent4">
                  <a:lumMod val="50000"/>
                </a:schemeClr>
              </a:solidFill>
              <a:latin typeface="+mn-lt"/>
              <a:ea typeface="Calibri"/>
              <a:cs typeface="Calibri"/>
            </a:defRPr>
          </a:pPr>
          <a:endParaRPr lang="ru-RU"/>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499"/>
          <c:h val="0.7631743838374212"/>
        </c:manualLayout>
      </c:layout>
      <c:pie3DChart>
        <c:varyColors val="1"/>
        <c:ser>
          <c:idx val="0"/>
          <c:order val="0"/>
          <c:tx>
            <c:strRef>
              <c:f>безвозмездные!$B$2:$B$5</c:f>
              <c:strCache>
                <c:ptCount val="1"/>
                <c:pt idx="0">
                  <c:v>2023 факт</c:v>
                </c:pt>
              </c:strCache>
            </c:strRef>
          </c:tx>
          <c:explosion val="25"/>
          <c:dPt>
            <c:idx val="0"/>
            <c:bubble3D val="0"/>
          </c:dPt>
          <c:dPt>
            <c:idx val="1"/>
            <c:bubble3D val="0"/>
            <c:explosion val="13"/>
          </c:dPt>
          <c:dPt>
            <c:idx val="2"/>
            <c:bubble3D val="0"/>
            <c:explosion val="11"/>
          </c:dPt>
          <c:dPt>
            <c:idx val="3"/>
            <c:bubble3D val="0"/>
            <c:explosion val="18"/>
          </c:dPt>
          <c:dPt>
            <c:idx val="4"/>
            <c:bubble3D val="0"/>
          </c:dPt>
          <c:dLbls>
            <c:dLbl>
              <c:idx val="0"/>
              <c:layout>
                <c:manualLayout>
                  <c:x val="7.8389680315670965E-2"/>
                  <c:y val="-3.6604815702385073E-2"/>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dLbl>
              <c:idx val="1"/>
              <c:layout>
                <c:manualLayout>
                  <c:x val="8.3625527864497312E-2"/>
                  <c:y val="-3.3150473582106502E-2"/>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dLbl>
              <c:idx val="2"/>
              <c:layout>
                <c:manualLayout>
                  <c:x val="-0.22782353483769802"/>
                  <c:y val="-7.6088615065712767E-2"/>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dLbl>
              <c:idx val="3"/>
              <c:layout>
                <c:manualLayout>
                  <c:x val="-0.11194029850746269"/>
                  <c:y val="-0.15380736258194649"/>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dLbl>
              <c:idx val="4"/>
              <c:layout>
                <c:manualLayout>
                  <c:x val="-8.4036958856423365E-3"/>
                  <c:y val="-0.10170134494110622"/>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dLbl>
              <c:idx val="5"/>
              <c:layout>
                <c:manualLayout>
                  <c:x val="0.192744836607884"/>
                  <c:y val="-5.0044233981241852E-2"/>
                </c:manualLayout>
              </c:layout>
              <c:spPr/>
              <c:txPr>
                <a:bodyPr/>
                <a:lstStyle/>
                <a:p>
                  <a:pPr>
                    <a:defRPr sz="1400">
                      <a:solidFill>
                        <a:schemeClr val="accent4">
                          <a:lumMod val="50000"/>
                        </a:schemeClr>
                      </a:solidFill>
                    </a:defRPr>
                  </a:pPr>
                  <a:endParaRPr lang="ru-RU"/>
                </a:p>
              </c:txPr>
              <c:dLblPos val="bestFit"/>
              <c:showLegendKey val="1"/>
              <c:showVal val="1"/>
              <c:showCatName val="0"/>
              <c:showSerName val="0"/>
              <c:showPercent val="0"/>
              <c:showBubbleSize val="0"/>
            </c:dLbl>
            <c:spPr>
              <a:noFill/>
              <a:ln w="25400">
                <a:noFill/>
              </a:ln>
            </c:spPr>
            <c:txPr>
              <a:bodyPr/>
              <a:lstStyle/>
              <a:p>
                <a:pPr>
                  <a:defRPr sz="1400">
                    <a:solidFill>
                      <a:schemeClr val="accent4">
                        <a:lumMod val="50000"/>
                      </a:schemeClr>
                    </a:solidFill>
                  </a:defRPr>
                </a:pPr>
                <a:endParaRPr lang="ru-RU"/>
              </a:p>
            </c:txPr>
            <c:showLegendKey val="1"/>
            <c:showVal val="1"/>
            <c:showCatName val="0"/>
            <c:showSerName val="0"/>
            <c:showPercent val="0"/>
            <c:showBubbleSize val="0"/>
            <c:showLeaderLines val="1"/>
          </c:dLbls>
          <c:cat>
            <c:strRef>
              <c:f>безвозмездные!$A$7:$A$11</c:f>
              <c:strCache>
                <c:ptCount val="5"/>
                <c:pt idx="0">
                  <c:v>Дотации из вышестоящих бюджетов</c:v>
                </c:pt>
                <c:pt idx="1">
                  <c:v>Субсидии из вышестоящих бюджетов
</c:v>
                </c:pt>
                <c:pt idx="2">
                  <c:v>Субвенции из вышестоящих бюджетов </c:v>
                </c:pt>
                <c:pt idx="3">
                  <c:v>Иные межбюджетные трансферты</c:v>
                </c:pt>
                <c:pt idx="4">
                  <c:v>Прочие безвозмездные поступления</c:v>
                </c:pt>
              </c:strCache>
            </c:strRef>
          </c:cat>
          <c:val>
            <c:numRef>
              <c:f>безвозмездные!$B$7:$B$11</c:f>
              <c:numCache>
                <c:formatCode>#,##0.0</c:formatCode>
                <c:ptCount val="5"/>
                <c:pt idx="0">
                  <c:v>144665</c:v>
                </c:pt>
                <c:pt idx="1">
                  <c:v>1210268.1000000001</c:v>
                </c:pt>
                <c:pt idx="2">
                  <c:v>544849.9</c:v>
                </c:pt>
                <c:pt idx="3">
                  <c:v>90923.3</c:v>
                </c:pt>
                <c:pt idx="4">
                  <c:v>69621.2</c:v>
                </c:pt>
              </c:numCache>
            </c:numRef>
          </c:val>
        </c:ser>
        <c:dLbls>
          <c:showLegendKey val="0"/>
          <c:showVal val="0"/>
          <c:showCatName val="0"/>
          <c:showSerName val="0"/>
          <c:showPercent val="0"/>
          <c:showBubbleSize val="0"/>
          <c:showLeaderLines val="1"/>
        </c:dLbls>
      </c:pie3DChart>
      <c:spPr>
        <a:noFill/>
        <a:ln w="25400">
          <a:noFill/>
        </a:ln>
      </c:spPr>
    </c:plotArea>
    <c:legend>
      <c:legendPos val="r"/>
      <c:legendEntry>
        <c:idx val="0"/>
        <c:txPr>
          <a:bodyPr/>
          <a:lstStyle/>
          <a:p>
            <a:pPr>
              <a:defRPr sz="1200" kern="100" baseline="0">
                <a:solidFill>
                  <a:schemeClr val="accent4">
                    <a:lumMod val="50000"/>
                  </a:schemeClr>
                </a:solidFill>
              </a:defRPr>
            </a:pPr>
            <a:endParaRPr lang="ru-RU"/>
          </a:p>
        </c:txPr>
      </c:legendEntry>
      <c:layout>
        <c:manualLayout>
          <c:xMode val="edge"/>
          <c:yMode val="edge"/>
          <c:x val="2.6344362430250713E-2"/>
          <c:y val="0.77015347161235714"/>
          <c:w val="0.95050459648344576"/>
          <c:h val="0.22160044656681907"/>
        </c:manualLayout>
      </c:layout>
      <c:overlay val="0"/>
      <c:txPr>
        <a:bodyPr/>
        <a:lstStyle/>
        <a:p>
          <a:pPr>
            <a:defRPr sz="1200">
              <a:solidFill>
                <a:schemeClr val="accent4">
                  <a:lumMod val="50000"/>
                </a:schemeClr>
              </a:solidFill>
            </a:defRPr>
          </a:pPr>
          <a:endParaRPr lang="ru-RU"/>
        </a:p>
      </c:txPr>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ubbleChart>
        <c:varyColors val="0"/>
        <c:dLbls>
          <c:showLegendKey val="0"/>
          <c:showVal val="0"/>
          <c:showCatName val="0"/>
          <c:showSerName val="0"/>
          <c:showPercent val="0"/>
          <c:showBubbleSize val="0"/>
        </c:dLbls>
        <c:bubbleScale val="100"/>
        <c:showNegBubbles val="0"/>
        <c:axId val="36275904"/>
        <c:axId val="35295744"/>
      </c:bubbleChart>
      <c:valAx>
        <c:axId val="36275904"/>
        <c:scaling>
          <c:orientation val="minMax"/>
        </c:scaling>
        <c:delete val="0"/>
        <c:axPos val="b"/>
        <c:numFmt formatCode="General" sourceLinked="1"/>
        <c:majorTickMark val="out"/>
        <c:minorTickMark val="none"/>
        <c:tickLblPos val="nextTo"/>
        <c:crossAx val="35295744"/>
        <c:crosses val="autoZero"/>
        <c:crossBetween val="midCat"/>
      </c:valAx>
      <c:valAx>
        <c:axId val="35295744"/>
        <c:scaling>
          <c:orientation val="minMax"/>
        </c:scaling>
        <c:delete val="0"/>
        <c:axPos val="l"/>
        <c:majorGridlines/>
        <c:numFmt formatCode="General" sourceLinked="1"/>
        <c:majorTickMark val="out"/>
        <c:minorTickMark val="none"/>
        <c:tickLblPos val="nextTo"/>
        <c:crossAx val="36275904"/>
        <c:crosses val="autoZero"/>
        <c:crossBetween val="midCat"/>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1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7">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_rels/data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800" b="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r>
            <a:rPr lang="ru-RU" sz="1800" b="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dirty="0">
            <a:solidFill>
              <a:schemeClr val="accent3">
                <a:lumMod val="50000"/>
              </a:schemeClr>
            </a:solidFill>
            <a:latin typeface="+mn-lt"/>
          </a:endParaRPr>
        </a:p>
      </dgm:t>
    </dgm:pt>
    <dgm:pt modelId="{3DA66334-1FE0-4407-BAF8-A68A68670F0F}" type="parTrans" cxnId="{625A438F-225C-445F-8340-06C397F699D1}">
      <dgm:prSet/>
      <dgm:spPr/>
      <dgm:t>
        <a:bodyPr/>
        <a:lstStyle/>
        <a:p>
          <a:endParaRPr lang="ru-RU">
            <a:solidFill>
              <a:schemeClr val="accent3">
                <a:lumMod val="50000"/>
              </a:schemeClr>
            </a:solidFill>
          </a:endParaRPr>
        </a:p>
      </dgm:t>
    </dgm:pt>
    <dgm:pt modelId="{D13344E8-16B3-4CA6-9F18-E9BE0D955015}" type="sibTrans" cxnId="{625A438F-225C-445F-8340-06C397F699D1}">
      <dgm:prSet/>
      <dgm:spPr/>
      <dgm:t>
        <a:bodyPr/>
        <a:lstStyle/>
        <a:p>
          <a:endParaRPr lang="ru-RU">
            <a:solidFill>
              <a:schemeClr val="accent3">
                <a:lumMod val="50000"/>
              </a:schemeClr>
            </a:solidFill>
          </a:endParaRPr>
        </a:p>
      </dgm:t>
    </dgm:pt>
    <dgm:pt modelId="{36C854BF-B52A-4BAD-8FE9-F2523999037C}">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15</a:t>
          </a:r>
        </a:p>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gm:t>
    </dgm:pt>
    <dgm:pt modelId="{A582C93F-0081-40A8-BED0-25E907DEE320}" type="parTrans" cxnId="{1436EE6A-3152-4913-9D05-09B699EBBBC5}">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EA5030EB-6210-4CF5-A045-8285AC985F24}" type="sibTrans" cxnId="{1436EE6A-3152-4913-9D05-09B699EBBBC5}">
      <dgm:prSet/>
      <dgm:spPr/>
      <dgm:t>
        <a:bodyPr/>
        <a:lstStyle/>
        <a:p>
          <a:endParaRPr lang="ru-RU">
            <a:solidFill>
              <a:schemeClr val="accent3">
                <a:lumMod val="50000"/>
              </a:schemeClr>
            </a:solidFill>
          </a:endParaRPr>
        </a:p>
      </dgm:t>
    </dgm:pt>
    <dgm:pt modelId="{573A43F8-5390-4AB9-939A-9A152CF500D5}">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rPr>
            <a:t>1</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gm:t>
    </dgm:pt>
    <dgm:pt modelId="{C18E8504-02DB-4F71-A744-09FDF3D5F9F6}" type="parTrans" cxnId="{23C9464E-C320-42C8-9E6B-190B45773FB3}">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82A33EA7-5FA8-46D7-9A86-402CD82E909E}" type="sibTrans" cxnId="{23C9464E-C320-42C8-9E6B-190B45773FB3}">
      <dgm:prSet/>
      <dgm:spPr/>
      <dgm:t>
        <a:bodyPr/>
        <a:lstStyle/>
        <a:p>
          <a:endParaRPr lang="ru-RU">
            <a:solidFill>
              <a:schemeClr val="accent3">
                <a:lumMod val="50000"/>
              </a:schemeClr>
            </a:solidFill>
          </a:endParaRPr>
        </a:p>
      </dgm:t>
    </dgm:pt>
    <dgm:pt modelId="{98A41FB8-A203-4F63-A6D4-F6486778F23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14</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FFF4520F-37A5-4DF4-A66E-220886788AC6}" type="sibTrans" cxnId="{C2A3B03B-51FA-460D-BE53-C7FB34A6A9AE}">
      <dgm:prSet/>
      <dgm:spPr/>
      <dgm:t>
        <a:bodyPr/>
        <a:lstStyle/>
        <a:p>
          <a:endParaRPr lang="ru-RU">
            <a:solidFill>
              <a:schemeClr val="accent3">
                <a:lumMod val="50000"/>
              </a:schemeClr>
            </a:solidFill>
          </a:endParaRPr>
        </a:p>
      </dgm:t>
    </dgm:pt>
    <dgm:pt modelId="{E1FB25FE-532A-4A8A-BECE-90E27D2ECBCF}">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gm:t>
    </dgm:pt>
    <dgm:pt modelId="{2E260C23-362A-45BF-B467-97D3E6EDD8DB}" type="parTrans" cxnId="{DC849070-A5C6-4D72-B3B6-AEF7F5EC932A}">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A5DE0721-D802-49A7-B936-D5032F70F988}" type="sibTrans" cxnId="{DC849070-A5C6-4D72-B3B6-AEF7F5EC932A}">
      <dgm:prSet/>
      <dgm:spPr/>
      <dgm:t>
        <a:bodyPr/>
        <a:lstStyle/>
        <a:p>
          <a:endParaRPr lang="ru-RU">
            <a:solidFill>
              <a:schemeClr val="accent3">
                <a:lumMod val="50000"/>
              </a:schemeClr>
            </a:solidFill>
          </a:endParaRPr>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t>
        <a:bodyPr/>
        <a:lstStyle/>
        <a:p>
          <a:endParaRPr lang="ru-RU"/>
        </a:p>
      </dgm:t>
    </dgm:pt>
    <dgm:pt modelId="{B921E435-1E1D-41AA-BD26-58B3EBF36ABE}" type="pres">
      <dgm:prSet presAssocID="{671CEDCA-1A64-4439-9339-0F688EDE5058}" presName="hierRoot1" presStyleCnt="0">
        <dgm:presLayoutVars>
          <dgm:hierBranch val="init"/>
        </dgm:presLayoutVars>
      </dgm:prSet>
      <dgm:spPr/>
    </dgm:pt>
    <dgm:pt modelId="{2A54FA65-1CCD-4480-8FE9-A6FFF911B6F5}" type="pres">
      <dgm:prSet presAssocID="{671CEDCA-1A64-4439-9339-0F688EDE5058}" presName="rootComposite1" presStyleCnt="0"/>
      <dgm:spPr/>
    </dgm:pt>
    <dgm:pt modelId="{3CC37B14-09C2-45DC-A84B-D35581AB5892}" type="pres">
      <dgm:prSet presAssocID="{671CEDCA-1A64-4439-9339-0F688EDE5058}" presName="rootText1" presStyleLbl="node0" presStyleIdx="0" presStyleCnt="1" custScaleX="546133" custScaleY="160256" custLinFactX="-100000" custLinFactY="-158366" custLinFactNeighborX="-172009" custLinFactNeighborY="-200000">
        <dgm:presLayoutVars>
          <dgm:chPref val="3"/>
        </dgm:presLayoutVars>
      </dgm:prSet>
      <dgm:spPr/>
      <dgm:t>
        <a:bodyPr/>
        <a:lstStyle/>
        <a:p>
          <a:endParaRPr lang="ru-RU"/>
        </a:p>
      </dgm:t>
    </dgm:pt>
    <dgm:pt modelId="{42F80746-9081-420F-B648-427D4E077787}" type="pres">
      <dgm:prSet presAssocID="{671CEDCA-1A64-4439-9339-0F688EDE5058}" presName="rootConnector1" presStyleLbl="node1" presStyleIdx="0" presStyleCnt="0"/>
      <dgm:spPr/>
      <dgm:t>
        <a:bodyPr/>
        <a:lstStyle/>
        <a:p>
          <a:endParaRPr lang="ru-RU"/>
        </a:p>
      </dgm:t>
    </dgm:pt>
    <dgm:pt modelId="{55ED4E17-FC26-4B8C-B99A-6A2F73C14887}" type="pres">
      <dgm:prSet presAssocID="{671CEDCA-1A64-4439-9339-0F688EDE5058}" presName="hierChild2" presStyleCnt="0"/>
      <dgm:spPr/>
    </dgm:pt>
    <dgm:pt modelId="{BF25AB32-FFAC-4B58-B8E6-83E35D461773}" type="pres">
      <dgm:prSet presAssocID="{A582C93F-0081-40A8-BED0-25E907DEE320}" presName="Name37" presStyleLbl="parChTrans1D2" presStyleIdx="0" presStyleCnt="2"/>
      <dgm:spPr/>
      <dgm:t>
        <a:bodyPr/>
        <a:lstStyle/>
        <a:p>
          <a:endParaRPr lang="ru-RU"/>
        </a:p>
      </dgm:t>
    </dgm:pt>
    <dgm:pt modelId="{31339A48-9B90-4C58-A77B-A2218ECF236A}" type="pres">
      <dgm:prSet presAssocID="{36C854BF-B52A-4BAD-8FE9-F2523999037C}" presName="hierRoot2" presStyleCnt="0">
        <dgm:presLayoutVars>
          <dgm:hierBranch val="init"/>
        </dgm:presLayoutVars>
      </dgm:prSet>
      <dgm:spPr/>
    </dgm:pt>
    <dgm:pt modelId="{FFD78F60-2A2F-4C33-9B31-CE9B73BF06CF}" type="pres">
      <dgm:prSet presAssocID="{36C854BF-B52A-4BAD-8FE9-F2523999037C}" presName="rootComposite" presStyleCnt="0"/>
      <dgm:spPr/>
    </dgm:pt>
    <dgm:pt modelId="{5205DF40-9B9D-44C0-A600-FE41A879693F}" type="pres">
      <dgm:prSet presAssocID="{36C854BF-B52A-4BAD-8FE9-F2523999037C}" presName="rootText" presStyleLbl="node2" presStyleIdx="0" presStyleCnt="2" custScaleX="225838">
        <dgm:presLayoutVars>
          <dgm:chPref val="3"/>
        </dgm:presLayoutVars>
      </dgm:prSet>
      <dgm:spPr/>
      <dgm:t>
        <a:bodyPr/>
        <a:lstStyle/>
        <a:p>
          <a:endParaRPr lang="ru-RU"/>
        </a:p>
      </dgm:t>
    </dgm:pt>
    <dgm:pt modelId="{B1DC1E0F-C4A9-40B2-9D7E-4CBF676C48E5}" type="pres">
      <dgm:prSet presAssocID="{36C854BF-B52A-4BAD-8FE9-F2523999037C}" presName="rootConnector" presStyleLbl="node2" presStyleIdx="0" presStyleCnt="2"/>
      <dgm:spPr/>
      <dgm:t>
        <a:bodyPr/>
        <a:lstStyle/>
        <a:p>
          <a:endParaRPr lang="ru-RU"/>
        </a:p>
      </dgm:t>
    </dgm:pt>
    <dgm:pt modelId="{D1E8D53C-EBF6-4CEC-A865-AC1D5C1C8320}" type="pres">
      <dgm:prSet presAssocID="{36C854BF-B52A-4BAD-8FE9-F2523999037C}" presName="hierChild4" presStyleCnt="0"/>
      <dgm:spPr/>
    </dgm:pt>
    <dgm:pt modelId="{599E31DC-BFF0-4419-9E81-A3F134140454}" type="pres">
      <dgm:prSet presAssocID="{C18E8504-02DB-4F71-A744-09FDF3D5F9F6}" presName="Name37" presStyleLbl="parChTrans1D3" presStyleIdx="0" presStyleCnt="2"/>
      <dgm:spPr/>
      <dgm:t>
        <a:bodyPr/>
        <a:lstStyle/>
        <a:p>
          <a:endParaRPr lang="ru-RU"/>
        </a:p>
      </dgm:t>
    </dgm:pt>
    <dgm:pt modelId="{85F2AE46-9376-4E83-8A52-5BFEF3B0DB64}" type="pres">
      <dgm:prSet presAssocID="{573A43F8-5390-4AB9-939A-9A152CF500D5}" presName="hierRoot2" presStyleCnt="0">
        <dgm:presLayoutVars>
          <dgm:hierBranch val="init"/>
        </dgm:presLayoutVars>
      </dgm:prSet>
      <dgm:spPr/>
    </dgm:pt>
    <dgm:pt modelId="{CDE296DF-11C1-4939-88B3-B913F3297AE9}" type="pres">
      <dgm:prSet presAssocID="{573A43F8-5390-4AB9-939A-9A152CF500D5}" presName="rootComposite" presStyleCnt="0"/>
      <dgm:spPr/>
    </dgm:pt>
    <dgm:pt modelId="{98B99544-7CDE-443D-B0DB-9C3951712EF3}" type="pres">
      <dgm:prSet presAssocID="{573A43F8-5390-4AB9-939A-9A152CF500D5}" presName="rootText" presStyleLbl="node3" presStyleIdx="0" presStyleCnt="2" custScaleX="225737" custScaleY="119265">
        <dgm:presLayoutVars>
          <dgm:chPref val="3"/>
        </dgm:presLayoutVars>
      </dgm:prSet>
      <dgm:spPr/>
      <dgm:t>
        <a:bodyPr/>
        <a:lstStyle/>
        <a:p>
          <a:endParaRPr lang="ru-RU"/>
        </a:p>
      </dgm:t>
    </dgm:pt>
    <dgm:pt modelId="{9C243D79-F902-404F-9BA1-420CEB81113C}" type="pres">
      <dgm:prSet presAssocID="{573A43F8-5390-4AB9-939A-9A152CF500D5}" presName="rootConnector" presStyleLbl="node3" presStyleIdx="0" presStyleCnt="2"/>
      <dgm:spPr/>
      <dgm:t>
        <a:bodyPr/>
        <a:lstStyle/>
        <a:p>
          <a:endParaRPr lang="ru-RU"/>
        </a:p>
      </dgm:t>
    </dgm:pt>
    <dgm:pt modelId="{1BB40F78-B4C7-416D-8155-ED050DA88177}" type="pres">
      <dgm:prSet presAssocID="{573A43F8-5390-4AB9-939A-9A152CF500D5}" presName="hierChild4" presStyleCnt="0"/>
      <dgm:spPr/>
    </dgm:pt>
    <dgm:pt modelId="{85D930D6-EB83-4A21-B223-6A7EC7B8849A}" type="pres">
      <dgm:prSet presAssocID="{573A43F8-5390-4AB9-939A-9A152CF500D5}" presName="hierChild5" presStyleCnt="0"/>
      <dgm:spPr/>
    </dgm:pt>
    <dgm:pt modelId="{ED4E658C-BB82-4A73-A480-FD91A9795CBA}" type="pres">
      <dgm:prSet presAssocID="{23C4A419-2499-4A4C-B693-EB52F02321B8}" presName="Name37" presStyleLbl="parChTrans1D3" presStyleIdx="1" presStyleCnt="2"/>
      <dgm:spPr/>
      <dgm:t>
        <a:bodyPr/>
        <a:lstStyle/>
        <a:p>
          <a:endParaRPr lang="ru-RU"/>
        </a:p>
      </dgm:t>
    </dgm:pt>
    <dgm:pt modelId="{17FB6994-0D37-4B16-9865-6D5098B2B0AE}" type="pres">
      <dgm:prSet presAssocID="{98A41FB8-A203-4F63-A6D4-F6486778F238}" presName="hierRoot2" presStyleCnt="0">
        <dgm:presLayoutVars>
          <dgm:hierBranch val="init"/>
        </dgm:presLayoutVars>
      </dgm:prSet>
      <dgm:spPr/>
    </dgm:pt>
    <dgm:pt modelId="{C4CEF721-2409-4644-85AD-395B0DE1E41F}" type="pres">
      <dgm:prSet presAssocID="{98A41FB8-A203-4F63-A6D4-F6486778F238}" presName="rootComposite" presStyleCnt="0"/>
      <dgm:spPr/>
    </dgm:pt>
    <dgm:pt modelId="{E00FD14B-4291-4D2F-99A5-640B8AE86191}" type="pres">
      <dgm:prSet presAssocID="{98A41FB8-A203-4F63-A6D4-F6486778F238}" presName="rootText" presStyleLbl="node3" presStyleIdx="1" presStyleCnt="2" custScaleX="225737">
        <dgm:presLayoutVars>
          <dgm:chPref val="3"/>
        </dgm:presLayoutVars>
      </dgm:prSet>
      <dgm:spPr/>
      <dgm:t>
        <a:bodyPr/>
        <a:lstStyle/>
        <a:p>
          <a:endParaRPr lang="ru-RU"/>
        </a:p>
      </dgm:t>
    </dgm:pt>
    <dgm:pt modelId="{BC0C1067-CFBC-4DEB-B8D0-5FE56CD2412A}" type="pres">
      <dgm:prSet presAssocID="{98A41FB8-A203-4F63-A6D4-F6486778F238}" presName="rootConnector" presStyleLbl="node3" presStyleIdx="1" presStyleCnt="2"/>
      <dgm:spPr/>
      <dgm:t>
        <a:bodyPr/>
        <a:lstStyle/>
        <a:p>
          <a:endParaRPr lang="ru-RU"/>
        </a:p>
      </dgm:t>
    </dgm:pt>
    <dgm:pt modelId="{53F04730-DAF2-4A37-A1C1-7A772184CBB6}" type="pres">
      <dgm:prSet presAssocID="{98A41FB8-A203-4F63-A6D4-F6486778F238}" presName="hierChild4" presStyleCnt="0"/>
      <dgm:spPr/>
    </dgm:pt>
    <dgm:pt modelId="{5C690390-32E7-4E17-B064-EA3294DADD8B}" type="pres">
      <dgm:prSet presAssocID="{98A41FB8-A203-4F63-A6D4-F6486778F238}" presName="hierChild5" presStyleCnt="0"/>
      <dgm:spPr/>
    </dgm:pt>
    <dgm:pt modelId="{AFC9DBB4-1CC4-4378-AED2-192C7F1E94B5}" type="pres">
      <dgm:prSet presAssocID="{36C854BF-B52A-4BAD-8FE9-F2523999037C}" presName="hierChild5" presStyleCnt="0"/>
      <dgm:spPr/>
    </dgm:pt>
    <dgm:pt modelId="{230A55F6-D10A-4F91-9B4F-4043AA54C853}" type="pres">
      <dgm:prSet presAssocID="{2E260C23-362A-45BF-B467-97D3E6EDD8DB}" presName="Name37" presStyleLbl="parChTrans1D2" presStyleIdx="1" presStyleCnt="2"/>
      <dgm:spPr/>
      <dgm:t>
        <a:bodyPr/>
        <a:lstStyle/>
        <a:p>
          <a:endParaRPr lang="ru-RU"/>
        </a:p>
      </dgm:t>
    </dgm:pt>
    <dgm:pt modelId="{A1A365FF-9669-41EC-8111-26938621C1E3}" type="pres">
      <dgm:prSet presAssocID="{E1FB25FE-532A-4A8A-BECE-90E27D2ECBCF}" presName="hierRoot2" presStyleCnt="0">
        <dgm:presLayoutVars>
          <dgm:hierBranch val="init"/>
        </dgm:presLayoutVars>
      </dgm:prSet>
      <dgm:spPr/>
    </dgm:pt>
    <dgm:pt modelId="{84C7DB84-CD60-475B-96DB-63721A98E702}" type="pres">
      <dgm:prSet presAssocID="{E1FB25FE-532A-4A8A-BECE-90E27D2ECBCF}" presName="rootComposite" presStyleCnt="0"/>
      <dgm:spPr/>
    </dgm:pt>
    <dgm:pt modelId="{D859C348-7C3B-4376-BE14-73D14619B936}" type="pres">
      <dgm:prSet presAssocID="{E1FB25FE-532A-4A8A-BECE-90E27D2ECBCF}" presName="rootText" presStyleLbl="node2" presStyleIdx="1" presStyleCnt="2" custScaleX="209928">
        <dgm:presLayoutVars>
          <dgm:chPref val="3"/>
        </dgm:presLayoutVars>
      </dgm:prSet>
      <dgm:spPr/>
      <dgm:t>
        <a:bodyPr/>
        <a:lstStyle/>
        <a:p>
          <a:endParaRPr lang="ru-RU"/>
        </a:p>
      </dgm:t>
    </dgm:pt>
    <dgm:pt modelId="{31D0806C-6CA9-4523-A162-8DE0EB6C9B3B}" type="pres">
      <dgm:prSet presAssocID="{E1FB25FE-532A-4A8A-BECE-90E27D2ECBCF}" presName="rootConnector" presStyleLbl="node2" presStyleIdx="1" presStyleCnt="2"/>
      <dgm:spPr/>
      <dgm:t>
        <a:bodyPr/>
        <a:lstStyle/>
        <a:p>
          <a:endParaRPr lang="ru-RU"/>
        </a:p>
      </dgm:t>
    </dgm:pt>
    <dgm:pt modelId="{F598B16E-E282-48BF-93CB-A7C40FDABD8C}" type="pres">
      <dgm:prSet presAssocID="{E1FB25FE-532A-4A8A-BECE-90E27D2ECBCF}" presName="hierChild4" presStyleCnt="0"/>
      <dgm:spPr/>
    </dgm:pt>
    <dgm:pt modelId="{08B74AF2-ACE2-494A-9044-9E1B91CC1C9C}" type="pres">
      <dgm:prSet presAssocID="{E1FB25FE-532A-4A8A-BECE-90E27D2ECBCF}" presName="hierChild5" presStyleCnt="0"/>
      <dgm:spPr/>
    </dgm:pt>
    <dgm:pt modelId="{3945A45C-4DB4-4870-9D60-515D2E2F6A10}" type="pres">
      <dgm:prSet presAssocID="{671CEDCA-1A64-4439-9339-0F688EDE5058}" presName="hierChild3" presStyleCnt="0"/>
      <dgm:spPr/>
    </dgm:pt>
  </dgm:ptLst>
  <dgm:cxnLst>
    <dgm:cxn modelId="{2DC0CFC6-C643-4C77-92AC-D36F90BE88F6}" type="presOf" srcId="{E1FB25FE-532A-4A8A-BECE-90E27D2ECBCF}" destId="{31D0806C-6CA9-4523-A162-8DE0EB6C9B3B}" srcOrd="1"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96B9836D-87E3-4E36-B23F-A36D2A1F4874}" type="presOf" srcId="{23C4A419-2499-4A4C-B693-EB52F02321B8}" destId="{ED4E658C-BB82-4A73-A480-FD91A9795CBA}" srcOrd="0" destOrd="0" presId="urn:microsoft.com/office/officeart/2005/8/layout/orgChart1"/>
    <dgm:cxn modelId="{FAD4D54C-5002-4591-A7BF-D2900162BC53}" type="presOf" srcId="{573A43F8-5390-4AB9-939A-9A152CF500D5}" destId="{9C243D79-F902-404F-9BA1-420CEB81113C}"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49068EA8-95A7-4D2F-A95F-D0418B6CEFCB}" type="presOf" srcId="{671CEDCA-1A64-4439-9339-0F688EDE5058}" destId="{3CC37B14-09C2-45DC-A84B-D35581AB5892}" srcOrd="0" destOrd="0" presId="urn:microsoft.com/office/officeart/2005/8/layout/orgChart1"/>
    <dgm:cxn modelId="{D7044A77-8892-4D9B-BCE1-D3D3465BDC93}" type="presOf" srcId="{98A41FB8-A203-4F63-A6D4-F6486778F238}" destId="{E00FD14B-4291-4D2F-99A5-640B8AE86191}" srcOrd="0"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625A438F-225C-445F-8340-06C397F699D1}" srcId="{D939F8FE-D0CE-4753-A4F0-7D68457C9CA2}" destId="{671CEDCA-1A64-4439-9339-0F688EDE5058}" srcOrd="0" destOrd="0" parTransId="{3DA66334-1FE0-4407-BAF8-A68A68670F0F}" sibTransId="{D13344E8-16B3-4CA6-9F18-E9BE0D955015}"/>
    <dgm:cxn modelId="{23C9464E-C320-42C8-9E6B-190B45773FB3}" srcId="{36C854BF-B52A-4BAD-8FE9-F2523999037C}" destId="{573A43F8-5390-4AB9-939A-9A152CF500D5}" srcOrd="0" destOrd="0" parTransId="{C18E8504-02DB-4F71-A744-09FDF3D5F9F6}" sibTransId="{82A33EA7-5FA8-46D7-9A86-402CD82E909E}"/>
    <dgm:cxn modelId="{8F419962-F385-42D0-95C9-F524605F0A2E}" type="presOf" srcId="{36C854BF-B52A-4BAD-8FE9-F2523999037C}" destId="{5205DF40-9B9D-44C0-A600-FE41A879693F}" srcOrd="0" destOrd="0" presId="urn:microsoft.com/office/officeart/2005/8/layout/orgChart1"/>
    <dgm:cxn modelId="{1E514C32-11E9-44AE-A44D-C9E46817BD21}" type="presOf" srcId="{98A41FB8-A203-4F63-A6D4-F6486778F238}" destId="{BC0C1067-CFBC-4DEB-B8D0-5FE56CD2412A}" srcOrd="1"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D33ABDAE-D506-46E6-99E5-11D8DDA4BE3A}" type="presOf" srcId="{2E260C23-362A-45BF-B467-97D3E6EDD8DB}" destId="{230A55F6-D10A-4F91-9B4F-4043AA54C853}" srcOrd="0"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80AB6E-90BF-4495-A7D9-BC969632BAE0}" type="presOf" srcId="{C18E8504-02DB-4F71-A744-09FDF3D5F9F6}" destId="{599E31DC-BFF0-4419-9E81-A3F134140454}"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0419A83C-FA66-4D86-B2A4-C7F2860FB2DF}" type="presOf" srcId="{A582C93F-0081-40A8-BED0-25E907DEE320}" destId="{BF25AB32-FFAC-4B58-B8E6-83E35D461773}" srcOrd="0" destOrd="0" presId="urn:microsoft.com/office/officeart/2005/8/layout/orgChart1"/>
    <dgm:cxn modelId="{9A1BC722-0992-42DF-B683-2D5010CFCE8C}" type="presOf" srcId="{573A43F8-5390-4AB9-939A-9A152CF500D5}" destId="{98B99544-7CDE-443D-B0DB-9C3951712EF3}" srcOrd="0"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2000" dirty="0">
              <a:solidFill>
                <a:schemeClr val="accent4">
                  <a:lumMod val="50000"/>
                </a:schemeClr>
              </a:solidFill>
            </a:rPr>
            <a:t>Составление проекта бюджета муниципального района основывается на:</a:t>
          </a:r>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4">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gm:t>
    </dgm:pt>
    <dgm:pt modelId="{AB2CE94D-90BE-4552-A91D-5EE3E2DCEC3C}" type="parTrans" cxnId="{45EDC233-38CD-4FAE-938C-5CB7190E724C}">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4">
                  <a:lumMod val="50000"/>
                </a:schemeClr>
              </a:solidFill>
            </a:rPr>
            <a:t>Муниципальных</a:t>
          </a:r>
          <a:r>
            <a:rPr lang="ru-RU" sz="2000" dirty="0">
              <a:solidFill>
                <a:schemeClr val="accent4">
                  <a:lumMod val="50000"/>
                </a:schemeClr>
              </a:solidFill>
            </a:rPr>
            <a:t> </a:t>
          </a:r>
          <a:r>
            <a:rPr lang="ru-RU" sz="1600" dirty="0">
              <a:solidFill>
                <a:schemeClr val="accent4">
                  <a:lumMod val="50000"/>
                </a:schemeClr>
              </a:solidFill>
            </a:rPr>
            <a:t>программах Павловского муниципального района Воронежской области</a:t>
          </a:r>
        </a:p>
      </dgm:t>
    </dgm:pt>
    <dgm:pt modelId="{88168D9E-E8B6-428C-B546-BEC938E4C820}" type="parTrans" cxnId="{D6E8B0FD-6EE8-431B-A215-DBC1B0230B58}">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4">
                  <a:lumMod val="50000"/>
                </a:schemeClr>
              </a:solidFill>
            </a:rPr>
            <a:t>Прогнозе социально-экономического развития Воронежской области и Павловского муниципального района</a:t>
          </a:r>
        </a:p>
      </dgm:t>
    </dgm:pt>
    <dgm:pt modelId="{E36B4BE5-1259-41CD-98B9-76DEC278CD7C}" type="parTrans" cxnId="{5E42F823-3107-40B3-A4F7-EF5C6EAFE5C9}">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t>
        <a:bodyPr/>
        <a:lstStyle/>
        <a:p>
          <a:endParaRPr lang="ru-RU"/>
        </a:p>
      </dgm:t>
    </dgm:pt>
    <dgm:pt modelId="{4F5AF686-0750-43FD-B26E-92B7C0AE1994}" type="pres">
      <dgm:prSet presAssocID="{7D728C25-AF6E-4183-AF3C-49E7AC7F63E9}" presName="root1" presStyleCnt="0"/>
      <dgm:spPr/>
    </dgm:pt>
    <dgm:pt modelId="{1E1AB717-7B2A-4106-B361-E831FBBDDD03}" type="pres">
      <dgm:prSet presAssocID="{7D728C25-AF6E-4183-AF3C-49E7AC7F63E9}" presName="LevelOneTextNode" presStyleLbl="node0" presStyleIdx="0" presStyleCnt="1" custAng="5400000" custScaleX="354490" custScaleY="65304" custLinFactNeighborX="-12435" custLinFactNeighborY="-8563">
        <dgm:presLayoutVars>
          <dgm:chPref val="3"/>
        </dgm:presLayoutVars>
      </dgm:prSet>
      <dgm:spPr/>
      <dgm:t>
        <a:bodyPr/>
        <a:lstStyle/>
        <a:p>
          <a:endParaRPr lang="ru-RU"/>
        </a:p>
      </dgm:t>
    </dgm:pt>
    <dgm:pt modelId="{DD1A6966-0FBF-43E6-AB7C-AC5584CD035A}" type="pres">
      <dgm:prSet presAssocID="{7D728C25-AF6E-4183-AF3C-49E7AC7F63E9}" presName="level2hierChild" presStyleCnt="0"/>
      <dgm:spPr/>
    </dgm:pt>
    <dgm:pt modelId="{566BC0B8-D216-4C18-BB80-BF145AB160F7}" type="pres">
      <dgm:prSet presAssocID="{AB2CE94D-90BE-4552-A91D-5EE3E2DCEC3C}" presName="conn2-1" presStyleLbl="parChTrans1D2" presStyleIdx="0" presStyleCnt="3"/>
      <dgm:spPr/>
      <dgm:t>
        <a:bodyPr/>
        <a:lstStyle/>
        <a:p>
          <a:endParaRPr lang="ru-RU"/>
        </a:p>
      </dgm:t>
    </dgm:pt>
    <dgm:pt modelId="{11A0474B-91DF-474B-8671-BFDFA9F688C4}" type="pres">
      <dgm:prSet presAssocID="{AB2CE94D-90BE-4552-A91D-5EE3E2DCEC3C}" presName="connTx" presStyleLbl="parChTrans1D2" presStyleIdx="0" presStyleCnt="3"/>
      <dgm:spPr/>
      <dgm:t>
        <a:bodyPr/>
        <a:lstStyle/>
        <a:p>
          <a:endParaRPr lang="ru-RU"/>
        </a:p>
      </dgm:t>
    </dgm:pt>
    <dgm:pt modelId="{342A4B55-FF08-4196-9D88-2CC496115FAE}" type="pres">
      <dgm:prSet presAssocID="{CE5FF539-6D18-4CA9-8256-5C4509C76C71}" presName="root2" presStyleCnt="0"/>
      <dgm:spPr/>
    </dgm:pt>
    <dgm:pt modelId="{57705B76-1030-420B-B863-26F1019084E9}" type="pres">
      <dgm:prSet presAssocID="{CE5FF539-6D18-4CA9-8256-5C4509C76C71}" presName="LevelTwoTextNode" presStyleLbl="node2" presStyleIdx="0" presStyleCnt="3" custScaleX="220408" custScaleY="149519" custLinFactY="-23859" custLinFactNeighborX="-2420" custLinFactNeighborY="-100000">
        <dgm:presLayoutVars>
          <dgm:chPref val="3"/>
        </dgm:presLayoutVars>
      </dgm:prSet>
      <dgm:spPr/>
      <dgm:t>
        <a:bodyPr/>
        <a:lstStyle/>
        <a:p>
          <a:endParaRPr lang="ru-RU"/>
        </a:p>
      </dgm:t>
    </dgm:pt>
    <dgm:pt modelId="{6C9BD6B8-F2E1-46FC-82A9-32121EA37596}" type="pres">
      <dgm:prSet presAssocID="{CE5FF539-6D18-4CA9-8256-5C4509C76C71}" presName="level3hierChild" presStyleCnt="0"/>
      <dgm:spPr/>
    </dgm:pt>
    <dgm:pt modelId="{C8D5CEF3-9895-41B4-BCEE-EB4A5442B841}" type="pres">
      <dgm:prSet presAssocID="{E36B4BE5-1259-41CD-98B9-76DEC278CD7C}" presName="conn2-1" presStyleLbl="parChTrans1D2" presStyleIdx="1" presStyleCnt="3"/>
      <dgm:spPr/>
      <dgm:t>
        <a:bodyPr/>
        <a:lstStyle/>
        <a:p>
          <a:endParaRPr lang="ru-RU"/>
        </a:p>
      </dgm:t>
    </dgm:pt>
    <dgm:pt modelId="{560BC02A-A0D5-4ECE-BBD8-6AFE93440E40}" type="pres">
      <dgm:prSet presAssocID="{E36B4BE5-1259-41CD-98B9-76DEC278CD7C}" presName="connTx" presStyleLbl="parChTrans1D2" presStyleIdx="1" presStyleCnt="3"/>
      <dgm:spPr/>
      <dgm:t>
        <a:bodyPr/>
        <a:lstStyle/>
        <a:p>
          <a:endParaRPr lang="ru-RU"/>
        </a:p>
      </dgm:t>
    </dgm:pt>
    <dgm:pt modelId="{00BB97DE-DE5C-414B-A266-2F5E5EAC8996}" type="pres">
      <dgm:prSet presAssocID="{763D00D5-9146-41C2-B294-C8FB293E24B2}" presName="root2" presStyleCnt="0"/>
      <dgm:spPr/>
    </dgm:pt>
    <dgm:pt modelId="{87036961-60FA-4312-973C-1DC4B557F651}" type="pres">
      <dgm:prSet presAssocID="{763D00D5-9146-41C2-B294-C8FB293E24B2}" presName="LevelTwoTextNode" presStyleLbl="node2" presStyleIdx="1" presStyleCnt="3" custScaleX="219186" custScaleY="116254" custLinFactNeighborX="-972" custLinFactNeighborY="-62717">
        <dgm:presLayoutVars>
          <dgm:chPref val="3"/>
        </dgm:presLayoutVars>
      </dgm:prSet>
      <dgm:spPr/>
      <dgm:t>
        <a:bodyPr/>
        <a:lstStyle/>
        <a:p>
          <a:endParaRPr lang="ru-RU"/>
        </a:p>
      </dgm:t>
    </dgm:pt>
    <dgm:pt modelId="{0819FD67-D045-4B1F-90EE-EA55C059B855}" type="pres">
      <dgm:prSet presAssocID="{763D00D5-9146-41C2-B294-C8FB293E24B2}" presName="level3hierChild" presStyleCnt="0"/>
      <dgm:spPr/>
    </dgm:pt>
    <dgm:pt modelId="{67AE9DCB-72D6-45A3-BC6B-0A24A95095F3}" type="pres">
      <dgm:prSet presAssocID="{88168D9E-E8B6-428C-B546-BEC938E4C820}" presName="conn2-1" presStyleLbl="parChTrans1D2" presStyleIdx="2" presStyleCnt="3"/>
      <dgm:spPr/>
      <dgm:t>
        <a:bodyPr/>
        <a:lstStyle/>
        <a:p>
          <a:endParaRPr lang="ru-RU"/>
        </a:p>
      </dgm:t>
    </dgm:pt>
    <dgm:pt modelId="{C46E3A84-727C-4755-8D3D-904EE4439838}" type="pres">
      <dgm:prSet presAssocID="{88168D9E-E8B6-428C-B546-BEC938E4C820}" presName="connTx" presStyleLbl="parChTrans1D2" presStyleIdx="2" presStyleCnt="3"/>
      <dgm:spPr/>
      <dgm:t>
        <a:bodyPr/>
        <a:lstStyle/>
        <a:p>
          <a:endParaRPr lang="ru-RU"/>
        </a:p>
      </dgm:t>
    </dgm:pt>
    <dgm:pt modelId="{175DCD98-6D12-4D51-A50E-9450A73D2A90}" type="pres">
      <dgm:prSet presAssocID="{CD6EE5B3-9B35-4140-903F-A434F26FC99C}" presName="root2" presStyleCnt="0"/>
      <dgm:spPr/>
    </dgm:pt>
    <dgm:pt modelId="{5C175D13-1D72-43DB-95FB-2A6DB3890D50}" type="pres">
      <dgm:prSet presAssocID="{CD6EE5B3-9B35-4140-903F-A434F26FC99C}" presName="LevelTwoTextNode" presStyleLbl="node2" presStyleIdx="2" presStyleCnt="3" custScaleX="220706" custScaleY="104293" custLinFactNeighborX="-2420" custLinFactNeighborY="-68641">
        <dgm:presLayoutVars>
          <dgm:chPref val="3"/>
        </dgm:presLayoutVars>
      </dgm:prSet>
      <dgm:spPr/>
      <dgm:t>
        <a:bodyPr/>
        <a:lstStyle/>
        <a:p>
          <a:endParaRPr lang="ru-RU"/>
        </a:p>
      </dgm:t>
    </dgm:pt>
    <dgm:pt modelId="{8C8B6913-A641-47F2-902B-EE6C53733A8C}" type="pres">
      <dgm:prSet presAssocID="{CD6EE5B3-9B35-4140-903F-A434F26FC99C}" presName="level3hierChild" presStyleCnt="0"/>
      <dgm:spPr/>
    </dgm:pt>
  </dgm:ptLst>
  <dgm:cxnLst>
    <dgm:cxn modelId="{E1E77477-B2BE-412D-ACC0-E5FBC1936699}" type="presOf" srcId="{E36B4BE5-1259-41CD-98B9-76DEC278CD7C}" destId="{C8D5CEF3-9895-41B4-BCEE-EB4A5442B841}" srcOrd="0"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F0A0C93A-33A8-4FED-8743-0E97584E3E4B}" type="presOf" srcId="{CE5FF539-6D18-4CA9-8256-5C4509C76C71}" destId="{57705B76-1030-420B-B863-26F1019084E9}"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1658FDAC-707E-47BB-99D9-76CF4B06A231}" type="presOf" srcId="{AB2CE94D-90BE-4552-A91D-5EE3E2DCEC3C}" destId="{566BC0B8-D216-4C18-BB80-BF145AB160F7}" srcOrd="0" destOrd="0" presId="urn:microsoft.com/office/officeart/2008/layout/HorizontalMultiLevelHierarchy"/>
    <dgm:cxn modelId="{45EDC233-38CD-4FAE-938C-5CB7190E724C}" srcId="{7D728C25-AF6E-4183-AF3C-49E7AC7F63E9}" destId="{CE5FF539-6D18-4CA9-8256-5C4509C76C71}" srcOrd="0" destOrd="0" parTransId="{AB2CE94D-90BE-4552-A91D-5EE3E2DCEC3C}" sibTransId="{16E9B7C1-8F4A-4ADA-A83B-F233BD829557}"/>
    <dgm:cxn modelId="{9A409455-5B47-4C37-8719-88A7D186ADE4}" type="presOf" srcId="{A85BF792-B05B-4654-8DAF-922E203CA3A9}" destId="{1B63CA42-7074-46BB-B925-B054D9DA9A1C}" srcOrd="0" destOrd="0" presId="urn:microsoft.com/office/officeart/2008/layout/HorizontalMultiLevelHierarchy"/>
    <dgm:cxn modelId="{F84D06CA-8831-46C4-AC4F-36F02010EA74}" type="presOf" srcId="{88168D9E-E8B6-428C-B546-BEC938E4C820}" destId="{67AE9DCB-72D6-45A3-BC6B-0A24A95095F3}" srcOrd="0"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94497D85-4E8E-4E99-A29C-C2B9FC54DB15}" type="presOf" srcId="{AB2CE94D-90BE-4552-A91D-5EE3E2DCEC3C}" destId="{11A0474B-91DF-474B-8671-BFDFA9F688C4}" srcOrd="1" destOrd="0" presId="urn:microsoft.com/office/officeart/2008/layout/HorizontalMultiLevelHierarchy"/>
    <dgm:cxn modelId="{2AF6DDAC-C5A0-4D1D-A20C-CBF7E4DDCD12}" type="presOf" srcId="{88168D9E-E8B6-428C-B546-BEC938E4C820}" destId="{C46E3A84-727C-4755-8D3D-904EE4439838}" srcOrd="1"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6804F308-7CA5-4EF9-AA66-D57D6305A306}" srcId="{A85BF792-B05B-4654-8DAF-922E203CA3A9}" destId="{7D728C25-AF6E-4183-AF3C-49E7AC7F63E9}" srcOrd="0" destOrd="0" parTransId="{ADE80A71-75D6-4DA1-B147-6CC30E99B317}" sibTransId="{89ECB8E2-1157-41F9-87CB-244DAF43F15B}"/>
    <dgm:cxn modelId="{5E42F823-3107-40B3-A4F7-EF5C6EAFE5C9}" srcId="{7D728C25-AF6E-4183-AF3C-49E7AC7F63E9}" destId="{763D00D5-9146-41C2-B294-C8FB293E24B2}" srcOrd="1" destOrd="0" parTransId="{E36B4BE5-1259-41CD-98B9-76DEC278CD7C}" sibTransId="{630FDCD3-D765-42C3-AE4A-EB2366500770}"/>
    <dgm:cxn modelId="{4EDCC8B8-29B2-4C63-847C-B95827FE7D98}" type="presOf" srcId="{7D728C25-AF6E-4183-AF3C-49E7AC7F63E9}" destId="{1E1AB717-7B2A-4106-B361-E831FBBDDD03}" srcOrd="0" destOrd="0" presId="urn:microsoft.com/office/officeart/2008/layout/HorizontalMultiLevelHierarchy"/>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1" qsCatId="3D" csTypeId="urn:microsoft.com/office/officeart/2005/8/colors/accent2_2" csCatId="accent2" phldr="1"/>
      <dgm:spPr/>
      <dgm:t>
        <a:bodyPr/>
        <a:lstStyle/>
        <a:p>
          <a:endParaRPr lang="ru-RU"/>
        </a:p>
      </dgm:t>
    </dgm:pt>
    <dgm:pt modelId="{D0A8354E-4703-406C-84DC-5D9026CCA8D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b="1"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dirty="0">
            <a:solidFill>
              <a:schemeClr val="accent4">
                <a:lumMod val="50000"/>
              </a:schemeClr>
            </a:solidFill>
          </a:endParaRPr>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ведомствам</a:t>
          </a:r>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функциям организованного самоуправления</a:t>
          </a:r>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муниципальным программам</a:t>
          </a:r>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типам расходных обязательств</a:t>
          </a:r>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t>
        <a:bodyPr/>
        <a:lstStyle/>
        <a:p>
          <a:endParaRPr lang="ru-RU"/>
        </a:p>
      </dgm:t>
    </dgm:pt>
    <dgm:pt modelId="{BE725B2D-F586-4A1B-B960-F1B94EA54C58}" type="pres">
      <dgm:prSet presAssocID="{D0A8354E-4703-406C-84DC-5D9026CCA8DC}" presName="centerShape" presStyleLbl="node0" presStyleIdx="0" presStyleCnt="1" custScaleX="116766" custScaleY="64620"/>
      <dgm:spPr/>
      <dgm:t>
        <a:bodyPr/>
        <a:lstStyle/>
        <a:p>
          <a:endParaRPr lang="ru-RU"/>
        </a:p>
      </dgm:t>
    </dgm:pt>
    <dgm:pt modelId="{1326B9B0-0EA2-410D-8266-A45126940775}" type="pres">
      <dgm:prSet presAssocID="{844F70C7-3306-4846-8B17-780B13FB85C0}" presName="parTrans" presStyleLbl="bgSibTrans2D1" presStyleIdx="0" presStyleCnt="4"/>
      <dgm:spPr/>
      <dgm:t>
        <a:bodyPr/>
        <a:lstStyle/>
        <a:p>
          <a:endParaRPr lang="ru-RU"/>
        </a:p>
      </dgm:t>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t>
        <a:bodyPr/>
        <a:lstStyle/>
        <a:p>
          <a:endParaRPr lang="ru-RU"/>
        </a:p>
      </dgm:t>
    </dgm:pt>
    <dgm:pt modelId="{BAAF49A3-E4AC-4E81-AC8D-C52889666EF8}" type="pres">
      <dgm:prSet presAssocID="{91AD4358-6A7A-44DA-A88A-D24BB0B70B10}" presName="parTrans" presStyleLbl="bgSibTrans2D1" presStyleIdx="1" presStyleCnt="4" custLinFactNeighborX="2078" custLinFactNeighborY="3810"/>
      <dgm:spPr/>
      <dgm:t>
        <a:bodyPr/>
        <a:lstStyle/>
        <a:p>
          <a:endParaRPr lang="ru-RU"/>
        </a:p>
      </dgm:t>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t>
        <a:bodyPr/>
        <a:lstStyle/>
        <a:p>
          <a:endParaRPr lang="ru-RU"/>
        </a:p>
      </dgm:t>
    </dgm:pt>
    <dgm:pt modelId="{AD82A728-B52C-442A-A2BA-B1D07FF53459}" type="pres">
      <dgm:prSet presAssocID="{EF831116-AF7E-4EA6-8ABC-98ED62EC3D01}" presName="parTrans" presStyleLbl="bgSibTrans2D1" presStyleIdx="2" presStyleCnt="4"/>
      <dgm:spPr/>
      <dgm:t>
        <a:bodyPr/>
        <a:lstStyle/>
        <a:p>
          <a:endParaRPr lang="ru-RU"/>
        </a:p>
      </dgm:t>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t>
        <a:bodyPr/>
        <a:lstStyle/>
        <a:p>
          <a:endParaRPr lang="ru-RU"/>
        </a:p>
      </dgm:t>
    </dgm:pt>
    <dgm:pt modelId="{36174143-0D96-47F1-94A5-A84FBC98A7DD}" type="pres">
      <dgm:prSet presAssocID="{83C76DE8-8453-491E-89DA-D26628CD7C1F}" presName="parTrans" presStyleLbl="bgSibTrans2D1" presStyleIdx="3" presStyleCnt="4"/>
      <dgm:spPr/>
      <dgm:t>
        <a:bodyPr/>
        <a:lstStyle/>
        <a:p>
          <a:endParaRPr lang="ru-RU"/>
        </a:p>
      </dgm:t>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t>
        <a:bodyPr/>
        <a:lstStyle/>
        <a:p>
          <a:endParaRPr lang="ru-RU"/>
        </a:p>
      </dgm:t>
    </dgm:pt>
  </dgm:ptLst>
  <dgm:cxnLst>
    <dgm:cxn modelId="{89D20764-1F5D-4AC7-91F8-DDE955DC1994}" type="presOf" srcId="{844F70C7-3306-4846-8B17-780B13FB85C0}" destId="{1326B9B0-0EA2-410D-8266-A45126940775}" srcOrd="0" destOrd="0" presId="urn:microsoft.com/office/officeart/2005/8/layout/radial4"/>
    <dgm:cxn modelId="{46649882-EDCB-44C5-82D7-64330750DC8E}" type="presOf" srcId="{1C8F35CF-299E-4983-9278-716B92484A73}" destId="{F04F3FFB-3D7A-4E38-8261-A739DA05F18D}" srcOrd="0" destOrd="0" presId="urn:microsoft.com/office/officeart/2005/8/layout/radial4"/>
    <dgm:cxn modelId="{A83F84A4-CDF2-44A7-863F-69CD45949034}" type="presOf" srcId="{5555C06A-4ECA-47FA-B993-A222FCD3F535}" destId="{B9E8586C-AA25-411F-9D9C-6C82B2D13F6D}"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CDCE72C7-9095-47A4-9EE2-89CFD1571B2B}" srcId="{D0A8354E-4703-406C-84DC-5D9026CCA8DC}" destId="{FDA03024-AFDC-4C38-B2BF-AE0021061E3C}" srcOrd="0" destOrd="0" parTransId="{844F70C7-3306-4846-8B17-780B13FB85C0}" sibTransId="{FB52D934-D0B9-426F-8EC9-E4479B642F17}"/>
    <dgm:cxn modelId="{E0414159-3C88-493C-9EC5-018821CB2934}" type="presOf" srcId="{4ECABFFD-35E8-4C2C-9771-DB959C0D2FD6}" destId="{2BE3BB4F-4E1A-4D89-A918-8FC32FDA86E2}" srcOrd="0" destOrd="0" presId="urn:microsoft.com/office/officeart/2005/8/layout/radial4"/>
    <dgm:cxn modelId="{8466B5FE-F608-4562-B07F-0A04E3BC6C97}" type="presOf" srcId="{91AD4358-6A7A-44DA-A88A-D24BB0B70B10}" destId="{BAAF49A3-E4AC-4E81-AC8D-C52889666EF8}"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370D86A3-90A7-4FB0-BD47-E9236A9C9C99}" srcId="{D0A8354E-4703-406C-84DC-5D9026CCA8DC}" destId="{4ECABFFD-35E8-4C2C-9771-DB959C0D2FD6}" srcOrd="3" destOrd="0" parTransId="{83C76DE8-8453-491E-89DA-D26628CD7C1F}" sibTransId="{1551B664-41FB-4207-8BBB-816C2B4F17A2}"/>
    <dgm:cxn modelId="{C2E4255D-830D-4B31-8F2B-0F484D2E0E48}" type="presOf" srcId="{FDA03024-AFDC-4C38-B2BF-AE0021061E3C}" destId="{050A3D06-2F1B-45F2-82B2-CA5927CF5AF0}" srcOrd="0" destOrd="0" presId="urn:microsoft.com/office/officeart/2005/8/layout/radial4"/>
    <dgm:cxn modelId="{74841902-5316-475B-8F2D-7DCB292D44D7}" type="presOf" srcId="{83C76DE8-8453-491E-89DA-D26628CD7C1F}" destId="{36174143-0D96-47F1-94A5-A84FBC98A7DD}" srcOrd="0" destOrd="0" presId="urn:microsoft.com/office/officeart/2005/8/layout/radial4"/>
    <dgm:cxn modelId="{834B6042-E460-4688-9CFB-2F38AAE2E23C}" srcId="{D0A8354E-4703-406C-84DC-5D9026CCA8DC}" destId="{5555C06A-4ECA-47FA-B993-A222FCD3F535}" srcOrd="2" destOrd="0" parTransId="{EF831116-AF7E-4EA6-8ABC-98ED62EC3D01}" sibTransId="{026D44BC-0DE7-492E-AC84-10974815C336}"/>
    <dgm:cxn modelId="{0F33CAB2-9E2D-4A92-B966-73C1B014E56F}" type="presOf" srcId="{D0A8354E-4703-406C-84DC-5D9026CCA8DC}" destId="{BE725B2D-F586-4A1B-B960-F1B94EA54C58}" srcOrd="0" destOrd="0" presId="urn:microsoft.com/office/officeart/2005/8/layout/radial4"/>
    <dgm:cxn modelId="{3DDDB47D-1836-4380-9926-14084A6B9FC3}" type="presOf" srcId="{3F704B5A-B7E1-486B-82E2-8C9F875CB84C}" destId="{6A70A1FE-53BB-44E7-9310-2B04C0590B0A}" srcOrd="0" destOrd="0" presId="urn:microsoft.com/office/officeart/2005/8/layout/radial4"/>
    <dgm:cxn modelId="{0527C362-BC0A-40CA-8341-F753D0718316}" type="presOf" srcId="{EF831116-AF7E-4EA6-8ABC-98ED62EC3D01}" destId="{AD82A728-B52C-442A-A2BA-B1D07FF53459}"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2_2" csCatId="accent2" phldr="1"/>
      <dgm:spPr/>
      <dgm:t>
        <a:bodyPr/>
        <a:lstStyle/>
        <a:p>
          <a:endParaRPr lang="ru-RU"/>
        </a:p>
      </dgm:t>
    </dgm:pt>
    <dgm:pt modelId="{952D90D4-DAC3-4677-AE1E-F4CC571C7E8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Общегосударственные вопросы</a:t>
          </a:r>
        </a:p>
      </dgm:t>
    </dgm:pt>
    <dgm:pt modelId="{866DA0D5-DD9A-4F4C-A132-56E869EC8D3E}" type="parTrans" cxnId="{8A2B6BCF-E071-41EB-83D9-E7F68F721278}">
      <dgm:prSet/>
      <dgm:spPr/>
      <dgm:t>
        <a:bodyPr/>
        <a:lstStyle/>
        <a:p>
          <a:endParaRPr lang="ru-RU" sz="1400"/>
        </a:p>
      </dgm:t>
    </dgm:pt>
    <dgm:pt modelId="{B3D6F599-1DDC-43F3-8E41-0CAB3608A824}" type="sibTrans" cxnId="{8A2B6BCF-E071-41EB-83D9-E7F68F721278}">
      <dgm:prSet/>
      <dgm:spPr/>
      <dgm:t>
        <a:bodyPr/>
        <a:lstStyle/>
        <a:p>
          <a:endParaRPr lang="ru-RU" sz="1400"/>
        </a:p>
      </dgm:t>
    </dgm:pt>
    <dgm:pt modelId="{0CFFBFC6-12C9-4759-B0BF-447A49980AF7}">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безопасность  и правоохранительная деятельность</a:t>
          </a:r>
        </a:p>
      </dgm:t>
    </dgm:pt>
    <dgm:pt modelId="{4C2BD734-4707-4FA6-A0B6-837A1C2309AA}" type="parTrans" cxnId="{D4B018B7-E4C1-4781-8E83-6881567C7158}">
      <dgm:prSet/>
      <dgm:spPr/>
      <dgm:t>
        <a:bodyPr/>
        <a:lstStyle/>
        <a:p>
          <a:endParaRPr lang="ru-RU" sz="1400"/>
        </a:p>
      </dgm:t>
    </dgm:pt>
    <dgm:pt modelId="{4313D71B-D4F4-4A1B-860C-C6B391EE0998}" type="sibTrans" cxnId="{D4B018B7-E4C1-4781-8E83-6881567C7158}">
      <dgm:prSet/>
      <dgm:spPr/>
      <dgm:t>
        <a:bodyPr/>
        <a:lstStyle/>
        <a:p>
          <a:endParaRPr lang="ru-RU" sz="1400"/>
        </a:p>
      </dgm:t>
    </dgm:pt>
    <dgm:pt modelId="{5049FFE2-EF29-4BDE-93B3-1336BF5AF57D}">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экономика</a:t>
          </a:r>
        </a:p>
      </dgm:t>
    </dgm:pt>
    <dgm:pt modelId="{A7B54E92-5758-46E6-87F4-F7B8B2977D17}" type="parTrans" cxnId="{829AB1A7-7A79-466A-B5C3-C0791A9394A8}">
      <dgm:prSet/>
      <dgm:spPr/>
      <dgm:t>
        <a:bodyPr/>
        <a:lstStyle/>
        <a:p>
          <a:endParaRPr lang="ru-RU" sz="1400"/>
        </a:p>
      </dgm:t>
    </dgm:pt>
    <dgm:pt modelId="{6B857907-8DA5-4464-9C26-03029E85331B}" type="sibTrans" cxnId="{829AB1A7-7A79-466A-B5C3-C0791A9394A8}">
      <dgm:prSet/>
      <dgm:spPr/>
      <dgm:t>
        <a:bodyPr/>
        <a:lstStyle/>
        <a:p>
          <a:endParaRPr lang="ru-RU" sz="1400"/>
        </a:p>
      </dgm:t>
    </dgm:pt>
    <dgm:pt modelId="{55EBBB03-6556-42B8-A9E9-173C6875B3BC}">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Охрана окружающей среды</a:t>
          </a:r>
        </a:p>
      </dgm:t>
    </dgm:pt>
    <dgm:pt modelId="{23AFF7FF-0F33-47D5-8B7B-7CDFD209EB1F}" type="parTrans" cxnId="{2C516F85-F176-43AB-B77C-2798037501F7}">
      <dgm:prSet/>
      <dgm:spPr/>
      <dgm:t>
        <a:bodyPr/>
        <a:lstStyle/>
        <a:p>
          <a:endParaRPr lang="ru-RU" sz="1400"/>
        </a:p>
      </dgm:t>
    </dgm:pt>
    <dgm:pt modelId="{A1FD0A67-8476-406F-A51B-3B472C14B2DC}" type="sibTrans" cxnId="{2C516F85-F176-43AB-B77C-2798037501F7}">
      <dgm:prSet/>
      <dgm:spPr/>
      <dgm:t>
        <a:bodyPr/>
        <a:lstStyle/>
        <a:p>
          <a:endParaRPr lang="ru-RU" sz="1400"/>
        </a:p>
      </dgm:t>
    </dgm:pt>
    <dgm:pt modelId="{28D1C18B-4970-4EF2-B78B-2EBF8E9EA2FA}">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Образование</a:t>
          </a:r>
        </a:p>
      </dgm:t>
    </dgm:pt>
    <dgm:pt modelId="{716A1495-A29C-4D70-A2B7-6D80D00CFA78}" type="parTrans" cxnId="{0CF40759-AE51-45C5-B860-378D5F4DCF35}">
      <dgm:prSet/>
      <dgm:spPr/>
      <dgm:t>
        <a:bodyPr/>
        <a:lstStyle/>
        <a:p>
          <a:endParaRPr lang="ru-RU" sz="1400"/>
        </a:p>
      </dgm:t>
    </dgm:pt>
    <dgm:pt modelId="{6E75925A-175B-4EC6-A5EA-AABD86B57D39}" type="sibTrans" cxnId="{0CF40759-AE51-45C5-B860-378D5F4DCF35}">
      <dgm:prSet/>
      <dgm:spPr/>
      <dgm:t>
        <a:bodyPr/>
        <a:lstStyle/>
        <a:p>
          <a:endParaRPr lang="ru-RU" sz="1400"/>
        </a:p>
      </dgm:t>
    </dgm:pt>
    <dgm:pt modelId="{26A1E3F9-A30D-4024-8367-B14B3563A2F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Культура,  кинематография</a:t>
          </a:r>
        </a:p>
      </dgm:t>
    </dgm:pt>
    <dgm:pt modelId="{30BCBB87-E596-432E-B56F-B37E3CBFA5B8}" type="parTrans" cxnId="{A9B132D7-1DFB-4040-9695-B5852EA96F4C}">
      <dgm:prSet/>
      <dgm:spPr/>
      <dgm:t>
        <a:bodyPr/>
        <a:lstStyle/>
        <a:p>
          <a:endParaRPr lang="ru-RU" sz="1400"/>
        </a:p>
      </dgm:t>
    </dgm:pt>
    <dgm:pt modelId="{AF5F2B1D-76EE-45F9-9DAB-1BA1C9AABAF0}" type="sibTrans" cxnId="{A9B132D7-1DFB-4040-9695-B5852EA96F4C}">
      <dgm:prSet/>
      <dgm:spPr/>
      <dgm:t>
        <a:bodyPr/>
        <a:lstStyle/>
        <a:p>
          <a:endParaRPr lang="ru-RU" sz="1400"/>
        </a:p>
      </dgm:t>
    </dgm:pt>
    <dgm:pt modelId="{3668E430-433F-4E0E-A895-B6FE908C5535}">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Социальная политика</a:t>
          </a:r>
        </a:p>
      </dgm:t>
    </dgm:pt>
    <dgm:pt modelId="{2AB4993A-1BFE-4A1D-AA1C-12B43E736ACD}" type="parTrans" cxnId="{C7CF2494-5547-4898-8B67-0E4C2126E0DB}">
      <dgm:prSet/>
      <dgm:spPr/>
      <dgm:t>
        <a:bodyPr/>
        <a:lstStyle/>
        <a:p>
          <a:endParaRPr lang="ru-RU" sz="1400"/>
        </a:p>
      </dgm:t>
    </dgm:pt>
    <dgm:pt modelId="{5F3117D9-E619-4968-AE34-BC0134E05830}" type="sibTrans" cxnId="{C7CF2494-5547-4898-8B67-0E4C2126E0DB}">
      <dgm:prSet/>
      <dgm:spPr/>
      <dgm:t>
        <a:bodyPr/>
        <a:lstStyle/>
        <a:p>
          <a:endParaRPr lang="ru-RU" sz="1400"/>
        </a:p>
      </dgm:t>
    </dgm:pt>
    <dgm:pt modelId="{FA02CC56-A894-4BDA-A699-97C5EA0795A7}">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Физическая культура и спорт</a:t>
          </a:r>
        </a:p>
      </dgm:t>
    </dgm:pt>
    <dgm:pt modelId="{E5F4AB27-4C12-44C7-9DAC-D741C8353368}" type="parTrans" cxnId="{B3C2CEF1-D7C2-4A77-A4AD-DF98DD274A95}">
      <dgm:prSet/>
      <dgm:spPr/>
      <dgm:t>
        <a:bodyPr/>
        <a:lstStyle/>
        <a:p>
          <a:endParaRPr lang="ru-RU" sz="1400"/>
        </a:p>
      </dgm:t>
    </dgm:pt>
    <dgm:pt modelId="{8B9DF781-10BB-4EB9-B07C-2B279882A475}" type="sibTrans" cxnId="{B3C2CEF1-D7C2-4A77-A4AD-DF98DD274A95}">
      <dgm:prSet/>
      <dgm:spPr/>
      <dgm:t>
        <a:bodyPr/>
        <a:lstStyle/>
        <a:p>
          <a:endParaRPr lang="ru-RU" sz="1400"/>
        </a:p>
      </dgm:t>
    </dgm:pt>
    <dgm:pt modelId="{3A3E9D35-2621-4761-BFBD-30185527A4B9}">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Обслуживание государственного и муниципального долга</a:t>
          </a:r>
        </a:p>
      </dgm:t>
    </dgm:pt>
    <dgm:pt modelId="{1A00DCD4-B23E-46B7-8D97-A834B0A4D091}" type="parTrans" cxnId="{3EB5C6C0-E9B9-486E-8A92-6FE03507875A}">
      <dgm:prSet/>
      <dgm:spPr/>
      <dgm:t>
        <a:bodyPr/>
        <a:lstStyle/>
        <a:p>
          <a:endParaRPr lang="ru-RU" sz="1400"/>
        </a:p>
      </dgm:t>
    </dgm:pt>
    <dgm:pt modelId="{DE9BE107-31B2-4D8B-9B4F-9D02DBA152CC}" type="sibTrans" cxnId="{3EB5C6C0-E9B9-486E-8A92-6FE03507875A}">
      <dgm:prSet/>
      <dgm:spPr/>
      <dgm:t>
        <a:bodyPr/>
        <a:lstStyle/>
        <a:p>
          <a:endParaRPr lang="ru-RU" sz="1400"/>
        </a:p>
      </dgm:t>
    </dgm:pt>
    <dgm:pt modelId="{555F98A5-2DB4-41C6-93DE-B14428CADBA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Межбюджетные трансферты общего характера</a:t>
          </a:r>
        </a:p>
      </dgm:t>
    </dgm:pt>
    <dgm:pt modelId="{F50809FD-FC1F-48C1-86A1-E433BB55E262}" type="parTrans" cxnId="{AB489C5E-255C-4FB4-B7A1-F51593FD64B1}">
      <dgm:prSet/>
      <dgm:spPr/>
      <dgm:t>
        <a:bodyPr/>
        <a:lstStyle/>
        <a:p>
          <a:endParaRPr lang="ru-RU" sz="1400"/>
        </a:p>
      </dgm:t>
    </dgm:pt>
    <dgm:pt modelId="{2BEF53BD-0AEF-4EE2-92DF-A59F4F669241}" type="sibTrans" cxnId="{AB489C5E-255C-4FB4-B7A1-F51593FD64B1}">
      <dgm:prSet/>
      <dgm:spPr/>
      <dgm:t>
        <a:bodyPr/>
        <a:lstStyle/>
        <a:p>
          <a:endParaRPr lang="ru-RU" sz="1400"/>
        </a:p>
      </dgm:t>
    </dgm:pt>
    <dgm:pt modelId="{6726C199-11E3-466B-B6CB-A7FA0991D0F1}" type="pres">
      <dgm:prSet presAssocID="{72DC4FCF-20F1-4030-9A27-D67E435A6DDE}" presName="linearFlow" presStyleCnt="0">
        <dgm:presLayoutVars>
          <dgm:dir/>
          <dgm:resizeHandles val="exact"/>
        </dgm:presLayoutVars>
      </dgm:prSet>
      <dgm:spPr/>
      <dgm:t>
        <a:bodyPr/>
        <a:lstStyle/>
        <a:p>
          <a:endParaRPr lang="ru-RU"/>
        </a:p>
      </dgm:t>
    </dgm:pt>
    <dgm:pt modelId="{7C167442-81CE-4169-AAA0-ED4DF2E09277}" type="pres">
      <dgm:prSet presAssocID="{952D90D4-DAC3-4677-AE1E-F4CC571C7E8C}" presName="composite" presStyleCnt="0"/>
      <dgm:spPr/>
    </dgm:pt>
    <dgm:pt modelId="{4E32A47B-6DFD-4572-B42D-C7BEAAF05E47}" type="pres">
      <dgm:prSet presAssocID="{952D90D4-DAC3-4677-AE1E-F4CC571C7E8C}" presName="imgShp" presStyleLbl="fgImgPlace1" presStyleIdx="0" presStyleCnt="10" custLinFactNeighborX="-53450" custLinFactNeighborY="-103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pt>
    <dgm:pt modelId="{F0661283-4E7A-4CB9-867E-2886DE3454CC}" type="pres">
      <dgm:prSet presAssocID="{952D90D4-DAC3-4677-AE1E-F4CC571C7E8C}" presName="txShp" presStyleLbl="node1" presStyleIdx="0" presStyleCnt="10">
        <dgm:presLayoutVars>
          <dgm:bulletEnabled val="1"/>
        </dgm:presLayoutVars>
      </dgm:prSet>
      <dgm:spPr/>
      <dgm:t>
        <a:bodyPr/>
        <a:lstStyle/>
        <a:p>
          <a:endParaRPr lang="ru-RU"/>
        </a:p>
      </dgm:t>
    </dgm:pt>
    <dgm:pt modelId="{5B68A5DE-C614-461B-A18B-5A33709033D5}" type="pres">
      <dgm:prSet presAssocID="{B3D6F599-1DDC-43F3-8E41-0CAB3608A824}" presName="spacing" presStyleCnt="0"/>
      <dgm:spPr/>
    </dgm:pt>
    <dgm:pt modelId="{40F86BE1-0D30-4DE7-A2B6-0C5965FD8307}" type="pres">
      <dgm:prSet presAssocID="{0CFFBFC6-12C9-4759-B0BF-447A49980AF7}" presName="composite" presStyleCnt="0"/>
      <dgm:spPr/>
    </dgm:pt>
    <dgm:pt modelId="{9F429099-01B2-44F9-AC3F-BE2BC2AC2974}" type="pres">
      <dgm:prSet presAssocID="{0CFFBFC6-12C9-4759-B0BF-447A49980AF7}" presName="imgShp" presStyleLbl="fgImgPlace1" presStyleIdx="1" presStyleCnt="10" custLinFactNeighborX="-53450" custLinFactNeighborY="-734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dgm:spPr>
    </dgm:pt>
    <dgm:pt modelId="{48E831E8-724D-4949-BA9F-112BD7CBB1C2}" type="pres">
      <dgm:prSet presAssocID="{0CFFBFC6-12C9-4759-B0BF-447A49980AF7}" presName="txShp" presStyleLbl="node1" presStyleIdx="1" presStyleCnt="10">
        <dgm:presLayoutVars>
          <dgm:bulletEnabled val="1"/>
        </dgm:presLayoutVars>
      </dgm:prSet>
      <dgm:spPr/>
      <dgm:t>
        <a:bodyPr/>
        <a:lstStyle/>
        <a:p>
          <a:endParaRPr lang="ru-RU"/>
        </a:p>
      </dgm:t>
    </dgm:pt>
    <dgm:pt modelId="{E44BBA27-81F1-420A-9E49-000C3CA50EC3}" type="pres">
      <dgm:prSet presAssocID="{4313D71B-D4F4-4A1B-860C-C6B391EE0998}" presName="spacing" presStyleCnt="0"/>
      <dgm:spPr/>
    </dgm:pt>
    <dgm:pt modelId="{89EC3782-7FBF-4AD2-850C-9CEC7D814822}" type="pres">
      <dgm:prSet presAssocID="{5049FFE2-EF29-4BDE-93B3-1336BF5AF57D}" presName="composite" presStyleCnt="0"/>
      <dgm:spPr/>
    </dgm:pt>
    <dgm:pt modelId="{A7732781-A45C-4D7B-ADB8-FB12202163CF}" type="pres">
      <dgm:prSet presAssocID="{5049FFE2-EF29-4BDE-93B3-1336BF5AF57D}" presName="imgShp" presStyleLbl="fgImgPlace1" presStyleIdx="2" presStyleCnt="10" custLinFactNeighborX="-53450" custLinFactNeighborY="399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dgm:spPr>
    </dgm:pt>
    <dgm:pt modelId="{EF8A1A9E-DDD9-494B-9BDE-53F02754BAEC}" type="pres">
      <dgm:prSet presAssocID="{5049FFE2-EF29-4BDE-93B3-1336BF5AF57D}" presName="txShp" presStyleLbl="node1" presStyleIdx="2" presStyleCnt="10">
        <dgm:presLayoutVars>
          <dgm:bulletEnabled val="1"/>
        </dgm:presLayoutVars>
      </dgm:prSet>
      <dgm:spPr/>
      <dgm:t>
        <a:bodyPr/>
        <a:lstStyle/>
        <a:p>
          <a:endParaRPr lang="ru-RU"/>
        </a:p>
      </dgm:t>
    </dgm:pt>
    <dgm:pt modelId="{4B9F9BB1-C459-4843-9E9E-240F82191812}" type="pres">
      <dgm:prSet presAssocID="{6B857907-8DA5-4464-9C26-03029E85331B}" presName="spacing" presStyleCnt="0"/>
      <dgm:spPr/>
    </dgm:pt>
    <dgm:pt modelId="{AD83672C-2512-4B7A-A1DF-304171A1C69D}" type="pres">
      <dgm:prSet presAssocID="{55EBBB03-6556-42B8-A9E9-173C6875B3BC}" presName="composite" presStyleCnt="0"/>
      <dgm:spPr/>
    </dgm:pt>
    <dgm:pt modelId="{4DC30EA3-4E2B-41A0-B5F4-09CC89465EC9}" type="pres">
      <dgm:prSet presAssocID="{55EBBB03-6556-42B8-A9E9-173C6875B3BC}" presName="imgShp" presStyleLbl="fgImgPlace1" presStyleIdx="3" presStyleCnt="10" custLinFactNeighborX="-53450" custLinFactNeighborY="-231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dgm:spPr>
    </dgm:pt>
    <dgm:pt modelId="{E9625F7A-8F94-4430-B580-092D94C63784}" type="pres">
      <dgm:prSet presAssocID="{55EBBB03-6556-42B8-A9E9-173C6875B3BC}" presName="txShp" presStyleLbl="node1" presStyleIdx="3" presStyleCnt="10">
        <dgm:presLayoutVars>
          <dgm:bulletEnabled val="1"/>
        </dgm:presLayoutVars>
      </dgm:prSet>
      <dgm:spPr/>
      <dgm:t>
        <a:bodyPr/>
        <a:lstStyle/>
        <a:p>
          <a:endParaRPr lang="ru-RU"/>
        </a:p>
      </dgm:t>
    </dgm:pt>
    <dgm:pt modelId="{A1C3259C-51FC-40C1-8978-854F8DE18C85}" type="pres">
      <dgm:prSet presAssocID="{A1FD0A67-8476-406F-A51B-3B472C14B2DC}" presName="spacing" presStyleCnt="0"/>
      <dgm:spPr/>
    </dgm:pt>
    <dgm:pt modelId="{D9396DA0-413A-4909-AA2F-D109FD95E92B}" type="pres">
      <dgm:prSet presAssocID="{28D1C18B-4970-4EF2-B78B-2EBF8E9EA2FA}" presName="composite" presStyleCnt="0"/>
      <dgm:spPr/>
    </dgm:pt>
    <dgm:pt modelId="{1EC63AAA-D2D3-4619-B05B-51F5504C6E2D}" type="pres">
      <dgm:prSet presAssocID="{28D1C18B-4970-4EF2-B78B-2EBF8E9EA2FA}" presName="imgShp" presStyleLbl="fgImgPlace1" presStyleIdx="4" presStyleCnt="10" custLinFactNeighborX="-53450" custLinFactNeighborY="-8617"/>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pt>
    <dgm:pt modelId="{D6ED9649-6E76-42BB-A95C-D5BA414E36F9}" type="pres">
      <dgm:prSet presAssocID="{28D1C18B-4970-4EF2-B78B-2EBF8E9EA2FA}" presName="txShp" presStyleLbl="node1" presStyleIdx="4" presStyleCnt="10">
        <dgm:presLayoutVars>
          <dgm:bulletEnabled val="1"/>
        </dgm:presLayoutVars>
      </dgm:prSet>
      <dgm:spPr/>
      <dgm:t>
        <a:bodyPr/>
        <a:lstStyle/>
        <a:p>
          <a:endParaRPr lang="ru-RU"/>
        </a:p>
      </dgm:t>
    </dgm:pt>
    <dgm:pt modelId="{EBE5D83A-78A7-405C-8FF9-0D696B7328A7}" type="pres">
      <dgm:prSet presAssocID="{6E75925A-175B-4EC6-A5EA-AABD86B57D39}" presName="spacing" presStyleCnt="0"/>
      <dgm:spPr/>
    </dgm:pt>
    <dgm:pt modelId="{4EB98F4D-5C3D-4CD5-B9FE-AEE957B26A27}" type="pres">
      <dgm:prSet presAssocID="{26A1E3F9-A30D-4024-8367-B14B3563A2F3}" presName="composite" presStyleCnt="0"/>
      <dgm:spPr/>
    </dgm:pt>
    <dgm:pt modelId="{A78FB94B-2D08-445D-AA70-2CC8C9FE6AD0}" type="pres">
      <dgm:prSet presAssocID="{26A1E3F9-A30D-4024-8367-B14B3563A2F3}" presName="imgShp" presStyleLbl="fgImgPlace1" presStyleIdx="5" presStyleCnt="10" custLinFactNeighborX="-53450" custLinFactNeighborY="2724"/>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dgm:spPr>
    </dgm:pt>
    <dgm:pt modelId="{07ACF89F-2211-4C75-A018-2EE44F9DA550}" type="pres">
      <dgm:prSet presAssocID="{26A1E3F9-A30D-4024-8367-B14B3563A2F3}" presName="txShp" presStyleLbl="node1" presStyleIdx="5" presStyleCnt="10">
        <dgm:presLayoutVars>
          <dgm:bulletEnabled val="1"/>
        </dgm:presLayoutVars>
      </dgm:prSet>
      <dgm:spPr/>
      <dgm:t>
        <a:bodyPr/>
        <a:lstStyle/>
        <a:p>
          <a:endParaRPr lang="ru-RU"/>
        </a:p>
      </dgm:t>
    </dgm:pt>
    <dgm:pt modelId="{AEC2791E-0886-46A6-9E12-5EC034E8E410}" type="pres">
      <dgm:prSet presAssocID="{AF5F2B1D-76EE-45F9-9DAB-1BA1C9AABAF0}" presName="spacing" presStyleCnt="0"/>
      <dgm:spPr/>
    </dgm:pt>
    <dgm:pt modelId="{12D1383D-4A33-4983-9A8D-93FE8C8748FC}" type="pres">
      <dgm:prSet presAssocID="{3668E430-433F-4E0E-A895-B6FE908C5535}" presName="composite" presStyleCnt="0"/>
      <dgm:spPr/>
    </dgm:pt>
    <dgm:pt modelId="{1D062E86-32A6-4CD3-A5AB-505EB6297FB0}" type="pres">
      <dgm:prSet presAssocID="{3668E430-433F-4E0E-A895-B6FE908C5535}" presName="imgShp" presStyleLbl="fgImgPlace1" presStyleIdx="6" presStyleCnt="10" custLinFactNeighborX="-53450" custLinFactNeighborY="-3584"/>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dgm:spPr>
    </dgm:pt>
    <dgm:pt modelId="{5E58AD27-9D16-4FF3-848B-E9F44F3D92B3}" type="pres">
      <dgm:prSet presAssocID="{3668E430-433F-4E0E-A895-B6FE908C5535}" presName="txShp" presStyleLbl="node1" presStyleIdx="6" presStyleCnt="10" custLinFactNeighborX="155" custLinFactNeighborY="-3584">
        <dgm:presLayoutVars>
          <dgm:bulletEnabled val="1"/>
        </dgm:presLayoutVars>
      </dgm:prSet>
      <dgm:spPr/>
      <dgm:t>
        <a:bodyPr/>
        <a:lstStyle/>
        <a:p>
          <a:endParaRPr lang="ru-RU"/>
        </a:p>
      </dgm:t>
    </dgm:pt>
    <dgm:pt modelId="{C14A2CC5-A59B-4C35-998E-FA873E099FBD}" type="pres">
      <dgm:prSet presAssocID="{5F3117D9-E619-4968-AE34-BC0134E05830}" presName="spacing" presStyleCnt="0"/>
      <dgm:spPr/>
    </dgm:pt>
    <dgm:pt modelId="{3D32F113-5FB5-422E-9D2D-724042B1A7F7}" type="pres">
      <dgm:prSet presAssocID="{FA02CC56-A894-4BDA-A699-97C5EA0795A7}" presName="composite" presStyleCnt="0"/>
      <dgm:spPr/>
    </dgm:pt>
    <dgm:pt modelId="{FA2AEB97-0648-42E5-A806-BFF5E1658F81}" type="pres">
      <dgm:prSet presAssocID="{FA02CC56-A894-4BDA-A699-97C5EA0795A7}" presName="imgShp" presStyleLbl="fgImgPlace1" presStyleIdx="7" presStyleCnt="10" custLinFactNeighborX="-53450" custLinFactNeighborY="7757"/>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dgm:spPr>
    </dgm:pt>
    <dgm:pt modelId="{4BE343BF-78A8-422C-BB7E-5739E5F2F3A8}" type="pres">
      <dgm:prSet presAssocID="{FA02CC56-A894-4BDA-A699-97C5EA0795A7}" presName="txShp" presStyleLbl="node1" presStyleIdx="7" presStyleCnt="10">
        <dgm:presLayoutVars>
          <dgm:bulletEnabled val="1"/>
        </dgm:presLayoutVars>
      </dgm:prSet>
      <dgm:spPr/>
      <dgm:t>
        <a:bodyPr/>
        <a:lstStyle/>
        <a:p>
          <a:endParaRPr lang="ru-RU"/>
        </a:p>
      </dgm:t>
    </dgm:pt>
    <dgm:pt modelId="{236F0E5C-0875-4B4F-9926-252DFCC82FEA}" type="pres">
      <dgm:prSet presAssocID="{8B9DF781-10BB-4EB9-B07C-2B279882A475}" presName="spacing" presStyleCnt="0"/>
      <dgm:spPr/>
    </dgm:pt>
    <dgm:pt modelId="{605AF66B-1FF2-4536-ACCD-4BA656590767}" type="pres">
      <dgm:prSet presAssocID="{3A3E9D35-2621-4761-BFBD-30185527A4B9}" presName="composite" presStyleCnt="0"/>
      <dgm:spPr/>
    </dgm:pt>
    <dgm:pt modelId="{D2F11215-7F2F-47C3-8132-78D7C26F3E74}" type="pres">
      <dgm:prSet presAssocID="{3A3E9D35-2621-4761-BFBD-30185527A4B9}" presName="imgShp" presStyleLbl="fgImgPlace1" presStyleIdx="8" presStyleCnt="10" custLinFactNeighborX="-53450" custLinFactNeighborY="1449"/>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dgm:spPr>
    </dgm:pt>
    <dgm:pt modelId="{3A92D9E5-C1EF-4F1F-9634-4470C1604149}" type="pres">
      <dgm:prSet presAssocID="{3A3E9D35-2621-4761-BFBD-30185527A4B9}" presName="txShp" presStyleLbl="node1" presStyleIdx="8" presStyleCnt="10">
        <dgm:presLayoutVars>
          <dgm:bulletEnabled val="1"/>
        </dgm:presLayoutVars>
      </dgm:prSet>
      <dgm:spPr/>
      <dgm:t>
        <a:bodyPr/>
        <a:lstStyle/>
        <a:p>
          <a:endParaRPr lang="ru-RU"/>
        </a:p>
      </dgm:t>
    </dgm:pt>
    <dgm:pt modelId="{18BF7ABC-DE83-4FFA-A4D3-C7F0BDE67982}" type="pres">
      <dgm:prSet presAssocID="{DE9BE107-31B2-4D8B-9B4F-9D02DBA152CC}" presName="spacing" presStyleCnt="0"/>
      <dgm:spPr/>
    </dgm:pt>
    <dgm:pt modelId="{222C60B9-F0BC-4074-BEEA-137970AC878A}" type="pres">
      <dgm:prSet presAssocID="{555F98A5-2DB4-41C6-93DE-B14428CADBA3}" presName="composite" presStyleCnt="0"/>
      <dgm:spPr/>
    </dgm:pt>
    <dgm:pt modelId="{1408A999-7880-45AD-9771-EB86F0EB36E2}" type="pres">
      <dgm:prSet presAssocID="{555F98A5-2DB4-41C6-93DE-B14428CADBA3}" presName="imgShp" presStyleLbl="fgImgPlace1" presStyleIdx="9" presStyleCnt="10" custLinFactNeighborX="-53450" custLinFactNeighborY="-4859"/>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pt>
    <dgm:pt modelId="{9D7DAA4C-8DEB-43FC-AE00-8229D74DB7B0}" type="pres">
      <dgm:prSet presAssocID="{555F98A5-2DB4-41C6-93DE-B14428CADBA3}" presName="txShp" presStyleLbl="node1" presStyleIdx="9" presStyleCnt="10">
        <dgm:presLayoutVars>
          <dgm:bulletEnabled val="1"/>
        </dgm:presLayoutVars>
      </dgm:prSet>
      <dgm:spPr/>
      <dgm:t>
        <a:bodyPr/>
        <a:lstStyle/>
        <a:p>
          <a:endParaRPr lang="ru-RU"/>
        </a:p>
      </dgm:t>
    </dgm:pt>
  </dgm:ptLst>
  <dgm:cxnLst>
    <dgm:cxn modelId="{41BB4836-1038-42B5-B1C7-A57B1E8A421C}" type="presOf" srcId="{952D90D4-DAC3-4677-AE1E-F4CC571C7E8C}" destId="{F0661283-4E7A-4CB9-867E-2886DE3454CC}"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3EB5C6C0-E9B9-486E-8A92-6FE03507875A}" srcId="{72DC4FCF-20F1-4030-9A27-D67E435A6DDE}" destId="{3A3E9D35-2621-4761-BFBD-30185527A4B9}" srcOrd="8" destOrd="0" parTransId="{1A00DCD4-B23E-46B7-8D97-A834B0A4D091}" sibTransId="{DE9BE107-31B2-4D8B-9B4F-9D02DBA152CC}"/>
    <dgm:cxn modelId="{8E040B20-B701-4B99-9408-E2DD69CD6CF7}" type="presOf" srcId="{FA02CC56-A894-4BDA-A699-97C5EA0795A7}" destId="{4BE343BF-78A8-422C-BB7E-5739E5F2F3A8}" srcOrd="0" destOrd="0" presId="urn:microsoft.com/office/officeart/2005/8/layout/vList3#1"/>
    <dgm:cxn modelId="{C7CF2494-5547-4898-8B67-0E4C2126E0DB}" srcId="{72DC4FCF-20F1-4030-9A27-D67E435A6DDE}" destId="{3668E430-433F-4E0E-A895-B6FE908C5535}" srcOrd="6" destOrd="0" parTransId="{2AB4993A-1BFE-4A1D-AA1C-12B43E736ACD}" sibTransId="{5F3117D9-E619-4968-AE34-BC0134E05830}"/>
    <dgm:cxn modelId="{829AB1A7-7A79-466A-B5C3-C0791A9394A8}" srcId="{72DC4FCF-20F1-4030-9A27-D67E435A6DDE}" destId="{5049FFE2-EF29-4BDE-93B3-1336BF5AF57D}" srcOrd="2" destOrd="0" parTransId="{A7B54E92-5758-46E6-87F4-F7B8B2977D17}" sibTransId="{6B857907-8DA5-4464-9C26-03029E85331B}"/>
    <dgm:cxn modelId="{B3C2CEF1-D7C2-4A77-A4AD-DF98DD274A95}" srcId="{72DC4FCF-20F1-4030-9A27-D67E435A6DDE}" destId="{FA02CC56-A894-4BDA-A699-97C5EA0795A7}" srcOrd="7" destOrd="0" parTransId="{E5F4AB27-4C12-44C7-9DAC-D741C8353368}" sibTransId="{8B9DF781-10BB-4EB9-B07C-2B279882A475}"/>
    <dgm:cxn modelId="{8A2B6BCF-E071-41EB-83D9-E7F68F721278}" srcId="{72DC4FCF-20F1-4030-9A27-D67E435A6DDE}" destId="{952D90D4-DAC3-4677-AE1E-F4CC571C7E8C}" srcOrd="0" destOrd="0" parTransId="{866DA0D5-DD9A-4F4C-A132-56E869EC8D3E}" sibTransId="{B3D6F599-1DDC-43F3-8E41-0CAB3608A824}"/>
    <dgm:cxn modelId="{AB489C5E-255C-4FB4-B7A1-F51593FD64B1}" srcId="{72DC4FCF-20F1-4030-9A27-D67E435A6DDE}" destId="{555F98A5-2DB4-41C6-93DE-B14428CADBA3}" srcOrd="9" destOrd="0" parTransId="{F50809FD-FC1F-48C1-86A1-E433BB55E262}" sibTransId="{2BEF53BD-0AEF-4EE2-92DF-A59F4F669241}"/>
    <dgm:cxn modelId="{EDF5FB30-A27D-419C-A135-8AC12DB1A803}" type="presOf" srcId="{0CFFBFC6-12C9-4759-B0BF-447A49980AF7}" destId="{48E831E8-724D-4949-BA9F-112BD7CBB1C2}" srcOrd="0" destOrd="0" presId="urn:microsoft.com/office/officeart/2005/8/layout/vList3#1"/>
    <dgm:cxn modelId="{8007A302-405F-4F8E-93A9-CA58E03E8CCA}" type="presOf" srcId="{26A1E3F9-A30D-4024-8367-B14B3563A2F3}" destId="{07ACF89F-2211-4C75-A018-2EE44F9DA550}" srcOrd="0" destOrd="0" presId="urn:microsoft.com/office/officeart/2005/8/layout/vList3#1"/>
    <dgm:cxn modelId="{19BFC8F4-450D-4EDE-9E0D-A82867202DEE}" type="presOf" srcId="{3668E430-433F-4E0E-A895-B6FE908C5535}" destId="{5E58AD27-9D16-4FF3-848B-E9F44F3D92B3}" srcOrd="0" destOrd="0" presId="urn:microsoft.com/office/officeart/2005/8/layout/vList3#1"/>
    <dgm:cxn modelId="{A9B132D7-1DFB-4040-9695-B5852EA96F4C}" srcId="{72DC4FCF-20F1-4030-9A27-D67E435A6DDE}" destId="{26A1E3F9-A30D-4024-8367-B14B3563A2F3}" srcOrd="5" destOrd="0" parTransId="{30BCBB87-E596-432E-B56F-B37E3CBFA5B8}" sibTransId="{AF5F2B1D-76EE-45F9-9DAB-1BA1C9AABAF0}"/>
    <dgm:cxn modelId="{9BE96730-8BAF-44B3-ADEF-5BC33377D5C7}" type="presOf" srcId="{555F98A5-2DB4-41C6-93DE-B14428CADBA3}" destId="{9D7DAA4C-8DEB-43FC-AE00-8229D74DB7B0}" srcOrd="0" destOrd="0" presId="urn:microsoft.com/office/officeart/2005/8/layout/vList3#1"/>
    <dgm:cxn modelId="{0CF40759-AE51-45C5-B860-378D5F4DCF35}" srcId="{72DC4FCF-20F1-4030-9A27-D67E435A6DDE}" destId="{28D1C18B-4970-4EF2-B78B-2EBF8E9EA2FA}" srcOrd="4" destOrd="0" parTransId="{716A1495-A29C-4D70-A2B7-6D80D00CFA78}" sibTransId="{6E75925A-175B-4EC6-A5EA-AABD86B57D39}"/>
    <dgm:cxn modelId="{D5FF8299-BA59-4C6D-9FA0-2076809948E9}" type="presOf" srcId="{3A3E9D35-2621-4761-BFBD-30185527A4B9}" destId="{3A92D9E5-C1EF-4F1F-9634-4470C1604149}" srcOrd="0" destOrd="0" presId="urn:microsoft.com/office/officeart/2005/8/layout/vList3#1"/>
    <dgm:cxn modelId="{2C516F85-F176-43AB-B77C-2798037501F7}" srcId="{72DC4FCF-20F1-4030-9A27-D67E435A6DDE}" destId="{55EBBB03-6556-42B8-A9E9-173C6875B3BC}" srcOrd="3" destOrd="0" parTransId="{23AFF7FF-0F33-47D5-8B7B-7CDFD209EB1F}" sibTransId="{A1FD0A67-8476-406F-A51B-3B472C14B2DC}"/>
    <dgm:cxn modelId="{04C9F2D9-80B5-438E-A5FB-0CC4F46ADB4F}" type="presOf" srcId="{72DC4FCF-20F1-4030-9A27-D67E435A6DDE}" destId="{6726C199-11E3-466B-B6CB-A7FA0991D0F1}" srcOrd="0" destOrd="0" presId="urn:microsoft.com/office/officeart/2005/8/layout/vList3#1"/>
    <dgm:cxn modelId="{D4B018B7-E4C1-4781-8E83-6881567C7158}" srcId="{72DC4FCF-20F1-4030-9A27-D67E435A6DDE}" destId="{0CFFBFC6-12C9-4759-B0BF-447A49980AF7}" srcOrd="1" destOrd="0" parTransId="{4C2BD734-4707-4FA6-A0B6-837A1C2309AA}" sibTransId="{4313D71B-D4F4-4A1B-860C-C6B391EE0998}"/>
    <dgm:cxn modelId="{1EA71FC7-9CDA-4892-B47A-7953D73CF601}" type="presOf" srcId="{55EBBB03-6556-42B8-A9E9-173C6875B3BC}" destId="{E9625F7A-8F94-4430-B580-092D94C63784}" srcOrd="0" destOrd="0" presId="urn:microsoft.com/office/officeart/2005/8/layout/vList3#1"/>
    <dgm:cxn modelId="{A0C20EC3-3EC5-49DB-8F2C-527A9AE85C16}" type="presOf" srcId="{28D1C18B-4970-4EF2-B78B-2EBF8E9EA2FA}" destId="{D6ED9649-6E76-42BB-A95C-D5BA414E36F9}" srcOrd="0" destOrd="0" presId="urn:microsoft.com/office/officeart/2005/8/layout/vList3#1"/>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56A497-8AF1-4325-AD4E-7D368B22043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5450EFF-62DD-4A14-BFFD-3898CB95167D}">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ru-RU" sz="1600" b="1" u="sng" dirty="0">
              <a:solidFill>
                <a:schemeClr val="accent3">
                  <a:lumMod val="50000"/>
                </a:schemeClr>
              </a:solidFill>
            </a:rPr>
            <a:t>«Успех  каждого  ребенка»</a:t>
          </a:r>
        </a:p>
        <a:p>
          <a:pPr algn="ctr" rtl="0"/>
          <a:r>
            <a:rPr lang="ru-RU" sz="1300" b="1" dirty="0">
              <a:solidFill>
                <a:schemeClr val="accent3">
                  <a:lumMod val="50000"/>
                </a:schemeClr>
              </a:solidFill>
            </a:rPr>
            <a:t> </a:t>
          </a:r>
          <a:r>
            <a:rPr lang="ru-RU" sz="1300" dirty="0">
              <a:solidFill>
                <a:schemeClr val="accent3">
                  <a:lumMod val="50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algn="ctr" rtl="0"/>
          <a:r>
            <a:rPr lang="ru-RU" sz="1400" b="1" dirty="0">
              <a:solidFill>
                <a:schemeClr val="accent3">
                  <a:lumMod val="50000"/>
                </a:schemeClr>
              </a:solidFill>
            </a:rPr>
            <a:t>в сумме 1 848,0 тыс. рублей.</a:t>
          </a:r>
        </a:p>
      </dgm:t>
    </dgm:pt>
    <dgm:pt modelId="{9F71DC19-6A5F-49AF-B0DA-4AEDF9E61B63}" type="parTrans" cxnId="{C1C35E75-5DD5-4E32-A4CC-EEB6D44B44E0}">
      <dgm:prSet/>
      <dgm:spPr/>
      <dgm:t>
        <a:bodyPr/>
        <a:lstStyle/>
        <a:p>
          <a:endParaRPr lang="ru-RU"/>
        </a:p>
      </dgm:t>
    </dgm:pt>
    <dgm:pt modelId="{A79C98B6-0ACE-453E-AB18-61EFA85EA412}" type="sibTrans" cxnId="{C1C35E75-5DD5-4E32-A4CC-EEB6D44B44E0}">
      <dgm:prSet/>
      <dgm:spPr/>
      <dgm:t>
        <a:bodyPr/>
        <a:lstStyle/>
        <a:p>
          <a:endParaRPr lang="ru-RU"/>
        </a:p>
      </dgm:t>
    </dgm:pt>
    <dgm:pt modelId="{CE57C799-5BD5-4C03-AEED-AA5C58E9C5B9}" type="pres">
      <dgm:prSet presAssocID="{9656A497-8AF1-4325-AD4E-7D368B220433}" presName="linear" presStyleCnt="0">
        <dgm:presLayoutVars>
          <dgm:animLvl val="lvl"/>
          <dgm:resizeHandles val="exact"/>
        </dgm:presLayoutVars>
      </dgm:prSet>
      <dgm:spPr/>
      <dgm:t>
        <a:bodyPr/>
        <a:lstStyle/>
        <a:p>
          <a:endParaRPr lang="ru-RU"/>
        </a:p>
      </dgm:t>
    </dgm:pt>
    <dgm:pt modelId="{2AD1E6DB-BD7E-4657-AD51-5C672CF78DD6}" type="pres">
      <dgm:prSet presAssocID="{95450EFF-62DD-4A14-BFFD-3898CB95167D}" presName="parentText" presStyleLbl="node1" presStyleIdx="0" presStyleCnt="1" custScaleX="99954" custScaleY="106642" custLinFactNeighborX="23" custLinFactNeighborY="22874">
        <dgm:presLayoutVars>
          <dgm:chMax val="0"/>
          <dgm:bulletEnabled val="1"/>
        </dgm:presLayoutVars>
      </dgm:prSet>
      <dgm:spPr/>
      <dgm:t>
        <a:bodyPr/>
        <a:lstStyle/>
        <a:p>
          <a:endParaRPr lang="ru-RU"/>
        </a:p>
      </dgm:t>
    </dgm:pt>
  </dgm:ptLst>
  <dgm:cxnLst>
    <dgm:cxn modelId="{86B3C439-CC04-4BC1-A682-D56B2271B13B}" type="presOf" srcId="{95450EFF-62DD-4A14-BFFD-3898CB95167D}" destId="{2AD1E6DB-BD7E-4657-AD51-5C672CF78DD6}" srcOrd="0" destOrd="0" presId="urn:microsoft.com/office/officeart/2005/8/layout/vList2"/>
    <dgm:cxn modelId="{B4A716F8-A245-4EE5-8DA7-79CE1AE5DCD7}" type="presOf" srcId="{9656A497-8AF1-4325-AD4E-7D368B220433}" destId="{CE57C799-5BD5-4C03-AEED-AA5C58E9C5B9}" srcOrd="0" destOrd="0" presId="urn:microsoft.com/office/officeart/2005/8/layout/vList2"/>
    <dgm:cxn modelId="{C1C35E75-5DD5-4E32-A4CC-EEB6D44B44E0}" srcId="{9656A497-8AF1-4325-AD4E-7D368B220433}" destId="{95450EFF-62DD-4A14-BFFD-3898CB95167D}" srcOrd="0" destOrd="0" parTransId="{9F71DC19-6A5F-49AF-B0DA-4AEDF9E61B63}" sibTransId="{A79C98B6-0ACE-453E-AB18-61EFA85EA412}"/>
    <dgm:cxn modelId="{96AE0259-BE5E-4269-A2ED-4EC29F6D87FA}" type="presParOf" srcId="{CE57C799-5BD5-4C03-AEED-AA5C58E9C5B9}" destId="{2AD1E6DB-BD7E-4657-AD51-5C672CF78DD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960437" y="1162141"/>
          <a:ext cx="1790017" cy="305265"/>
        </a:xfrm>
        <a:custGeom>
          <a:avLst/>
          <a:gdLst/>
          <a:ahLst/>
          <a:cxnLst/>
          <a:rect l="0" t="0" r="0" b="0"/>
          <a:pathLst>
            <a:path>
              <a:moveTo>
                <a:pt x="0" y="0"/>
              </a:moveTo>
              <a:lnTo>
                <a:pt x="0" y="152978"/>
              </a:lnTo>
              <a:lnTo>
                <a:pt x="1790017" y="152978"/>
              </a:lnTo>
              <a:lnTo>
                <a:pt x="1790017" y="305265"/>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sp>
    <dsp:sp modelId="{ED4E658C-BB82-4A73-A480-FD91A9795CBA}">
      <dsp:nvSpPr>
        <dsp:cNvPr id="0" name=""/>
        <dsp:cNvSpPr/>
      </dsp:nvSpPr>
      <dsp:spPr>
        <a:xfrm>
          <a:off x="975618" y="2192585"/>
          <a:ext cx="491318" cy="1836622"/>
        </a:xfrm>
        <a:custGeom>
          <a:avLst/>
          <a:gdLst/>
          <a:ahLst/>
          <a:cxnLst/>
          <a:rect l="0" t="0" r="0" b="0"/>
          <a:pathLst>
            <a:path>
              <a:moveTo>
                <a:pt x="0" y="0"/>
              </a:moveTo>
              <a:lnTo>
                <a:pt x="0" y="1836622"/>
              </a:lnTo>
              <a:lnTo>
                <a:pt x="491318" y="1836622"/>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sp>
    <dsp:sp modelId="{599E31DC-BFF0-4419-9E81-A3F134140454}">
      <dsp:nvSpPr>
        <dsp:cNvPr id="0" name=""/>
        <dsp:cNvSpPr/>
      </dsp:nvSpPr>
      <dsp:spPr>
        <a:xfrm>
          <a:off x="975618" y="2192585"/>
          <a:ext cx="491318" cy="737016"/>
        </a:xfrm>
        <a:custGeom>
          <a:avLst/>
          <a:gdLst/>
          <a:ahLst/>
          <a:cxnLst/>
          <a:rect l="0" t="0" r="0" b="0"/>
          <a:pathLst>
            <a:path>
              <a:moveTo>
                <a:pt x="0" y="0"/>
              </a:moveTo>
              <a:lnTo>
                <a:pt x="0" y="737016"/>
              </a:lnTo>
              <a:lnTo>
                <a:pt x="491318" y="737016"/>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sp>
    <dsp:sp modelId="{BF25AB32-FFAC-4B58-B8E6-83E35D461773}">
      <dsp:nvSpPr>
        <dsp:cNvPr id="0" name=""/>
        <dsp:cNvSpPr/>
      </dsp:nvSpPr>
      <dsp:spPr>
        <a:xfrm>
          <a:off x="2285800" y="1162141"/>
          <a:ext cx="1674637" cy="305265"/>
        </a:xfrm>
        <a:custGeom>
          <a:avLst/>
          <a:gdLst/>
          <a:ahLst/>
          <a:cxnLst/>
          <a:rect l="0" t="0" r="0" b="0"/>
          <a:pathLst>
            <a:path>
              <a:moveTo>
                <a:pt x="1674637" y="0"/>
              </a:moveTo>
              <a:lnTo>
                <a:pt x="1674637" y="152978"/>
              </a:lnTo>
              <a:lnTo>
                <a:pt x="0" y="152978"/>
              </a:lnTo>
              <a:lnTo>
                <a:pt x="0" y="305265"/>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sp>
    <dsp:sp modelId="{3CC37B14-09C2-45DC-A84B-D35581AB5892}">
      <dsp:nvSpPr>
        <dsp:cNvPr id="0" name=""/>
        <dsp:cNvSpPr/>
      </dsp:nvSpPr>
      <dsp:spPr>
        <a:xfrm>
          <a:off x="0" y="0"/>
          <a:ext cx="7920875" cy="1162141"/>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pPr lvl="0" algn="ctr" defTabSz="800100">
            <a:lnSpc>
              <a:spcPct val="90000"/>
            </a:lnSpc>
            <a:spcBef>
              <a:spcPct val="0"/>
            </a:spcBef>
            <a:spcAft>
              <a:spcPct val="35000"/>
            </a:spcAft>
          </a:pPr>
          <a:r>
            <a:rPr lang="ru-RU" sz="1800" b="0" kern="120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kern="1200" dirty="0">
            <a:solidFill>
              <a:schemeClr val="accent3">
                <a:lumMod val="50000"/>
              </a:schemeClr>
            </a:solidFill>
            <a:latin typeface="+mn-lt"/>
          </a:endParaRPr>
        </a:p>
      </dsp:txBody>
      <dsp:txXfrm>
        <a:off x="0" y="0"/>
        <a:ext cx="7920875" cy="1162141"/>
      </dsp:txXfrm>
    </dsp:sp>
    <dsp:sp modelId="{5205DF40-9B9D-44C0-A600-FE41A879693F}">
      <dsp:nvSpPr>
        <dsp:cNvPr id="0" name=""/>
        <dsp:cNvSpPr/>
      </dsp:nvSpPr>
      <dsp:spPr>
        <a:xfrm>
          <a:off x="648072" y="1467407"/>
          <a:ext cx="3275455" cy="725178"/>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15</a:t>
          </a:r>
        </a:p>
        <a:p>
          <a:pPr lvl="0" algn="ctr" defTabSz="711200">
            <a:lnSpc>
              <a:spcPct val="8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sp:txBody>
      <dsp:txXfrm>
        <a:off x="648072" y="1467407"/>
        <a:ext cx="3275455" cy="725178"/>
      </dsp:txXfrm>
    </dsp:sp>
    <dsp:sp modelId="{98B99544-7CDE-443D-B0DB-9C3951712EF3}">
      <dsp:nvSpPr>
        <dsp:cNvPr id="0" name=""/>
        <dsp:cNvSpPr/>
      </dsp:nvSpPr>
      <dsp:spPr>
        <a:xfrm>
          <a:off x="1466936" y="2497160"/>
          <a:ext cx="3273991" cy="864883"/>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rPr>
            <a:t>1</a:t>
          </a:r>
        </a:p>
        <a:p>
          <a:pPr lvl="0" algn="ctr" defTabSz="711200">
            <a:lnSpc>
              <a:spcPct val="9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sp:txBody>
      <dsp:txXfrm>
        <a:off x="1466936" y="2497160"/>
        <a:ext cx="3273991" cy="864883"/>
      </dsp:txXfrm>
    </dsp:sp>
    <dsp:sp modelId="{E00FD14B-4291-4D2F-99A5-640B8AE86191}">
      <dsp:nvSpPr>
        <dsp:cNvPr id="0" name=""/>
        <dsp:cNvSpPr/>
      </dsp:nvSpPr>
      <dsp:spPr>
        <a:xfrm>
          <a:off x="1466936" y="3666618"/>
          <a:ext cx="3273991" cy="725178"/>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14</a:t>
          </a:r>
        </a:p>
        <a:p>
          <a:pPr lvl="0" algn="ctr" defTabSz="711200">
            <a:lnSpc>
              <a:spcPct val="9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sp:txBody>
      <dsp:txXfrm>
        <a:off x="1466936" y="3666618"/>
        <a:ext cx="3273991" cy="725178"/>
      </dsp:txXfrm>
    </dsp:sp>
    <dsp:sp modelId="{D859C348-7C3B-4376-BE14-73D14619B936}">
      <dsp:nvSpPr>
        <dsp:cNvPr id="0" name=""/>
        <dsp:cNvSpPr/>
      </dsp:nvSpPr>
      <dsp:spPr>
        <a:xfrm>
          <a:off x="4228103" y="1467407"/>
          <a:ext cx="3044704" cy="725178"/>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sp:txBody>
      <dsp:txXfrm>
        <a:off x="4228103" y="1467407"/>
        <a:ext cx="3044704" cy="7251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2431101" y="1522349"/>
          <a:ext cx="488155" cy="935355"/>
        </a:xfrm>
        <a:custGeom>
          <a:avLst/>
          <a:gdLst/>
          <a:ahLst/>
          <a:cxnLst/>
          <a:rect l="0" t="0" r="0" b="0"/>
          <a:pathLst>
            <a:path>
              <a:moveTo>
                <a:pt x="0" y="0"/>
              </a:moveTo>
              <a:lnTo>
                <a:pt x="244077" y="0"/>
              </a:lnTo>
              <a:lnTo>
                <a:pt x="244077" y="935355"/>
              </a:lnTo>
              <a:lnTo>
                <a:pt x="488155" y="935355"/>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48802" y="1963650"/>
        <a:ext cx="52753" cy="52753"/>
      </dsp:txXfrm>
    </dsp:sp>
    <dsp:sp modelId="{C8D5CEF3-9895-41B4-BCEE-EB4A5442B841}">
      <dsp:nvSpPr>
        <dsp:cNvPr id="0" name=""/>
        <dsp:cNvSpPr/>
      </dsp:nvSpPr>
      <dsp:spPr>
        <a:xfrm>
          <a:off x="2431101" y="1476629"/>
          <a:ext cx="521229" cy="91440"/>
        </a:xfrm>
        <a:custGeom>
          <a:avLst/>
          <a:gdLst/>
          <a:ahLst/>
          <a:cxnLst/>
          <a:rect l="0" t="0" r="0" b="0"/>
          <a:pathLst>
            <a:path>
              <a:moveTo>
                <a:pt x="0" y="45720"/>
              </a:moveTo>
              <a:lnTo>
                <a:pt x="260614" y="45720"/>
              </a:lnTo>
              <a:lnTo>
                <a:pt x="260614" y="80291"/>
              </a:lnTo>
              <a:lnTo>
                <a:pt x="521229" y="80291"/>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78657" y="1509290"/>
        <a:ext cx="26118" cy="26118"/>
      </dsp:txXfrm>
    </dsp:sp>
    <dsp:sp modelId="{566BC0B8-D216-4C18-BB80-BF145AB160F7}">
      <dsp:nvSpPr>
        <dsp:cNvPr id="0" name=""/>
        <dsp:cNvSpPr/>
      </dsp:nvSpPr>
      <dsp:spPr>
        <a:xfrm>
          <a:off x="2431101" y="520621"/>
          <a:ext cx="488155" cy="1001727"/>
        </a:xfrm>
        <a:custGeom>
          <a:avLst/>
          <a:gdLst/>
          <a:ahLst/>
          <a:cxnLst/>
          <a:rect l="0" t="0" r="0" b="0"/>
          <a:pathLst>
            <a:path>
              <a:moveTo>
                <a:pt x="0" y="1001727"/>
              </a:moveTo>
              <a:lnTo>
                <a:pt x="244077" y="1001727"/>
              </a:lnTo>
              <a:lnTo>
                <a:pt x="244077" y="0"/>
              </a:lnTo>
              <a:lnTo>
                <a:pt x="488155" y="0"/>
              </a:lnTo>
            </a:path>
          </a:pathLst>
        </a:custGeom>
        <a:noFill/>
        <a:ln w="15875" cap="flat" cmpd="sng" algn="ctr">
          <a:solidFill>
            <a:schemeClr val="accent3"/>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47320" y="993627"/>
        <a:ext cx="55717" cy="55717"/>
      </dsp:txXfrm>
    </dsp:sp>
    <dsp:sp modelId="{1E1AB717-7B2A-4106-B361-E831FBBDDD03}">
      <dsp:nvSpPr>
        <dsp:cNvPr id="0" name=""/>
        <dsp:cNvSpPr/>
      </dsp:nvSpPr>
      <dsp:spPr>
        <a:xfrm>
          <a:off x="2" y="288023"/>
          <a:ext cx="2393547" cy="2468651"/>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a:solidFill>
                <a:schemeClr val="accent4">
                  <a:lumMod val="50000"/>
                </a:schemeClr>
              </a:solidFill>
            </a:rPr>
            <a:t>Составление проекта бюджета муниципального района основывается на:</a:t>
          </a:r>
        </a:p>
      </dsp:txBody>
      <dsp:txXfrm>
        <a:off x="2" y="288023"/>
        <a:ext cx="2393547" cy="2468651"/>
      </dsp:txXfrm>
    </dsp:sp>
    <dsp:sp modelId="{57705B76-1030-420B-B863-26F1019084E9}">
      <dsp:nvSpPr>
        <dsp:cNvPr id="0" name=""/>
        <dsp:cNvSpPr/>
      </dsp:nvSpPr>
      <dsp:spPr>
        <a:xfrm>
          <a:off x="2919256" y="0"/>
          <a:ext cx="5034508" cy="1041243"/>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solidFill>
                <a:schemeClr val="accent4">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sp:txBody>
      <dsp:txXfrm>
        <a:off x="2919256" y="0"/>
        <a:ext cx="5034508" cy="1041243"/>
      </dsp:txXfrm>
    </dsp:sp>
    <dsp:sp modelId="{87036961-60FA-4312-973C-1DC4B557F651}">
      <dsp:nvSpPr>
        <dsp:cNvPr id="0" name=""/>
        <dsp:cNvSpPr/>
      </dsp:nvSpPr>
      <dsp:spPr>
        <a:xfrm>
          <a:off x="2952331" y="1152127"/>
          <a:ext cx="5006595" cy="809587"/>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solidFill>
                <a:schemeClr val="accent4">
                  <a:lumMod val="50000"/>
                </a:schemeClr>
              </a:solidFill>
            </a:rPr>
            <a:t>Прогнозе социально-экономического развития Воронежской области и Павловского муниципального района</a:t>
          </a:r>
        </a:p>
      </dsp:txBody>
      <dsp:txXfrm>
        <a:off x="2952331" y="1152127"/>
        <a:ext cx="5006595" cy="809587"/>
      </dsp:txXfrm>
    </dsp:sp>
    <dsp:sp modelId="{5C175D13-1D72-43DB-95FB-2A6DB3890D50}">
      <dsp:nvSpPr>
        <dsp:cNvPr id="0" name=""/>
        <dsp:cNvSpPr/>
      </dsp:nvSpPr>
      <dsp:spPr>
        <a:xfrm>
          <a:off x="2919256" y="2094559"/>
          <a:ext cx="5041315" cy="726291"/>
        </a:xfrm>
        <a:prstGeom prst="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a:solidFill>
                <a:schemeClr val="accent4">
                  <a:lumMod val="50000"/>
                </a:schemeClr>
              </a:solidFill>
            </a:rPr>
            <a:t>Муниципальных</a:t>
          </a:r>
          <a:r>
            <a:rPr lang="ru-RU" sz="2000" kern="1200" dirty="0">
              <a:solidFill>
                <a:schemeClr val="accent4">
                  <a:lumMod val="50000"/>
                </a:schemeClr>
              </a:solidFill>
            </a:rPr>
            <a:t> </a:t>
          </a:r>
          <a:r>
            <a:rPr lang="ru-RU" sz="1600" kern="1200" dirty="0">
              <a:solidFill>
                <a:schemeClr val="accent4">
                  <a:lumMod val="50000"/>
                </a:schemeClr>
              </a:solidFill>
            </a:rPr>
            <a:t>программах Павловского муниципального района Воронежской области</a:t>
          </a:r>
        </a:p>
      </dsp:txBody>
      <dsp:txXfrm>
        <a:off x="2919256" y="2094559"/>
        <a:ext cx="5041315" cy="726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25B2D-F586-4A1B-B960-F1B94EA54C58}">
      <dsp:nvSpPr>
        <dsp:cNvPr id="0" name=""/>
        <dsp:cNvSpPr/>
      </dsp:nvSpPr>
      <dsp:spPr>
        <a:xfrm>
          <a:off x="2804443" y="3249050"/>
          <a:ext cx="2566960" cy="1420593"/>
        </a:xfrm>
        <a:prstGeom prst="ellips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b="1" kern="1200"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sz="2800" kern="1200" dirty="0">
            <a:solidFill>
              <a:schemeClr val="accent4">
                <a:lumMod val="50000"/>
              </a:schemeClr>
            </a:solidFill>
          </a:endParaRPr>
        </a:p>
      </dsp:txBody>
      <dsp:txXfrm>
        <a:off x="3180366" y="3457091"/>
        <a:ext cx="1815114" cy="1004511"/>
      </dsp:txXfrm>
    </dsp:sp>
    <dsp:sp modelId="{1326B9B0-0EA2-410D-8266-A45126940775}">
      <dsp:nvSpPr>
        <dsp:cNvPr id="0" name=""/>
        <dsp:cNvSpPr/>
      </dsp:nvSpPr>
      <dsp:spPr>
        <a:xfrm rot="11700000">
          <a:off x="1031273" y="3072191"/>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0A3D06-2F1B-45F2-82B2-CA5927CF5AF0}">
      <dsp:nvSpPr>
        <dsp:cNvPr id="0" name=""/>
        <dsp:cNvSpPr/>
      </dsp:nvSpPr>
      <dsp:spPr>
        <a:xfrm>
          <a:off x="105931" y="2614711"/>
          <a:ext cx="1913030" cy="1067922"/>
        </a:xfrm>
        <a:prstGeom prst="roundRect">
          <a:avLst>
            <a:gd name="adj" fmla="val 10000"/>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a:solidFill>
                <a:schemeClr val="accent4">
                  <a:lumMod val="50000"/>
                </a:schemeClr>
              </a:solidFill>
            </a:rPr>
            <a:t>По ведомствам</a:t>
          </a:r>
        </a:p>
      </dsp:txBody>
      <dsp:txXfrm>
        <a:off x="137209" y="2645989"/>
        <a:ext cx="1850474" cy="1005366"/>
      </dsp:txXfrm>
    </dsp:sp>
    <dsp:sp modelId="{BAAF49A3-E4AC-4E81-AC8D-C52889666EF8}">
      <dsp:nvSpPr>
        <dsp:cNvPr id="0" name=""/>
        <dsp:cNvSpPr/>
      </dsp:nvSpPr>
      <dsp:spPr>
        <a:xfrm rot="14700000">
          <a:off x="2163325" y="1847544"/>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A70A1FE-53BB-44E7-9310-2B04C0590B0A}">
      <dsp:nvSpPr>
        <dsp:cNvPr id="0" name=""/>
        <dsp:cNvSpPr/>
      </dsp:nvSpPr>
      <dsp:spPr>
        <a:xfrm>
          <a:off x="1663713" y="459958"/>
          <a:ext cx="2200966" cy="1321294"/>
        </a:xfrm>
        <a:prstGeom prst="roundRect">
          <a:avLst>
            <a:gd name="adj" fmla="val 10000"/>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a:solidFill>
                <a:schemeClr val="accent4">
                  <a:lumMod val="50000"/>
                </a:schemeClr>
              </a:solidFill>
            </a:rPr>
            <a:t>По функциям организованного самоуправления</a:t>
          </a:r>
        </a:p>
      </dsp:txBody>
      <dsp:txXfrm>
        <a:off x="1702412" y="498657"/>
        <a:ext cx="2123568" cy="1243896"/>
      </dsp:txXfrm>
    </dsp:sp>
    <dsp:sp modelId="{AD82A728-B52C-442A-A2BA-B1D07FF53459}">
      <dsp:nvSpPr>
        <dsp:cNvPr id="0" name=""/>
        <dsp:cNvSpPr/>
      </dsp:nvSpPr>
      <dsp:spPr>
        <a:xfrm rot="17700000">
          <a:off x="3816321" y="1823673"/>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9E8586C-AA25-411F-9D9C-6C82B2D13F6D}">
      <dsp:nvSpPr>
        <dsp:cNvPr id="0" name=""/>
        <dsp:cNvSpPr/>
      </dsp:nvSpPr>
      <dsp:spPr>
        <a:xfrm>
          <a:off x="4403528" y="442925"/>
          <a:ext cx="2016242" cy="1355361"/>
        </a:xfrm>
        <a:prstGeom prst="roundRect">
          <a:avLst>
            <a:gd name="adj" fmla="val 10000"/>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a:solidFill>
                <a:schemeClr val="accent4">
                  <a:lumMod val="50000"/>
                </a:schemeClr>
              </a:solidFill>
            </a:rPr>
            <a:t>По муниципальным программам</a:t>
          </a:r>
        </a:p>
      </dsp:txBody>
      <dsp:txXfrm>
        <a:off x="4443225" y="482622"/>
        <a:ext cx="1936848" cy="1275967"/>
      </dsp:txXfrm>
    </dsp:sp>
    <dsp:sp modelId="{36174143-0D96-47F1-94A5-A84FBC98A7DD}">
      <dsp:nvSpPr>
        <dsp:cNvPr id="0" name=""/>
        <dsp:cNvSpPr/>
      </dsp:nvSpPr>
      <dsp:spPr>
        <a:xfrm rot="20700000">
          <a:off x="5314814" y="3072191"/>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38100" dist="381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BE3BB4F-4E1A-4D89-A918-8FC32FDA86E2}">
      <dsp:nvSpPr>
        <dsp:cNvPr id="0" name=""/>
        <dsp:cNvSpPr/>
      </dsp:nvSpPr>
      <dsp:spPr>
        <a:xfrm>
          <a:off x="6190582" y="2602172"/>
          <a:ext cx="1845636" cy="1093000"/>
        </a:xfrm>
        <a:prstGeom prst="roundRect">
          <a:avLst>
            <a:gd name="adj" fmla="val 10000"/>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ru-RU" sz="2000" kern="1200" dirty="0">
              <a:solidFill>
                <a:schemeClr val="accent4">
                  <a:lumMod val="50000"/>
                </a:schemeClr>
              </a:solidFill>
            </a:rPr>
            <a:t>По типам расходных обязательств</a:t>
          </a:r>
        </a:p>
      </dsp:txBody>
      <dsp:txXfrm>
        <a:off x="6222595" y="2634185"/>
        <a:ext cx="1781610" cy="10289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61283-4E7A-4CB9-867E-2886DE3454CC}">
      <dsp:nvSpPr>
        <dsp:cNvPr id="0" name=""/>
        <dsp:cNvSpPr/>
      </dsp:nvSpPr>
      <dsp:spPr>
        <a:xfrm rot="10800000">
          <a:off x="1715457" y="2298"/>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Общегосударственные вопросы</a:t>
          </a:r>
        </a:p>
      </dsp:txBody>
      <dsp:txXfrm rot="10800000">
        <a:off x="1814695" y="2298"/>
        <a:ext cx="6317394" cy="396952"/>
      </dsp:txXfrm>
    </dsp:sp>
    <dsp:sp modelId="{4E32A47B-6DFD-4572-B42D-C7BEAAF05E47}">
      <dsp:nvSpPr>
        <dsp:cNvPr id="0" name=""/>
        <dsp:cNvSpPr/>
      </dsp:nvSpPr>
      <dsp:spPr>
        <a:xfrm>
          <a:off x="1304810" y="0"/>
          <a:ext cx="396952" cy="39695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E831E8-724D-4949-BA9F-112BD7CBB1C2}">
      <dsp:nvSpPr>
        <dsp:cNvPr id="0" name=""/>
        <dsp:cNvSpPr/>
      </dsp:nvSpPr>
      <dsp:spPr>
        <a:xfrm rot="10800000">
          <a:off x="1715457" y="517744"/>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Национальная безопасность  и правоохранительная деятельность</a:t>
          </a:r>
        </a:p>
      </dsp:txBody>
      <dsp:txXfrm rot="10800000">
        <a:off x="1814695" y="517744"/>
        <a:ext cx="6317394" cy="396952"/>
      </dsp:txXfrm>
    </dsp:sp>
    <dsp:sp modelId="{9F429099-01B2-44F9-AC3F-BE2BC2AC2974}">
      <dsp:nvSpPr>
        <dsp:cNvPr id="0" name=""/>
        <dsp:cNvSpPr/>
      </dsp:nvSpPr>
      <dsp:spPr>
        <a:xfrm>
          <a:off x="1304810" y="488595"/>
          <a:ext cx="396952" cy="39695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F8A1A9E-DDD9-494B-9BDE-53F02754BAEC}">
      <dsp:nvSpPr>
        <dsp:cNvPr id="0" name=""/>
        <dsp:cNvSpPr/>
      </dsp:nvSpPr>
      <dsp:spPr>
        <a:xfrm rot="10800000">
          <a:off x="1715457" y="1033189"/>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Национальная экономика</a:t>
          </a:r>
        </a:p>
      </dsp:txBody>
      <dsp:txXfrm rot="10800000">
        <a:off x="1814695" y="1033189"/>
        <a:ext cx="6317394" cy="396952"/>
      </dsp:txXfrm>
    </dsp:sp>
    <dsp:sp modelId="{A7732781-A45C-4D7B-ADB8-FB12202163CF}">
      <dsp:nvSpPr>
        <dsp:cNvPr id="0" name=""/>
        <dsp:cNvSpPr/>
      </dsp:nvSpPr>
      <dsp:spPr>
        <a:xfrm>
          <a:off x="1304810" y="1049059"/>
          <a:ext cx="396952" cy="396952"/>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9625F7A-8F94-4430-B580-092D94C63784}">
      <dsp:nvSpPr>
        <dsp:cNvPr id="0" name=""/>
        <dsp:cNvSpPr/>
      </dsp:nvSpPr>
      <dsp:spPr>
        <a:xfrm rot="10800000">
          <a:off x="1715457" y="1548635"/>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Охрана окружающей среды</a:t>
          </a:r>
        </a:p>
      </dsp:txBody>
      <dsp:txXfrm rot="10800000">
        <a:off x="1814695" y="1548635"/>
        <a:ext cx="6317394" cy="396952"/>
      </dsp:txXfrm>
    </dsp:sp>
    <dsp:sp modelId="{4DC30EA3-4E2B-41A0-B5F4-09CC89465EC9}">
      <dsp:nvSpPr>
        <dsp:cNvPr id="0" name=""/>
        <dsp:cNvSpPr/>
      </dsp:nvSpPr>
      <dsp:spPr>
        <a:xfrm>
          <a:off x="1304810" y="1539465"/>
          <a:ext cx="396952" cy="396952"/>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6ED9649-6E76-42BB-A95C-D5BA414E36F9}">
      <dsp:nvSpPr>
        <dsp:cNvPr id="0" name=""/>
        <dsp:cNvSpPr/>
      </dsp:nvSpPr>
      <dsp:spPr>
        <a:xfrm rot="10800000">
          <a:off x="1715457" y="2064081"/>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Образование</a:t>
          </a:r>
        </a:p>
      </dsp:txBody>
      <dsp:txXfrm rot="10800000">
        <a:off x="1814695" y="2064081"/>
        <a:ext cx="6317394" cy="396952"/>
      </dsp:txXfrm>
    </dsp:sp>
    <dsp:sp modelId="{1EC63AAA-D2D3-4619-B05B-51F5504C6E2D}">
      <dsp:nvSpPr>
        <dsp:cNvPr id="0" name=""/>
        <dsp:cNvSpPr/>
      </dsp:nvSpPr>
      <dsp:spPr>
        <a:xfrm>
          <a:off x="1304810" y="2029875"/>
          <a:ext cx="396952" cy="396952"/>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7ACF89F-2211-4C75-A018-2EE44F9DA550}">
      <dsp:nvSpPr>
        <dsp:cNvPr id="0" name=""/>
        <dsp:cNvSpPr/>
      </dsp:nvSpPr>
      <dsp:spPr>
        <a:xfrm rot="10800000">
          <a:off x="1715457" y="2579526"/>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Культура,  кинематография</a:t>
          </a:r>
        </a:p>
      </dsp:txBody>
      <dsp:txXfrm rot="10800000">
        <a:off x="1814695" y="2579526"/>
        <a:ext cx="6317394" cy="396952"/>
      </dsp:txXfrm>
    </dsp:sp>
    <dsp:sp modelId="{A78FB94B-2D08-445D-AA70-2CC8C9FE6AD0}">
      <dsp:nvSpPr>
        <dsp:cNvPr id="0" name=""/>
        <dsp:cNvSpPr/>
      </dsp:nvSpPr>
      <dsp:spPr>
        <a:xfrm>
          <a:off x="1304810" y="2590339"/>
          <a:ext cx="396952" cy="396952"/>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E58AD27-9D16-4FF3-848B-E9F44F3D92B3}">
      <dsp:nvSpPr>
        <dsp:cNvPr id="0" name=""/>
        <dsp:cNvSpPr/>
      </dsp:nvSpPr>
      <dsp:spPr>
        <a:xfrm rot="10800000">
          <a:off x="1725403" y="3080745"/>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Социальная политика</a:t>
          </a:r>
        </a:p>
      </dsp:txBody>
      <dsp:txXfrm rot="10800000">
        <a:off x="1824641" y="3080745"/>
        <a:ext cx="6317394" cy="396952"/>
      </dsp:txXfrm>
    </dsp:sp>
    <dsp:sp modelId="{1D062E86-32A6-4CD3-A5AB-505EB6297FB0}">
      <dsp:nvSpPr>
        <dsp:cNvPr id="0" name=""/>
        <dsp:cNvSpPr/>
      </dsp:nvSpPr>
      <dsp:spPr>
        <a:xfrm>
          <a:off x="1304810" y="3080745"/>
          <a:ext cx="396952" cy="396952"/>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BE343BF-78A8-422C-BB7E-5739E5F2F3A8}">
      <dsp:nvSpPr>
        <dsp:cNvPr id="0" name=""/>
        <dsp:cNvSpPr/>
      </dsp:nvSpPr>
      <dsp:spPr>
        <a:xfrm rot="10800000">
          <a:off x="1715457" y="3610417"/>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Физическая культура и спорт</a:t>
          </a:r>
        </a:p>
      </dsp:txBody>
      <dsp:txXfrm rot="10800000">
        <a:off x="1814695" y="3610417"/>
        <a:ext cx="6317394" cy="396952"/>
      </dsp:txXfrm>
    </dsp:sp>
    <dsp:sp modelId="{FA2AEB97-0648-42E5-A806-BFF5E1658F81}">
      <dsp:nvSpPr>
        <dsp:cNvPr id="0" name=""/>
        <dsp:cNvSpPr/>
      </dsp:nvSpPr>
      <dsp:spPr>
        <a:xfrm>
          <a:off x="1304810" y="3641209"/>
          <a:ext cx="396952" cy="396952"/>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2D9E5-C1EF-4F1F-9634-4470C1604149}">
      <dsp:nvSpPr>
        <dsp:cNvPr id="0" name=""/>
        <dsp:cNvSpPr/>
      </dsp:nvSpPr>
      <dsp:spPr>
        <a:xfrm rot="10800000">
          <a:off x="1715457" y="4125863"/>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Обслуживание государственного и муниципального долга</a:t>
          </a:r>
        </a:p>
      </dsp:txBody>
      <dsp:txXfrm rot="10800000">
        <a:off x="1814695" y="4125863"/>
        <a:ext cx="6317394" cy="396952"/>
      </dsp:txXfrm>
    </dsp:sp>
    <dsp:sp modelId="{D2F11215-7F2F-47C3-8132-78D7C26F3E74}">
      <dsp:nvSpPr>
        <dsp:cNvPr id="0" name=""/>
        <dsp:cNvSpPr/>
      </dsp:nvSpPr>
      <dsp:spPr>
        <a:xfrm>
          <a:off x="1304810" y="4131615"/>
          <a:ext cx="396952" cy="396952"/>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7DAA4C-8DEB-43FC-AE00-8229D74DB7B0}">
      <dsp:nvSpPr>
        <dsp:cNvPr id="0" name=""/>
        <dsp:cNvSpPr/>
      </dsp:nvSpPr>
      <dsp:spPr>
        <a:xfrm rot="10800000">
          <a:off x="1715457" y="4641309"/>
          <a:ext cx="6416632" cy="396952"/>
        </a:xfrm>
        <a:prstGeom prst="homePlate">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lvl="0" algn="ctr" defTabSz="622300">
            <a:lnSpc>
              <a:spcPct val="90000"/>
            </a:lnSpc>
            <a:spcBef>
              <a:spcPct val="0"/>
            </a:spcBef>
            <a:spcAft>
              <a:spcPct val="35000"/>
            </a:spcAft>
          </a:pPr>
          <a:r>
            <a:rPr lang="ru-RU" sz="1400" kern="1200" dirty="0">
              <a:solidFill>
                <a:schemeClr val="accent4">
                  <a:lumMod val="50000"/>
                </a:schemeClr>
              </a:solidFill>
            </a:rPr>
            <a:t>Межбюджетные трансферты общего характера</a:t>
          </a:r>
        </a:p>
      </dsp:txBody>
      <dsp:txXfrm rot="10800000">
        <a:off x="1814695" y="4641309"/>
        <a:ext cx="6317394" cy="396952"/>
      </dsp:txXfrm>
    </dsp:sp>
    <dsp:sp modelId="{1408A999-7880-45AD-9771-EB86F0EB36E2}">
      <dsp:nvSpPr>
        <dsp:cNvPr id="0" name=""/>
        <dsp:cNvSpPr/>
      </dsp:nvSpPr>
      <dsp:spPr>
        <a:xfrm>
          <a:off x="1304810" y="4622021"/>
          <a:ext cx="396952" cy="396952"/>
        </a:xfrm>
        <a:prstGeom prst="ellipse">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38100" dist="381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1E6DB-BD7E-4657-AD51-5C672CF78DD6}">
      <dsp:nvSpPr>
        <dsp:cNvPr id="0" name=""/>
        <dsp:cNvSpPr/>
      </dsp:nvSpPr>
      <dsp:spPr>
        <a:xfrm>
          <a:off x="3747" y="1504"/>
          <a:ext cx="8143597" cy="1225533"/>
        </a:xfrm>
        <a:prstGeom prst="roundRect">
          <a:avLst/>
        </a:prstGeom>
        <a:gradFill rotWithShape="1">
          <a:gsLst>
            <a:gs pos="0">
              <a:schemeClr val="accent3">
                <a:tint val="37000"/>
                <a:hueMod val="100000"/>
                <a:satMod val="200000"/>
                <a:lumMod val="88000"/>
              </a:schemeClr>
            </a:gs>
            <a:gs pos="100000">
              <a:schemeClr val="accent3">
                <a:tint val="53000"/>
                <a:shade val="100000"/>
                <a:hueMod val="100000"/>
                <a:satMod val="350000"/>
                <a:lumMod val="79000"/>
              </a:schemeClr>
            </a:gs>
          </a:gsLst>
          <a:lin ang="5400000" scaled="1"/>
        </a:gradFill>
        <a:ln w="15875" cap="flat" cmpd="sng" algn="ctr">
          <a:solidFill>
            <a:schemeClr val="accent3"/>
          </a:solidFill>
          <a:prstDash val="solid"/>
        </a:ln>
        <a:effectLst>
          <a:outerShdw blurRad="50800" dist="12700" dir="528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b="1" u="sng" kern="1200" dirty="0">
              <a:solidFill>
                <a:schemeClr val="accent3">
                  <a:lumMod val="50000"/>
                </a:schemeClr>
              </a:solidFill>
            </a:rPr>
            <a:t>«Успех  каждого  ребенка»</a:t>
          </a:r>
        </a:p>
        <a:p>
          <a:pPr lvl="0" algn="ctr" defTabSz="711200" rtl="0">
            <a:lnSpc>
              <a:spcPct val="90000"/>
            </a:lnSpc>
            <a:spcBef>
              <a:spcPct val="0"/>
            </a:spcBef>
            <a:spcAft>
              <a:spcPct val="35000"/>
            </a:spcAft>
          </a:pPr>
          <a:r>
            <a:rPr lang="ru-RU" sz="1300" b="1" kern="1200" dirty="0">
              <a:solidFill>
                <a:schemeClr val="accent3">
                  <a:lumMod val="50000"/>
                </a:schemeClr>
              </a:solidFill>
            </a:rPr>
            <a:t> </a:t>
          </a:r>
          <a:r>
            <a:rPr lang="ru-RU" sz="1300" kern="1200" dirty="0">
              <a:solidFill>
                <a:schemeClr val="accent3">
                  <a:lumMod val="50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lvl="0" algn="ctr" defTabSz="711200" rtl="0">
            <a:lnSpc>
              <a:spcPct val="90000"/>
            </a:lnSpc>
            <a:spcBef>
              <a:spcPct val="0"/>
            </a:spcBef>
            <a:spcAft>
              <a:spcPct val="35000"/>
            </a:spcAft>
          </a:pPr>
          <a:r>
            <a:rPr lang="ru-RU" sz="1400" b="1" kern="1200" dirty="0">
              <a:solidFill>
                <a:schemeClr val="accent3">
                  <a:lumMod val="50000"/>
                </a:schemeClr>
              </a:solidFill>
            </a:rPr>
            <a:t>в сумме 1 848,0 тыс. рублей.</a:t>
          </a:r>
        </a:p>
      </dsp:txBody>
      <dsp:txXfrm>
        <a:off x="63573" y="61330"/>
        <a:ext cx="8023945" cy="110588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0.41693</cdr:x>
      <cdr:y>0.10558</cdr:y>
    </cdr:from>
    <cdr:to>
      <cdr:x>0.51278</cdr:x>
      <cdr:y>0.2664</cdr:y>
    </cdr:to>
    <cdr:sp macro="" textlink="">
      <cdr:nvSpPr>
        <cdr:cNvPr id="2" name="TextBox 1"/>
        <cdr:cNvSpPr txBox="1"/>
      </cdr:nvSpPr>
      <cdr:spPr>
        <a:xfrm xmlns:a="http://schemas.openxmlformats.org/drawingml/2006/main">
          <a:off x="3977789" y="60028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0.77193</cdr:x>
      <cdr:y>0.8284</cdr:y>
    </cdr:from>
    <cdr:to>
      <cdr:x>0.88332</cdr:x>
      <cdr:y>1</cdr:y>
    </cdr:to>
    <cdr:sp macro="" textlink="">
      <cdr:nvSpPr>
        <cdr:cNvPr id="2" name="TextBox 1"/>
        <cdr:cNvSpPr txBox="1"/>
      </cdr:nvSpPr>
      <cdr:spPr>
        <a:xfrm xmlns:a="http://schemas.openxmlformats.org/drawingml/2006/main">
          <a:off x="6336704" y="48965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C4E7FAC5-78C6-4297-829B-541CB206CC75}" type="datetimeFigureOut">
              <a:rPr lang="ru-RU" smtClean="0"/>
              <a:pPr/>
              <a:t>28.02.2023</a:t>
            </a:fld>
            <a:endParaRPr lang="ru-RU"/>
          </a:p>
        </p:txBody>
      </p:sp>
      <p:sp>
        <p:nvSpPr>
          <p:cNvPr id="4" name="Нижний колонтитул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AED03D95-0642-4125-A8EA-86A814069500}" type="datetimeFigureOut">
              <a:rPr lang="ru-RU" smtClean="0"/>
              <a:pPr/>
              <a:t>28.02.2023</a:t>
            </a:fld>
            <a:endParaRPr lang="ru-RU" dirty="0"/>
          </a:p>
        </p:txBody>
      </p:sp>
      <p:sp>
        <p:nvSpPr>
          <p:cNvPr id="4" name="Образ слайда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val="3800472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34</a:t>
            </a:fld>
            <a:endParaRPr lang="ru-RU" dirty="0"/>
          </a:p>
        </p:txBody>
      </p:sp>
    </p:spTree>
    <p:extLst>
      <p:ext uri="{BB962C8B-B14F-4D97-AF65-F5344CB8AC3E}">
        <p14:creationId xmlns:p14="http://schemas.microsoft.com/office/powerpoint/2010/main" val="3673863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Date Placeholder 4"/>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0A62314-6350-4730-82A5-F729173FFB84}"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A62314-6350-4730-82A5-F729173FFB84}"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5E7E22B-01B4-4F74-98B8-BE076733A3FF}" type="datetimeFigureOut">
              <a:rPr lang="ru-RU" smtClean="0"/>
              <a:pPr/>
              <a:t>28.02.2023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85E7E22B-01B4-4F74-98B8-BE076733A3FF}" type="datetimeFigureOut">
              <a:rPr lang="ru-RU" smtClean="0"/>
              <a:pPr/>
              <a:t>28.02.2023</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0A62314-6350-4730-82A5-F729173FFB84}"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6" r:id="rId4"/>
    <p:sldLayoutId id="2147484127" r:id="rId5"/>
    <p:sldLayoutId id="2147484128" r:id="rId6"/>
    <p:sldLayoutId id="2147484129" r:id="rId7"/>
    <p:sldLayoutId id="2147484130" r:id="rId8"/>
    <p:sldLayoutId id="2147484131" r:id="rId9"/>
    <p:sldLayoutId id="2147484132" r:id="rId10"/>
    <p:sldLayoutId id="2147484133" r:id="rId11"/>
  </p:sldLayoutIdLst>
  <p:hf hdr="0" ftr="0" dt="0"/>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4" Type="http://schemas.openxmlformats.org/officeDocument/2006/relationships/chart" Target="../charts/char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9.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0.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10.xml"/></Relationships>
</file>

<file path=ppt/slides/_rels/slide35.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4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352928" cy="1152128"/>
          </a:xfrm>
          <a:ln>
            <a:noFill/>
          </a:ln>
        </p:spPr>
        <p:txBody>
          <a:bodyPr>
            <a:normAutofit fontScale="90000"/>
          </a:bodyPr>
          <a:lstStyle/>
          <a:p>
            <a:pPr marL="0" indent="0" algn="ctr">
              <a:buNone/>
            </a:pPr>
            <a:r>
              <a:rPr lang="ru-RU"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endParaRPr lang="ru-RU" sz="1500" dirty="0">
              <a:solidFill>
                <a:schemeClr val="accent3">
                  <a:lumMod val="75000"/>
                </a:schemeClr>
              </a:solidFill>
              <a:ea typeface="Batang" pitchFamily="18" charset="-127"/>
            </a:endParaRPr>
          </a:p>
        </p:txBody>
      </p:sp>
      <p:sp>
        <p:nvSpPr>
          <p:cNvPr id="6" name="Заголовок 1"/>
          <p:cNvSpPr txBox="1">
            <a:spLocks/>
          </p:cNvSpPr>
          <p:nvPr/>
        </p:nvSpPr>
        <p:spPr>
          <a:xfrm>
            <a:off x="899592" y="1196752"/>
            <a:ext cx="7416824" cy="1512168"/>
          </a:xfrm>
          <a:prstGeom prst="rect">
            <a:avLst/>
          </a:prstGeom>
          <a:ln>
            <a:noFill/>
          </a:ln>
        </p:spPr>
        <p:txBody>
          <a:bodyPr vert="horz" lIns="0" rIns="0" bIns="0" anchor="t">
            <a:normAutofit fontScale="975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ru-RU" sz="1500" dirty="0">
                <a:solidFill>
                  <a:schemeClr val="accent3">
                    <a:lumMod val="75000"/>
                  </a:schemeClr>
                </a:solidFill>
                <a:effectLst>
                  <a:reflection blurRad="6350" stA="55000" endA="300" endPos="45500" dir="5400000" sy="-100000" algn="bl" rotWithShape="0"/>
                </a:effectLst>
                <a:latin typeface="Cambria" pitchFamily="18" charset="0"/>
                <a:ea typeface="Batang" pitchFamily="18" charset="-127"/>
              </a:rPr>
              <a:t/>
            </a:r>
            <a:br>
              <a:rPr lang="ru-RU" sz="1500" dirty="0">
                <a:solidFill>
                  <a:schemeClr val="accent3">
                    <a:lumMod val="75000"/>
                  </a:schemeClr>
                </a:solidFill>
                <a:effectLst>
                  <a:reflection blurRad="6350" stA="55000" endA="300" endPos="45500" dir="5400000" sy="-100000" algn="bl" rotWithShape="0"/>
                </a:effectLst>
                <a:latin typeface="Cambria" pitchFamily="18" charset="0"/>
                <a:ea typeface="Batang" pitchFamily="18" charset="-127"/>
              </a:rPr>
            </a:br>
            <a:r>
              <a:rPr lang="ru-RU" sz="1600" dirty="0">
                <a:solidFill>
                  <a:schemeClr val="accent3">
                    <a:lumMod val="75000"/>
                  </a:schemeClr>
                </a:solidFill>
                <a:effectLst>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«Об утверждении бюджета Павловского муниципального района Воронежской области  на  2023  и  плановый период  2024  и  2025  годы»</a:t>
            </a:r>
            <a:r>
              <a:rPr lang="ru-RU" sz="2200" dirty="0">
                <a:solidFill>
                  <a:schemeClr val="accent3">
                    <a:lumMod val="75000"/>
                  </a:schemeClr>
                </a:solidFill>
                <a:ea typeface="Batang" pitchFamily="18" charset="-127"/>
              </a:rPr>
              <a:t/>
            </a:r>
            <a:br>
              <a:rPr lang="ru-RU" sz="2200" dirty="0">
                <a:solidFill>
                  <a:schemeClr val="accent3">
                    <a:lumMod val="75000"/>
                  </a:schemeClr>
                </a:solidFill>
                <a:ea typeface="Batang" pitchFamily="18" charset="-127"/>
              </a:rPr>
            </a:br>
            <a:endParaRPr lang="ru-RU" sz="2200" dirty="0">
              <a:solidFill>
                <a:schemeClr val="accent3">
                  <a:lumMod val="75000"/>
                </a:schemeClr>
              </a:solidFill>
              <a:ea typeface="Batang" pitchFamily="18" charset="-127"/>
            </a:endParaRPr>
          </a:p>
        </p:txBody>
      </p:sp>
      <p:pic>
        <p:nvPicPr>
          <p:cNvPr id="3" name="Picture 2" descr="E:\2023\для бюджета для граждан\WyRl7j27oP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2331" y="2410208"/>
            <a:ext cx="6591346" cy="37076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7741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696314" y="548680"/>
            <a:ext cx="7980669"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err="1">
                <a:ln>
                  <a:noFill/>
                </a:ln>
                <a:solidFill>
                  <a:schemeClr val="accent4">
                    <a:lumMod val="50000"/>
                  </a:schemeClr>
                </a:solidFill>
                <a:effectLst/>
                <a:ea typeface="Times New Roman" pitchFamily="18" charset="0"/>
                <a:cs typeface="Arial" pitchFamily="34" charset="0"/>
              </a:rPr>
              <a:t>приоритизация</a:t>
            </a:r>
            <a:r>
              <a:rPr kumimoji="0" lang="ru-RU" sz="1600" b="0" i="0" u="none" strike="noStrike" cap="none" normalizeH="0" baseline="0" dirty="0">
                <a:ln>
                  <a:noFill/>
                </a:ln>
                <a:solidFill>
                  <a:schemeClr val="accent4">
                    <a:lumMod val="50000"/>
                  </a:schemeClr>
                </a:solidFill>
                <a:effectLst/>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непрограммных направлений;</a:t>
            </a:r>
            <a:endParaRPr kumimoji="0" lang="ru-RU" sz="1600" b="0" i="0" u="none" strike="noStrike" cap="none" normalizeH="0" baseline="0" dirty="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a:ln>
                  <a:noFill/>
                </a:ln>
                <a:solidFill>
                  <a:schemeClr val="accent4">
                    <a:lumMod val="50000"/>
                  </a:schemeClr>
                </a:solidFill>
                <a:effectLst/>
                <a:ea typeface="Times New Roman" pitchFamily="18" charset="0"/>
                <a:cs typeface="Arial" pitchFamily="34" charset="0"/>
              </a:rPr>
              <a:t>повышение открытости и прозрачности информации об управлении общественными финансами.</a:t>
            </a:r>
            <a:endParaRPr kumimoji="0" lang="ru-RU" sz="1600" b="0" i="0" u="none" strike="noStrike" cap="none" normalizeH="0" baseline="0" dirty="0">
              <a:ln>
                <a:noFill/>
              </a:ln>
              <a:solidFill>
                <a:schemeClr val="accent4">
                  <a:lumMod val="50000"/>
                </a:schemeClr>
              </a:solidFill>
              <a:effectLst/>
              <a:cs typeface="Arial" pitchFamily="34" charset="0"/>
            </a:endParaRPr>
          </a:p>
        </p:txBody>
      </p:sp>
      <p:pic>
        <p:nvPicPr>
          <p:cNvPr id="2050" name="Picture 2" descr="E:\2022\для бюджета для граждан\для подготовки бюджета для граждан\картинки\byudzhet-federalniy-v-2018-god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075" y="1872119"/>
            <a:ext cx="2872904" cy="1920994"/>
          </a:xfrm>
          <a:prstGeom prst="rect">
            <a:avLst/>
          </a:prstGeom>
          <a:ln>
            <a:noFill/>
          </a:ln>
          <a:effectLst>
            <a:outerShdw blurRad="292100" dist="139700" dir="2700000" algn="tl" rotWithShape="0">
              <a:srgbClr val="333333">
                <a:alpha val="65000"/>
              </a:srgbClr>
            </a:outerShdw>
          </a:effectLst>
        </p:spPr>
      </p:pic>
      <p:pic>
        <p:nvPicPr>
          <p:cNvPr id="2051" name="Picture 3" descr="E:\2022\для бюджета для граждан\для подготовки бюджета для граждан\картинки\1553674705v7dhe_1000x7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5844" y="3861048"/>
            <a:ext cx="2706198" cy="2078360"/>
          </a:xfrm>
          <a:prstGeom prst="rect">
            <a:avLst/>
          </a:prstGeom>
          <a:ln>
            <a:noFill/>
          </a:ln>
          <a:effectLst>
            <a:outerShdw blurRad="292100" dist="139700" dir="2700000" algn="tl" rotWithShape="0">
              <a:srgbClr val="333333">
                <a:alpha val="65000"/>
              </a:srgbClr>
            </a:outerShdw>
          </a:effectLst>
        </p:spPr>
      </p:pic>
      <p:pic>
        <p:nvPicPr>
          <p:cNvPr id="2054" name="Picture 6" descr="E:\2022\для бюджета для граждан\для подготовки бюджета для граждан\картинки\dinero-calculo-calculadora-liquidez-empresa-pyme-manejo_de_dinero-manejar-plata-contabilidad-contar-caclular_ELFIMA20150619_0006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6733" y="1872120"/>
            <a:ext cx="2983183" cy="19209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85284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9552" y="332656"/>
            <a:ext cx="8064897" cy="723275"/>
          </a:xfrm>
          <a:prstGeom prst="rect">
            <a:avLst/>
          </a:prstGeom>
          <a:noFill/>
        </p:spPr>
        <p:txBody>
          <a:bodyPr wrap="square" rtlCol="0">
            <a:spAutoFit/>
          </a:bodyPr>
          <a:lstStyle/>
          <a:p>
            <a:pPr algn="ctr"/>
            <a:r>
              <a:rPr lang="ru-RU" sz="2500" b="1" dirty="0">
                <a:solidFill>
                  <a:schemeClr val="accent3">
                    <a:lumMod val="50000"/>
                  </a:schemeClr>
                </a:solidFill>
              </a:rPr>
              <a:t>Принцип скользящей трехлетки</a:t>
            </a:r>
          </a:p>
          <a:p>
            <a:pPr algn="ctr"/>
            <a:r>
              <a:rPr lang="ru-RU" sz="1600" dirty="0">
                <a:solidFill>
                  <a:schemeClr val="accent3">
                    <a:lumMod val="50000"/>
                  </a:schemeClr>
                </a:solidFill>
              </a:rPr>
              <a:t>     </a:t>
            </a:r>
          </a:p>
        </p:txBody>
      </p:sp>
      <p:sp>
        <p:nvSpPr>
          <p:cNvPr id="2" name="Прямоугольник 1"/>
          <p:cNvSpPr/>
          <p:nvPr/>
        </p:nvSpPr>
        <p:spPr>
          <a:xfrm>
            <a:off x="467543" y="3284984"/>
            <a:ext cx="8296269" cy="3046988"/>
          </a:xfrm>
          <a:prstGeom prst="rect">
            <a:avLst/>
          </a:prstGeom>
        </p:spPr>
        <p:txBody>
          <a:bodyPr wrap="square">
            <a:spAutoFit/>
          </a:bodyPr>
          <a:lstStyle/>
          <a:p>
            <a:pPr lvl="0" indent="361950" algn="just"/>
            <a:r>
              <a:rPr lang="ru-RU" sz="1550" dirty="0">
                <a:solidFill>
                  <a:schemeClr val="accent4">
                    <a:lumMod val="50000"/>
                  </a:schemeClr>
                </a:solidFill>
              </a:rPr>
              <a:t>Бюджет Павловского муниципального района  Воронежской области утверждается 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lvl="0" indent="361950" algn="just"/>
            <a:r>
              <a:rPr lang="ru-RU" sz="1550" dirty="0">
                <a:solidFill>
                  <a:schemeClr val="accent4">
                    <a:lumMod val="50000"/>
                  </a:schemeClr>
                </a:solidFill>
              </a:rPr>
              <a:t>При 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p>
        </p:txBody>
      </p:sp>
      <p:graphicFrame>
        <p:nvGraphicFramePr>
          <p:cNvPr id="17" name="Таблица 16"/>
          <p:cNvGraphicFramePr>
            <a:graphicFrameLocks noGrp="1"/>
          </p:cNvGraphicFramePr>
          <p:nvPr>
            <p:extLst>
              <p:ext uri="{D42A27DB-BD31-4B8C-83A1-F6EECF244321}">
                <p14:modId xmlns:p14="http://schemas.microsoft.com/office/powerpoint/2010/main" val="986884360"/>
              </p:ext>
            </p:extLst>
          </p:nvPr>
        </p:nvGraphicFramePr>
        <p:xfrm>
          <a:off x="547225" y="764705"/>
          <a:ext cx="8136906" cy="2492518"/>
        </p:xfrm>
        <a:graphic>
          <a:graphicData uri="http://schemas.openxmlformats.org/drawingml/2006/table">
            <a:tbl>
              <a:tblPr firstRow="1" bandRow="1">
                <a:tableStyleId>{69012ECD-51FC-41F1-AA8D-1B2483CD663E}</a:tableStyleId>
              </a:tblPr>
              <a:tblGrid>
                <a:gridCol w="1356151">
                  <a:extLst>
                    <a:ext uri="{9D8B030D-6E8A-4147-A177-3AD203B41FA5}">
                      <a16:colId xmlns:a16="http://schemas.microsoft.com/office/drawing/2014/main" xmlns="" val="20000"/>
                    </a:ext>
                  </a:extLst>
                </a:gridCol>
                <a:gridCol w="1356151">
                  <a:extLst>
                    <a:ext uri="{9D8B030D-6E8A-4147-A177-3AD203B41FA5}">
                      <a16:colId xmlns:a16="http://schemas.microsoft.com/office/drawing/2014/main" xmlns="" val="20001"/>
                    </a:ext>
                  </a:extLst>
                </a:gridCol>
                <a:gridCol w="1356151">
                  <a:extLst>
                    <a:ext uri="{9D8B030D-6E8A-4147-A177-3AD203B41FA5}">
                      <a16:colId xmlns:a16="http://schemas.microsoft.com/office/drawing/2014/main" xmlns="" val="20002"/>
                    </a:ext>
                  </a:extLst>
                </a:gridCol>
                <a:gridCol w="1356151">
                  <a:extLst>
                    <a:ext uri="{9D8B030D-6E8A-4147-A177-3AD203B41FA5}">
                      <a16:colId xmlns:a16="http://schemas.microsoft.com/office/drawing/2014/main" xmlns="" val="20003"/>
                    </a:ext>
                  </a:extLst>
                </a:gridCol>
                <a:gridCol w="1356151">
                  <a:extLst>
                    <a:ext uri="{9D8B030D-6E8A-4147-A177-3AD203B41FA5}">
                      <a16:colId xmlns:a16="http://schemas.microsoft.com/office/drawing/2014/main" xmlns="" val="20004"/>
                    </a:ext>
                  </a:extLst>
                </a:gridCol>
                <a:gridCol w="1356151">
                  <a:extLst>
                    <a:ext uri="{9D8B030D-6E8A-4147-A177-3AD203B41FA5}">
                      <a16:colId xmlns:a16="http://schemas.microsoft.com/office/drawing/2014/main" xmlns="" val="20005"/>
                    </a:ext>
                  </a:extLst>
                </a:gridCol>
              </a:tblGrid>
              <a:tr h="311889">
                <a:tc rowSpan="8">
                  <a:txBody>
                    <a:bodyPr/>
                    <a:lstStyle/>
                    <a:p>
                      <a:pPr algn="ctr"/>
                      <a:r>
                        <a:rPr lang="ru-RU" sz="1500" b="1" i="1" dirty="0">
                          <a:ln>
                            <a:solidFill>
                              <a:schemeClr val="accent6">
                                <a:lumMod val="75000"/>
                              </a:schemeClr>
                            </a:solidFill>
                          </a:ln>
                          <a:solidFill>
                            <a:schemeClr val="accent3">
                              <a:lumMod val="50000"/>
                            </a:schemeClr>
                          </a:solidFill>
                          <a:effectLst/>
                        </a:rPr>
                        <a:t>Разработка бюджета на    3-х летний период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5">
                  <a:txBody>
                    <a:bodyPr/>
                    <a:lstStyle/>
                    <a:p>
                      <a:pPr algn="ctr"/>
                      <a:r>
                        <a:rPr lang="ru-RU" sz="1500" b="1" i="1" baseline="0" dirty="0">
                          <a:ln>
                            <a:solidFill>
                              <a:schemeClr val="accent6">
                                <a:lumMod val="75000"/>
                              </a:schemeClr>
                            </a:solidFill>
                          </a:ln>
                          <a:solidFill>
                            <a:schemeClr val="accent3">
                              <a:lumMod val="50000"/>
                            </a:schemeClr>
                          </a:solidFill>
                        </a:rPr>
                        <a:t>Периоды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xmlns="" val="10000"/>
                  </a:ext>
                </a:extLst>
              </a:tr>
              <a:tr h="267334">
                <a:tc vMerge="1">
                  <a:txBody>
                    <a:bodyPr/>
                    <a:lstStyle/>
                    <a:p>
                      <a:endParaRPr lang="ru-RU" dirty="0"/>
                    </a:p>
                  </a:txBody>
                  <a:tcPr/>
                </a:tc>
                <a:tc>
                  <a:txBody>
                    <a:bodyPr/>
                    <a:lstStyle/>
                    <a:p>
                      <a:pPr algn="ctr"/>
                      <a:r>
                        <a:rPr lang="ru-RU" sz="1200" dirty="0">
                          <a:ln>
                            <a:solidFill>
                              <a:schemeClr val="accent6">
                                <a:lumMod val="75000"/>
                              </a:schemeClr>
                            </a:solidFill>
                          </a:ln>
                        </a:rPr>
                        <a:t>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267334">
                <a:tc vMerge="1">
                  <a:txBody>
                    <a:bodyPr/>
                    <a:lstStyle/>
                    <a:p>
                      <a:endParaRPr lang="ru-RU"/>
                    </a:p>
                  </a:txBody>
                  <a:tcPr/>
                </a:tc>
                <a:tc>
                  <a:txBody>
                    <a:bodyPr/>
                    <a:lstStyle/>
                    <a:p>
                      <a:pPr algn="ctr"/>
                      <a:r>
                        <a:rPr lang="ru-RU" sz="1200" dirty="0">
                          <a:ln>
                            <a:solidFill>
                              <a:schemeClr val="accent6">
                                <a:lumMod val="75000"/>
                              </a:schemeClr>
                            </a:solidFill>
                          </a:ln>
                        </a:rPr>
                        <a:t>2023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377579">
                <a:tc vMerge="1">
                  <a:txBody>
                    <a:bodyPr/>
                    <a:lstStyle/>
                    <a:p>
                      <a:endParaRPr lang="ru-RU" dirty="0"/>
                    </a:p>
                  </a:txBody>
                  <a:tcPr/>
                </a:tc>
                <a:tc>
                  <a:txBody>
                    <a:bodyPr/>
                    <a:lstStyle/>
                    <a:p>
                      <a:pPr algn="ctr"/>
                      <a:r>
                        <a:rPr lang="ru-RU" sz="1300" b="0" i="1" dirty="0">
                          <a:ln>
                            <a:solidFill>
                              <a:schemeClr val="accent6">
                                <a:lumMod val="75000"/>
                              </a:schemeClr>
                            </a:solidFill>
                          </a:ln>
                        </a:rPr>
                        <a:t>Очередной год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gridSpan="2">
                  <a:txBody>
                    <a:bodyPr/>
                    <a:lstStyle/>
                    <a:p>
                      <a:pPr algn="ctr"/>
                      <a:r>
                        <a:rPr lang="ru-RU" sz="1200" dirty="0">
                          <a:ln>
                            <a:solidFill>
                              <a:schemeClr val="accent6">
                                <a:lumMod val="75000"/>
                              </a:schemeClr>
                            </a:solidFill>
                          </a:ln>
                        </a:rPr>
                        <a:t>Разработка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ctr"/>
                      <a:endParaRPr lang="ru-RU" sz="1300" dirty="0"/>
                    </a:p>
                  </a:txBody>
                  <a:tcPr/>
                </a:tc>
                <a:extLst>
                  <a:ext uri="{0D108BD9-81ED-4DB2-BD59-A6C34878D82A}">
                    <a16:rowId xmlns:a16="http://schemas.microsoft.com/office/drawing/2014/main" xmlns="" val="10003"/>
                  </a:ext>
                </a:extLst>
              </a:tr>
              <a:tr h="282185">
                <a:tc vMerge="1">
                  <a:txBody>
                    <a:bodyPr/>
                    <a:lstStyle/>
                    <a:p>
                      <a:endParaRPr lang="ru-RU"/>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a:ln>
                            <a:solidFill>
                              <a:schemeClr val="accent6">
                                <a:lumMod val="75000"/>
                              </a:schemeClr>
                            </a:solidFill>
                          </a:ln>
                        </a:rPr>
                        <a:t>Корректировка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377579">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i="1" dirty="0">
                          <a:ln>
                            <a:solidFill>
                              <a:schemeClr val="accent6">
                                <a:lumMod val="75000"/>
                              </a:schemeClr>
                            </a:solidFill>
                          </a:ln>
                        </a:rPr>
                        <a:t>Очередной го</a:t>
                      </a:r>
                      <a:r>
                        <a:rPr lang="ru-RU" sz="1300" dirty="0">
                          <a:ln>
                            <a:solidFill>
                              <a:schemeClr val="accent6">
                                <a:lumMod val="75000"/>
                              </a:schemeClr>
                            </a:solidFill>
                          </a:ln>
                        </a:rPr>
                        <a:t>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282185">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a:ln>
                            <a:solidFill>
                              <a:schemeClr val="accent6">
                                <a:lumMod val="75000"/>
                              </a:schemeClr>
                            </a:solidFill>
                          </a:ln>
                        </a:rPr>
                        <a:t>Корректировка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282185">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i="1" dirty="0">
                          <a:ln>
                            <a:solidFill>
                              <a:schemeClr val="accent6">
                                <a:lumMod val="75000"/>
                              </a:schemeClr>
                            </a:solidFill>
                          </a:ln>
                        </a:rPr>
                        <a:t>Очередной год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extLst>
                  <a:ext uri="{0D108BD9-81ED-4DB2-BD59-A6C34878D82A}">
                    <a16:rowId xmlns:a16="http://schemas.microsoft.com/office/drawing/2014/main" xmlns="" val="10007"/>
                  </a:ext>
                </a:extLst>
              </a:tr>
            </a:tbl>
          </a:graphicData>
        </a:graphic>
      </p:graphicFrame>
      <p:sp>
        <p:nvSpPr>
          <p:cNvPr id="18" name="Стрелка вниз 17"/>
          <p:cNvSpPr/>
          <p:nvPr/>
        </p:nvSpPr>
        <p:spPr>
          <a:xfrm>
            <a:off x="3351473" y="2005982"/>
            <a:ext cx="214314" cy="342897"/>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9262" y="2681947"/>
            <a:ext cx="274637" cy="291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Стрелка вниз 19"/>
          <p:cNvSpPr/>
          <p:nvPr/>
        </p:nvSpPr>
        <p:spPr>
          <a:xfrm>
            <a:off x="6444208" y="2002882"/>
            <a:ext cx="214314" cy="345998"/>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p:cNvSpPr/>
          <p:nvPr/>
        </p:nvSpPr>
        <p:spPr>
          <a:xfrm>
            <a:off x="7038500" y="2662969"/>
            <a:ext cx="214314" cy="273882"/>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0667" y="2017366"/>
            <a:ext cx="297978" cy="95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413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89834" y="492915"/>
            <a:ext cx="7958246" cy="682625"/>
          </a:xfrm>
        </p:spPr>
        <p:txBody>
          <a:bodyPr>
            <a:normAutofit fontScale="90000"/>
          </a:bodyPr>
          <a:lstStyle/>
          <a:p>
            <a:pPr marL="0" indent="0" algn="ctr">
              <a:buNone/>
            </a:pPr>
            <a:r>
              <a:rPr lang="ru-RU" sz="2500" b="1" dirty="0">
                <a:solidFill>
                  <a:schemeClr val="accent3">
                    <a:lumMod val="50000"/>
                  </a:schemeClr>
                </a:solidFill>
                <a:latin typeface="+mn-lt"/>
              </a:rPr>
              <a:t>Доходы Павловского  муниципального района Воронежской области</a:t>
            </a:r>
          </a:p>
        </p:txBody>
      </p:sp>
      <p:sp>
        <p:nvSpPr>
          <p:cNvPr id="7" name="TextBox 6"/>
          <p:cNvSpPr txBox="1"/>
          <p:nvPr/>
        </p:nvSpPr>
        <p:spPr>
          <a:xfrm>
            <a:off x="899592" y="1175540"/>
            <a:ext cx="7848488" cy="338554"/>
          </a:xfrm>
          <a:prstGeom prst="rect">
            <a:avLst/>
          </a:prstGeom>
          <a:noFill/>
        </p:spPr>
        <p:txBody>
          <a:bodyPr wrap="square" rtlCol="0">
            <a:spAutoFit/>
          </a:bodyPr>
          <a:lstStyle/>
          <a:p>
            <a:pPr algn="ctr"/>
            <a:r>
              <a:rPr lang="ru-RU" sz="1600" b="1" i="1" dirty="0">
                <a:solidFill>
                  <a:schemeClr val="accent3">
                    <a:lumMod val="50000"/>
                  </a:schemeClr>
                </a:solidFill>
              </a:rPr>
              <a:t>Материалы для формирования доходов бюджета</a:t>
            </a:r>
          </a:p>
        </p:txBody>
      </p:sp>
      <p:sp>
        <p:nvSpPr>
          <p:cNvPr id="14" name="Прямоугольник 13"/>
          <p:cNvSpPr/>
          <p:nvPr/>
        </p:nvSpPr>
        <p:spPr>
          <a:xfrm>
            <a:off x="1043609" y="1556792"/>
            <a:ext cx="1152127" cy="4561227"/>
          </a:xfrm>
          <a:prstGeom prst="rect">
            <a:avLst/>
          </a:prstGeom>
          <a:ln/>
        </p:spPr>
        <p:style>
          <a:lnRef idx="1">
            <a:schemeClr val="accent3"/>
          </a:lnRef>
          <a:fillRef idx="2">
            <a:schemeClr val="accent3"/>
          </a:fillRef>
          <a:effectRef idx="1">
            <a:schemeClr val="accent3"/>
          </a:effectRef>
          <a:fontRef idx="minor">
            <a:schemeClr val="dk1"/>
          </a:fontRef>
        </p:style>
        <p:txBody>
          <a:bodyPr vert="vert270" rtlCol="0" anchor="ctr"/>
          <a:lstStyle/>
          <a:p>
            <a:pPr algn="ctr"/>
            <a:r>
              <a:rPr lang="ru-RU" sz="1600" b="1" dirty="0">
                <a:solidFill>
                  <a:schemeClr val="accent4">
                    <a:lumMod val="50000"/>
                  </a:schemeClr>
                </a:solidFill>
              </a:rPr>
              <a:t>Прогноз  социально-экономического развития Павловского муниципального района Воронежской области</a:t>
            </a:r>
          </a:p>
        </p:txBody>
      </p:sp>
      <p:sp>
        <p:nvSpPr>
          <p:cNvPr id="15" name="Прямоугольник 14"/>
          <p:cNvSpPr/>
          <p:nvPr/>
        </p:nvSpPr>
        <p:spPr>
          <a:xfrm>
            <a:off x="3059832" y="1572235"/>
            <a:ext cx="5665709" cy="5715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Положения послания Президента РФ Федеральному Собранию РФ, определяющих бюджетную политику</a:t>
            </a:r>
          </a:p>
        </p:txBody>
      </p:sp>
      <p:sp>
        <p:nvSpPr>
          <p:cNvPr id="16" name="Прямоугольник 15"/>
          <p:cNvSpPr/>
          <p:nvPr/>
        </p:nvSpPr>
        <p:spPr>
          <a:xfrm>
            <a:off x="3069377" y="2276873"/>
            <a:ext cx="5656164"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Основные направления бюджетной и налоговой политики РФ</a:t>
            </a:r>
          </a:p>
        </p:txBody>
      </p:sp>
      <p:sp>
        <p:nvSpPr>
          <p:cNvPr id="17" name="Прямоугольник 16"/>
          <p:cNvSpPr/>
          <p:nvPr/>
        </p:nvSpPr>
        <p:spPr>
          <a:xfrm>
            <a:off x="3069378" y="2852937"/>
            <a:ext cx="5656164" cy="57606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Основные направления бюджетной, налоговой политики Воронежской области</a:t>
            </a:r>
          </a:p>
        </p:txBody>
      </p:sp>
      <p:sp>
        <p:nvSpPr>
          <p:cNvPr id="18" name="Прямоугольник 17"/>
          <p:cNvSpPr/>
          <p:nvPr/>
        </p:nvSpPr>
        <p:spPr>
          <a:xfrm>
            <a:off x="3069378" y="3573017"/>
            <a:ext cx="5656164" cy="72007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Основные направления бюджетной, налоговой политики Павловского муниципального района Воронежской области</a:t>
            </a:r>
          </a:p>
        </p:txBody>
      </p:sp>
      <p:sp>
        <p:nvSpPr>
          <p:cNvPr id="19" name="Прямоугольник 18"/>
          <p:cNvSpPr/>
          <p:nvPr/>
        </p:nvSpPr>
        <p:spPr>
          <a:xfrm>
            <a:off x="3059832" y="4437112"/>
            <a:ext cx="5665709" cy="9361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p>
        </p:txBody>
      </p:sp>
      <p:sp>
        <p:nvSpPr>
          <p:cNvPr id="20" name="Прямоугольник 19"/>
          <p:cNvSpPr/>
          <p:nvPr/>
        </p:nvSpPr>
        <p:spPr>
          <a:xfrm>
            <a:off x="3069378" y="5546515"/>
            <a:ext cx="5656163" cy="5715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Прогнозные данные главных администраторов доходов</a:t>
            </a:r>
          </a:p>
        </p:txBody>
      </p:sp>
      <p:cxnSp>
        <p:nvCxnSpPr>
          <p:cNvPr id="23" name="Прямая соединительная линия 22"/>
          <p:cNvCxnSpPr/>
          <p:nvPr/>
        </p:nvCxnSpPr>
        <p:spPr>
          <a:xfrm>
            <a:off x="2195736" y="1865493"/>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2205281" y="2492897"/>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2205282" y="394149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2195736" y="4885176"/>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2205282" y="5832267"/>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2205281" y="3152658"/>
            <a:ext cx="8640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267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6596" y="476672"/>
            <a:ext cx="8352927" cy="723275"/>
          </a:xfrm>
          <a:prstGeom prst="rect">
            <a:avLst/>
          </a:prstGeom>
          <a:noFill/>
        </p:spPr>
        <p:txBody>
          <a:bodyPr wrap="square" rtlCol="0">
            <a:spAutoFit/>
          </a:bodyPr>
          <a:lstStyle/>
          <a:p>
            <a:pPr algn="ctr"/>
            <a:r>
              <a:rPr lang="ru-RU" sz="2500" b="1" dirty="0">
                <a:solidFill>
                  <a:schemeClr val="accent3">
                    <a:lumMod val="50000"/>
                  </a:schemeClr>
                </a:solidFill>
              </a:rPr>
              <a:t>Доходы</a:t>
            </a:r>
            <a:r>
              <a:rPr lang="ru-RU" sz="2500" dirty="0">
                <a:solidFill>
                  <a:schemeClr val="accent3">
                    <a:lumMod val="50000"/>
                  </a:schemeClr>
                </a:solidFill>
              </a:rPr>
              <a:t> </a:t>
            </a:r>
            <a:r>
              <a:rPr lang="ru-RU" sz="2500" b="1" dirty="0">
                <a:solidFill>
                  <a:schemeClr val="accent3">
                    <a:lumMod val="50000"/>
                  </a:schemeClr>
                </a:solidFill>
              </a:rPr>
              <a:t>бюджета</a:t>
            </a:r>
          </a:p>
          <a:p>
            <a:pPr algn="ctr"/>
            <a:r>
              <a:rPr lang="ru-RU" sz="1600" b="1" i="1" dirty="0">
                <a:solidFill>
                  <a:schemeClr val="accent3">
                    <a:lumMod val="50000"/>
                  </a:schemeClr>
                </a:solidFill>
              </a:rPr>
              <a:t> (безвозмездные и безвозвратные поступления денежных средств в бюджет)</a:t>
            </a:r>
          </a:p>
        </p:txBody>
      </p:sp>
      <p:sp>
        <p:nvSpPr>
          <p:cNvPr id="8" name="Скругленный прямоугольник 7"/>
          <p:cNvSpPr/>
          <p:nvPr/>
        </p:nvSpPr>
        <p:spPr>
          <a:xfrm>
            <a:off x="2555776" y="1422710"/>
            <a:ext cx="4054568" cy="486956"/>
          </a:xfrm>
          <a:prstGeom prst="roundRect">
            <a:avLst>
              <a:gd name="adj" fmla="val 6693"/>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4">
                    <a:lumMod val="50000"/>
                  </a:schemeClr>
                </a:solidFill>
              </a:rPr>
              <a:t>Доходы бюджета</a:t>
            </a:r>
          </a:p>
        </p:txBody>
      </p:sp>
      <p:sp>
        <p:nvSpPr>
          <p:cNvPr id="9" name="Прямоугольник 8"/>
          <p:cNvSpPr/>
          <p:nvPr/>
        </p:nvSpPr>
        <p:spPr>
          <a:xfrm>
            <a:off x="467544" y="2162102"/>
            <a:ext cx="3816424" cy="393119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tx1"/>
              </a:solidFill>
            </a:endParaRPr>
          </a:p>
          <a:p>
            <a:pPr algn="ctr"/>
            <a:r>
              <a:rPr lang="ru-RU" sz="1400" b="1" dirty="0">
                <a:solidFill>
                  <a:schemeClr val="accent4">
                    <a:lumMod val="50000"/>
                  </a:schemeClr>
                </a:solidFill>
              </a:rPr>
              <a:t>Налоговые доходы </a:t>
            </a:r>
          </a:p>
          <a:p>
            <a:pPr algn="ctr"/>
            <a:r>
              <a:rPr lang="ru-RU" sz="1400" i="1" dirty="0">
                <a:solidFill>
                  <a:schemeClr val="accent4">
                    <a:lumMod val="50000"/>
                  </a:schemeClr>
                </a:solidFill>
              </a:rPr>
              <a:t>Поступления от уплаты налогов, установленных Налоговым кодексом РФ, например:</a:t>
            </a:r>
          </a:p>
          <a:p>
            <a:pPr algn="just"/>
            <a:r>
              <a:rPr lang="ru-RU" sz="1400" dirty="0">
                <a:solidFill>
                  <a:schemeClr val="accent4">
                    <a:lumMod val="50000"/>
                  </a:schemeClr>
                </a:solidFill>
              </a:rPr>
              <a:t>*налог на доходы  физических лиц;</a:t>
            </a:r>
          </a:p>
          <a:p>
            <a:pPr algn="just"/>
            <a:r>
              <a:rPr lang="ru-RU" sz="1400" dirty="0">
                <a:solidFill>
                  <a:schemeClr val="accent4">
                    <a:lumMod val="50000"/>
                  </a:schemeClr>
                </a:solidFill>
              </a:rPr>
              <a:t>*единый сельскохозяйственный налог;</a:t>
            </a:r>
          </a:p>
          <a:p>
            <a:pPr algn="just"/>
            <a:r>
              <a:rPr lang="ru-RU" sz="1400" dirty="0">
                <a:solidFill>
                  <a:schemeClr val="accent4">
                    <a:lumMod val="50000"/>
                  </a:schemeClr>
                </a:solidFill>
              </a:rPr>
              <a:t>*налог, взимаемый в связи с применением упрощенной системы налогообложения;</a:t>
            </a:r>
          </a:p>
          <a:p>
            <a:pPr algn="just"/>
            <a:r>
              <a:rPr lang="ru-RU" sz="1400" dirty="0">
                <a:solidFill>
                  <a:schemeClr val="accent4">
                    <a:lumMod val="50000"/>
                  </a:schemeClr>
                </a:solidFill>
              </a:rPr>
              <a:t>*налоги на товары (работы, услуги), реализуемые на территории РФ;</a:t>
            </a:r>
          </a:p>
          <a:p>
            <a:pPr algn="just"/>
            <a:r>
              <a:rPr lang="ru-RU" sz="1400" dirty="0">
                <a:solidFill>
                  <a:schemeClr val="accent4">
                    <a:lumMod val="50000"/>
                  </a:schemeClr>
                </a:solidFill>
              </a:rPr>
              <a:t>*налог, взимаемый в связи с применением патентной системы налогообложения;</a:t>
            </a:r>
          </a:p>
          <a:p>
            <a:pPr algn="just"/>
            <a:r>
              <a:rPr lang="ru-RU" sz="1400" dirty="0">
                <a:solidFill>
                  <a:schemeClr val="accent4">
                    <a:lumMod val="50000"/>
                  </a:schemeClr>
                </a:solidFill>
              </a:rPr>
              <a:t>*другие налоги, пошлины.</a:t>
            </a:r>
          </a:p>
          <a:p>
            <a:pPr algn="just"/>
            <a:endParaRPr lang="ru-RU" sz="1400" dirty="0"/>
          </a:p>
        </p:txBody>
      </p:sp>
      <p:sp>
        <p:nvSpPr>
          <p:cNvPr id="10" name="Прямоугольник 9"/>
          <p:cNvSpPr/>
          <p:nvPr/>
        </p:nvSpPr>
        <p:spPr>
          <a:xfrm>
            <a:off x="4477753" y="2153416"/>
            <a:ext cx="2312563" cy="3939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4">
                    <a:lumMod val="50000"/>
                  </a:schemeClr>
                </a:solidFill>
              </a:rPr>
              <a:t>Неналоговые доходы</a:t>
            </a:r>
          </a:p>
          <a:p>
            <a:pPr algn="ctr"/>
            <a:r>
              <a:rPr lang="ru-RU" sz="1400" i="1" dirty="0">
                <a:solidFill>
                  <a:schemeClr val="accent4">
                    <a:lumMod val="50000"/>
                  </a:schemeClr>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a:solidFill>
                  <a:schemeClr val="accent4">
                    <a:lumMod val="50000"/>
                  </a:schemeClr>
                </a:solidFill>
              </a:rPr>
              <a:t>*доходы от использования государственного (муниципального) имущества и земли;</a:t>
            </a:r>
          </a:p>
          <a:p>
            <a:pPr algn="ctr"/>
            <a:r>
              <a:rPr lang="ru-RU" sz="1400" dirty="0">
                <a:solidFill>
                  <a:schemeClr val="accent4">
                    <a:lumMod val="50000"/>
                  </a:schemeClr>
                </a:solidFill>
              </a:rPr>
              <a:t>*доходы от оказания платных услуг (работ);</a:t>
            </a:r>
          </a:p>
          <a:p>
            <a:pPr algn="ctr">
              <a:buFont typeface="Arial" charset="0"/>
              <a:buChar char="•"/>
            </a:pPr>
            <a:r>
              <a:rPr lang="ru-RU" sz="1400" dirty="0">
                <a:solidFill>
                  <a:schemeClr val="accent4">
                    <a:lumMod val="50000"/>
                  </a:schemeClr>
                </a:solidFill>
              </a:rPr>
              <a:t>другие доходы.</a:t>
            </a:r>
          </a:p>
        </p:txBody>
      </p:sp>
      <p:sp>
        <p:nvSpPr>
          <p:cNvPr id="11" name="Прямоугольник 10"/>
          <p:cNvSpPr/>
          <p:nvPr/>
        </p:nvSpPr>
        <p:spPr>
          <a:xfrm>
            <a:off x="6996117" y="2153416"/>
            <a:ext cx="1655984" cy="393988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4">
                  <a:lumMod val="50000"/>
                </a:schemeClr>
              </a:solidFill>
            </a:endParaRPr>
          </a:p>
          <a:p>
            <a:pPr algn="ctr"/>
            <a:endParaRPr lang="ru-RU" sz="1400" b="1" dirty="0">
              <a:solidFill>
                <a:schemeClr val="accent4">
                  <a:lumMod val="50000"/>
                </a:schemeClr>
              </a:solidFill>
            </a:endParaRPr>
          </a:p>
          <a:p>
            <a:pPr algn="ctr"/>
            <a:r>
              <a:rPr lang="ru-RU" sz="1400" b="1" dirty="0">
                <a:solidFill>
                  <a:schemeClr val="accent4">
                    <a:lumMod val="50000"/>
                  </a:schemeClr>
                </a:solidFill>
              </a:rPr>
              <a:t>Безвозмездные поступления</a:t>
            </a:r>
          </a:p>
          <a:p>
            <a:pPr algn="ctr"/>
            <a:r>
              <a:rPr lang="ru-RU" sz="1400" i="1" dirty="0">
                <a:solidFill>
                  <a:schemeClr val="accent4">
                    <a:lumMod val="50000"/>
                  </a:schemeClr>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a:solidFill>
                <a:schemeClr val="accent4">
                  <a:lumMod val="50000"/>
                </a:schemeClr>
              </a:solidFill>
            </a:endParaRPr>
          </a:p>
          <a:p>
            <a:pPr algn="ctr"/>
            <a:endParaRPr lang="ru-RU" sz="1500" i="1" dirty="0">
              <a:solidFill>
                <a:schemeClr val="tx1"/>
              </a:solidFill>
            </a:endParaRPr>
          </a:p>
          <a:p>
            <a:pPr algn="ctr"/>
            <a:endParaRPr lang="ru-RU" sz="1500" i="1" dirty="0">
              <a:solidFill>
                <a:schemeClr val="tx1"/>
              </a:solidFill>
            </a:endParaRPr>
          </a:p>
          <a:p>
            <a:pPr algn="ctr"/>
            <a:endParaRPr lang="ru-RU" sz="1000" i="1" dirty="0"/>
          </a:p>
        </p:txBody>
      </p:sp>
    </p:spTree>
    <p:extLst>
      <p:ext uri="{BB962C8B-B14F-4D97-AF65-F5344CB8AC3E}">
        <p14:creationId xmlns:p14="http://schemas.microsoft.com/office/powerpoint/2010/main" val="1665318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88252" y="332656"/>
            <a:ext cx="8151470" cy="723275"/>
          </a:xfrm>
          <a:prstGeom prst="rect">
            <a:avLst/>
          </a:prstGeom>
          <a:noFill/>
        </p:spPr>
        <p:txBody>
          <a:bodyPr wrap="square" rtlCol="0">
            <a:spAutoFit/>
          </a:bodyPr>
          <a:lstStyle/>
          <a:p>
            <a:pPr algn="r"/>
            <a:r>
              <a:rPr lang="ru-RU" sz="2500" b="1" dirty="0">
                <a:solidFill>
                  <a:schemeClr val="accent3">
                    <a:lumMod val="50000"/>
                  </a:schemeClr>
                </a:solidFill>
              </a:rPr>
              <a:t>Федеральные, региональные и местные налоги</a:t>
            </a:r>
          </a:p>
          <a:p>
            <a:endParaRPr lang="ru-RU" sz="1600" dirty="0">
              <a:solidFill>
                <a:srgbClr val="FF0000"/>
              </a:solidFill>
            </a:endParaRPr>
          </a:p>
        </p:txBody>
      </p:sp>
      <p:sp>
        <p:nvSpPr>
          <p:cNvPr id="8" name="Прямоугольник 7"/>
          <p:cNvSpPr/>
          <p:nvPr/>
        </p:nvSpPr>
        <p:spPr>
          <a:xfrm>
            <a:off x="460740" y="2160151"/>
            <a:ext cx="8278982" cy="69278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4">
                    <a:lumMod val="50000"/>
                  </a:schemeClr>
                </a:solidFill>
              </a:rPr>
              <a:t>Виды налогов</a:t>
            </a:r>
          </a:p>
          <a:p>
            <a:pPr algn="ctr"/>
            <a:r>
              <a:rPr lang="ru-RU" sz="1600" dirty="0">
                <a:solidFill>
                  <a:schemeClr val="accent4">
                    <a:lumMod val="50000"/>
                  </a:schemeClr>
                </a:solidFill>
              </a:rPr>
              <a:t>Установлены Налоговым кодексом Российской Федерации</a:t>
            </a:r>
          </a:p>
        </p:txBody>
      </p:sp>
      <p:sp>
        <p:nvSpPr>
          <p:cNvPr id="9" name="Прямоугольник 8"/>
          <p:cNvSpPr/>
          <p:nvPr/>
        </p:nvSpPr>
        <p:spPr>
          <a:xfrm>
            <a:off x="460740" y="3068960"/>
            <a:ext cx="2599092" cy="302433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tx1"/>
              </a:solidFill>
            </a:endParaRPr>
          </a:p>
          <a:p>
            <a:pPr algn="ctr"/>
            <a:endParaRPr lang="ru-RU" sz="1400" b="1" dirty="0">
              <a:solidFill>
                <a:schemeClr val="accent4">
                  <a:lumMod val="50000"/>
                </a:schemeClr>
              </a:solidFill>
            </a:endParaRPr>
          </a:p>
          <a:p>
            <a:pPr algn="ctr"/>
            <a:r>
              <a:rPr lang="ru-RU" sz="1400" b="1" dirty="0">
                <a:solidFill>
                  <a:schemeClr val="accent4">
                    <a:lumMod val="50000"/>
                  </a:schemeClr>
                </a:solidFill>
              </a:rPr>
              <a:t>Федеральные</a:t>
            </a:r>
          </a:p>
          <a:p>
            <a:pPr algn="ctr"/>
            <a:r>
              <a:rPr lang="ru-RU" sz="1400" i="1" dirty="0">
                <a:solidFill>
                  <a:schemeClr val="accent4">
                    <a:lumMod val="50000"/>
                  </a:schemeClr>
                </a:solidFill>
              </a:rPr>
              <a:t>и обязательны к уплате на всей территории Российской Федерации, например:</a:t>
            </a:r>
          </a:p>
          <a:p>
            <a:pPr algn="ctr"/>
            <a:r>
              <a:rPr lang="ru-RU" sz="1400" dirty="0">
                <a:solidFill>
                  <a:schemeClr val="accent4">
                    <a:lumMod val="50000"/>
                  </a:schemeClr>
                </a:solidFill>
              </a:rPr>
              <a:t>*Налог на доходы физических лиц</a:t>
            </a:r>
          </a:p>
          <a:p>
            <a:pPr algn="ctr"/>
            <a:r>
              <a:rPr lang="ru-RU" sz="1400" dirty="0">
                <a:solidFill>
                  <a:schemeClr val="accent4">
                    <a:lumMod val="50000"/>
                  </a:schemeClr>
                </a:solidFill>
              </a:rPr>
              <a:t>*ЕСХН</a:t>
            </a:r>
          </a:p>
          <a:p>
            <a:pPr algn="ctr"/>
            <a:r>
              <a:rPr lang="ru-RU" sz="1400" dirty="0">
                <a:solidFill>
                  <a:schemeClr val="accent4">
                    <a:lumMod val="50000"/>
                  </a:schemeClr>
                </a:solidFill>
              </a:rPr>
              <a:t>*Акцизы</a:t>
            </a:r>
          </a:p>
          <a:p>
            <a:pPr algn="ctr"/>
            <a:r>
              <a:rPr lang="ru-RU" sz="1400" dirty="0">
                <a:solidFill>
                  <a:schemeClr val="accent4">
                    <a:lumMod val="50000"/>
                  </a:schemeClr>
                </a:solidFill>
              </a:rPr>
              <a:t>*УСН</a:t>
            </a:r>
          </a:p>
          <a:p>
            <a:pPr algn="ctr"/>
            <a:r>
              <a:rPr lang="ru-RU" sz="1400" dirty="0">
                <a:solidFill>
                  <a:schemeClr val="accent4">
                    <a:lumMod val="50000"/>
                  </a:schemeClr>
                </a:solidFill>
              </a:rPr>
              <a:t>*Налог на прибыль организаций</a:t>
            </a:r>
          </a:p>
          <a:p>
            <a:pPr algn="ctr"/>
            <a:endParaRPr lang="ru-RU" sz="1400" dirty="0">
              <a:solidFill>
                <a:schemeClr val="accent6">
                  <a:lumMod val="75000"/>
                </a:schemeClr>
              </a:solidFill>
            </a:endParaRPr>
          </a:p>
          <a:p>
            <a:pPr algn="ctr"/>
            <a:endParaRPr lang="ru-RU" sz="1400" dirty="0">
              <a:solidFill>
                <a:schemeClr val="tx1"/>
              </a:solidFill>
            </a:endParaRPr>
          </a:p>
          <a:p>
            <a:pPr algn="ctr"/>
            <a:endParaRPr lang="ru-RU" sz="1400" dirty="0"/>
          </a:p>
          <a:p>
            <a:pPr algn="ctr"/>
            <a:endParaRPr lang="ru-RU" sz="1400" dirty="0"/>
          </a:p>
        </p:txBody>
      </p:sp>
      <p:sp>
        <p:nvSpPr>
          <p:cNvPr id="10" name="Прямоугольник 9"/>
          <p:cNvSpPr/>
          <p:nvPr/>
        </p:nvSpPr>
        <p:spPr>
          <a:xfrm>
            <a:off x="3224574" y="3068960"/>
            <a:ext cx="2664296" cy="302433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tx1"/>
              </a:solidFill>
            </a:endParaRPr>
          </a:p>
          <a:p>
            <a:pPr algn="ctr"/>
            <a:endParaRPr lang="ru-RU" sz="1400" b="1" dirty="0">
              <a:solidFill>
                <a:schemeClr val="tx1"/>
              </a:solidFill>
            </a:endParaRPr>
          </a:p>
          <a:p>
            <a:pPr algn="ctr"/>
            <a:r>
              <a:rPr lang="ru-RU" sz="1400" b="1" dirty="0">
                <a:solidFill>
                  <a:schemeClr val="accent4">
                    <a:lumMod val="50000"/>
                  </a:schemeClr>
                </a:solidFill>
              </a:rPr>
              <a:t>Региональные</a:t>
            </a:r>
          </a:p>
          <a:p>
            <a:pPr algn="ctr"/>
            <a:r>
              <a:rPr lang="ru-RU" sz="1400" i="1" dirty="0">
                <a:solidFill>
                  <a:schemeClr val="accent4">
                    <a:lumMod val="50000"/>
                  </a:schemeClr>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a:solidFill>
                  <a:schemeClr val="accent4">
                    <a:lumMod val="50000"/>
                  </a:schemeClr>
                </a:solidFill>
              </a:rPr>
              <a:t>*Транспортный налог</a:t>
            </a:r>
          </a:p>
          <a:p>
            <a:pPr algn="ctr"/>
            <a:r>
              <a:rPr lang="ru-RU" sz="1400" dirty="0">
                <a:solidFill>
                  <a:schemeClr val="accent4">
                    <a:lumMod val="50000"/>
                  </a:schemeClr>
                </a:solidFill>
              </a:rPr>
              <a:t>*Налог на имущество организаций</a:t>
            </a:r>
          </a:p>
          <a:p>
            <a:pPr algn="ctr"/>
            <a:r>
              <a:rPr lang="ru-RU" sz="1400" dirty="0">
                <a:solidFill>
                  <a:schemeClr val="accent4">
                    <a:lumMod val="50000"/>
                  </a:schemeClr>
                </a:solidFill>
              </a:rPr>
              <a:t>*Патентная система налогообложения</a:t>
            </a:r>
          </a:p>
          <a:p>
            <a:pPr algn="ctr"/>
            <a:endParaRPr lang="ru-RU" sz="1400" dirty="0">
              <a:solidFill>
                <a:schemeClr val="tx1"/>
              </a:solidFill>
            </a:endParaRPr>
          </a:p>
          <a:p>
            <a:pPr algn="ctr"/>
            <a:endParaRPr lang="ru-RU" sz="1400" dirty="0">
              <a:solidFill>
                <a:schemeClr val="tx1"/>
              </a:solidFill>
            </a:endParaRPr>
          </a:p>
          <a:p>
            <a:pPr algn="ctr"/>
            <a:endParaRPr lang="ru-RU" sz="1400" dirty="0"/>
          </a:p>
        </p:txBody>
      </p:sp>
      <p:sp>
        <p:nvSpPr>
          <p:cNvPr id="11" name="Прямоугольник 10"/>
          <p:cNvSpPr/>
          <p:nvPr/>
        </p:nvSpPr>
        <p:spPr>
          <a:xfrm>
            <a:off x="6084167" y="3068960"/>
            <a:ext cx="2655555" cy="302433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4">
                    <a:lumMod val="50000"/>
                  </a:schemeClr>
                </a:solidFill>
              </a:rPr>
              <a:t>Местные</a:t>
            </a:r>
          </a:p>
          <a:p>
            <a:pPr algn="ctr"/>
            <a:r>
              <a:rPr lang="ru-RU" sz="1400" i="1" dirty="0">
                <a:solidFill>
                  <a:schemeClr val="accent4">
                    <a:lumMod val="50000"/>
                  </a:schemeClr>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endParaRPr lang="ru-RU" sz="1400" dirty="0">
              <a:solidFill>
                <a:schemeClr val="accent4">
                  <a:lumMod val="50000"/>
                </a:schemeClr>
              </a:solidFill>
            </a:endParaRPr>
          </a:p>
          <a:p>
            <a:pPr algn="ctr"/>
            <a:r>
              <a:rPr lang="ru-RU" sz="1400" dirty="0">
                <a:solidFill>
                  <a:schemeClr val="accent4">
                    <a:lumMod val="50000"/>
                  </a:schemeClr>
                </a:solidFill>
              </a:rPr>
              <a:t>*Земельный налог</a:t>
            </a:r>
          </a:p>
          <a:p>
            <a:pPr algn="ctr"/>
            <a:r>
              <a:rPr lang="ru-RU" sz="1400" dirty="0">
                <a:solidFill>
                  <a:schemeClr val="accent4">
                    <a:lumMod val="50000"/>
                  </a:schemeClr>
                </a:solidFill>
              </a:rPr>
              <a:t>*Налог на имущество физических лиц </a:t>
            </a:r>
          </a:p>
          <a:p>
            <a:pPr algn="ctr"/>
            <a:endParaRPr lang="ru-RU" sz="1200" dirty="0">
              <a:solidFill>
                <a:schemeClr val="accent4">
                  <a:lumMod val="50000"/>
                </a:schemeClr>
              </a:solidFill>
            </a:endParaRPr>
          </a:p>
        </p:txBody>
      </p:sp>
      <p:sp>
        <p:nvSpPr>
          <p:cNvPr id="3" name="Прямоугольник 2"/>
          <p:cNvSpPr/>
          <p:nvPr/>
        </p:nvSpPr>
        <p:spPr>
          <a:xfrm>
            <a:off x="488943" y="836712"/>
            <a:ext cx="8295486" cy="1323439"/>
          </a:xfrm>
          <a:prstGeom prst="rect">
            <a:avLst/>
          </a:prstGeom>
        </p:spPr>
        <p:txBody>
          <a:bodyPr wrap="square">
            <a:spAutoFit/>
          </a:bodyPr>
          <a:lstStyle/>
          <a:p>
            <a:pPr indent="457200" algn="just"/>
            <a:r>
              <a:rPr lang="ru-RU" sz="1600" b="1" i="1" u="sng" dirty="0">
                <a:solidFill>
                  <a:schemeClr val="accent4">
                    <a:lumMod val="50000"/>
                  </a:schemeClr>
                </a:solidFill>
              </a:rPr>
              <a:t>Налог</a:t>
            </a:r>
            <a:r>
              <a:rPr lang="ru-RU" sz="1600" dirty="0">
                <a:solidFill>
                  <a:schemeClr val="accent4">
                    <a:lumMod val="50000"/>
                  </a:schemeClr>
                </a:solidFill>
              </a:rPr>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p>
        </p:txBody>
      </p:sp>
    </p:spTree>
    <p:extLst>
      <p:ext uri="{BB962C8B-B14F-4D97-AF65-F5344CB8AC3E}">
        <p14:creationId xmlns:p14="http://schemas.microsoft.com/office/powerpoint/2010/main" val="3436068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390443"/>
            <a:ext cx="7995211" cy="800219"/>
          </a:xfrm>
          <a:prstGeom prst="rect">
            <a:avLst/>
          </a:prstGeom>
          <a:noFill/>
        </p:spPr>
        <p:txBody>
          <a:bodyPr wrap="square" rtlCol="0">
            <a:spAutoFit/>
          </a:bodyPr>
          <a:lstStyle/>
          <a:p>
            <a:pPr algn="ctr"/>
            <a:r>
              <a:rPr lang="ru-RU" sz="2300" b="1" dirty="0">
                <a:solidFill>
                  <a:schemeClr val="accent3">
                    <a:lumMod val="50000"/>
                  </a:schemeClr>
                </a:solidFill>
              </a:rPr>
              <a:t>Налоговые доходы, поступающие от граждан Павловского муниципального района Воронежской области</a:t>
            </a:r>
          </a:p>
        </p:txBody>
      </p:sp>
      <p:sp>
        <p:nvSpPr>
          <p:cNvPr id="6" name="TextBox 5"/>
          <p:cNvSpPr txBox="1"/>
          <p:nvPr/>
        </p:nvSpPr>
        <p:spPr>
          <a:xfrm>
            <a:off x="467544" y="1124744"/>
            <a:ext cx="4608512" cy="553998"/>
          </a:xfrm>
          <a:prstGeom prst="rect">
            <a:avLst/>
          </a:prstGeom>
          <a:noFill/>
        </p:spPr>
        <p:txBody>
          <a:bodyPr wrap="square" rtlCol="0">
            <a:spAutoFit/>
          </a:bodyPr>
          <a:lstStyle/>
          <a:p>
            <a:pPr algn="ctr"/>
            <a:r>
              <a:rPr lang="ru-RU" sz="1500" dirty="0">
                <a:solidFill>
                  <a:schemeClr val="accent4">
                    <a:lumMod val="50000"/>
                  </a:schemeClr>
                </a:solidFill>
              </a:rPr>
              <a:t>Глава 23 </a:t>
            </a:r>
          </a:p>
          <a:p>
            <a:pPr algn="ctr"/>
            <a:r>
              <a:rPr lang="ru-RU" sz="1500" dirty="0">
                <a:solidFill>
                  <a:schemeClr val="accent4">
                    <a:lumMod val="50000"/>
                  </a:schemeClr>
                </a:solidFill>
              </a:rPr>
              <a:t>Налогового кодекса Российской Федерации</a:t>
            </a:r>
          </a:p>
        </p:txBody>
      </p:sp>
      <p:sp>
        <p:nvSpPr>
          <p:cNvPr id="7" name="Прямоугольник 6"/>
          <p:cNvSpPr/>
          <p:nvPr/>
        </p:nvSpPr>
        <p:spPr>
          <a:xfrm>
            <a:off x="467544" y="1744661"/>
            <a:ext cx="4752528" cy="4602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4">
                    <a:lumMod val="50000"/>
                  </a:schemeClr>
                </a:solidFill>
              </a:rPr>
              <a:t>Налог на доходы физических лиц</a:t>
            </a:r>
          </a:p>
        </p:txBody>
      </p:sp>
      <p:sp>
        <p:nvSpPr>
          <p:cNvPr id="9" name="Прямоугольник 8"/>
          <p:cNvSpPr/>
          <p:nvPr/>
        </p:nvSpPr>
        <p:spPr>
          <a:xfrm>
            <a:off x="467544" y="2348151"/>
            <a:ext cx="4752528" cy="374514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Налог на доходы физических лиц уплачивается в основном</a:t>
            </a:r>
          </a:p>
          <a:p>
            <a:pPr algn="ctr"/>
            <a:r>
              <a:rPr lang="ru-RU" sz="1400" b="1" dirty="0">
                <a:solidFill>
                  <a:schemeClr val="accent4">
                    <a:lumMod val="50000"/>
                  </a:schemeClr>
                </a:solidFill>
              </a:rPr>
              <a:t>по ставке налога 13 %.</a:t>
            </a:r>
          </a:p>
          <a:p>
            <a:pPr algn="ctr"/>
            <a:r>
              <a:rPr lang="ru-RU" sz="1400" b="1" dirty="0">
                <a:solidFill>
                  <a:schemeClr val="accent4">
                    <a:lumMod val="50000"/>
                  </a:schemeClr>
                </a:solidFill>
              </a:rPr>
              <a:t>В отдельных случаях по ставкам:</a:t>
            </a:r>
          </a:p>
          <a:p>
            <a:pPr algn="ctr"/>
            <a:r>
              <a:rPr lang="ru-RU" sz="1400" b="1" dirty="0">
                <a:solidFill>
                  <a:schemeClr val="accent4">
                    <a:lumMod val="50000"/>
                  </a:schemeClr>
                </a:solidFill>
              </a:rPr>
              <a:t>9 % - </a:t>
            </a:r>
            <a:r>
              <a:rPr lang="ru-RU" sz="1400" dirty="0">
                <a:solidFill>
                  <a:schemeClr val="accent4">
                    <a:lumMod val="50000"/>
                  </a:schemeClr>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400" b="1" dirty="0">
                <a:solidFill>
                  <a:schemeClr val="accent4">
                    <a:lumMod val="50000"/>
                  </a:schemeClr>
                </a:solidFill>
              </a:rPr>
              <a:t>15 % -</a:t>
            </a:r>
            <a:r>
              <a:rPr lang="ru-RU" sz="1400" dirty="0">
                <a:solidFill>
                  <a:schemeClr val="accent4">
                    <a:lumMod val="50000"/>
                  </a:schemeClr>
                </a:solidFill>
              </a:rPr>
              <a:t>  в отношении доходов, получаемых физическими лицами- иностранными гражданами в виде дивидендов от долевого участия в деятельности российских организаций, а также в случае превышения налогооблагаемой базы за налоговый период 5 млн. рублей;</a:t>
            </a:r>
          </a:p>
          <a:p>
            <a:pPr algn="ctr"/>
            <a:r>
              <a:rPr lang="ru-RU" sz="1400" b="1" dirty="0">
                <a:solidFill>
                  <a:schemeClr val="accent4">
                    <a:lumMod val="50000"/>
                  </a:schemeClr>
                </a:solidFill>
              </a:rPr>
              <a:t>30 %- </a:t>
            </a:r>
            <a:r>
              <a:rPr lang="ru-RU" sz="1400" dirty="0">
                <a:solidFill>
                  <a:schemeClr val="accent4">
                    <a:lumMod val="50000"/>
                  </a:schemeClr>
                </a:solidFill>
              </a:rPr>
              <a:t>в отношении доходов, получаемых физическими лицами – иностранными гражданами;</a:t>
            </a:r>
          </a:p>
          <a:p>
            <a:pPr algn="ctr"/>
            <a:r>
              <a:rPr lang="ru-RU" sz="1400" b="1" dirty="0">
                <a:solidFill>
                  <a:schemeClr val="accent4">
                    <a:lumMod val="50000"/>
                  </a:schemeClr>
                </a:solidFill>
              </a:rPr>
              <a:t>35 % - </a:t>
            </a:r>
            <a:r>
              <a:rPr lang="ru-RU" sz="1400" dirty="0">
                <a:solidFill>
                  <a:schemeClr val="accent4">
                    <a:lumMod val="50000"/>
                  </a:schemeClr>
                </a:solidFill>
              </a:rPr>
              <a:t>в отношении стоимости полученных выигрышей и призов</a:t>
            </a:r>
            <a:r>
              <a:rPr lang="ru-RU" sz="1350" dirty="0">
                <a:solidFill>
                  <a:schemeClr val="accent4">
                    <a:lumMod val="50000"/>
                  </a:schemeClr>
                </a:solidFill>
              </a:rPr>
              <a:t>.</a:t>
            </a:r>
          </a:p>
        </p:txBody>
      </p:sp>
      <p:sp>
        <p:nvSpPr>
          <p:cNvPr id="11" name="TextBox 10"/>
          <p:cNvSpPr txBox="1"/>
          <p:nvPr/>
        </p:nvSpPr>
        <p:spPr>
          <a:xfrm>
            <a:off x="5142011" y="1190662"/>
            <a:ext cx="3829353" cy="784830"/>
          </a:xfrm>
          <a:prstGeom prst="rect">
            <a:avLst/>
          </a:prstGeom>
          <a:noFill/>
        </p:spPr>
        <p:txBody>
          <a:bodyPr wrap="square" rtlCol="0">
            <a:spAutoFit/>
          </a:bodyPr>
          <a:lstStyle/>
          <a:p>
            <a:pPr algn="ctr"/>
            <a:r>
              <a:rPr lang="ru-RU" sz="1500" dirty="0">
                <a:solidFill>
                  <a:schemeClr val="accent4">
                    <a:lumMod val="50000"/>
                  </a:schemeClr>
                </a:solidFill>
              </a:rPr>
              <a:t>Глава 25.3  </a:t>
            </a:r>
          </a:p>
          <a:p>
            <a:pPr algn="ctr"/>
            <a:r>
              <a:rPr lang="ru-RU" sz="1500" dirty="0">
                <a:solidFill>
                  <a:schemeClr val="accent4">
                    <a:lumMod val="50000"/>
                  </a:schemeClr>
                </a:solidFill>
              </a:rPr>
              <a:t>Налогового кодекса Российской Федерации</a:t>
            </a:r>
          </a:p>
        </p:txBody>
      </p:sp>
      <p:sp>
        <p:nvSpPr>
          <p:cNvPr id="12" name="Прямоугольник 11"/>
          <p:cNvSpPr/>
          <p:nvPr/>
        </p:nvSpPr>
        <p:spPr>
          <a:xfrm>
            <a:off x="5364088" y="1744661"/>
            <a:ext cx="3493230" cy="4602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4">
                    <a:lumMod val="50000"/>
                  </a:schemeClr>
                </a:solidFill>
              </a:rPr>
              <a:t>Государственная пошлина</a:t>
            </a:r>
          </a:p>
        </p:txBody>
      </p:sp>
      <p:sp>
        <p:nvSpPr>
          <p:cNvPr id="13" name="Прямоугольник 12"/>
          <p:cNvSpPr/>
          <p:nvPr/>
        </p:nvSpPr>
        <p:spPr>
          <a:xfrm>
            <a:off x="5364088" y="2348151"/>
            <a:ext cx="3511704" cy="374514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Размеры государственной пошлины по делам, рассматриваемым Верховным Судом Российской Федерации, судами общей юрисдикции, мировыми судьями устанавливаются </a:t>
            </a:r>
            <a:r>
              <a:rPr lang="ru-RU" sz="1400" b="1" dirty="0">
                <a:solidFill>
                  <a:schemeClr val="accent4">
                    <a:lumMod val="50000"/>
                  </a:schemeClr>
                </a:solidFill>
              </a:rPr>
              <a:t>статьей 333.19 </a:t>
            </a:r>
            <a:r>
              <a:rPr lang="ru-RU" sz="1400" dirty="0">
                <a:solidFill>
                  <a:schemeClr val="accent4">
                    <a:lumMod val="50000"/>
                  </a:schemeClr>
                </a:solidFill>
              </a:rPr>
              <a:t>главы 25.3 Налогового кодекса Российской Федерации</a:t>
            </a:r>
          </a:p>
        </p:txBody>
      </p:sp>
    </p:spTree>
    <p:extLst>
      <p:ext uri="{BB962C8B-B14F-4D97-AF65-F5344CB8AC3E}">
        <p14:creationId xmlns:p14="http://schemas.microsoft.com/office/powerpoint/2010/main" val="2592696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381" y="558828"/>
            <a:ext cx="8215716" cy="477054"/>
          </a:xfrm>
          <a:prstGeom prst="rect">
            <a:avLst/>
          </a:prstGeom>
          <a:noFill/>
        </p:spPr>
        <p:txBody>
          <a:bodyPr wrap="square" rtlCol="0">
            <a:spAutoFit/>
          </a:bodyPr>
          <a:lstStyle/>
          <a:p>
            <a:pPr algn="ctr"/>
            <a:r>
              <a:rPr lang="ru-RU" sz="2500" b="1" dirty="0">
                <a:solidFill>
                  <a:schemeClr val="accent3">
                    <a:lumMod val="50000"/>
                  </a:schemeClr>
                </a:solidFill>
              </a:rPr>
              <a:t>Налог на доходы физических лиц</a:t>
            </a:r>
          </a:p>
        </p:txBody>
      </p:sp>
      <p:sp>
        <p:nvSpPr>
          <p:cNvPr id="5" name="TextBox 4"/>
          <p:cNvSpPr txBox="1"/>
          <p:nvPr/>
        </p:nvSpPr>
        <p:spPr>
          <a:xfrm>
            <a:off x="665287" y="1196752"/>
            <a:ext cx="7972212" cy="923330"/>
          </a:xfrm>
          <a:prstGeom prst="rect">
            <a:avLst/>
          </a:prstGeom>
          <a:noFill/>
        </p:spPr>
        <p:txBody>
          <a:bodyPr wrap="square" rtlCol="0">
            <a:spAutoFit/>
          </a:bodyPr>
          <a:lstStyle/>
          <a:p>
            <a:pPr algn="ctr"/>
            <a:r>
              <a:rPr lang="ru-RU" dirty="0">
                <a:solidFill>
                  <a:schemeClr val="accent4">
                    <a:lumMod val="50000"/>
                  </a:schemeClr>
                </a:solidFill>
              </a:rPr>
              <a:t>В соответствии со ст. ст. 218-221 главы 23 Налогового кодекса Российской Федерации предоставляются налоговые вычеты, из которых наиболее распространенными являются:</a:t>
            </a:r>
          </a:p>
        </p:txBody>
      </p:sp>
      <p:sp>
        <p:nvSpPr>
          <p:cNvPr id="6" name="Прямоугольник 5"/>
          <p:cNvSpPr/>
          <p:nvPr/>
        </p:nvSpPr>
        <p:spPr>
          <a:xfrm>
            <a:off x="683569" y="2492896"/>
            <a:ext cx="3672408" cy="172819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b="1" u="sng" dirty="0">
              <a:solidFill>
                <a:schemeClr val="tx1"/>
              </a:solidFill>
            </a:endParaRPr>
          </a:p>
          <a:p>
            <a:pPr algn="ctr"/>
            <a:r>
              <a:rPr lang="ru-RU" b="1" u="sng" dirty="0">
                <a:solidFill>
                  <a:schemeClr val="accent4">
                    <a:lumMod val="50000"/>
                  </a:schemeClr>
                </a:solidFill>
              </a:rPr>
              <a:t>Социальные</a:t>
            </a:r>
          </a:p>
          <a:p>
            <a:pPr algn="ctr"/>
            <a:r>
              <a:rPr lang="ru-RU" sz="1400" i="1" dirty="0">
                <a:solidFill>
                  <a:schemeClr val="accent4">
                    <a:lumMod val="50000"/>
                  </a:schemeClr>
                </a:solidFill>
              </a:rPr>
              <a:t>в том числе в сумме, уплаченной:</a:t>
            </a:r>
          </a:p>
          <a:p>
            <a:pPr algn="ctr"/>
            <a:r>
              <a:rPr lang="ru-RU" sz="1400" i="1" dirty="0">
                <a:solidFill>
                  <a:schemeClr val="accent4">
                    <a:lumMod val="50000"/>
                  </a:schemeClr>
                </a:solidFill>
              </a:rPr>
              <a:t>*за обучение (не более 50 тыс. рублей);</a:t>
            </a:r>
          </a:p>
          <a:p>
            <a:pPr algn="ctr"/>
            <a:r>
              <a:rPr lang="ru-RU" sz="1400" i="1" dirty="0">
                <a:solidFill>
                  <a:schemeClr val="accent4">
                    <a:lumMod val="50000"/>
                  </a:schemeClr>
                </a:solidFill>
              </a:rPr>
              <a:t>*за медицинские услуги и лечение; </a:t>
            </a:r>
          </a:p>
          <a:p>
            <a:pPr algn="ctr"/>
            <a:r>
              <a:rPr lang="ru-RU" sz="1400" i="1" dirty="0">
                <a:solidFill>
                  <a:schemeClr val="accent4">
                    <a:lumMod val="50000"/>
                  </a:schemeClr>
                </a:solidFill>
              </a:rPr>
              <a:t>*в качестве дополнительных взносов на накопительную пенсию</a:t>
            </a:r>
            <a:endParaRPr lang="ru-RU" i="1" dirty="0">
              <a:solidFill>
                <a:schemeClr val="tx1"/>
              </a:solidFill>
            </a:endParaRPr>
          </a:p>
        </p:txBody>
      </p:sp>
      <p:sp>
        <p:nvSpPr>
          <p:cNvPr id="7" name="Прямоугольник 6"/>
          <p:cNvSpPr/>
          <p:nvPr/>
        </p:nvSpPr>
        <p:spPr>
          <a:xfrm>
            <a:off x="683568" y="4509120"/>
            <a:ext cx="3672408" cy="158417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4">
                    <a:lumMod val="50000"/>
                  </a:schemeClr>
                </a:solidFill>
              </a:rPr>
              <a:t>Профессиональные</a:t>
            </a:r>
          </a:p>
          <a:p>
            <a:pPr algn="ctr"/>
            <a:r>
              <a:rPr lang="ru-RU" sz="1400" i="1" dirty="0">
                <a:solidFill>
                  <a:schemeClr val="accent4">
                    <a:lumMod val="50000"/>
                  </a:schemeClr>
                </a:solidFill>
              </a:rPr>
              <a:t>в том числе для лиц, получающих авторские вознаграждения</a:t>
            </a:r>
          </a:p>
        </p:txBody>
      </p:sp>
      <p:sp>
        <p:nvSpPr>
          <p:cNvPr id="8" name="Прямоугольник 7"/>
          <p:cNvSpPr/>
          <p:nvPr/>
        </p:nvSpPr>
        <p:spPr>
          <a:xfrm>
            <a:off x="4796340" y="2489706"/>
            <a:ext cx="3859440" cy="173138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4">
                    <a:lumMod val="50000"/>
                  </a:schemeClr>
                </a:solidFill>
              </a:rPr>
              <a:t>Стандартные</a:t>
            </a:r>
          </a:p>
          <a:p>
            <a:pPr algn="ctr"/>
            <a:r>
              <a:rPr lang="ru-RU" sz="1400" i="1" dirty="0">
                <a:solidFill>
                  <a:schemeClr val="accent4">
                    <a:lumMod val="50000"/>
                  </a:schemeClr>
                </a:solidFill>
              </a:rPr>
              <a:t>в том числе на детей:</a:t>
            </a:r>
          </a:p>
          <a:p>
            <a:pPr algn="ctr"/>
            <a:r>
              <a:rPr lang="ru-RU" sz="1400" i="1" dirty="0">
                <a:solidFill>
                  <a:schemeClr val="accent4">
                    <a:lumMod val="50000"/>
                  </a:schemeClr>
                </a:solidFill>
              </a:rPr>
              <a:t>*1 400 – на первого ребенка;</a:t>
            </a:r>
          </a:p>
          <a:p>
            <a:pPr algn="ctr"/>
            <a:r>
              <a:rPr lang="ru-RU" sz="1400" i="1" dirty="0">
                <a:solidFill>
                  <a:schemeClr val="accent4">
                    <a:lumMod val="50000"/>
                  </a:schemeClr>
                </a:solidFill>
              </a:rPr>
              <a:t>*1 400 – на второго ребенка;</a:t>
            </a:r>
          </a:p>
          <a:p>
            <a:pPr algn="ctr"/>
            <a:r>
              <a:rPr lang="ru-RU" sz="1400" i="1" dirty="0">
                <a:solidFill>
                  <a:schemeClr val="accent4">
                    <a:lumMod val="50000"/>
                  </a:schemeClr>
                </a:solidFill>
              </a:rPr>
              <a:t>*3 000 – на третьего и каждого последующего ребенка</a:t>
            </a:r>
          </a:p>
          <a:p>
            <a:pPr algn="ctr"/>
            <a:endParaRPr lang="ru-RU" dirty="0">
              <a:solidFill>
                <a:schemeClr val="accent6">
                  <a:lumMod val="75000"/>
                </a:schemeClr>
              </a:solidFill>
            </a:endParaRPr>
          </a:p>
        </p:txBody>
      </p:sp>
      <p:sp>
        <p:nvSpPr>
          <p:cNvPr id="9" name="Прямоугольник 8"/>
          <p:cNvSpPr/>
          <p:nvPr/>
        </p:nvSpPr>
        <p:spPr>
          <a:xfrm>
            <a:off x="4788024" y="4509120"/>
            <a:ext cx="3876073" cy="158417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4">
                    <a:lumMod val="50000"/>
                  </a:schemeClr>
                </a:solidFill>
              </a:rPr>
              <a:t>Имущественные</a:t>
            </a:r>
          </a:p>
          <a:p>
            <a:pPr algn="ctr"/>
            <a:r>
              <a:rPr lang="ru-RU" sz="1400" i="1" dirty="0">
                <a:solidFill>
                  <a:schemeClr val="accent4">
                    <a:lumMod val="50000"/>
                  </a:schemeClr>
                </a:solidFill>
              </a:rPr>
              <a:t>в том числе на приобретение жилья  и земельных участков (один или несколько объектов имущества, не превышающих в стоимости 2,0 млн. рублей)</a:t>
            </a:r>
          </a:p>
        </p:txBody>
      </p:sp>
    </p:spTree>
    <p:extLst>
      <p:ext uri="{BB962C8B-B14F-4D97-AF65-F5344CB8AC3E}">
        <p14:creationId xmlns:p14="http://schemas.microsoft.com/office/powerpoint/2010/main" val="4212590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5" y="332656"/>
            <a:ext cx="8506429" cy="1154162"/>
          </a:xfrm>
          <a:prstGeom prst="rect">
            <a:avLst/>
          </a:prstGeom>
        </p:spPr>
        <p:txBody>
          <a:bodyPr wrap="square">
            <a:spAutoFit/>
          </a:bodyPr>
          <a:lstStyle/>
          <a:p>
            <a:pPr marL="45720" indent="0" algn="ctr">
              <a:buNone/>
            </a:pPr>
            <a:r>
              <a:rPr lang="ru-RU" sz="2300" b="1" dirty="0">
                <a:solidFill>
                  <a:schemeClr val="accent3">
                    <a:lumMod val="50000"/>
                  </a:schemeClr>
                </a:solidFill>
              </a:rPr>
              <a:t>Нормативы зачисления налогов по уровням бюджетов на территории Павловского муниципального района Воронежской области в 2023 году</a:t>
            </a:r>
          </a:p>
        </p:txBody>
      </p:sp>
      <p:graphicFrame>
        <p:nvGraphicFramePr>
          <p:cNvPr id="3" name="Таблица 2"/>
          <p:cNvGraphicFramePr>
            <a:graphicFrameLocks noGrp="1"/>
          </p:cNvGraphicFramePr>
          <p:nvPr>
            <p:extLst>
              <p:ext uri="{D42A27DB-BD31-4B8C-83A1-F6EECF244321}">
                <p14:modId xmlns:p14="http://schemas.microsoft.com/office/powerpoint/2010/main" val="1233910031"/>
              </p:ext>
            </p:extLst>
          </p:nvPr>
        </p:nvGraphicFramePr>
        <p:xfrm>
          <a:off x="453236" y="1412776"/>
          <a:ext cx="8437279" cy="4656182"/>
        </p:xfrm>
        <a:graphic>
          <a:graphicData uri="http://schemas.openxmlformats.org/drawingml/2006/table">
            <a:tbl>
              <a:tblPr>
                <a:tableStyleId>{BC89EF96-8CEA-46FF-86C4-4CE0E7609802}</a:tableStyleId>
              </a:tblPr>
              <a:tblGrid>
                <a:gridCol w="3888431">
                  <a:extLst>
                    <a:ext uri="{9D8B030D-6E8A-4147-A177-3AD203B41FA5}">
                      <a16:colId xmlns:a16="http://schemas.microsoft.com/office/drawing/2014/main" xmlns="" val="20000"/>
                    </a:ext>
                  </a:extLst>
                </a:gridCol>
                <a:gridCol w="2513741">
                  <a:extLst>
                    <a:ext uri="{9D8B030D-6E8A-4147-A177-3AD203B41FA5}">
                      <a16:colId xmlns:a16="http://schemas.microsoft.com/office/drawing/2014/main" xmlns="" val="20001"/>
                    </a:ext>
                  </a:extLst>
                </a:gridCol>
                <a:gridCol w="1095432">
                  <a:extLst>
                    <a:ext uri="{9D8B030D-6E8A-4147-A177-3AD203B41FA5}">
                      <a16:colId xmlns:a16="http://schemas.microsoft.com/office/drawing/2014/main" xmlns="" val="20002"/>
                    </a:ext>
                  </a:extLst>
                </a:gridCol>
                <a:gridCol w="939675">
                  <a:extLst>
                    <a:ext uri="{9D8B030D-6E8A-4147-A177-3AD203B41FA5}">
                      <a16:colId xmlns:a16="http://schemas.microsoft.com/office/drawing/2014/main" xmlns="" val="20003"/>
                    </a:ext>
                  </a:extLst>
                </a:gridCol>
              </a:tblGrid>
              <a:tr h="211434">
                <a:tc rowSpan="2">
                  <a:txBody>
                    <a:bodyPr/>
                    <a:lstStyle/>
                    <a:p>
                      <a:pPr algn="ctr" fontAlgn="ctr"/>
                      <a:r>
                        <a:rPr lang="ru-RU" sz="1400" b="0" u="none" strike="noStrike" dirty="0">
                          <a:solidFill>
                            <a:schemeClr val="accent4">
                              <a:lumMod val="50000"/>
                            </a:schemeClr>
                          </a:solidFill>
                          <a:effectLst/>
                        </a:rPr>
                        <a:t>Налоги и сборы, установленные законодательством</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3">
                  <a:txBody>
                    <a:bodyPr/>
                    <a:lstStyle/>
                    <a:p>
                      <a:pPr algn="ctr" fontAlgn="ctr"/>
                      <a:r>
                        <a:rPr lang="ru-RU" sz="1400" b="0" u="none" strike="noStrike" dirty="0">
                          <a:solidFill>
                            <a:schemeClr val="accent4">
                              <a:lumMod val="50000"/>
                            </a:schemeClr>
                          </a:solidFill>
                          <a:effectLst/>
                        </a:rPr>
                        <a:t>Уровни бюджета</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625255">
                <a:tc vMerge="1">
                  <a:txBody>
                    <a:bodyPr/>
                    <a:lstStyle/>
                    <a:p>
                      <a:endParaRPr lang="ru-RU"/>
                    </a:p>
                  </a:txBody>
                  <a:tcPr/>
                </a:tc>
                <a:tc>
                  <a:txBody>
                    <a:bodyPr/>
                    <a:lstStyle/>
                    <a:p>
                      <a:pPr algn="ctr" fontAlgn="ctr"/>
                      <a:r>
                        <a:rPr lang="ru-RU" sz="1400" b="0" u="none" strike="noStrike" dirty="0">
                          <a:solidFill>
                            <a:schemeClr val="accent4">
                              <a:lumMod val="50000"/>
                            </a:schemeClr>
                          </a:solidFill>
                          <a:effectLst/>
                        </a:rPr>
                        <a:t>Бюджет муниципального района</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400" b="0" u="none" strike="noStrike" dirty="0">
                          <a:solidFill>
                            <a:schemeClr val="accent4">
                              <a:lumMod val="50000"/>
                            </a:schemeClr>
                          </a:solidFill>
                          <a:effectLst/>
                        </a:rPr>
                        <a:t>Бюджеты городских поселений</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400" b="0" u="none" strike="noStrike" dirty="0">
                          <a:solidFill>
                            <a:schemeClr val="accent4">
                              <a:lumMod val="50000"/>
                            </a:schemeClr>
                          </a:solidFill>
                          <a:effectLst/>
                        </a:rPr>
                        <a:t>Бюджеты сельских  поселений</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xmlns="" val="10001"/>
                  </a:ext>
                </a:extLst>
              </a:tr>
              <a:tr h="735924">
                <a:tc>
                  <a:txBody>
                    <a:bodyPr/>
                    <a:lstStyle/>
                    <a:p>
                      <a:pPr algn="l" fontAlgn="ctr"/>
                      <a:r>
                        <a:rPr lang="ru-RU" sz="1300" u="none" strike="noStrike" dirty="0">
                          <a:solidFill>
                            <a:schemeClr val="accent4">
                              <a:lumMod val="50000"/>
                            </a:schemeClr>
                          </a:solidFill>
                          <a:effectLst/>
                        </a:rPr>
                        <a:t>1. Налоги на доходы физических лиц</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39,0 % с территории городских поселений,         47,0 % с территории сельских поселений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a:solidFill>
                            <a:schemeClr val="accent4">
                              <a:lumMod val="50000"/>
                            </a:schemeClr>
                          </a:solidFill>
                          <a:effectLst/>
                        </a:rPr>
                        <a:t>10%</a:t>
                      </a:r>
                      <a:endParaRPr lang="ru-RU" sz="1300" b="0" i="0" u="none" strike="noStrike">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2%</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418344">
                <a:tc>
                  <a:txBody>
                    <a:bodyPr/>
                    <a:lstStyle/>
                    <a:p>
                      <a:pPr algn="l" fontAlgn="ctr"/>
                      <a:r>
                        <a:rPr lang="ru-RU" sz="1300" u="none" strike="noStrike" dirty="0">
                          <a:solidFill>
                            <a:schemeClr val="accent4">
                              <a:lumMod val="50000"/>
                            </a:schemeClr>
                          </a:solidFill>
                          <a:effectLst/>
                        </a:rPr>
                        <a:t>2. Налоги со специальными налоговыми режимами, в т. ч.</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474458">
                <a:tc>
                  <a:txBody>
                    <a:bodyPr/>
                    <a:lstStyle/>
                    <a:p>
                      <a:pPr algn="l" fontAlgn="ctr"/>
                      <a:r>
                        <a:rPr lang="ru-RU" sz="1300" u="none" strike="noStrike" dirty="0">
                          <a:solidFill>
                            <a:schemeClr val="accent4">
                              <a:lumMod val="50000"/>
                            </a:schemeClr>
                          </a:solidFill>
                          <a:effectLst/>
                        </a:rPr>
                        <a:t>2.1 налог, взимаемый в связи с применением упрощенной системы налогообложения</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752078">
                <a:tc>
                  <a:txBody>
                    <a:bodyPr/>
                    <a:lstStyle/>
                    <a:p>
                      <a:pPr algn="l" fontAlgn="ctr"/>
                      <a:r>
                        <a:rPr lang="ru-RU" sz="1300" u="none" strike="noStrike" dirty="0">
                          <a:solidFill>
                            <a:schemeClr val="accent4">
                              <a:lumMod val="50000"/>
                            </a:schemeClr>
                          </a:solidFill>
                          <a:effectLst/>
                        </a:rPr>
                        <a:t>2.2 единый сельскохозяйственный налог</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50 % с территории городских поселений,         70 % с территории сельских поселений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50%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30%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449098">
                <a:tc>
                  <a:txBody>
                    <a:bodyPr/>
                    <a:lstStyle/>
                    <a:p>
                      <a:pPr algn="l" fontAlgn="ctr"/>
                      <a:r>
                        <a:rPr lang="ru-RU" sz="1300" u="none" strike="noStrike" dirty="0">
                          <a:solidFill>
                            <a:schemeClr val="accent4">
                              <a:lumMod val="50000"/>
                            </a:schemeClr>
                          </a:solidFill>
                          <a:effectLst/>
                        </a:rPr>
                        <a:t>2.3 налог, взимаемый в связи с применением патентной системы налогообложения</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504056">
                <a:tc>
                  <a:txBody>
                    <a:bodyPr/>
                    <a:lstStyle/>
                    <a:p>
                      <a:pPr algn="l" fontAlgn="ctr"/>
                      <a:r>
                        <a:rPr lang="ru-RU" sz="1300" u="none" strike="noStrike" dirty="0">
                          <a:solidFill>
                            <a:schemeClr val="accent4">
                              <a:lumMod val="50000"/>
                            </a:schemeClr>
                          </a:solidFill>
                          <a:effectLst/>
                        </a:rPr>
                        <a:t>3. Государственная пошлина (в зависимости от установленных полномочий)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459456">
                <a:tc>
                  <a:txBody>
                    <a:bodyPr/>
                    <a:lstStyle/>
                    <a:p>
                      <a:pPr algn="l" fontAlgn="ctr"/>
                      <a:r>
                        <a:rPr lang="ru-RU" sz="1300" u="none" strike="noStrike" dirty="0">
                          <a:solidFill>
                            <a:schemeClr val="accent4">
                              <a:lumMod val="50000"/>
                            </a:schemeClr>
                          </a:solidFill>
                          <a:effectLst/>
                        </a:rPr>
                        <a:t>4. Доходы от уплаты акцизов на нефтепродукты</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0,22%</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0,04%</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377889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5732" y="571183"/>
            <a:ext cx="8191932" cy="477054"/>
          </a:xfrm>
          <a:prstGeom prst="rect">
            <a:avLst/>
          </a:prstGeom>
          <a:noFill/>
        </p:spPr>
        <p:txBody>
          <a:bodyPr wrap="square" rtlCol="0">
            <a:spAutoFit/>
          </a:bodyPr>
          <a:lstStyle/>
          <a:p>
            <a:pPr algn="ctr"/>
            <a:r>
              <a:rPr lang="ru-RU" sz="2500" b="1" dirty="0">
                <a:solidFill>
                  <a:schemeClr val="accent3">
                    <a:lumMod val="50000"/>
                  </a:schemeClr>
                </a:solidFill>
              </a:rPr>
              <a:t>Структура доходов бюджета в 2023 году, тыс. руб.</a:t>
            </a:r>
          </a:p>
        </p:txBody>
      </p:sp>
      <p:sp>
        <p:nvSpPr>
          <p:cNvPr id="5" name="Скругленный прямоугольник 4"/>
          <p:cNvSpPr/>
          <p:nvPr/>
        </p:nvSpPr>
        <p:spPr>
          <a:xfrm>
            <a:off x="899591" y="2882289"/>
            <a:ext cx="2376265" cy="1127331"/>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4">
                    <a:lumMod val="50000"/>
                  </a:schemeClr>
                </a:solidFill>
              </a:rPr>
              <a:t>Доходы всего</a:t>
            </a:r>
          </a:p>
          <a:p>
            <a:pPr algn="ctr"/>
            <a:r>
              <a:rPr lang="ru-RU" dirty="0">
                <a:solidFill>
                  <a:schemeClr val="accent4">
                    <a:lumMod val="50000"/>
                  </a:schemeClr>
                </a:solidFill>
              </a:rPr>
              <a:t>2 539 026,7 (100,0%)</a:t>
            </a:r>
          </a:p>
        </p:txBody>
      </p:sp>
      <p:sp>
        <p:nvSpPr>
          <p:cNvPr id="6" name="Скругленный прямоугольник 5"/>
          <p:cNvSpPr/>
          <p:nvPr/>
        </p:nvSpPr>
        <p:spPr>
          <a:xfrm>
            <a:off x="4302645" y="1590156"/>
            <a:ext cx="3332454" cy="49473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Неналоговые доходы        </a:t>
            </a:r>
          </a:p>
          <a:p>
            <a:pPr algn="ctr"/>
            <a:r>
              <a:rPr lang="ru-RU" sz="1600" dirty="0">
                <a:solidFill>
                  <a:schemeClr val="accent4">
                    <a:lumMod val="50000"/>
                  </a:schemeClr>
                </a:solidFill>
              </a:rPr>
              <a:t>53 758,8 (2,1 %)</a:t>
            </a:r>
          </a:p>
        </p:txBody>
      </p:sp>
      <p:sp>
        <p:nvSpPr>
          <p:cNvPr id="7" name="Скругленный прямоугольник 6"/>
          <p:cNvSpPr/>
          <p:nvPr/>
        </p:nvSpPr>
        <p:spPr>
          <a:xfrm>
            <a:off x="4294190" y="3180629"/>
            <a:ext cx="3352171" cy="530653"/>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Налоговые доходы</a:t>
            </a:r>
          </a:p>
          <a:p>
            <a:pPr algn="ctr"/>
            <a:r>
              <a:rPr lang="ru-RU" sz="1600" dirty="0">
                <a:solidFill>
                  <a:schemeClr val="accent4">
                    <a:lumMod val="50000"/>
                  </a:schemeClr>
                </a:solidFill>
              </a:rPr>
              <a:t>424 940,4 (16,7 %)</a:t>
            </a:r>
          </a:p>
        </p:txBody>
      </p:sp>
      <p:sp>
        <p:nvSpPr>
          <p:cNvPr id="8" name="Скругленный прямоугольник 7"/>
          <p:cNvSpPr/>
          <p:nvPr/>
        </p:nvSpPr>
        <p:spPr>
          <a:xfrm>
            <a:off x="4313342" y="4721134"/>
            <a:ext cx="3341474" cy="53462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4">
                    <a:lumMod val="50000"/>
                  </a:schemeClr>
                </a:solidFill>
              </a:rPr>
              <a:t>Безвозмездные поступления </a:t>
            </a:r>
          </a:p>
          <a:p>
            <a:pPr algn="ctr"/>
            <a:r>
              <a:rPr lang="ru-RU" sz="1600" dirty="0">
                <a:solidFill>
                  <a:schemeClr val="accent4">
                    <a:lumMod val="50000"/>
                  </a:schemeClr>
                </a:solidFill>
              </a:rPr>
              <a:t>2 060 327,5 (81,2 %)</a:t>
            </a:r>
          </a:p>
        </p:txBody>
      </p:sp>
      <p:cxnSp>
        <p:nvCxnSpPr>
          <p:cNvPr id="9" name="Прямая соединительная линия 8"/>
          <p:cNvCxnSpPr>
            <a:cxnSpLocks/>
          </p:cNvCxnSpPr>
          <p:nvPr/>
        </p:nvCxnSpPr>
        <p:spPr>
          <a:xfrm flipV="1">
            <a:off x="3275856" y="3438486"/>
            <a:ext cx="566789" cy="7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a:cxnSpLocks/>
            <a:stCxn id="6" idx="1"/>
          </p:cNvCxnSpPr>
          <p:nvPr/>
        </p:nvCxnSpPr>
        <p:spPr>
          <a:xfrm rot="10800000" flipV="1">
            <a:off x="3842645" y="1837521"/>
            <a:ext cx="460000" cy="315350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cxnSpLocks/>
          </p:cNvCxnSpPr>
          <p:nvPr/>
        </p:nvCxnSpPr>
        <p:spPr>
          <a:xfrm>
            <a:off x="3842808" y="4988444"/>
            <a:ext cx="459837" cy="25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552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404664"/>
            <a:ext cx="8424936" cy="800219"/>
          </a:xfrm>
          <a:prstGeom prst="rect">
            <a:avLst/>
          </a:prstGeom>
          <a:noFill/>
        </p:spPr>
        <p:txBody>
          <a:bodyPr wrap="square" rtlCol="0">
            <a:spAutoFit/>
          </a:bodyPr>
          <a:lstStyle/>
          <a:p>
            <a:pPr algn="ctr"/>
            <a:r>
              <a:rPr lang="ru-RU" sz="2300" b="1" dirty="0">
                <a:solidFill>
                  <a:schemeClr val="accent3">
                    <a:lumMod val="50000"/>
                  </a:schemeClr>
                </a:solidFill>
              </a:rPr>
              <a:t>Структура налоговых доходов бюджета </a:t>
            </a:r>
          </a:p>
          <a:p>
            <a:pPr algn="ctr"/>
            <a:r>
              <a:rPr lang="ru-RU" sz="2300" b="1" dirty="0">
                <a:solidFill>
                  <a:schemeClr val="accent3">
                    <a:lumMod val="50000"/>
                  </a:schemeClr>
                </a:solidFill>
              </a:rPr>
              <a:t>на 2023 год, тыс. руб.</a:t>
            </a:r>
          </a:p>
        </p:txBody>
      </p:sp>
      <p:graphicFrame>
        <p:nvGraphicFramePr>
          <p:cNvPr id="4" name="Диаграмма 3"/>
          <p:cNvGraphicFramePr/>
          <p:nvPr>
            <p:extLst>
              <p:ext uri="{D42A27DB-BD31-4B8C-83A1-F6EECF244321}">
                <p14:modId xmlns:p14="http://schemas.microsoft.com/office/powerpoint/2010/main" val="1997674755"/>
              </p:ext>
            </p:extLst>
          </p:nvPr>
        </p:nvGraphicFramePr>
        <p:xfrm>
          <a:off x="219075" y="1340768"/>
          <a:ext cx="8892480" cy="53285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a:graphicFrameLocks/>
          </p:cNvGraphicFramePr>
          <p:nvPr>
            <p:extLst>
              <p:ext uri="{D42A27DB-BD31-4B8C-83A1-F6EECF244321}">
                <p14:modId xmlns:p14="http://schemas.microsoft.com/office/powerpoint/2010/main" val="3351784538"/>
              </p:ext>
            </p:extLst>
          </p:nvPr>
        </p:nvGraphicFramePr>
        <p:xfrm>
          <a:off x="467544" y="888686"/>
          <a:ext cx="8280920" cy="527661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Диаграмма 5">
            <a:extLst>
              <a:ext uri="{FF2B5EF4-FFF2-40B4-BE49-F238E27FC236}">
                <a16:creationId xmlns:a16="http://schemas.microsoft.com/office/drawing/2014/main" xmlns="" id="{3311C79F-4892-4A4A-B578-E4826BEEA0E4}"/>
              </a:ext>
            </a:extLst>
          </p:cNvPr>
          <p:cNvGraphicFramePr>
            <a:graphicFrameLocks/>
          </p:cNvGraphicFramePr>
          <p:nvPr>
            <p:extLst>
              <p:ext uri="{D42A27DB-BD31-4B8C-83A1-F6EECF244321}">
                <p14:modId xmlns:p14="http://schemas.microsoft.com/office/powerpoint/2010/main" val="3141059564"/>
              </p:ext>
            </p:extLst>
          </p:nvPr>
        </p:nvGraphicFramePr>
        <p:xfrm>
          <a:off x="1626679" y="697996"/>
          <a:ext cx="5962650" cy="54483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64225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4294967295"/>
          </p:nvPr>
        </p:nvSpPr>
        <p:spPr>
          <a:xfrm>
            <a:off x="395537" y="620688"/>
            <a:ext cx="8136904" cy="4392488"/>
          </a:xfrm>
        </p:spPr>
        <p:txBody>
          <a:bodyPr>
            <a:normAutofit/>
          </a:bodyPr>
          <a:lstStyle/>
          <a:p>
            <a:pPr marL="560070" indent="-285750" algn="just">
              <a:buFont typeface="Wingdings" pitchFamily="2" charset="2"/>
              <a:buChar char="Ø"/>
            </a:pPr>
            <a:r>
              <a:rPr lang="ru-RU" sz="1600" dirty="0">
                <a:solidFill>
                  <a:schemeClr val="accent4">
                    <a:lumMod val="50000"/>
                  </a:schemeClr>
                </a:solidFill>
              </a:rPr>
              <a:t>«Бюджет для граждан»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2023 году и сделать выводы об эффективности использования бюджетных средств.</a:t>
            </a:r>
          </a:p>
          <a:p>
            <a:pPr marL="560070" indent="-285750" algn="just">
              <a:buFont typeface="Wingdings" pitchFamily="2" charset="2"/>
              <a:buChar char="Ø"/>
            </a:pPr>
            <a:r>
              <a:rPr lang="ru-RU" sz="1600" dirty="0">
                <a:solidFill>
                  <a:schemeClr val="accent4">
                    <a:lumMod val="50000"/>
                  </a:schemeClr>
                </a:solidFill>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Павловского муниципального района Воронежской области.</a:t>
            </a:r>
          </a:p>
          <a:p>
            <a:pPr marL="560070" indent="-285750" algn="just">
              <a:buFont typeface="Wingdings" pitchFamily="2" charset="2"/>
              <a:buChar char="Ø"/>
            </a:pPr>
            <a:r>
              <a:rPr lang="ru-RU" sz="1600" dirty="0">
                <a:solidFill>
                  <a:schemeClr val="accent4">
                    <a:lumMod val="50000"/>
                  </a:schemeClr>
                </a:solidFill>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p>
          <a:p>
            <a:pPr marL="560070" indent="-285750" algn="just">
              <a:buFont typeface="Wingdings" pitchFamily="2" charset="2"/>
              <a:buChar char="Ø"/>
            </a:pPr>
            <a:r>
              <a:rPr lang="ru-RU" sz="1600" dirty="0">
                <a:solidFill>
                  <a:schemeClr val="accent4">
                    <a:lumMod val="50000"/>
                  </a:schemeClr>
                </a:solidFill>
              </a:rPr>
              <a:t> Мы постарались в доступной и понятной для граждан форме показать основные параметры бюджета Павловского муниципального района Воронежской области.</a:t>
            </a:r>
          </a:p>
        </p:txBody>
      </p:sp>
    </p:spTree>
    <p:extLst>
      <p:ext uri="{BB962C8B-B14F-4D97-AF65-F5344CB8AC3E}">
        <p14:creationId xmlns:p14="http://schemas.microsoft.com/office/powerpoint/2010/main" val="2583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Диаграмма 11"/>
          <p:cNvGraphicFramePr/>
          <p:nvPr/>
        </p:nvGraphicFramePr>
        <p:xfrm>
          <a:off x="262622" y="3064174"/>
          <a:ext cx="8784975" cy="38536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Диаграмма 12">
            <a:extLst>
              <a:ext uri="{FF2B5EF4-FFF2-40B4-BE49-F238E27FC236}">
                <a16:creationId xmlns:a16="http://schemas.microsoft.com/office/drawing/2014/main" xmlns="" id="{E5E49366-A9A2-4039-89A9-5E747105EAB3}"/>
              </a:ext>
            </a:extLst>
          </p:cNvPr>
          <p:cNvGraphicFramePr>
            <a:graphicFrameLocks/>
          </p:cNvGraphicFramePr>
          <p:nvPr>
            <p:extLst>
              <p:ext uri="{D42A27DB-BD31-4B8C-83A1-F6EECF244321}">
                <p14:modId xmlns:p14="http://schemas.microsoft.com/office/powerpoint/2010/main" val="2892668136"/>
              </p:ext>
            </p:extLst>
          </p:nvPr>
        </p:nvGraphicFramePr>
        <p:xfrm>
          <a:off x="893905" y="620689"/>
          <a:ext cx="7153275" cy="54212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1835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1560" y="399958"/>
            <a:ext cx="8280920" cy="1154162"/>
          </a:xfrm>
          <a:prstGeom prst="rect">
            <a:avLst/>
          </a:prstGeom>
          <a:noFill/>
        </p:spPr>
        <p:txBody>
          <a:bodyPr wrap="square" rtlCol="0">
            <a:spAutoFit/>
          </a:bodyPr>
          <a:lstStyle/>
          <a:p>
            <a:pPr algn="ctr"/>
            <a:r>
              <a:rPr lang="ru-RU" sz="2300" b="1" dirty="0">
                <a:solidFill>
                  <a:schemeClr val="accent3">
                    <a:lumMod val="50000"/>
                  </a:schemeClr>
                </a:solidFill>
              </a:rPr>
              <a:t>Безвозмездные поступления в бюджет Павловского муниципального района  Воронежской области на 2023 год, тыс. руб.</a:t>
            </a:r>
          </a:p>
        </p:txBody>
      </p:sp>
      <p:graphicFrame>
        <p:nvGraphicFramePr>
          <p:cNvPr id="4" name="Диаграмма 3">
            <a:extLst>
              <a:ext uri="{FF2B5EF4-FFF2-40B4-BE49-F238E27FC236}">
                <a16:creationId xmlns:a16="http://schemas.microsoft.com/office/drawing/2014/main" xmlns="" id="{F49EC686-F208-4DC3-BE55-E71C1776A8F8}"/>
              </a:ext>
            </a:extLst>
          </p:cNvPr>
          <p:cNvGraphicFramePr>
            <a:graphicFrameLocks/>
          </p:cNvGraphicFramePr>
          <p:nvPr>
            <p:extLst>
              <p:ext uri="{D42A27DB-BD31-4B8C-83A1-F6EECF244321}">
                <p14:modId xmlns:p14="http://schemas.microsoft.com/office/powerpoint/2010/main" val="1427973127"/>
              </p:ext>
            </p:extLst>
          </p:nvPr>
        </p:nvGraphicFramePr>
        <p:xfrm>
          <a:off x="827584" y="1000124"/>
          <a:ext cx="7488831" cy="53812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a:graphicFrameLocks/>
          </p:cNvGraphicFramePr>
          <p:nvPr>
            <p:extLst>
              <p:ext uri="{D42A27DB-BD31-4B8C-83A1-F6EECF244321}">
                <p14:modId xmlns:p14="http://schemas.microsoft.com/office/powerpoint/2010/main" val="3872545514"/>
              </p:ext>
            </p:extLst>
          </p:nvPr>
        </p:nvGraphicFramePr>
        <p:xfrm>
          <a:off x="971600" y="1412776"/>
          <a:ext cx="7632848" cy="47673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Диаграмма 8"/>
          <p:cNvGraphicFramePr>
            <a:graphicFrameLocks/>
          </p:cNvGraphicFramePr>
          <p:nvPr>
            <p:extLst>
              <p:ext uri="{D42A27DB-BD31-4B8C-83A1-F6EECF244321}">
                <p14:modId xmlns:p14="http://schemas.microsoft.com/office/powerpoint/2010/main" val="3299268931"/>
              </p:ext>
            </p:extLst>
          </p:nvPr>
        </p:nvGraphicFramePr>
        <p:xfrm>
          <a:off x="755576" y="1127760"/>
          <a:ext cx="7560840" cy="503754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44136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116632"/>
            <a:ext cx="8208912" cy="1224136"/>
          </a:xfrm>
        </p:spPr>
        <p:txBody>
          <a:bodyPr>
            <a:normAutofit/>
          </a:bodyPr>
          <a:lstStyle/>
          <a:p>
            <a:pPr marL="0" indent="0" algn="ctr">
              <a:buNone/>
            </a:pPr>
            <a:r>
              <a:rPr lang="ru-RU" sz="2500" b="1" dirty="0">
                <a:solidFill>
                  <a:schemeClr val="accent3">
                    <a:lumMod val="50000"/>
                  </a:schemeClr>
                </a:solidFill>
                <a:latin typeface="+mn-lt"/>
              </a:rPr>
              <a:t>Основные характеристики бюджета на период </a:t>
            </a:r>
            <a:br>
              <a:rPr lang="ru-RU" sz="2500" b="1" dirty="0">
                <a:solidFill>
                  <a:schemeClr val="accent3">
                    <a:lumMod val="50000"/>
                  </a:schemeClr>
                </a:solidFill>
                <a:latin typeface="+mn-lt"/>
              </a:rPr>
            </a:br>
            <a:r>
              <a:rPr lang="ru-RU" sz="2500" b="1" dirty="0">
                <a:solidFill>
                  <a:schemeClr val="accent3">
                    <a:lumMod val="50000"/>
                  </a:schemeClr>
                </a:solidFill>
                <a:latin typeface="+mn-lt"/>
              </a:rPr>
              <a:t>2023-2025 годы, тыс. руб.</a:t>
            </a:r>
          </a:p>
        </p:txBody>
      </p:sp>
      <p:graphicFrame>
        <p:nvGraphicFramePr>
          <p:cNvPr id="9" name="Объект 8"/>
          <p:cNvGraphicFramePr>
            <a:graphicFrameLocks noGrp="1"/>
          </p:cNvGraphicFramePr>
          <p:nvPr>
            <p:ph sz="half" idx="1"/>
            <p:extLst>
              <p:ext uri="{D42A27DB-BD31-4B8C-83A1-F6EECF244321}">
                <p14:modId xmlns:p14="http://schemas.microsoft.com/office/powerpoint/2010/main" val="4193541677"/>
              </p:ext>
            </p:extLst>
          </p:nvPr>
        </p:nvGraphicFramePr>
        <p:xfrm>
          <a:off x="611559" y="1340768"/>
          <a:ext cx="8064896" cy="4731523"/>
        </p:xfrm>
        <a:graphic>
          <a:graphicData uri="http://schemas.openxmlformats.org/drawingml/2006/table">
            <a:tbl>
              <a:tblPr firstRow="1" bandRow="1">
                <a:tableStyleId>{F2DE63D5-997A-4646-A377-4702673A728D}</a:tableStyleId>
              </a:tblPr>
              <a:tblGrid>
                <a:gridCol w="3029046">
                  <a:extLst>
                    <a:ext uri="{9D8B030D-6E8A-4147-A177-3AD203B41FA5}">
                      <a16:colId xmlns:a16="http://schemas.microsoft.com/office/drawing/2014/main" xmlns="" val="20000"/>
                    </a:ext>
                  </a:extLst>
                </a:gridCol>
                <a:gridCol w="1547836">
                  <a:extLst>
                    <a:ext uri="{9D8B030D-6E8A-4147-A177-3AD203B41FA5}">
                      <a16:colId xmlns:a16="http://schemas.microsoft.com/office/drawing/2014/main" xmlns="" val="20001"/>
                    </a:ext>
                  </a:extLst>
                </a:gridCol>
                <a:gridCol w="1160876">
                  <a:extLst>
                    <a:ext uri="{9D8B030D-6E8A-4147-A177-3AD203B41FA5}">
                      <a16:colId xmlns:a16="http://schemas.microsoft.com/office/drawing/2014/main" xmlns="" val="20002"/>
                    </a:ext>
                  </a:extLst>
                </a:gridCol>
                <a:gridCol w="1175010">
                  <a:extLst>
                    <a:ext uri="{9D8B030D-6E8A-4147-A177-3AD203B41FA5}">
                      <a16:colId xmlns:a16="http://schemas.microsoft.com/office/drawing/2014/main" xmlns="" val="20003"/>
                    </a:ext>
                  </a:extLst>
                </a:gridCol>
                <a:gridCol w="1152128">
                  <a:extLst>
                    <a:ext uri="{9D8B030D-6E8A-4147-A177-3AD203B41FA5}">
                      <a16:colId xmlns:a16="http://schemas.microsoft.com/office/drawing/2014/main" xmlns="" val="20004"/>
                    </a:ext>
                  </a:extLst>
                </a:gridCol>
              </a:tblGrid>
              <a:tr h="358267">
                <a:tc rowSpan="2">
                  <a:txBody>
                    <a:bodyPr/>
                    <a:lstStyle/>
                    <a:p>
                      <a:pPr algn="ctr">
                        <a:lnSpc>
                          <a:spcPct val="150000"/>
                        </a:lnSpc>
                        <a:spcBef>
                          <a:spcPts val="500"/>
                        </a:spcBef>
                        <a:spcAft>
                          <a:spcPts val="0"/>
                        </a:spcAft>
                      </a:pPr>
                      <a:r>
                        <a:rPr lang="ru-RU" sz="1400" dirty="0">
                          <a:solidFill>
                            <a:schemeClr val="accent4">
                              <a:lumMod val="50000"/>
                            </a:schemeClr>
                          </a:solidFill>
                          <a:effectLst/>
                        </a:rPr>
                        <a:t>Показатели</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rowSpan="2">
                  <a:txBody>
                    <a:bodyPr/>
                    <a:lstStyle/>
                    <a:p>
                      <a:pPr algn="ctr">
                        <a:lnSpc>
                          <a:spcPct val="150000"/>
                        </a:lnSpc>
                        <a:spcBef>
                          <a:spcPts val="500"/>
                        </a:spcBef>
                        <a:spcAft>
                          <a:spcPts val="0"/>
                        </a:spcAft>
                      </a:pPr>
                      <a:r>
                        <a:rPr lang="ru-RU" sz="1400" dirty="0">
                          <a:solidFill>
                            <a:schemeClr val="accent4">
                              <a:lumMod val="50000"/>
                            </a:schemeClr>
                          </a:solidFill>
                          <a:effectLst/>
                        </a:rPr>
                        <a:t>Утвержденный бюджет</a:t>
                      </a:r>
                    </a:p>
                    <a:p>
                      <a:pPr algn="ctr">
                        <a:lnSpc>
                          <a:spcPct val="150000"/>
                        </a:lnSpc>
                        <a:spcBef>
                          <a:spcPts val="500"/>
                        </a:spcBef>
                        <a:spcAft>
                          <a:spcPts val="0"/>
                        </a:spcAft>
                      </a:pPr>
                      <a:r>
                        <a:rPr lang="ru-RU" sz="1400" dirty="0">
                          <a:solidFill>
                            <a:schemeClr val="accent4">
                              <a:lumMod val="50000"/>
                            </a:schemeClr>
                          </a:solidFill>
                          <a:effectLst/>
                        </a:rPr>
                        <a:t>на 2022 год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rowSpan="2">
                  <a:txBody>
                    <a:bodyPr/>
                    <a:lstStyle/>
                    <a:p>
                      <a:pPr algn="ctr">
                        <a:lnSpc>
                          <a:spcPct val="150000"/>
                        </a:lnSpc>
                        <a:spcBef>
                          <a:spcPts val="500"/>
                        </a:spcBef>
                        <a:spcAft>
                          <a:spcPts val="0"/>
                        </a:spcAft>
                      </a:pPr>
                      <a:r>
                        <a:rPr lang="ru-RU" sz="1400" dirty="0">
                          <a:solidFill>
                            <a:schemeClr val="accent4">
                              <a:lumMod val="50000"/>
                            </a:schemeClr>
                          </a:solidFill>
                          <a:effectLst/>
                        </a:rPr>
                        <a:t>Проект бюджета </a:t>
                      </a:r>
                    </a:p>
                    <a:p>
                      <a:pPr algn="ctr">
                        <a:lnSpc>
                          <a:spcPct val="150000"/>
                        </a:lnSpc>
                        <a:spcBef>
                          <a:spcPts val="500"/>
                        </a:spcBef>
                        <a:spcAft>
                          <a:spcPts val="0"/>
                        </a:spcAft>
                      </a:pPr>
                      <a:r>
                        <a:rPr lang="ru-RU" sz="1400" dirty="0">
                          <a:solidFill>
                            <a:schemeClr val="accent4">
                              <a:lumMod val="50000"/>
                            </a:schemeClr>
                          </a:solidFill>
                          <a:effectLst/>
                        </a:rPr>
                        <a:t>на 2023 год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gridSpan="2">
                  <a:txBody>
                    <a:bodyPr/>
                    <a:lstStyle/>
                    <a:p>
                      <a:pPr algn="ctr">
                        <a:lnSpc>
                          <a:spcPct val="150000"/>
                        </a:lnSpc>
                        <a:spcBef>
                          <a:spcPts val="500"/>
                        </a:spcBef>
                        <a:spcAft>
                          <a:spcPts val="0"/>
                        </a:spcAft>
                      </a:pPr>
                      <a:r>
                        <a:rPr lang="ru-RU" sz="1400" dirty="0">
                          <a:solidFill>
                            <a:schemeClr val="accent4">
                              <a:lumMod val="50000"/>
                            </a:schemeClr>
                          </a:solidFill>
                          <a:effectLst/>
                        </a:rPr>
                        <a:t>Плановый период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hMerge="1">
                  <a:txBody>
                    <a:bodyPr/>
                    <a:lstStyle/>
                    <a:p>
                      <a:endParaRPr lang="ru-RU"/>
                    </a:p>
                  </a:txBody>
                  <a:tcPr/>
                </a:tc>
                <a:extLst>
                  <a:ext uri="{0D108BD9-81ED-4DB2-BD59-A6C34878D82A}">
                    <a16:rowId xmlns:a16="http://schemas.microsoft.com/office/drawing/2014/main" xmlns="" val="10000"/>
                  </a:ext>
                </a:extLst>
              </a:tr>
              <a:tr h="926611">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50000"/>
                        </a:lnSpc>
                        <a:spcBef>
                          <a:spcPts val="500"/>
                        </a:spcBef>
                        <a:spcAft>
                          <a:spcPts val="0"/>
                        </a:spcAft>
                      </a:pPr>
                      <a:r>
                        <a:rPr lang="ru-RU" sz="1400" b="1" dirty="0">
                          <a:solidFill>
                            <a:schemeClr val="accent4">
                              <a:lumMod val="50000"/>
                            </a:schemeClr>
                          </a:solidFill>
                          <a:effectLst/>
                        </a:rPr>
                        <a:t>2024 год</a:t>
                      </a:r>
                      <a:endParaRPr lang="ru-RU" sz="14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a:lnSpc>
                          <a:spcPct val="150000"/>
                        </a:lnSpc>
                        <a:spcBef>
                          <a:spcPts val="500"/>
                        </a:spcBef>
                        <a:spcAft>
                          <a:spcPts val="0"/>
                        </a:spcAft>
                      </a:pPr>
                      <a:r>
                        <a:rPr lang="ru-RU" sz="1400" b="1" dirty="0">
                          <a:solidFill>
                            <a:schemeClr val="accent4">
                              <a:lumMod val="50000"/>
                            </a:schemeClr>
                          </a:solidFill>
                          <a:effectLst/>
                        </a:rPr>
                        <a:t>2025 год</a:t>
                      </a:r>
                      <a:endParaRPr lang="ru-RU" sz="14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1"/>
                  </a:ext>
                </a:extLst>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Доходы, всего</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1 690 988,2</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2 539 026,7</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2 263 015,7</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2 381 992,5</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2"/>
                  </a:ext>
                </a:extLst>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из них</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3"/>
                  </a:ext>
                </a:extLst>
              </a:tr>
              <a:tr h="361487">
                <a:tc>
                  <a:txBody>
                    <a:bodyPr/>
                    <a:lstStyle/>
                    <a:p>
                      <a:pPr algn="l">
                        <a:lnSpc>
                          <a:spcPct val="150000"/>
                        </a:lnSpc>
                        <a:spcBef>
                          <a:spcPts val="500"/>
                        </a:spcBef>
                        <a:spcAft>
                          <a:spcPts val="0"/>
                        </a:spcAft>
                        <a:tabLst>
                          <a:tab pos="3155950" algn="l"/>
                        </a:tabLst>
                      </a:pPr>
                      <a:r>
                        <a:rPr lang="ru-RU" sz="1300" dirty="0">
                          <a:solidFill>
                            <a:schemeClr val="accent4">
                              <a:lumMod val="50000"/>
                            </a:schemeClr>
                          </a:solidFill>
                          <a:effectLst/>
                        </a:rPr>
                        <a:t>Налоговые + неналоговые </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423 405,5</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478 699,2</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519 041,4</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562 351,0</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4"/>
                  </a:ext>
                </a:extLst>
              </a:tr>
              <a:tr h="654997">
                <a:tc>
                  <a:txBody>
                    <a:bodyPr/>
                    <a:lstStyle/>
                    <a:p>
                      <a:pPr algn="l">
                        <a:lnSpc>
                          <a:spcPct val="150000"/>
                        </a:lnSpc>
                        <a:spcBef>
                          <a:spcPts val="500"/>
                        </a:spcBef>
                        <a:spcAft>
                          <a:spcPts val="0"/>
                        </a:spcAft>
                      </a:pPr>
                      <a:r>
                        <a:rPr lang="ru-RU" sz="1300" dirty="0">
                          <a:solidFill>
                            <a:schemeClr val="accent4">
                              <a:lumMod val="50000"/>
                            </a:schemeClr>
                          </a:solidFill>
                          <a:effectLst/>
                        </a:rPr>
                        <a:t>Безвозмездные перечисления от других бюджетов бюджетной системы</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1 231 359,4</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1 990 706,3</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1 743 974,3</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1 819 641,5</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5"/>
                  </a:ext>
                </a:extLst>
              </a:tr>
              <a:tr h="432048">
                <a:tc>
                  <a:txBody>
                    <a:bodyPr/>
                    <a:lstStyle/>
                    <a:p>
                      <a:pPr marL="0" algn="l" rtl="0" eaLnBrk="1" latinLnBrk="0" hangingPunct="1">
                        <a:lnSpc>
                          <a:spcPct val="150000"/>
                        </a:lnSpc>
                        <a:spcBef>
                          <a:spcPts val="500"/>
                        </a:spcBef>
                        <a:spcAft>
                          <a:spcPts val="0"/>
                        </a:spcAft>
                      </a:pPr>
                      <a:r>
                        <a:rPr kumimoji="0" lang="ru-RU" sz="1300" kern="1200" dirty="0">
                          <a:solidFill>
                            <a:schemeClr val="accent4">
                              <a:lumMod val="50000"/>
                            </a:schemeClr>
                          </a:solidFill>
                          <a:effectLst/>
                          <a:latin typeface="+mn-lt"/>
                          <a:ea typeface="+mn-ea"/>
                          <a:cs typeface="+mn-cs"/>
                        </a:rPr>
                        <a:t>Прочие безвозмездные поступления</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36 223,3</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69 621,2</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0,0</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0,0</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6"/>
                  </a:ext>
                </a:extLst>
              </a:tr>
              <a:tr h="355435">
                <a:tc>
                  <a:txBody>
                    <a:bodyPr/>
                    <a:lstStyle/>
                    <a:p>
                      <a:pPr algn="l">
                        <a:lnSpc>
                          <a:spcPct val="150000"/>
                        </a:lnSpc>
                        <a:spcBef>
                          <a:spcPts val="500"/>
                        </a:spcBef>
                        <a:spcAft>
                          <a:spcPts val="0"/>
                        </a:spcAft>
                      </a:pPr>
                      <a:r>
                        <a:rPr lang="ru-RU" sz="1300" dirty="0">
                          <a:solidFill>
                            <a:schemeClr val="accent4">
                              <a:lumMod val="50000"/>
                            </a:schemeClr>
                          </a:solidFill>
                          <a:effectLst/>
                        </a:rPr>
                        <a:t>Расходы, всего</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1 696 388,2</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2 557 026,7</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2 273 864,3</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2 392 841,2</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7"/>
                  </a:ext>
                </a:extLst>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Дефицит (-), профицит (+)</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-5 400,0</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-18 000,0 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-10 848,6 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-10 848,7 </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8"/>
                  </a:ext>
                </a:extLst>
              </a:tr>
              <a:tr h="558217">
                <a:tc>
                  <a:txBody>
                    <a:bodyPr/>
                    <a:lstStyle/>
                    <a:p>
                      <a:pPr algn="l">
                        <a:lnSpc>
                          <a:spcPct val="150000"/>
                        </a:lnSpc>
                        <a:spcBef>
                          <a:spcPts val="500"/>
                        </a:spcBef>
                        <a:spcAft>
                          <a:spcPts val="0"/>
                        </a:spcAft>
                      </a:pPr>
                      <a:r>
                        <a:rPr lang="ru-RU" sz="1300" dirty="0">
                          <a:solidFill>
                            <a:schemeClr val="accent4">
                              <a:lumMod val="50000"/>
                            </a:schemeClr>
                          </a:solidFill>
                          <a:effectLst/>
                        </a:rPr>
                        <a:t>Размер дефицита, профицита (%) </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1,3</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3,8</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a:solidFill>
                            <a:schemeClr val="accent4">
                              <a:lumMod val="50000"/>
                            </a:schemeClr>
                          </a:solidFill>
                          <a:effectLst/>
                          <a:latin typeface="+mn-lt"/>
                          <a:ea typeface="+mn-ea"/>
                          <a:cs typeface="+mn-cs"/>
                        </a:rPr>
                        <a:t>2,1</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defTabSz="914400" rtl="0" eaLnBrk="1" latinLnBrk="0" hangingPunct="1">
                        <a:lnSpc>
                          <a:spcPct val="150000"/>
                        </a:lnSpc>
                        <a:spcBef>
                          <a:spcPts val="500"/>
                        </a:spcBef>
                        <a:spcAft>
                          <a:spcPts val="0"/>
                        </a:spcAft>
                      </a:pPr>
                      <a:r>
                        <a:rPr lang="ru-RU" sz="1300" b="1" kern="1200" dirty="0">
                          <a:solidFill>
                            <a:schemeClr val="accent4">
                              <a:lumMod val="50000"/>
                            </a:schemeClr>
                          </a:solidFill>
                          <a:effectLst/>
                          <a:latin typeface="+mn-lt"/>
                          <a:ea typeface="+mn-ea"/>
                          <a:cs typeface="+mn-cs"/>
                        </a:rPr>
                        <a:t>1,9</a:t>
                      </a: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16923068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188641"/>
            <a:ext cx="8424936" cy="1368151"/>
          </a:xfrm>
        </p:spPr>
        <p:txBody>
          <a:bodyPr>
            <a:noAutofit/>
          </a:bodyPr>
          <a:lstStyle/>
          <a:p>
            <a:pPr marL="45720" indent="0" algn="ctr">
              <a:buNone/>
            </a:pPr>
            <a:r>
              <a:rPr lang="ru-RU" sz="2400" b="1" dirty="0">
                <a:solidFill>
                  <a:schemeClr val="accent3">
                    <a:lumMod val="50000"/>
                  </a:schemeClr>
                </a:solidFill>
              </a:rPr>
              <a:t>Структура налоговых и неналоговых доходов бюджета Павловского муниципального района Воронежской области  2022-2025 годов</a:t>
            </a:r>
          </a:p>
        </p:txBody>
      </p:sp>
      <p:graphicFrame>
        <p:nvGraphicFramePr>
          <p:cNvPr id="2" name="Таблица 1"/>
          <p:cNvGraphicFramePr>
            <a:graphicFrameLocks noGrp="1"/>
          </p:cNvGraphicFramePr>
          <p:nvPr>
            <p:extLst>
              <p:ext uri="{D42A27DB-BD31-4B8C-83A1-F6EECF244321}">
                <p14:modId xmlns:p14="http://schemas.microsoft.com/office/powerpoint/2010/main" val="248659694"/>
              </p:ext>
            </p:extLst>
          </p:nvPr>
        </p:nvGraphicFramePr>
        <p:xfrm>
          <a:off x="683568" y="1484784"/>
          <a:ext cx="7848872" cy="4586136"/>
        </p:xfrm>
        <a:graphic>
          <a:graphicData uri="http://schemas.openxmlformats.org/drawingml/2006/table">
            <a:tbl>
              <a:tblPr>
                <a:tableStyleId>{5C22544A-7EE6-4342-B048-85BDC9FD1C3A}</a:tableStyleId>
              </a:tblPr>
              <a:tblGrid>
                <a:gridCol w="4422445">
                  <a:extLst>
                    <a:ext uri="{9D8B030D-6E8A-4147-A177-3AD203B41FA5}">
                      <a16:colId xmlns:a16="http://schemas.microsoft.com/office/drawing/2014/main" xmlns="" val="20000"/>
                    </a:ext>
                  </a:extLst>
                </a:gridCol>
                <a:gridCol w="897231">
                  <a:extLst>
                    <a:ext uri="{9D8B030D-6E8A-4147-A177-3AD203B41FA5}">
                      <a16:colId xmlns:a16="http://schemas.microsoft.com/office/drawing/2014/main" xmlns="" val="20001"/>
                    </a:ext>
                  </a:extLst>
                </a:gridCol>
                <a:gridCol w="794691">
                  <a:extLst>
                    <a:ext uri="{9D8B030D-6E8A-4147-A177-3AD203B41FA5}">
                      <a16:colId xmlns:a16="http://schemas.microsoft.com/office/drawing/2014/main" xmlns="" val="20002"/>
                    </a:ext>
                  </a:extLst>
                </a:gridCol>
                <a:gridCol w="833144">
                  <a:extLst>
                    <a:ext uri="{9D8B030D-6E8A-4147-A177-3AD203B41FA5}">
                      <a16:colId xmlns:a16="http://schemas.microsoft.com/office/drawing/2014/main" xmlns="" val="20003"/>
                    </a:ext>
                  </a:extLst>
                </a:gridCol>
                <a:gridCol w="901361">
                  <a:extLst>
                    <a:ext uri="{9D8B030D-6E8A-4147-A177-3AD203B41FA5}">
                      <a16:colId xmlns:a16="http://schemas.microsoft.com/office/drawing/2014/main" xmlns="" val="20004"/>
                    </a:ext>
                  </a:extLst>
                </a:gridCol>
              </a:tblGrid>
              <a:tr h="367939">
                <a:tc gridSpan="5">
                  <a:txBody>
                    <a:bodyPr/>
                    <a:lstStyle/>
                    <a:p>
                      <a:pPr marL="0" algn="ctr" rtl="0" eaLnBrk="1" fontAlgn="ctr" latinLnBrk="0" hangingPunct="1">
                        <a:lnSpc>
                          <a:spcPct val="150000"/>
                        </a:lnSpc>
                        <a:spcBef>
                          <a:spcPts val="500"/>
                        </a:spcBef>
                        <a:spcAft>
                          <a:spcPts val="0"/>
                        </a:spcAft>
                      </a:pPr>
                      <a:r>
                        <a:rPr kumimoji="0" lang="ru-RU" sz="1200" b="1" kern="1200" dirty="0">
                          <a:solidFill>
                            <a:schemeClr val="accent4">
                              <a:lumMod val="50000"/>
                            </a:schemeClr>
                          </a:solidFill>
                          <a:effectLst/>
                          <a:latin typeface="Times New Roman" pitchFamily="18" charset="0"/>
                          <a:ea typeface="+mn-ea"/>
                          <a:cs typeface="Times New Roman" pitchFamily="18" charset="0"/>
                        </a:rPr>
                        <a:t>Структура налоговых и неналоговых доходов  бюджета Павловского муниципального района в 2022-2025</a:t>
                      </a: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89691">
                <a:tc>
                  <a:txBody>
                    <a:bodyPr/>
                    <a:lstStyle/>
                    <a:p>
                      <a:pPr algn="ctr" fontAlgn="ctr"/>
                      <a:r>
                        <a:rPr lang="ru-RU" sz="1000" b="1" i="0" u="none" strike="noStrike" dirty="0">
                          <a:solidFill>
                            <a:schemeClr val="accent4">
                              <a:lumMod val="50000"/>
                            </a:schemeClr>
                          </a:solidFill>
                          <a:effectLst/>
                          <a:latin typeface="Times New Roman" panose="02020603050405020304" pitchFamily="18" charset="0"/>
                        </a:rPr>
                        <a:t>Показатели бюджета</a:t>
                      </a:r>
                      <a:br>
                        <a:rPr lang="ru-RU" sz="1000" b="1" i="0" u="none" strike="noStrike" dirty="0">
                          <a:solidFill>
                            <a:schemeClr val="accent4">
                              <a:lumMod val="50000"/>
                            </a:schemeClr>
                          </a:solidFill>
                          <a:effectLst/>
                          <a:latin typeface="Times New Roman" panose="02020603050405020304" pitchFamily="18" charset="0"/>
                        </a:rPr>
                      </a:br>
                      <a:endParaRPr lang="ru-RU" sz="1000" b="1" i="0" u="none" strike="noStrike" dirty="0">
                        <a:solidFill>
                          <a:schemeClr val="accent4">
                            <a:lumMod val="50000"/>
                          </a:schemeClr>
                        </a:solidFill>
                        <a:effectLst/>
                        <a:latin typeface="Times New Roman" panose="02020603050405020304" pitchFamily="18" charset="0"/>
                      </a:endParaRP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000" b="1" i="0" u="none" strike="noStrike" dirty="0">
                          <a:solidFill>
                            <a:schemeClr val="accent4">
                              <a:lumMod val="50000"/>
                            </a:schemeClr>
                          </a:solidFill>
                          <a:effectLst/>
                          <a:latin typeface="Times New Roman" panose="02020603050405020304" pitchFamily="18" charset="0"/>
                        </a:rPr>
                        <a:t>Факт 2022 год</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t"/>
                      <a:r>
                        <a:rPr lang="ru-RU" sz="1000" b="1" i="0" u="none" strike="noStrike" dirty="0">
                          <a:solidFill>
                            <a:schemeClr val="accent4">
                              <a:lumMod val="50000"/>
                            </a:schemeClr>
                          </a:solidFill>
                          <a:effectLst/>
                          <a:latin typeface="Times New Roman" panose="02020603050405020304" pitchFamily="18" charset="0"/>
                        </a:rPr>
                        <a:t>Прогноз 2023 года</a:t>
                      </a:r>
                    </a:p>
                  </a:txBody>
                  <a:tcPr marL="9525" marR="9525" marT="9525"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t"/>
                      <a:r>
                        <a:rPr lang="ru-RU" sz="1000" b="1" i="0" u="none" strike="noStrike" dirty="0">
                          <a:solidFill>
                            <a:schemeClr val="accent4">
                              <a:lumMod val="50000"/>
                            </a:schemeClr>
                          </a:solidFill>
                          <a:effectLst/>
                          <a:latin typeface="Times New Roman" panose="02020603050405020304" pitchFamily="18" charset="0"/>
                        </a:rPr>
                        <a:t>Прогноз 2024 года</a:t>
                      </a:r>
                    </a:p>
                  </a:txBody>
                  <a:tcPr marL="9525" marR="9525" marT="9525"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t"/>
                      <a:r>
                        <a:rPr lang="ru-RU" sz="1000" b="1" i="0" u="none" strike="noStrike" dirty="0">
                          <a:solidFill>
                            <a:schemeClr val="accent4">
                              <a:lumMod val="50000"/>
                            </a:schemeClr>
                          </a:solidFill>
                          <a:effectLst/>
                          <a:latin typeface="Times New Roman" panose="02020603050405020304" pitchFamily="18" charset="0"/>
                        </a:rPr>
                        <a:t>Прогноз 2025 года </a:t>
                      </a:r>
                    </a:p>
                  </a:txBody>
                  <a:tcPr marL="9525" marR="9525" marT="9525"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xmlns="" val="10001"/>
                  </a:ext>
                </a:extLst>
              </a:tr>
              <a:tr h="204836">
                <a:tc>
                  <a:txBody>
                    <a:bodyPr/>
                    <a:lstStyle/>
                    <a:p>
                      <a:pPr algn="l" fontAlgn="ctr"/>
                      <a:r>
                        <a:rPr lang="ru-RU" sz="1000" b="1" i="0" u="none" strike="noStrike" dirty="0">
                          <a:solidFill>
                            <a:schemeClr val="accent4">
                              <a:lumMod val="50000"/>
                            </a:schemeClr>
                          </a:solidFill>
                          <a:effectLst/>
                          <a:latin typeface="Times New Roman" panose="02020603050405020304" pitchFamily="18" charset="0"/>
                        </a:rPr>
                        <a:t>Налоговые и неналоговые доходы - всего</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1" i="0" u="none" strike="noStrike">
                          <a:solidFill>
                            <a:schemeClr val="accent4">
                              <a:lumMod val="50000"/>
                            </a:schemeClr>
                          </a:solidFill>
                          <a:effectLst/>
                          <a:latin typeface="Times New Roman" panose="02020603050405020304" pitchFamily="18" charset="0"/>
                        </a:rPr>
                        <a:t>548 160,6</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1" i="0" u="none" strike="noStrike">
                          <a:solidFill>
                            <a:schemeClr val="accent4">
                              <a:lumMod val="50000"/>
                            </a:schemeClr>
                          </a:solidFill>
                          <a:effectLst/>
                          <a:latin typeface="Times New Roman" panose="02020603050405020304" pitchFamily="18" charset="0"/>
                        </a:rPr>
                        <a:t>478 699,2</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1" i="0" u="none" strike="noStrike">
                          <a:solidFill>
                            <a:schemeClr val="accent4">
                              <a:lumMod val="50000"/>
                            </a:schemeClr>
                          </a:solidFill>
                          <a:effectLst/>
                          <a:latin typeface="Times New Roman" panose="02020603050405020304" pitchFamily="18" charset="0"/>
                        </a:rPr>
                        <a:t>519 041,4</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b="1" i="0" u="none" strike="noStrike">
                          <a:solidFill>
                            <a:schemeClr val="accent4">
                              <a:lumMod val="50000"/>
                            </a:schemeClr>
                          </a:solidFill>
                          <a:effectLst/>
                          <a:latin typeface="Times New Roman" panose="02020603050405020304" pitchFamily="18" charset="0"/>
                        </a:rPr>
                        <a:t>562 351,0</a:t>
                      </a:r>
                    </a:p>
                  </a:txBody>
                  <a:tcPr marL="9525"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04836">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налог на доходы физических лиц</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415 761,6</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364 813,9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399 796,0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438 275,0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04836">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акцизы</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22 811,1</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20 541,0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22 297,0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24 909,0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391861">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налог, взимаемый в связи с применением упрощенной системы налогообложения</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24 913,8</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22 490,0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23 548,0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24 511,0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245915">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единый налог на вмененный доход для отдельных видов деятельности</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229,5</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04836">
                <a:tc>
                  <a:txBody>
                    <a:bodyPr/>
                    <a:lstStyle/>
                    <a:p>
                      <a:pPr algn="l" fontAlgn="ctr"/>
                      <a:r>
                        <a:rPr lang="ru-RU" sz="1000" b="0" i="0" u="none" strike="noStrike">
                          <a:solidFill>
                            <a:schemeClr val="accent4">
                              <a:lumMod val="50000"/>
                            </a:schemeClr>
                          </a:solidFill>
                          <a:effectLst/>
                          <a:latin typeface="Times New Roman" panose="02020603050405020304" pitchFamily="18" charset="0"/>
                        </a:rPr>
                        <a:t>единый сельскохозяйственный налог </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6 331,0</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4 668,5</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4 883,0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5 078,0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391861">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налог, взимаемый в связи с применением патентной системы налогообложения</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9 007,3</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7 587,0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7 937,0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8 254,0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14986">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государственная пошлина</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5 400,0</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4 840,0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5 062,6</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5 265,0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391861">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доходы от использования имущества, находящегося в государственной и муниципальной собственности</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21 952,1</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18 471,9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19 633,9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19 633,9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04836">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платежи при пользовании природными ресурсами</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2 409,1</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2 400,0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2 510,0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2 610,0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85887">
                <a:tc>
                  <a:txBody>
                    <a:bodyPr/>
                    <a:lstStyle/>
                    <a:p>
                      <a:pPr algn="l" fontAlgn="ctr"/>
                      <a:r>
                        <a:rPr lang="ru-RU" sz="1000" b="0" i="0" u="none" strike="noStrike">
                          <a:solidFill>
                            <a:schemeClr val="accent4">
                              <a:lumMod val="50000"/>
                            </a:schemeClr>
                          </a:solidFill>
                          <a:effectLst/>
                          <a:latin typeface="Times New Roman" panose="02020603050405020304" pitchFamily="18" charset="0"/>
                        </a:rPr>
                        <a:t>доходы от оказания платных услуг и компенсации затрат государства</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27 600,0</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31 624,9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32 067,9</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32 470,1</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272283">
                <a:tc>
                  <a:txBody>
                    <a:bodyPr/>
                    <a:lstStyle/>
                    <a:p>
                      <a:pPr algn="l" fontAlgn="ctr"/>
                      <a:r>
                        <a:rPr lang="ru-RU" sz="1000" b="0" i="0" u="none" strike="noStrike">
                          <a:solidFill>
                            <a:schemeClr val="accent4">
                              <a:lumMod val="50000"/>
                            </a:schemeClr>
                          </a:solidFill>
                          <a:effectLst/>
                          <a:latin typeface="Times New Roman" panose="02020603050405020304" pitchFamily="18" charset="0"/>
                        </a:rPr>
                        <a:t>доходы от продажи материальных и нематериальных активов</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4 649,7</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04836">
                <a:tc>
                  <a:txBody>
                    <a:bodyPr/>
                    <a:lstStyle/>
                    <a:p>
                      <a:pPr algn="l" fontAlgn="ctr"/>
                      <a:r>
                        <a:rPr lang="ru-RU" sz="1000" b="0" i="0" u="none" strike="noStrike">
                          <a:solidFill>
                            <a:schemeClr val="accent4">
                              <a:lumMod val="50000"/>
                            </a:schemeClr>
                          </a:solidFill>
                          <a:effectLst/>
                          <a:latin typeface="Times New Roman" panose="02020603050405020304" pitchFamily="18" charset="0"/>
                        </a:rPr>
                        <a:t>штрафы, санкции, возмещение ущерба</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dirty="0">
                          <a:solidFill>
                            <a:schemeClr val="accent4">
                              <a:lumMod val="50000"/>
                            </a:schemeClr>
                          </a:solidFill>
                          <a:effectLst/>
                          <a:latin typeface="Times New Roman" panose="02020603050405020304" pitchFamily="18" charset="0"/>
                        </a:rPr>
                        <a:t>3 036,0</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chemeClr val="accent4">
                              <a:lumMod val="50000"/>
                            </a:schemeClr>
                          </a:solidFill>
                          <a:effectLst/>
                          <a:latin typeface="Calibri" panose="020F0502020204030204" pitchFamily="34" charset="0"/>
                        </a:rPr>
                        <a:t>770,0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814,0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a:solidFill>
                            <a:schemeClr val="accent4">
                              <a:lumMod val="50000"/>
                            </a:schemeClr>
                          </a:solidFill>
                          <a:effectLst/>
                          <a:latin typeface="Calibri" panose="020F0502020204030204" pitchFamily="34" charset="0"/>
                        </a:rPr>
                        <a:t>853,0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04836">
                <a:tc>
                  <a:txBody>
                    <a:bodyPr/>
                    <a:lstStyle/>
                    <a:p>
                      <a:pPr algn="l" fontAlgn="ctr"/>
                      <a:r>
                        <a:rPr lang="ru-RU" sz="1000" b="0" i="0" u="none" strike="noStrike">
                          <a:solidFill>
                            <a:schemeClr val="accent4">
                              <a:lumMod val="50000"/>
                            </a:schemeClr>
                          </a:solidFill>
                          <a:effectLst/>
                          <a:latin typeface="Times New Roman" panose="02020603050405020304" pitchFamily="18" charset="0"/>
                        </a:rPr>
                        <a:t>прочие неналогвые доходы</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b="0" i="0" u="none" strike="noStrike">
                          <a:solidFill>
                            <a:schemeClr val="accent4">
                              <a:lumMod val="50000"/>
                            </a:schemeClr>
                          </a:solidFill>
                          <a:effectLst/>
                          <a:latin typeface="Times New Roman" panose="02020603050405020304" pitchFamily="18" charset="0"/>
                        </a:rPr>
                        <a:t>4 059,4</a:t>
                      </a:r>
                    </a:p>
                  </a:txBody>
                  <a:tcPr marL="171450" marR="9525" marT="9525"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chemeClr val="accent4">
                              <a:lumMod val="50000"/>
                            </a:schemeClr>
                          </a:solidFill>
                          <a:effectLst/>
                          <a:latin typeface="Calibri" panose="020F0502020204030204" pitchFamily="34" charset="0"/>
                        </a:rPr>
                        <a:t>492,0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chemeClr val="accent4">
                              <a:lumMod val="50000"/>
                            </a:schemeClr>
                          </a:solidFill>
                          <a:effectLst/>
                          <a:latin typeface="Calibri" panose="020F0502020204030204" pitchFamily="34" charset="0"/>
                        </a:rPr>
                        <a:t>492,0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b="0" i="0" u="none" strike="noStrike" dirty="0">
                          <a:solidFill>
                            <a:schemeClr val="accent4">
                              <a:lumMod val="50000"/>
                            </a:schemeClr>
                          </a:solidFill>
                          <a:effectLst/>
                          <a:latin typeface="Calibri" panose="020F0502020204030204" pitchFamily="34" charset="0"/>
                        </a:rPr>
                        <a:t>492,0</a:t>
                      </a:r>
                    </a:p>
                  </a:txBody>
                  <a:tcPr marL="9525" marR="9525" marT="9525"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3273783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306" y="476673"/>
            <a:ext cx="8413339" cy="432048"/>
          </a:xfrm>
        </p:spPr>
        <p:txBody>
          <a:bodyPr>
            <a:noAutofit/>
          </a:bodyPr>
          <a:lstStyle/>
          <a:p>
            <a:pPr marL="0" indent="0" algn="ctr">
              <a:buNone/>
            </a:pPr>
            <a:r>
              <a:rPr lang="ru-RU" sz="2400" b="1" dirty="0">
                <a:solidFill>
                  <a:schemeClr val="accent3">
                    <a:lumMod val="50000"/>
                  </a:schemeClr>
                </a:solidFill>
                <a:latin typeface="+mn-lt"/>
              </a:rPr>
              <a:t>Расходы Павловского муниципального района</a:t>
            </a:r>
          </a:p>
        </p:txBody>
      </p:sp>
      <p:graphicFrame>
        <p:nvGraphicFramePr>
          <p:cNvPr id="5" name="Объект 4"/>
          <p:cNvGraphicFramePr>
            <a:graphicFrameLocks noGrp="1"/>
          </p:cNvGraphicFramePr>
          <p:nvPr>
            <p:ph sz="half" idx="1"/>
            <p:extLst>
              <p:ext uri="{D42A27DB-BD31-4B8C-83A1-F6EECF244321}">
                <p14:modId xmlns:p14="http://schemas.microsoft.com/office/powerpoint/2010/main"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Объект 8"/>
          <p:cNvGraphicFramePr>
            <a:graphicFrameLocks noGrp="1"/>
          </p:cNvGraphicFramePr>
          <p:nvPr>
            <p:ph sz="half" idx="2"/>
            <p:extLst>
              <p:ext uri="{D42A27DB-BD31-4B8C-83A1-F6EECF244321}">
                <p14:modId xmlns:p14="http://schemas.microsoft.com/office/powerpoint/2010/main" val="2513865985"/>
              </p:ext>
            </p:extLst>
          </p:nvPr>
        </p:nvGraphicFramePr>
        <p:xfrm>
          <a:off x="534306" y="980727"/>
          <a:ext cx="8142150" cy="5112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a:t>.</a:t>
            </a:r>
          </a:p>
        </p:txBody>
      </p:sp>
    </p:spTree>
    <p:extLst>
      <p:ext uri="{BB962C8B-B14F-4D97-AF65-F5344CB8AC3E}">
        <p14:creationId xmlns:p14="http://schemas.microsoft.com/office/powerpoint/2010/main" val="1748461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7"/>
          <p:cNvSpPr>
            <a:spLocks noGrp="1"/>
          </p:cNvSpPr>
          <p:nvPr>
            <p:ph sz="half" idx="1"/>
          </p:nvPr>
        </p:nvSpPr>
        <p:spPr>
          <a:xfrm>
            <a:off x="575556" y="476672"/>
            <a:ext cx="8064896" cy="432048"/>
          </a:xfrm>
        </p:spPr>
        <p:txBody>
          <a:bodyPr>
            <a:noAutofit/>
          </a:bodyPr>
          <a:lstStyle/>
          <a:p>
            <a:pPr marL="44450" indent="319088" algn="ctr">
              <a:buNone/>
            </a:pPr>
            <a:r>
              <a:rPr lang="ru-RU" sz="2500" b="1" dirty="0">
                <a:solidFill>
                  <a:schemeClr val="accent3">
                    <a:lumMod val="50000"/>
                  </a:schemeClr>
                </a:solidFill>
              </a:rPr>
              <a:t>Понятия и принципы расходных обязательств</a:t>
            </a:r>
          </a:p>
        </p:txBody>
      </p:sp>
      <p:sp>
        <p:nvSpPr>
          <p:cNvPr id="3" name="Прямоугольник 2"/>
          <p:cNvSpPr/>
          <p:nvPr/>
        </p:nvSpPr>
        <p:spPr>
          <a:xfrm>
            <a:off x="611560" y="1196752"/>
            <a:ext cx="7992888" cy="646331"/>
          </a:xfrm>
          <a:prstGeom prst="rect">
            <a:avLst/>
          </a:prstGeom>
        </p:spPr>
        <p:txBody>
          <a:bodyPr wrap="square">
            <a:spAutoFit/>
          </a:bodyPr>
          <a:lstStyle/>
          <a:p>
            <a:pPr marL="44450" indent="319088" algn="ctr">
              <a:buNone/>
            </a:pPr>
            <a:r>
              <a:rPr lang="ru-RU" b="1" i="1" u="sng" dirty="0">
                <a:solidFill>
                  <a:schemeClr val="accent4">
                    <a:lumMod val="50000"/>
                  </a:schemeClr>
                </a:solidFill>
              </a:rPr>
              <a:t>Расходное обязательство </a:t>
            </a:r>
            <a:r>
              <a:rPr lang="ru-RU" dirty="0">
                <a:solidFill>
                  <a:schemeClr val="accent4">
                    <a:lumMod val="50000"/>
                  </a:schemeClr>
                </a:solidFill>
              </a:rPr>
              <a:t>– это обязанность выплатить денежные средства из соответствующего бюджета</a:t>
            </a:r>
          </a:p>
        </p:txBody>
      </p:sp>
      <p:graphicFrame>
        <p:nvGraphicFramePr>
          <p:cNvPr id="8" name="Таблица 7"/>
          <p:cNvGraphicFramePr>
            <a:graphicFrameLocks noGrp="1"/>
          </p:cNvGraphicFramePr>
          <p:nvPr>
            <p:extLst>
              <p:ext uri="{D42A27DB-BD31-4B8C-83A1-F6EECF244321}">
                <p14:modId xmlns:p14="http://schemas.microsoft.com/office/powerpoint/2010/main" val="2321503969"/>
              </p:ext>
            </p:extLst>
          </p:nvPr>
        </p:nvGraphicFramePr>
        <p:xfrm>
          <a:off x="606620" y="2132856"/>
          <a:ext cx="8002767" cy="3888432"/>
        </p:xfrm>
        <a:graphic>
          <a:graphicData uri="http://schemas.openxmlformats.org/drawingml/2006/table">
            <a:tbl>
              <a:tblPr firstRow="1" bandRow="1">
                <a:tableStyleId>{69012ECD-51FC-41F1-AA8D-1B2483CD663E}</a:tableStyleId>
              </a:tblPr>
              <a:tblGrid>
                <a:gridCol w="2226857">
                  <a:extLst>
                    <a:ext uri="{9D8B030D-6E8A-4147-A177-3AD203B41FA5}">
                      <a16:colId xmlns:a16="http://schemas.microsoft.com/office/drawing/2014/main" xmlns="" val="20000"/>
                    </a:ext>
                  </a:extLst>
                </a:gridCol>
                <a:gridCol w="5775910">
                  <a:extLst>
                    <a:ext uri="{9D8B030D-6E8A-4147-A177-3AD203B41FA5}">
                      <a16:colId xmlns:a16="http://schemas.microsoft.com/office/drawing/2014/main" xmlns="" val="20001"/>
                    </a:ext>
                  </a:extLst>
                </a:gridCol>
              </a:tblGrid>
              <a:tr h="753047">
                <a:tc>
                  <a:txBody>
                    <a:bodyPr/>
                    <a:lstStyle/>
                    <a:p>
                      <a:pPr algn="ctr"/>
                      <a:r>
                        <a:rPr lang="ru-RU" b="0" dirty="0">
                          <a:solidFill>
                            <a:schemeClr val="accent4">
                              <a:lumMod val="50000"/>
                            </a:schemeClr>
                          </a:solidFill>
                        </a:rPr>
                        <a:t>Расходные обязательства </a:t>
                      </a: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dirty="0">
                          <a:solidFill>
                            <a:schemeClr val="accent4">
                              <a:lumMod val="50000"/>
                            </a:schemeClr>
                          </a:solidFill>
                        </a:rPr>
                        <a:t>Основания для возникновения и оплаты</a:t>
                      </a:r>
                    </a:p>
                    <a:p>
                      <a:pPr algn="ctr"/>
                      <a:endParaRPr lang="ru-RU" b="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12550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b="1" dirty="0">
                          <a:solidFill>
                            <a:schemeClr val="accent4">
                              <a:lumMod val="50000"/>
                            </a:schemeClr>
                          </a:solidFill>
                        </a:rPr>
                        <a:t>Публичные</a:t>
                      </a:r>
                    </a:p>
                    <a:p>
                      <a:pPr algn="ct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a:solidFill>
                            <a:schemeClr val="accent4">
                              <a:lumMod val="50000"/>
                            </a:schemeClr>
                          </a:solidFill>
                        </a:rPr>
                        <a:t>Нормативные</a:t>
                      </a:r>
                      <a:r>
                        <a:rPr lang="ru-RU" sz="1600" baseline="0" dirty="0">
                          <a:solidFill>
                            <a:schemeClr val="accent4">
                              <a:lumMod val="50000"/>
                            </a:schemeClr>
                          </a:solidFill>
                        </a:rPr>
                        <a:t> правовые акты</a:t>
                      </a:r>
                      <a:r>
                        <a:rPr lang="ru-RU" sz="1600" dirty="0">
                          <a:solidFill>
                            <a:schemeClr val="accent4">
                              <a:lumMod val="50000"/>
                            </a:schemeClr>
                          </a:solidFill>
                        </a:rPr>
                        <a:t>, </a:t>
                      </a:r>
                    </a:p>
                    <a:p>
                      <a:pPr algn="ctr"/>
                      <a:r>
                        <a:rPr lang="ru-RU" sz="1600" dirty="0">
                          <a:solidFill>
                            <a:schemeClr val="accent4">
                              <a:lumMod val="50000"/>
                            </a:schemeClr>
                          </a:solidFill>
                        </a:rPr>
                        <a:t>определяющие объем и правила</a:t>
                      </a:r>
                    </a:p>
                    <a:p>
                      <a:pPr algn="ctr"/>
                      <a:r>
                        <a:rPr lang="ru-RU" sz="1600" dirty="0">
                          <a:solidFill>
                            <a:schemeClr val="accent4">
                              <a:lumMod val="50000"/>
                            </a:schemeClr>
                          </a:solidFill>
                        </a:rPr>
                        <a:t>определения объема обязательств перед</a:t>
                      </a:r>
                    </a:p>
                    <a:p>
                      <a:pPr algn="ctr"/>
                      <a:r>
                        <a:rPr lang="ru-RU" sz="1600" dirty="0">
                          <a:solidFill>
                            <a:schemeClr val="accent4">
                              <a:lumMod val="50000"/>
                            </a:schemeClr>
                          </a:solidFill>
                        </a:rPr>
                        <a:t>гражданами, организациями, органами власти </a:t>
                      </a: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1"/>
                  </a:ext>
                </a:extLst>
              </a:tr>
              <a:tr h="101659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a:solidFill>
                            <a:schemeClr val="accent4">
                              <a:lumMod val="50000"/>
                            </a:schemeClr>
                          </a:solidFill>
                        </a:rPr>
                        <a:t> в том числе:</a:t>
                      </a:r>
                    </a:p>
                    <a:p>
                      <a:pPr algn="ct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a:solidFill>
                            <a:schemeClr val="accent4">
                              <a:lumMod val="50000"/>
                            </a:schemeClr>
                          </a:solidFill>
                        </a:rPr>
                        <a:t>устанавливающие права</a:t>
                      </a:r>
                    </a:p>
                    <a:p>
                      <a:pPr algn="ctr"/>
                      <a:r>
                        <a:rPr lang="ru-RU" sz="1600" dirty="0">
                          <a:solidFill>
                            <a:schemeClr val="accent4">
                              <a:lumMod val="50000"/>
                            </a:schemeClr>
                          </a:solidFill>
                        </a:rPr>
                        <a:t>граждан на получение социальных выплат</a:t>
                      </a:r>
                    </a:p>
                    <a:p>
                      <a:pPr algn="ctr"/>
                      <a:r>
                        <a:rPr lang="ru-RU" sz="1600" dirty="0">
                          <a:solidFill>
                            <a:schemeClr val="accent4">
                              <a:lumMod val="50000"/>
                            </a:schemeClr>
                          </a:solidFill>
                        </a:rPr>
                        <a:t>(пенсий, пособий, компенсаций)</a:t>
                      </a: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2"/>
                  </a:ext>
                </a:extLst>
              </a:tr>
              <a:tr h="863710">
                <a:tc>
                  <a:txBody>
                    <a:bodyPr/>
                    <a:lstStyle/>
                    <a:p>
                      <a:pPr algn="ctr"/>
                      <a:r>
                        <a:rPr lang="ru-RU" sz="1600" b="1" dirty="0">
                          <a:solidFill>
                            <a:schemeClr val="accent4">
                              <a:lumMod val="50000"/>
                            </a:schemeClr>
                          </a:solidFill>
                        </a:rPr>
                        <a:t>Гражданско-правовые </a:t>
                      </a: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a:solidFill>
                            <a:schemeClr val="accent4">
                              <a:lumMod val="50000"/>
                            </a:schemeClr>
                          </a:solidFill>
                        </a:rPr>
                        <a:t>Муниципальный контракты,</a:t>
                      </a:r>
                    </a:p>
                    <a:p>
                      <a:pPr algn="ctr"/>
                      <a:r>
                        <a:rPr lang="ru-RU" sz="1600" dirty="0">
                          <a:solidFill>
                            <a:schemeClr val="accent4">
                              <a:lumMod val="50000"/>
                            </a:schemeClr>
                          </a:solidFill>
                        </a:rPr>
                        <a:t>трудовое соглашение и т.д.</a:t>
                      </a: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351206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188640"/>
            <a:ext cx="8296076" cy="1031604"/>
          </a:xfrm>
        </p:spPr>
        <p:txBody>
          <a:bodyPr>
            <a:noAutofit/>
          </a:bodyPr>
          <a:lstStyle/>
          <a:p>
            <a:pPr marL="45720" indent="0" algn="ctr">
              <a:buNone/>
            </a:pPr>
            <a:r>
              <a:rPr lang="ru-RU" sz="2200" b="1" dirty="0">
                <a:solidFill>
                  <a:schemeClr val="accent3">
                    <a:lumMod val="50000"/>
                  </a:schemeClr>
                </a:solidFill>
              </a:rPr>
              <a:t>Расходы 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2732771669"/>
              </p:ext>
            </p:extLst>
          </p:nvPr>
        </p:nvGraphicFramePr>
        <p:xfrm>
          <a:off x="-252536" y="1052736"/>
          <a:ext cx="964907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933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4294967295"/>
          </p:nvPr>
        </p:nvSpPr>
        <p:spPr>
          <a:xfrm>
            <a:off x="4549775" y="457200"/>
            <a:ext cx="4594225" cy="4114800"/>
          </a:xfrm>
        </p:spPr>
        <p:txBody>
          <a:bodyPr>
            <a:normAutofit/>
          </a:bodyPr>
          <a:lstStyle/>
          <a:p>
            <a:pPr marL="45720" indent="0" algn="just">
              <a:buNone/>
            </a:pPr>
            <a:r>
              <a:rPr lang="ru-RU" sz="1600" dirty="0"/>
              <a:t> </a:t>
            </a:r>
          </a:p>
        </p:txBody>
      </p:sp>
      <p:sp>
        <p:nvSpPr>
          <p:cNvPr id="11" name="Текст 10"/>
          <p:cNvSpPr>
            <a:spLocks noGrp="1"/>
          </p:cNvSpPr>
          <p:nvPr>
            <p:ph type="body" sz="half" idx="4294967295"/>
          </p:nvPr>
        </p:nvSpPr>
        <p:spPr>
          <a:xfrm>
            <a:off x="827584" y="404813"/>
            <a:ext cx="7560840" cy="792162"/>
          </a:xfrm>
        </p:spPr>
        <p:txBody>
          <a:bodyPr>
            <a:noAutofit/>
          </a:bodyPr>
          <a:lstStyle/>
          <a:p>
            <a:pPr marL="0" indent="0" algn="ctr">
              <a:buNone/>
            </a:pPr>
            <a:r>
              <a:rPr lang="ru-RU" sz="2500" b="1" dirty="0">
                <a:solidFill>
                  <a:schemeClr val="accent3">
                    <a:lumMod val="50000"/>
                  </a:schemeClr>
                </a:solidFill>
              </a:rPr>
              <a:t>Ведомственная структура расходов бюджета и бюджетная классификация</a:t>
            </a:r>
          </a:p>
        </p:txBody>
      </p:sp>
      <p:sp>
        <p:nvSpPr>
          <p:cNvPr id="2" name="Прямоугольник 1"/>
          <p:cNvSpPr/>
          <p:nvPr/>
        </p:nvSpPr>
        <p:spPr>
          <a:xfrm>
            <a:off x="408923" y="1124744"/>
            <a:ext cx="8424936" cy="2308324"/>
          </a:xfrm>
          <a:prstGeom prst="rect">
            <a:avLst/>
          </a:prstGeom>
        </p:spPr>
        <p:txBody>
          <a:bodyPr wrap="square">
            <a:spAutoFit/>
          </a:bodyPr>
          <a:lstStyle/>
          <a:p>
            <a:pPr algn="just">
              <a:lnSpc>
                <a:spcPct val="90000"/>
              </a:lnSpc>
            </a:pPr>
            <a:r>
              <a:rPr lang="ru-RU" sz="1600" b="1" i="1" dirty="0">
                <a:solidFill>
                  <a:schemeClr val="accent4">
                    <a:lumMod val="50000"/>
                  </a:schemeClr>
                </a:solidFill>
              </a:rPr>
              <a:t>Бюджетная классификация Российской Федерации </a:t>
            </a:r>
            <a:r>
              <a:rPr lang="ru-RU" sz="1600" dirty="0">
                <a:solidFill>
                  <a:schemeClr val="accent4">
                    <a:lumMod val="50000"/>
                  </a:schemeClr>
                </a:solidFill>
              </a:rPr>
              <a:t>– это группировка доходов, расходов и источников финансирования дефицитов бюджетов бюджетной системы Российской Федерации, используемая для составления и исполнения бюджетов, составления бюджетной отчетности, обеспечивающей сопоставимость показателей бюджетов бюджетной системы Российской Федерации (статья 18 Бюджетного кодекса). </a:t>
            </a:r>
          </a:p>
          <a:p>
            <a:pPr algn="just">
              <a:lnSpc>
                <a:spcPct val="90000"/>
              </a:lnSpc>
            </a:pPr>
            <a:r>
              <a:rPr lang="ru-RU" sz="1600" dirty="0">
                <a:solidFill>
                  <a:schemeClr val="accent4">
                    <a:lumMod val="50000"/>
                  </a:schemeClr>
                </a:solidFill>
              </a:rPr>
              <a:t>Состав бюджетной классификации (статья 19 Бюджетного кодекса)</a:t>
            </a:r>
          </a:p>
          <a:p>
            <a:pPr algn="just">
              <a:lnSpc>
                <a:spcPct val="90000"/>
              </a:lnSpc>
            </a:pPr>
            <a:r>
              <a:rPr lang="ru-RU" sz="1600" dirty="0">
                <a:solidFill>
                  <a:schemeClr val="accent4">
                    <a:lumMod val="50000"/>
                  </a:schemeClr>
                </a:solidFill>
              </a:rPr>
              <a:t>  Классификация доходов бюджетов; </a:t>
            </a:r>
          </a:p>
          <a:p>
            <a:pPr algn="just">
              <a:lnSpc>
                <a:spcPct val="90000"/>
              </a:lnSpc>
            </a:pPr>
            <a:r>
              <a:rPr lang="ru-RU" sz="1600" dirty="0">
                <a:solidFill>
                  <a:schemeClr val="accent4">
                    <a:lumMod val="50000"/>
                  </a:schemeClr>
                </a:solidFill>
              </a:rPr>
              <a:t>  Классификация расходов бюджетов;</a:t>
            </a:r>
          </a:p>
          <a:p>
            <a:pPr algn="just">
              <a:lnSpc>
                <a:spcPct val="90000"/>
              </a:lnSpc>
            </a:pPr>
            <a:r>
              <a:rPr lang="ru-RU" sz="1600" dirty="0">
                <a:solidFill>
                  <a:schemeClr val="accent4">
                    <a:lumMod val="50000"/>
                  </a:schemeClr>
                </a:solidFill>
              </a:rPr>
              <a:t>  Классификация источников финансирования дефицитов бюджетов;</a:t>
            </a:r>
          </a:p>
          <a:p>
            <a:pPr>
              <a:lnSpc>
                <a:spcPct val="90000"/>
              </a:lnSpc>
            </a:pPr>
            <a:r>
              <a:rPr lang="ru-RU" sz="1600" dirty="0">
                <a:solidFill>
                  <a:schemeClr val="accent4">
                    <a:lumMod val="50000"/>
                  </a:schemeClr>
                </a:solidFill>
              </a:rPr>
              <a:t>  Классификация операций  публично-правовых образований .</a:t>
            </a:r>
          </a:p>
        </p:txBody>
      </p:sp>
      <p:pic>
        <p:nvPicPr>
          <p:cNvPr id="2050" name="Picture 2" descr="E:\2023\для бюджета для граждан\59f486b4bad4ae5c1cfd2d2413a16365-800x.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539552" y="3433068"/>
            <a:ext cx="7920880" cy="2677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692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half" idx="1"/>
            <p:extLst>
              <p:ext uri="{D42A27DB-BD31-4B8C-83A1-F6EECF244321}">
                <p14:modId xmlns:p14="http://schemas.microsoft.com/office/powerpoint/2010/main" val="2933115493"/>
              </p:ext>
            </p:extLst>
          </p:nvPr>
        </p:nvGraphicFramePr>
        <p:xfrm>
          <a:off x="480017" y="1052736"/>
          <a:ext cx="8232443" cy="4968552"/>
        </p:xfrm>
        <a:graphic>
          <a:graphicData uri="http://schemas.openxmlformats.org/drawingml/2006/table">
            <a:tbl>
              <a:tblPr firstRow="1" bandRow="1">
                <a:tableStyleId>{B301B821-A1FF-4177-AEE7-76D212191A09}</a:tableStyleId>
              </a:tblPr>
              <a:tblGrid>
                <a:gridCol w="2615819">
                  <a:extLst>
                    <a:ext uri="{9D8B030D-6E8A-4147-A177-3AD203B41FA5}">
                      <a16:colId xmlns:a16="http://schemas.microsoft.com/office/drawing/2014/main" xmlns="" val="20000"/>
                    </a:ext>
                  </a:extLst>
                </a:gridCol>
                <a:gridCol w="1044116">
                  <a:extLst>
                    <a:ext uri="{9D8B030D-6E8A-4147-A177-3AD203B41FA5}">
                      <a16:colId xmlns:a16="http://schemas.microsoft.com/office/drawing/2014/main" xmlns="" val="20001"/>
                    </a:ext>
                  </a:extLst>
                </a:gridCol>
                <a:gridCol w="1296144">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1188132">
                  <a:extLst>
                    <a:ext uri="{9D8B030D-6E8A-4147-A177-3AD203B41FA5}">
                      <a16:colId xmlns:a16="http://schemas.microsoft.com/office/drawing/2014/main" xmlns="" val="20004"/>
                    </a:ext>
                  </a:extLst>
                </a:gridCol>
                <a:gridCol w="1224136">
                  <a:extLst>
                    <a:ext uri="{9D8B030D-6E8A-4147-A177-3AD203B41FA5}">
                      <a16:colId xmlns:a16="http://schemas.microsoft.com/office/drawing/2014/main" xmlns="" val="20005"/>
                    </a:ext>
                  </a:extLst>
                </a:gridCol>
              </a:tblGrid>
              <a:tr h="575712">
                <a:tc>
                  <a:txBody>
                    <a:bodyPr/>
                    <a:lstStyle/>
                    <a:p>
                      <a:pPr algn="ctr" fontAlgn="b"/>
                      <a:r>
                        <a:rPr lang="ru-RU" sz="1200" b="1" u="none" strike="noStrike" dirty="0">
                          <a:solidFill>
                            <a:schemeClr val="accent4">
                              <a:lumMod val="50000"/>
                            </a:schemeClr>
                          </a:solidFill>
                          <a:effectLst/>
                        </a:rPr>
                        <a:t>Наименование раздела бюджетной классификации</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Утверждено на 2022 год</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Проект бюджета на 2023 год</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 к итогу</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Разница 2023 к 2022</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 роста 2023  к 2022</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362100">
                <a:tc>
                  <a:txBody>
                    <a:bodyPr/>
                    <a:lstStyle/>
                    <a:p>
                      <a:pPr algn="l" fontAlgn="b"/>
                      <a:r>
                        <a:rPr lang="ru-RU" sz="1300" b="1" u="none" strike="noStrike" dirty="0">
                          <a:solidFill>
                            <a:schemeClr val="accent4">
                              <a:lumMod val="50000"/>
                            </a:schemeClr>
                          </a:solidFill>
                          <a:effectLst/>
                        </a:rPr>
                        <a:t>ВСЕГО РАСХОДОВ</a:t>
                      </a:r>
                      <a:endParaRPr lang="ru-RU" sz="1300" b="1" i="1"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1" i="0" u="none" strike="noStrike" dirty="0">
                          <a:solidFill>
                            <a:schemeClr val="accent4">
                              <a:lumMod val="50000"/>
                            </a:schemeClr>
                          </a:solidFill>
                          <a:effectLst/>
                          <a:latin typeface="Times New Roman"/>
                        </a:rPr>
                        <a:t>1 696 388,20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1" i="0" u="none" strike="noStrike">
                          <a:solidFill>
                            <a:schemeClr val="accent4">
                              <a:lumMod val="50000"/>
                            </a:schemeClr>
                          </a:solidFill>
                          <a:effectLst/>
                          <a:latin typeface="Times New Roman"/>
                        </a:rPr>
                        <a:t>2 557 026,70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1"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1" i="0" u="none" strike="noStrike">
                          <a:solidFill>
                            <a:schemeClr val="accent4">
                              <a:lumMod val="50000"/>
                            </a:schemeClr>
                          </a:solidFill>
                          <a:effectLst/>
                          <a:latin typeface="Times New Roman"/>
                        </a:rPr>
                        <a:t>860 638,50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1" i="0" u="none" strike="noStrike">
                          <a:solidFill>
                            <a:schemeClr val="accent4">
                              <a:lumMod val="50000"/>
                            </a:schemeClr>
                          </a:solidFill>
                          <a:effectLst/>
                          <a:latin typeface="Times New Roman"/>
                        </a:rPr>
                        <a:t>150,7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219920">
                <a:tc>
                  <a:txBody>
                    <a:bodyPr/>
                    <a:lstStyle/>
                    <a:p>
                      <a:pPr algn="l" fontAlgn="b"/>
                      <a:r>
                        <a:rPr lang="ru-RU" sz="1300" u="none" strike="noStrike" dirty="0">
                          <a:solidFill>
                            <a:schemeClr val="accent4">
                              <a:lumMod val="50000"/>
                            </a:schemeClr>
                          </a:solidFill>
                          <a:effectLst/>
                        </a:rPr>
                        <a:t>в том числе:</a:t>
                      </a:r>
                      <a:endParaRPr lang="ru-RU" sz="1300" b="0" i="1"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282428">
                <a:tc>
                  <a:txBody>
                    <a:bodyPr/>
                    <a:lstStyle/>
                    <a:p>
                      <a:pPr algn="l" fontAlgn="b"/>
                      <a:r>
                        <a:rPr lang="ru-RU" sz="1300" u="none" strike="noStrike" dirty="0">
                          <a:solidFill>
                            <a:schemeClr val="accent4">
                              <a:lumMod val="50000"/>
                            </a:schemeClr>
                          </a:solidFill>
                          <a:effectLst/>
                        </a:rPr>
                        <a:t>Общегосударственные вопросы</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122 267,10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159 116,90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6,22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36 849,80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130,1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r h="549062">
                <a:tc>
                  <a:txBody>
                    <a:bodyPr/>
                    <a:lstStyle/>
                    <a:p>
                      <a:pPr algn="l" fontAlgn="b"/>
                      <a:r>
                        <a:rPr lang="ru-RU" sz="1300" u="none" strike="noStrike" dirty="0">
                          <a:solidFill>
                            <a:schemeClr val="accent4">
                              <a:lumMod val="50000"/>
                            </a:schemeClr>
                          </a:solidFill>
                          <a:effectLst/>
                        </a:rPr>
                        <a:t>Национальная безопасность и правоохранительная деятельность</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4 588,90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5 418,70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0,21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829,80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118,1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4"/>
                  </a:ext>
                </a:extLst>
              </a:tr>
              <a:tr h="239280">
                <a:tc>
                  <a:txBody>
                    <a:bodyPr/>
                    <a:lstStyle/>
                    <a:p>
                      <a:pPr algn="l" fontAlgn="b"/>
                      <a:r>
                        <a:rPr lang="ru-RU" sz="1300" u="none" strike="noStrike">
                          <a:solidFill>
                            <a:schemeClr val="accent4">
                              <a:lumMod val="50000"/>
                            </a:schemeClr>
                          </a:solidFill>
                          <a:effectLst/>
                        </a:rPr>
                        <a:t>Национальная экономика</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146 188,20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185 639,20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7,26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39 451,00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127,0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363786">
                <a:tc>
                  <a:txBody>
                    <a:bodyPr/>
                    <a:lstStyle/>
                    <a:p>
                      <a:pPr algn="l" fontAlgn="b"/>
                      <a:r>
                        <a:rPr lang="ru-RU" sz="1300" u="none" strike="noStrike" dirty="0">
                          <a:solidFill>
                            <a:schemeClr val="accent4">
                              <a:lumMod val="50000"/>
                            </a:schemeClr>
                          </a:solidFill>
                          <a:effectLst/>
                        </a:rPr>
                        <a:t>Жилищно-коммунальное хозяйство</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283 275,00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896 087,80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35,04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612 812,80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316,3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307744">
                <a:tc>
                  <a:txBody>
                    <a:bodyPr/>
                    <a:lstStyle/>
                    <a:p>
                      <a:pPr algn="l" fontAlgn="b"/>
                      <a:r>
                        <a:rPr lang="ru-RU" sz="1300" u="none" strike="noStrike" dirty="0">
                          <a:solidFill>
                            <a:schemeClr val="accent4">
                              <a:lumMod val="50000"/>
                            </a:schemeClr>
                          </a:solidFill>
                          <a:effectLst/>
                        </a:rPr>
                        <a:t>Образование</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773 994,30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1 003 934,20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39,26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229 939,90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129,7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303848">
                <a:tc>
                  <a:txBody>
                    <a:bodyPr/>
                    <a:lstStyle/>
                    <a:p>
                      <a:pPr algn="l" fontAlgn="b"/>
                      <a:r>
                        <a:rPr lang="ru-RU" sz="1300" u="none" strike="noStrike" dirty="0">
                          <a:solidFill>
                            <a:schemeClr val="accent4">
                              <a:lumMod val="50000"/>
                            </a:schemeClr>
                          </a:solidFill>
                          <a:effectLst/>
                        </a:rPr>
                        <a:t>Культура, кинематография</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165 296,30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149 193,00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5,83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-16 103,30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90,3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r h="288032">
                <a:tc>
                  <a:txBody>
                    <a:bodyPr/>
                    <a:lstStyle/>
                    <a:p>
                      <a:pPr algn="l" fontAlgn="b"/>
                      <a:r>
                        <a:rPr lang="ru-RU" sz="1300" u="none" strike="noStrike">
                          <a:solidFill>
                            <a:schemeClr val="accent4">
                              <a:lumMod val="50000"/>
                            </a:schemeClr>
                          </a:solidFill>
                          <a:effectLst/>
                        </a:rPr>
                        <a:t>Социальная политика</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42 157,40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46 969,20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1,84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4 811,80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111,4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9"/>
                  </a:ext>
                </a:extLst>
              </a:tr>
              <a:tr h="272800">
                <a:tc>
                  <a:txBody>
                    <a:bodyPr/>
                    <a:lstStyle/>
                    <a:p>
                      <a:pPr algn="l" fontAlgn="b"/>
                      <a:r>
                        <a:rPr lang="ru-RU" sz="1300" u="none" strike="noStrike">
                          <a:solidFill>
                            <a:schemeClr val="accent4">
                              <a:lumMod val="50000"/>
                            </a:schemeClr>
                          </a:solidFill>
                          <a:effectLst/>
                        </a:rPr>
                        <a:t>Физическая культура и спорт</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80 128,30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31 695,70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1,24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-48 432,60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39,6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0"/>
                  </a:ext>
                </a:extLst>
              </a:tr>
              <a:tr h="482306">
                <a:tc>
                  <a:txBody>
                    <a:bodyPr/>
                    <a:lstStyle/>
                    <a:p>
                      <a:pPr algn="l" fontAlgn="b"/>
                      <a:r>
                        <a:rPr lang="ru-RU" sz="1300" u="none" strike="noStrike" dirty="0">
                          <a:solidFill>
                            <a:schemeClr val="accent4">
                              <a:lumMod val="50000"/>
                            </a:schemeClr>
                          </a:solidFill>
                          <a:effectLst/>
                        </a:rPr>
                        <a:t>Обслуживание государственного и муниципального долга</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11,00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9,00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-2,00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81,8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1"/>
                  </a:ext>
                </a:extLst>
              </a:tr>
              <a:tr h="721534">
                <a:tc>
                  <a:txBody>
                    <a:bodyPr/>
                    <a:lstStyle/>
                    <a:p>
                      <a:pPr algn="l" fontAlgn="b"/>
                      <a:r>
                        <a:rPr lang="ru-RU" sz="1300" u="none" strike="noStrike" dirty="0">
                          <a:solidFill>
                            <a:schemeClr val="accent4">
                              <a:lumMod val="50000"/>
                            </a:schemeClr>
                          </a:solidFill>
                          <a:effectLst/>
                        </a:rPr>
                        <a:t>Межбюджетные трансферты общего характера бюджетам муниципальных образований</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78 481,70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78 963,00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3,09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a:solidFill>
                            <a:schemeClr val="accent4">
                              <a:lumMod val="50000"/>
                            </a:schemeClr>
                          </a:solidFill>
                          <a:effectLst/>
                          <a:latin typeface="Times New Roman"/>
                        </a:rPr>
                        <a:t>481,30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200" b="0" i="0" u="none" strike="noStrike" dirty="0">
                          <a:solidFill>
                            <a:schemeClr val="accent4">
                              <a:lumMod val="50000"/>
                            </a:schemeClr>
                          </a:solidFill>
                          <a:effectLst/>
                          <a:latin typeface="Times New Roman"/>
                        </a:rPr>
                        <a:t>100,6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2"/>
                  </a:ext>
                </a:extLst>
              </a:tr>
            </a:tbl>
          </a:graphicData>
        </a:graphic>
      </p:graphicFrame>
      <p:sp>
        <p:nvSpPr>
          <p:cNvPr id="10" name="Прямоугольник 9"/>
          <p:cNvSpPr/>
          <p:nvPr/>
        </p:nvSpPr>
        <p:spPr>
          <a:xfrm>
            <a:off x="323528" y="404664"/>
            <a:ext cx="8545422" cy="477054"/>
          </a:xfrm>
          <a:prstGeom prst="rect">
            <a:avLst/>
          </a:prstGeom>
        </p:spPr>
        <p:txBody>
          <a:bodyPr wrap="square">
            <a:spAutoFit/>
          </a:bodyPr>
          <a:lstStyle/>
          <a:p>
            <a:pPr algn="ctr"/>
            <a:r>
              <a:rPr lang="ru-RU" sz="2500" b="1" dirty="0">
                <a:solidFill>
                  <a:schemeClr val="accent3">
                    <a:lumMod val="50000"/>
                  </a:schemeClr>
                </a:solidFill>
              </a:rPr>
              <a:t>Расходы бюджета по разделам, тыс. руб.</a:t>
            </a:r>
          </a:p>
        </p:txBody>
      </p:sp>
    </p:spTree>
    <p:extLst>
      <p:ext uri="{BB962C8B-B14F-4D97-AF65-F5344CB8AC3E}">
        <p14:creationId xmlns:p14="http://schemas.microsoft.com/office/powerpoint/2010/main" val="35474109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548680"/>
            <a:ext cx="8280919" cy="504056"/>
          </a:xfrm>
        </p:spPr>
        <p:txBody>
          <a:bodyPr>
            <a:noAutofit/>
          </a:bodyPr>
          <a:lstStyle/>
          <a:p>
            <a:pPr marL="0" indent="0" algn="ctr">
              <a:buNone/>
            </a:pPr>
            <a:r>
              <a:rPr lang="ru-RU" sz="2500" b="1" dirty="0">
                <a:solidFill>
                  <a:schemeClr val="accent3">
                    <a:lumMod val="50000"/>
                  </a:schemeClr>
                </a:solidFill>
              </a:rPr>
              <a:t>Структура расходов бюджета по КОСГУ, тыс. руб.</a:t>
            </a: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1905054075"/>
              </p:ext>
            </p:extLst>
          </p:nvPr>
        </p:nvGraphicFramePr>
        <p:xfrm>
          <a:off x="611560" y="1196748"/>
          <a:ext cx="8064896" cy="4786578"/>
        </p:xfrm>
        <a:graphic>
          <a:graphicData uri="http://schemas.openxmlformats.org/drawingml/2006/table">
            <a:tbl>
              <a:tblPr firstRow="1" bandRow="1">
                <a:tableStyleId>{B301B821-A1FF-4177-AEE7-76D212191A09}</a:tableStyleId>
              </a:tblPr>
              <a:tblGrid>
                <a:gridCol w="5184576">
                  <a:extLst>
                    <a:ext uri="{9D8B030D-6E8A-4147-A177-3AD203B41FA5}">
                      <a16:colId xmlns:a16="http://schemas.microsoft.com/office/drawing/2014/main" xmlns="" val="20000"/>
                    </a:ext>
                  </a:extLst>
                </a:gridCol>
                <a:gridCol w="1368152">
                  <a:extLst>
                    <a:ext uri="{9D8B030D-6E8A-4147-A177-3AD203B41FA5}">
                      <a16:colId xmlns:a16="http://schemas.microsoft.com/office/drawing/2014/main" xmlns="" val="20001"/>
                    </a:ext>
                  </a:extLst>
                </a:gridCol>
                <a:gridCol w="1512168">
                  <a:extLst>
                    <a:ext uri="{9D8B030D-6E8A-4147-A177-3AD203B41FA5}">
                      <a16:colId xmlns:a16="http://schemas.microsoft.com/office/drawing/2014/main" xmlns="" val="20002"/>
                    </a:ext>
                  </a:extLst>
                </a:gridCol>
              </a:tblGrid>
              <a:tr h="638718">
                <a:tc>
                  <a:txBody>
                    <a:bodyPr/>
                    <a:lstStyle/>
                    <a:p>
                      <a:pPr algn="ctr" fontAlgn="b"/>
                      <a:r>
                        <a:rPr lang="ru-RU" sz="1200" b="1" u="none" strike="noStrike" dirty="0">
                          <a:solidFill>
                            <a:schemeClr val="accent4">
                              <a:lumMod val="50000"/>
                            </a:schemeClr>
                          </a:solidFill>
                          <a:effectLst/>
                        </a:rPr>
                        <a:t>Наименование</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КОСГУ</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Включено в проект на 2023 год , 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288000">
                <a:tc>
                  <a:txBody>
                    <a:bodyPr/>
                    <a:lstStyle/>
                    <a:p>
                      <a:pPr algn="l" fontAlgn="b"/>
                      <a:r>
                        <a:rPr lang="ru-RU" sz="1300" u="none" strike="noStrike" dirty="0">
                          <a:solidFill>
                            <a:schemeClr val="accent4">
                              <a:lumMod val="50000"/>
                            </a:schemeClr>
                          </a:solidFill>
                          <a:effectLst/>
                          <a:latin typeface="+mn-lt"/>
                        </a:rPr>
                        <a:t>Заработная плата</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211</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644 150,7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288000">
                <a:tc>
                  <a:txBody>
                    <a:bodyPr/>
                    <a:lstStyle/>
                    <a:p>
                      <a:pPr algn="l" fontAlgn="b"/>
                      <a:r>
                        <a:rPr lang="ru-RU" sz="1300" u="none" strike="noStrike" dirty="0">
                          <a:solidFill>
                            <a:schemeClr val="accent4">
                              <a:lumMod val="50000"/>
                            </a:schemeClr>
                          </a:solidFill>
                          <a:effectLst/>
                          <a:latin typeface="+mn-lt"/>
                        </a:rPr>
                        <a:t>Начисления на выплаты по оплате труда</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213</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194 389,3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288000">
                <a:tc>
                  <a:txBody>
                    <a:bodyPr/>
                    <a:lstStyle/>
                    <a:p>
                      <a:pPr algn="l" fontAlgn="b"/>
                      <a:r>
                        <a:rPr lang="ru-RU" sz="1300" u="none" strike="noStrike" dirty="0">
                          <a:solidFill>
                            <a:schemeClr val="accent4">
                              <a:lumMod val="50000"/>
                            </a:schemeClr>
                          </a:solidFill>
                          <a:effectLst/>
                          <a:latin typeface="+mn-lt"/>
                        </a:rPr>
                        <a:t>Прочие несоциальные выплаты персоналу в натуральной форме</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214</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848,0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r h="288000">
                <a:tc>
                  <a:txBody>
                    <a:bodyPr/>
                    <a:lstStyle/>
                    <a:p>
                      <a:pPr algn="l" fontAlgn="b"/>
                      <a:r>
                        <a:rPr lang="ru-RU" sz="1300" b="0" u="none" strike="noStrike" dirty="0">
                          <a:solidFill>
                            <a:schemeClr val="accent4">
                              <a:lumMod val="50000"/>
                            </a:schemeClr>
                          </a:solidFill>
                          <a:effectLst/>
                          <a:latin typeface="+mn-lt"/>
                        </a:rPr>
                        <a:t>Услуги связи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221</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5 592,3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4"/>
                  </a:ext>
                </a:extLst>
              </a:tr>
              <a:tr h="288000">
                <a:tc>
                  <a:txBody>
                    <a:bodyPr/>
                    <a:lstStyle/>
                    <a:p>
                      <a:pPr algn="l" fontAlgn="b"/>
                      <a:r>
                        <a:rPr lang="ru-RU" sz="1300" b="0" i="0" u="none" strike="noStrike" dirty="0">
                          <a:solidFill>
                            <a:schemeClr val="accent4">
                              <a:lumMod val="50000"/>
                            </a:schemeClr>
                          </a:solidFill>
                          <a:effectLst/>
                          <a:latin typeface="+mn-lt"/>
                        </a:rPr>
                        <a:t>Транспортные услуги</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222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23 386,3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288000">
                <a:tc>
                  <a:txBody>
                    <a:bodyPr/>
                    <a:lstStyle/>
                    <a:p>
                      <a:pPr algn="l" fontAlgn="b"/>
                      <a:r>
                        <a:rPr lang="ru-RU" sz="1300" b="0" u="none" strike="noStrike" dirty="0">
                          <a:solidFill>
                            <a:schemeClr val="accent4">
                              <a:lumMod val="50000"/>
                            </a:schemeClr>
                          </a:solidFill>
                          <a:effectLst/>
                          <a:latin typeface="+mn-lt"/>
                        </a:rPr>
                        <a:t>Коммунальные услуги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223</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72 837,3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288000">
                <a:tc>
                  <a:txBody>
                    <a:bodyPr/>
                    <a:lstStyle/>
                    <a:p>
                      <a:pPr algn="l" fontAlgn="b"/>
                      <a:r>
                        <a:rPr lang="ru-RU" sz="1300" b="0" u="none" strike="noStrike" dirty="0">
                          <a:solidFill>
                            <a:schemeClr val="accent4">
                              <a:lumMod val="50000"/>
                            </a:schemeClr>
                          </a:solidFill>
                          <a:effectLst/>
                          <a:latin typeface="+mn-lt"/>
                        </a:rPr>
                        <a:t>Арендная плата  за  пользование имуществом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224</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2 520,0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288000">
                <a:tc>
                  <a:txBody>
                    <a:bodyPr/>
                    <a:lstStyle/>
                    <a:p>
                      <a:pPr algn="l" fontAlgn="b"/>
                      <a:r>
                        <a:rPr lang="ru-RU" sz="1300" b="0" u="none" strike="noStrike" dirty="0">
                          <a:solidFill>
                            <a:schemeClr val="accent4">
                              <a:lumMod val="50000"/>
                            </a:schemeClr>
                          </a:solidFill>
                          <a:effectLst/>
                          <a:latin typeface="+mn-lt"/>
                        </a:rPr>
                        <a:t>Работы, услуги по содержанию имущества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225</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154 186,6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r h="288000">
                <a:tc>
                  <a:txBody>
                    <a:bodyPr/>
                    <a:lstStyle/>
                    <a:p>
                      <a:pPr algn="l" fontAlgn="b"/>
                      <a:r>
                        <a:rPr lang="ru-RU" sz="1300" b="0" u="none" strike="noStrike" dirty="0">
                          <a:solidFill>
                            <a:schemeClr val="accent4">
                              <a:lumMod val="50000"/>
                            </a:schemeClr>
                          </a:solidFill>
                          <a:effectLst/>
                          <a:latin typeface="+mn-lt"/>
                        </a:rPr>
                        <a:t>Прочие работы, услуги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226</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38 720,2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9"/>
                  </a:ext>
                </a:extLst>
              </a:tr>
              <a:tr h="288000">
                <a:tc>
                  <a:txBody>
                    <a:bodyPr/>
                    <a:lstStyle/>
                    <a:p>
                      <a:pPr algn="l" fontAlgn="b"/>
                      <a:r>
                        <a:rPr lang="ru-RU" sz="1300" b="0" u="none" strike="noStrike" dirty="0">
                          <a:solidFill>
                            <a:schemeClr val="accent4">
                              <a:lumMod val="50000"/>
                            </a:schemeClr>
                          </a:solidFill>
                          <a:effectLst/>
                          <a:latin typeface="+mn-lt"/>
                        </a:rPr>
                        <a:t>Страхование</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227</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362,0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0"/>
                  </a:ext>
                </a:extLst>
              </a:tr>
              <a:tr h="288000">
                <a:tc>
                  <a:txBody>
                    <a:bodyPr/>
                    <a:lstStyle/>
                    <a:p>
                      <a:pPr algn="l" fontAlgn="b"/>
                      <a:r>
                        <a:rPr lang="ru-RU" sz="1300" b="0" i="0" u="none" strike="noStrike" dirty="0">
                          <a:solidFill>
                            <a:schemeClr val="accent4">
                              <a:lumMod val="50000"/>
                            </a:schemeClr>
                          </a:solidFill>
                          <a:effectLst/>
                          <a:latin typeface="+mn-lt"/>
                        </a:rPr>
                        <a:t>Услуги, работы для целей капитальных вложений</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228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95 304,3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1"/>
                  </a:ext>
                </a:extLst>
              </a:tr>
              <a:tr h="288000">
                <a:tc>
                  <a:txBody>
                    <a:bodyPr/>
                    <a:lstStyle/>
                    <a:p>
                      <a:pPr algn="l" fontAlgn="b"/>
                      <a:r>
                        <a:rPr lang="ru-RU" sz="1300" b="0" u="none" strike="noStrike" dirty="0">
                          <a:solidFill>
                            <a:schemeClr val="accent4">
                              <a:lumMod val="50000"/>
                            </a:schemeClr>
                          </a:solidFill>
                          <a:effectLst/>
                          <a:latin typeface="+mn-lt"/>
                        </a:rPr>
                        <a:t>Обслуживание внутреннего долга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231</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9,0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2"/>
                  </a:ext>
                </a:extLst>
              </a:tr>
              <a:tr h="360000">
                <a:tc>
                  <a:txBody>
                    <a:bodyPr/>
                    <a:lstStyle/>
                    <a:p>
                      <a:pPr algn="l" fontAlgn="b"/>
                      <a:r>
                        <a:rPr lang="ru-RU" sz="1300" b="0" u="none" strike="noStrike" dirty="0">
                          <a:solidFill>
                            <a:schemeClr val="accent4">
                              <a:lumMod val="50000"/>
                            </a:schemeClr>
                          </a:solidFill>
                          <a:effectLst/>
                          <a:latin typeface="+mn-lt"/>
                        </a:rPr>
                        <a:t>Безвозмездные перечисления</a:t>
                      </a:r>
                      <a:r>
                        <a:rPr lang="ru-RU" sz="1300" b="0" u="none" strike="noStrike" baseline="0" dirty="0">
                          <a:solidFill>
                            <a:schemeClr val="accent4">
                              <a:lumMod val="50000"/>
                            </a:schemeClr>
                          </a:solidFill>
                          <a:effectLst/>
                          <a:latin typeface="+mn-lt"/>
                        </a:rPr>
                        <a:t> текущего характера </a:t>
                      </a:r>
                      <a:r>
                        <a:rPr lang="ru-RU" sz="1300" b="0" u="none" strike="noStrike" dirty="0">
                          <a:solidFill>
                            <a:schemeClr val="accent4">
                              <a:lumMod val="50000"/>
                            </a:schemeClr>
                          </a:solidFill>
                          <a:effectLst/>
                          <a:latin typeface="+mn-lt"/>
                        </a:rPr>
                        <a:t>муниципальным учреждениям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241</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170 955,2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3"/>
                  </a:ext>
                </a:extLst>
              </a:tr>
              <a:tr h="288000">
                <a:tc>
                  <a:txBody>
                    <a:bodyPr/>
                    <a:lstStyle/>
                    <a:p>
                      <a:pPr algn="l" fontAlgn="b"/>
                      <a:r>
                        <a:rPr lang="ru-RU" sz="1300" b="0" i="0" u="none" strike="noStrike" dirty="0">
                          <a:solidFill>
                            <a:schemeClr val="accent4">
                              <a:lumMod val="50000"/>
                            </a:schemeClr>
                          </a:solidFill>
                          <a:effectLst/>
                          <a:latin typeface="+mn-lt"/>
                        </a:rPr>
                        <a:t>Безвозмездные перечисления иным финансовым организациям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243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12 490,0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4"/>
                  </a:ext>
                </a:extLst>
              </a:tr>
            </a:tbl>
          </a:graphicData>
        </a:graphic>
      </p:graphicFrame>
    </p:spTree>
    <p:extLst>
      <p:ext uri="{BB962C8B-B14F-4D97-AF65-F5344CB8AC3E}">
        <p14:creationId xmlns:p14="http://schemas.microsoft.com/office/powerpoint/2010/main" val="3986549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7488832" cy="726976"/>
          </a:xfrm>
        </p:spPr>
        <p:txBody>
          <a:bodyPr>
            <a:normAutofit fontScale="90000"/>
          </a:bodyPr>
          <a:lstStyle/>
          <a:p>
            <a:pPr marL="0" indent="0" algn="ctr">
              <a:buNone/>
            </a:pPr>
            <a:r>
              <a:rPr lang="ru-RU" sz="2500" b="1" dirty="0">
                <a:solidFill>
                  <a:schemeClr val="accent3">
                    <a:lumMod val="50000"/>
                  </a:schemeClr>
                </a:solidFill>
                <a:latin typeface="+mn-lt"/>
              </a:rPr>
              <a:t>Принцип прозрачности (открытости) бюджетной системы Российской Федерации означает:</a:t>
            </a:r>
            <a:endParaRPr lang="ru-RU" sz="2500" b="1" dirty="0">
              <a:solidFill>
                <a:schemeClr val="accent3">
                  <a:lumMod val="50000"/>
                </a:schemeClr>
              </a:solidFill>
              <a:effectLst>
                <a:reflection blurRad="6350" stA="55000" endA="300" endPos="45500" dir="5400000" sy="-100000" algn="bl" rotWithShape="0"/>
              </a:effectLst>
              <a:latin typeface="+mn-lt"/>
            </a:endParaRPr>
          </a:p>
        </p:txBody>
      </p:sp>
      <p:sp>
        <p:nvSpPr>
          <p:cNvPr id="12" name="Объект 11"/>
          <p:cNvSpPr>
            <a:spLocks noGrp="1"/>
          </p:cNvSpPr>
          <p:nvPr>
            <p:ph type="body" sz="half" idx="4294967295"/>
          </p:nvPr>
        </p:nvSpPr>
        <p:spPr>
          <a:xfrm>
            <a:off x="611560" y="1303228"/>
            <a:ext cx="8064896" cy="5006091"/>
          </a:xfrm>
        </p:spPr>
        <p:txBody>
          <a:bodyPr>
            <a:noAutofit/>
          </a:bodyPr>
          <a:lstStyle/>
          <a:p>
            <a:pPr marL="560070" indent="-285750" algn="just">
              <a:buFont typeface="Wingdings" pitchFamily="2" charset="2"/>
              <a:buChar char="Ø"/>
            </a:pPr>
            <a:r>
              <a:rPr lang="ru-RU" sz="1600" dirty="0">
                <a:solidFill>
                  <a:schemeClr val="accent4">
                    <a:lumMod val="50000"/>
                  </a:schemeClr>
                </a:solidFill>
              </a:rPr>
              <a:t>Обязательное опубликование в средствах массовой информации утвержденных бюджетов об их исполнении.</a:t>
            </a:r>
          </a:p>
          <a:p>
            <a:pPr marL="560070" indent="-285750" algn="just">
              <a:buFont typeface="Wingdings" pitchFamily="2" charset="2"/>
              <a:buChar char="Ø"/>
            </a:pPr>
            <a:r>
              <a:rPr lang="ru-RU" sz="1600" dirty="0">
                <a:solidFill>
                  <a:schemeClr val="accent4">
                    <a:lumMod val="50000"/>
                  </a:schemeClr>
                </a:solidFill>
              </a:rPr>
              <a:t>Доступность иных сведений о бюджетах.</a:t>
            </a:r>
          </a:p>
          <a:p>
            <a:pPr marL="560070" indent="-285750" algn="just">
              <a:buFont typeface="Wingdings" pitchFamily="2" charset="2"/>
              <a:buChar char="Ø"/>
            </a:pPr>
            <a:r>
              <a:rPr lang="ru-RU" sz="1600" dirty="0">
                <a:solidFill>
                  <a:schemeClr val="accent4">
                    <a:lumMod val="50000"/>
                  </a:schemeClr>
                </a:solidFill>
              </a:rPr>
              <a:t>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marL="560070" indent="-285750" algn="just">
              <a:buFont typeface="Wingdings" pitchFamily="2" charset="2"/>
              <a:buChar char="Ø"/>
            </a:pPr>
            <a:r>
              <a:rPr lang="ru-RU" sz="1600" dirty="0">
                <a:solidFill>
                  <a:schemeClr val="accent4">
                    <a:lumMod val="50000"/>
                  </a:schemeClr>
                </a:solidFill>
              </a:rPr>
              <a:t>Преемственность бюджетной классификации Российской Федерации, а также обеспечение сопоставимости показателей бюджета отчетного, текущего и очередного финансового года.</a:t>
            </a:r>
          </a:p>
          <a:p>
            <a:pPr marL="560070" indent="-285750" algn="just">
              <a:buFont typeface="Wingdings" pitchFamily="2" charset="2"/>
              <a:buChar char="Ø"/>
            </a:pPr>
            <a:r>
              <a:rPr lang="ru-RU" sz="1600" dirty="0">
                <a:solidFill>
                  <a:schemeClr val="accent4">
                    <a:lumMod val="50000"/>
                  </a:schemeClr>
                </a:solidFill>
              </a:rPr>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r">
              <a:buClrTx/>
            </a:pPr>
            <a:endParaRPr lang="ru-RU" sz="1600" dirty="0">
              <a:solidFill>
                <a:schemeClr val="accent4">
                  <a:lumMod val="50000"/>
                </a:schemeClr>
              </a:solidFill>
            </a:endParaRPr>
          </a:p>
          <a:p>
            <a:pPr indent="0" algn="r">
              <a:lnSpc>
                <a:spcPts val="1920"/>
              </a:lnSpc>
              <a:buClrTx/>
              <a:buNone/>
            </a:pPr>
            <a:r>
              <a:rPr lang="ru-RU" sz="1600" dirty="0">
                <a:solidFill>
                  <a:schemeClr val="accent4">
                    <a:lumMod val="50000"/>
                  </a:schemeClr>
                </a:solidFill>
              </a:rPr>
              <a:t>Бюджетный кодекс</a:t>
            </a:r>
          </a:p>
          <a:p>
            <a:pPr indent="0" algn="r">
              <a:lnSpc>
                <a:spcPts val="1920"/>
              </a:lnSpc>
              <a:buClrTx/>
              <a:buNone/>
            </a:pPr>
            <a:r>
              <a:rPr lang="ru-RU" sz="1600" dirty="0">
                <a:solidFill>
                  <a:schemeClr val="accent4">
                    <a:lumMod val="50000"/>
                  </a:schemeClr>
                </a:solidFill>
              </a:rPr>
              <a:t> Российской Федерации,</a:t>
            </a:r>
          </a:p>
          <a:p>
            <a:pPr indent="0" algn="r">
              <a:lnSpc>
                <a:spcPts val="1920"/>
              </a:lnSpc>
              <a:buClrTx/>
              <a:buNone/>
            </a:pPr>
            <a:r>
              <a:rPr lang="ru-RU" sz="1600" dirty="0">
                <a:solidFill>
                  <a:schemeClr val="accent4">
                    <a:lumMod val="50000"/>
                  </a:schemeClr>
                </a:solidFill>
              </a:rPr>
              <a:t> статья 36</a:t>
            </a:r>
          </a:p>
        </p:txBody>
      </p:sp>
    </p:spTree>
    <p:extLst>
      <p:ext uri="{BB962C8B-B14F-4D97-AF65-F5344CB8AC3E}">
        <p14:creationId xmlns:p14="http://schemas.microsoft.com/office/powerpoint/2010/main" val="1757361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649998351"/>
              </p:ext>
            </p:extLst>
          </p:nvPr>
        </p:nvGraphicFramePr>
        <p:xfrm>
          <a:off x="611560" y="476672"/>
          <a:ext cx="8064896" cy="5548475"/>
        </p:xfrm>
        <a:graphic>
          <a:graphicData uri="http://schemas.openxmlformats.org/drawingml/2006/table">
            <a:tbl>
              <a:tblPr firstRow="1" bandRow="1">
                <a:tableStyleId>{B301B821-A1FF-4177-AEE7-76D212191A09}</a:tableStyleId>
              </a:tblPr>
              <a:tblGrid>
                <a:gridCol w="5462228">
                  <a:extLst>
                    <a:ext uri="{9D8B030D-6E8A-4147-A177-3AD203B41FA5}">
                      <a16:colId xmlns:a16="http://schemas.microsoft.com/office/drawing/2014/main" xmlns="" val="20000"/>
                    </a:ext>
                  </a:extLst>
                </a:gridCol>
                <a:gridCol w="1162508">
                  <a:extLst>
                    <a:ext uri="{9D8B030D-6E8A-4147-A177-3AD203B41FA5}">
                      <a16:colId xmlns:a16="http://schemas.microsoft.com/office/drawing/2014/main" xmlns="" val="20001"/>
                    </a:ext>
                  </a:extLst>
                </a:gridCol>
                <a:gridCol w="1440160">
                  <a:extLst>
                    <a:ext uri="{9D8B030D-6E8A-4147-A177-3AD203B41FA5}">
                      <a16:colId xmlns:a16="http://schemas.microsoft.com/office/drawing/2014/main" xmlns="" val="20002"/>
                    </a:ext>
                  </a:extLst>
                </a:gridCol>
              </a:tblGrid>
              <a:tr h="636317">
                <a:tc>
                  <a:txBody>
                    <a:bodyPr/>
                    <a:lstStyle/>
                    <a:p>
                      <a:pPr algn="ctr" fontAlgn="b"/>
                      <a:r>
                        <a:rPr lang="ru-RU" sz="1200" b="1" u="none" strike="noStrike" dirty="0">
                          <a:solidFill>
                            <a:schemeClr val="accent4">
                              <a:lumMod val="50000"/>
                            </a:schemeClr>
                          </a:solidFill>
                          <a:effectLst/>
                        </a:rPr>
                        <a:t>Наименование</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КОСГУ</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Включено в проект на 2023 год , 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288000">
                <a:tc>
                  <a:txBody>
                    <a:bodyPr/>
                    <a:lstStyle/>
                    <a:p>
                      <a:pPr algn="l" fontAlgn="b"/>
                      <a:r>
                        <a:rPr lang="ru-RU" sz="1300" b="0" u="none" strike="noStrike" dirty="0">
                          <a:solidFill>
                            <a:schemeClr val="accent4">
                              <a:lumMod val="50000"/>
                            </a:schemeClr>
                          </a:solidFill>
                          <a:effectLst/>
                          <a:latin typeface="+mn-lt"/>
                        </a:rPr>
                        <a:t>Безвозмездные перечисления некоммерческим организациям и физическим лицам - производителям товаров, работ и услуг на производство</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n-lt"/>
                        </a:rPr>
                        <a:t>246</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703,1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288000">
                <a:tc>
                  <a:txBody>
                    <a:bodyPr/>
                    <a:lstStyle/>
                    <a:p>
                      <a:pPr algn="l" fontAlgn="b"/>
                      <a:r>
                        <a:rPr lang="ru-RU" sz="1300" b="0" u="none" strike="noStrike" dirty="0">
                          <a:solidFill>
                            <a:schemeClr val="accent4">
                              <a:lumMod val="50000"/>
                            </a:schemeClr>
                          </a:solidFill>
                          <a:effectLst/>
                          <a:latin typeface="+mn-lt"/>
                        </a:rPr>
                        <a:t>Безвозмездные перечисления бюджетам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251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109 983,3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288000">
                <a:tc>
                  <a:txBody>
                    <a:bodyPr/>
                    <a:lstStyle/>
                    <a:p>
                      <a:pPr algn="l" fontAlgn="b"/>
                      <a:r>
                        <a:rPr lang="ru-RU" sz="1300" b="0" i="0" u="none" strike="noStrike" dirty="0">
                          <a:solidFill>
                            <a:schemeClr val="accent4">
                              <a:lumMod val="50000"/>
                            </a:schemeClr>
                          </a:solidFill>
                          <a:effectLst/>
                          <a:latin typeface="+mn-lt"/>
                        </a:rPr>
                        <a:t>Перечисления капитального характера другим бюджетам бюджетной системы Российской Федерации</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254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521 351,2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r h="288000">
                <a:tc>
                  <a:txBody>
                    <a:bodyPr/>
                    <a:lstStyle/>
                    <a:p>
                      <a:pPr algn="l" fontAlgn="b"/>
                      <a:r>
                        <a:rPr lang="ru-RU" sz="1300" b="0" u="none" strike="noStrike" dirty="0">
                          <a:solidFill>
                            <a:schemeClr val="accent4">
                              <a:lumMod val="50000"/>
                            </a:schemeClr>
                          </a:solidFill>
                          <a:effectLst/>
                          <a:latin typeface="+mn-lt"/>
                        </a:rPr>
                        <a:t>Пособия по социальной помощи населению в денежной форме</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262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30 308,8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4"/>
                  </a:ext>
                </a:extLst>
              </a:tr>
              <a:tr h="288000">
                <a:tc>
                  <a:txBody>
                    <a:bodyPr/>
                    <a:lstStyle/>
                    <a:p>
                      <a:pPr algn="l" fontAlgn="b"/>
                      <a:r>
                        <a:rPr lang="ru-RU" sz="1300" b="0" i="0" u="none" strike="noStrike" dirty="0">
                          <a:solidFill>
                            <a:schemeClr val="accent4">
                              <a:lumMod val="50000"/>
                            </a:schemeClr>
                          </a:solidFill>
                          <a:effectLst/>
                          <a:latin typeface="+mn-lt"/>
                        </a:rPr>
                        <a:t>Пособия по социальной помощи населению в натуральной форме</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263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4 099,0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288000">
                <a:tc>
                  <a:txBody>
                    <a:bodyPr/>
                    <a:lstStyle/>
                    <a:p>
                      <a:pPr algn="l" fontAlgn="b"/>
                      <a:r>
                        <a:rPr lang="ru-RU" sz="1300" b="0" u="none" strike="noStrike" dirty="0">
                          <a:solidFill>
                            <a:schemeClr val="accent4">
                              <a:lumMod val="50000"/>
                            </a:schemeClr>
                          </a:solidFill>
                          <a:effectLst/>
                          <a:latin typeface="+mn-lt"/>
                        </a:rPr>
                        <a:t>Пенсии, пособия, выплачиваемые работодателями, нанимателями бывшим работникам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264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8 462,0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288000">
                <a:tc>
                  <a:txBody>
                    <a:bodyPr/>
                    <a:lstStyle/>
                    <a:p>
                      <a:pPr algn="l" fontAlgn="b"/>
                      <a:r>
                        <a:rPr lang="ru-RU" sz="1300" b="0" u="none" strike="noStrike" dirty="0">
                          <a:solidFill>
                            <a:schemeClr val="accent4">
                              <a:lumMod val="50000"/>
                            </a:schemeClr>
                          </a:solidFill>
                          <a:effectLst/>
                          <a:latin typeface="+mn-lt"/>
                        </a:rPr>
                        <a:t>Налоги, штрафы и сборы</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291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4 203,5</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288000">
                <a:tc>
                  <a:txBody>
                    <a:bodyPr/>
                    <a:lstStyle/>
                    <a:p>
                      <a:pPr algn="l" fontAlgn="b"/>
                      <a:r>
                        <a:rPr lang="ru-RU" sz="1300" b="0" i="0" u="none" strike="noStrike" dirty="0">
                          <a:solidFill>
                            <a:schemeClr val="accent4">
                              <a:lumMod val="50000"/>
                            </a:schemeClr>
                          </a:solidFill>
                          <a:effectLst/>
                          <a:latin typeface="+mn-lt"/>
                        </a:rPr>
                        <a:t>Иные</a:t>
                      </a:r>
                      <a:r>
                        <a:rPr lang="ru-RU" sz="1300" b="0" i="0" u="none" strike="noStrike" baseline="0" dirty="0">
                          <a:solidFill>
                            <a:schemeClr val="accent4">
                              <a:lumMod val="50000"/>
                            </a:schemeClr>
                          </a:solidFill>
                          <a:effectLst/>
                          <a:latin typeface="+mn-lt"/>
                        </a:rPr>
                        <a:t> выплаты текущего характера физическим лицам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296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85,0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r h="288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a:solidFill>
                            <a:schemeClr val="accent4">
                              <a:lumMod val="50000"/>
                            </a:schemeClr>
                          </a:solidFill>
                          <a:effectLst/>
                          <a:latin typeface="+mn-lt"/>
                        </a:rPr>
                        <a:t>Иные</a:t>
                      </a:r>
                      <a:r>
                        <a:rPr lang="ru-RU" sz="1300" b="0" i="0" u="none" strike="noStrike" baseline="0" dirty="0">
                          <a:solidFill>
                            <a:schemeClr val="accent4">
                              <a:lumMod val="50000"/>
                            </a:schemeClr>
                          </a:solidFill>
                          <a:effectLst/>
                          <a:latin typeface="+mn-lt"/>
                        </a:rPr>
                        <a:t> выплаты текущего характера организациям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297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13 000,0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9"/>
                  </a:ext>
                </a:extLst>
              </a:tr>
              <a:tr h="288000">
                <a:tc>
                  <a:txBody>
                    <a:bodyPr/>
                    <a:lstStyle/>
                    <a:p>
                      <a:pPr algn="l" fontAlgn="b"/>
                      <a:r>
                        <a:rPr lang="ru-RU" sz="1300" b="0" u="none" strike="noStrike" dirty="0">
                          <a:solidFill>
                            <a:schemeClr val="accent4">
                              <a:lumMod val="50000"/>
                            </a:schemeClr>
                          </a:solidFill>
                          <a:effectLst/>
                          <a:latin typeface="+mn-lt"/>
                        </a:rPr>
                        <a:t>Увеличение стоимости основных средств</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310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381 625,7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0"/>
                  </a:ext>
                </a:extLst>
              </a:tr>
              <a:tr h="288000">
                <a:tc>
                  <a:txBody>
                    <a:bodyPr/>
                    <a:lstStyle/>
                    <a:p>
                      <a:pPr algn="l" fontAlgn="b"/>
                      <a:r>
                        <a:rPr lang="ru-RU" sz="1300" b="0" u="none" strike="noStrike" dirty="0">
                          <a:solidFill>
                            <a:schemeClr val="accent4">
                              <a:lumMod val="50000"/>
                            </a:schemeClr>
                          </a:solidFill>
                          <a:effectLst/>
                          <a:latin typeface="+mn-lt"/>
                        </a:rPr>
                        <a:t>Увеличение стоимости продуктов питания</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342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49 913,1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1"/>
                  </a:ext>
                </a:extLst>
              </a:tr>
              <a:tr h="288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u="none" strike="noStrike" dirty="0">
                          <a:solidFill>
                            <a:schemeClr val="accent4">
                              <a:lumMod val="50000"/>
                            </a:schemeClr>
                          </a:solidFill>
                          <a:effectLst/>
                          <a:latin typeface="+mn-lt"/>
                        </a:rPr>
                        <a:t>Увеличение стоимости горюче-смазочных</a:t>
                      </a:r>
                      <a:r>
                        <a:rPr lang="ru-RU" sz="1300" b="0" u="none" strike="noStrike" baseline="0" dirty="0">
                          <a:solidFill>
                            <a:schemeClr val="accent4">
                              <a:lumMod val="50000"/>
                            </a:schemeClr>
                          </a:solidFill>
                          <a:effectLst/>
                          <a:latin typeface="+mn-lt"/>
                        </a:rPr>
                        <a:t> материалов</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343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10 689,2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2"/>
                  </a:ext>
                </a:extLst>
              </a:tr>
              <a:tr h="288000">
                <a:tc>
                  <a:txBody>
                    <a:bodyPr/>
                    <a:lstStyle/>
                    <a:p>
                      <a:pPr algn="l" fontAlgn="b"/>
                      <a:r>
                        <a:rPr lang="ru-RU" sz="1300" b="0" i="0" u="none" strike="noStrike" dirty="0">
                          <a:solidFill>
                            <a:schemeClr val="accent4">
                              <a:lumMod val="50000"/>
                            </a:schemeClr>
                          </a:solidFill>
                          <a:effectLst/>
                          <a:latin typeface="+mn-lt"/>
                        </a:rPr>
                        <a:t>Увеличение стоимости прочих материальных запасов</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346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6 687,5</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3"/>
                  </a:ext>
                </a:extLst>
              </a:tr>
              <a:tr h="28800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a:solidFill>
                            <a:schemeClr val="accent4">
                              <a:lumMod val="50000"/>
                            </a:schemeClr>
                          </a:solidFill>
                          <a:effectLst/>
                          <a:latin typeface="+mn-lt"/>
                        </a:rPr>
                        <a:t>Увеличение стоимости прочих материальных запасов однократного применения</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349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164,1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4"/>
                  </a:ext>
                </a:extLst>
              </a:tr>
              <a:tr h="416718">
                <a:tc>
                  <a:txBody>
                    <a:bodyPr/>
                    <a:lstStyle/>
                    <a:p>
                      <a:pPr algn="l" fontAlgn="b"/>
                      <a:r>
                        <a:rPr lang="ru-RU" sz="1400" b="1" u="none" strike="noStrike" dirty="0">
                          <a:solidFill>
                            <a:schemeClr val="accent4">
                              <a:lumMod val="50000"/>
                            </a:schemeClr>
                          </a:solidFill>
                          <a:effectLst/>
                          <a:latin typeface="+mn-lt"/>
                        </a:rPr>
                        <a:t>Итого расходы</a:t>
                      </a:r>
                      <a:endParaRPr lang="ru-RU" sz="1400" b="1" i="1"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l" fontAlgn="b"/>
                      <a:r>
                        <a:rPr lang="ru-RU" sz="1300" b="0" i="0" u="none" strike="noStrike" dirty="0">
                          <a:solidFill>
                            <a:schemeClr val="accent4">
                              <a:lumMod val="50000"/>
                            </a:schemeClr>
                          </a:solidFill>
                          <a:effectLst/>
                          <a:latin typeface="+mn-lt"/>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400" b="1" i="0" u="none" strike="noStrike" dirty="0">
                          <a:solidFill>
                            <a:schemeClr val="accent4">
                              <a:lumMod val="50000"/>
                            </a:schemeClr>
                          </a:solidFill>
                          <a:effectLst/>
                          <a:latin typeface="+mn-lt"/>
                        </a:rPr>
                        <a:t>2 557 026,7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250512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179512" y="332656"/>
            <a:ext cx="8640961" cy="936104"/>
          </a:xfrm>
        </p:spPr>
        <p:txBody>
          <a:bodyPr>
            <a:noAutofit/>
          </a:bodyPr>
          <a:lstStyle/>
          <a:p>
            <a:pPr marL="45720" indent="0" algn="ctr">
              <a:buNone/>
            </a:pPr>
            <a:r>
              <a:rPr lang="ru-RU" sz="2100" b="1" dirty="0">
                <a:solidFill>
                  <a:schemeClr val="accent3">
                    <a:lumMod val="50000"/>
                  </a:schemeClr>
                </a:solidFill>
              </a:rPr>
              <a:t>«Программная» структура расходов бюджета Павловского муниципального района Воронежской области на 2023 год, тыс. руб.</a:t>
            </a: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2731921081"/>
              </p:ext>
            </p:extLst>
          </p:nvPr>
        </p:nvGraphicFramePr>
        <p:xfrm>
          <a:off x="323528" y="1196751"/>
          <a:ext cx="8568952" cy="4896545"/>
        </p:xfrm>
        <a:graphic>
          <a:graphicData uri="http://schemas.openxmlformats.org/drawingml/2006/table">
            <a:tbl>
              <a:tblPr firstRow="1" bandRow="1">
                <a:tableStyleId>{B301B821-A1FF-4177-AEE7-76D212191A09}</a:tableStyleId>
              </a:tblPr>
              <a:tblGrid>
                <a:gridCol w="3923407">
                  <a:extLst>
                    <a:ext uri="{9D8B030D-6E8A-4147-A177-3AD203B41FA5}">
                      <a16:colId xmlns:a16="http://schemas.microsoft.com/office/drawing/2014/main" xmlns="" val="20000"/>
                    </a:ext>
                  </a:extLst>
                </a:gridCol>
                <a:gridCol w="1405185">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008112">
                  <a:extLst>
                    <a:ext uri="{9D8B030D-6E8A-4147-A177-3AD203B41FA5}">
                      <a16:colId xmlns:a16="http://schemas.microsoft.com/office/drawing/2014/main" xmlns="" val="20004"/>
                    </a:ext>
                  </a:extLst>
                </a:gridCol>
              </a:tblGrid>
              <a:tr h="1023141">
                <a:tc>
                  <a:txBody>
                    <a:bodyPr/>
                    <a:lstStyle/>
                    <a:p>
                      <a:pPr marL="0" algn="ctr" defTabSz="914400" rtl="0" eaLnBrk="1" fontAlgn="b" latinLnBrk="0" hangingPunct="1"/>
                      <a:r>
                        <a:rPr lang="ru-RU" sz="1300" b="0" u="none" strike="noStrike" kern="1200" dirty="0">
                          <a:solidFill>
                            <a:schemeClr val="accent3">
                              <a:lumMod val="50000"/>
                            </a:schemeClr>
                          </a:solidFill>
                          <a:effectLst/>
                          <a:latin typeface="+mn-lt"/>
                          <a:ea typeface="+mn-ea"/>
                          <a:cs typeface="+mn-cs"/>
                        </a:rPr>
                        <a:t>Наименование программы</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defTabSz="914400" rtl="0" eaLnBrk="1" fontAlgn="b" latinLnBrk="0" hangingPunct="1"/>
                      <a:r>
                        <a:rPr lang="ru-RU" sz="1300" b="0" u="none" strike="noStrike" kern="1200" dirty="0">
                          <a:solidFill>
                            <a:schemeClr val="accent3">
                              <a:lumMod val="50000"/>
                            </a:schemeClr>
                          </a:solidFill>
                          <a:effectLst/>
                          <a:latin typeface="+mn-lt"/>
                          <a:ea typeface="+mn-ea"/>
                          <a:cs typeface="+mn-cs"/>
                        </a:rPr>
                        <a:t>Утвержденный план </a:t>
                      </a:r>
                      <a:br>
                        <a:rPr lang="ru-RU" sz="1300" b="0" u="none" strike="noStrike" kern="1200" dirty="0">
                          <a:solidFill>
                            <a:schemeClr val="accent3">
                              <a:lumMod val="50000"/>
                            </a:schemeClr>
                          </a:solidFill>
                          <a:effectLst/>
                          <a:latin typeface="+mn-lt"/>
                          <a:ea typeface="+mn-ea"/>
                          <a:cs typeface="+mn-cs"/>
                        </a:rPr>
                      </a:br>
                      <a:r>
                        <a:rPr lang="ru-RU" sz="1300" b="0" u="none" strike="noStrike" kern="1200" dirty="0">
                          <a:solidFill>
                            <a:schemeClr val="accent3">
                              <a:lumMod val="50000"/>
                            </a:schemeClr>
                          </a:solidFill>
                          <a:effectLst/>
                          <a:latin typeface="+mn-lt"/>
                          <a:ea typeface="+mn-ea"/>
                          <a:cs typeface="+mn-cs"/>
                        </a:rPr>
                        <a:t>на 2022 г.</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defTabSz="914400" rtl="0" eaLnBrk="1" fontAlgn="b" latinLnBrk="0" hangingPunct="1"/>
                      <a:r>
                        <a:rPr lang="ru-RU" sz="1300" b="0" u="none" strike="noStrike" kern="1200" dirty="0">
                          <a:solidFill>
                            <a:schemeClr val="accent3">
                              <a:lumMod val="50000"/>
                            </a:schemeClr>
                          </a:solidFill>
                          <a:effectLst/>
                          <a:latin typeface="+mn-lt"/>
                          <a:ea typeface="+mn-ea"/>
                          <a:cs typeface="+mn-cs"/>
                        </a:rPr>
                        <a:t>Проект </a:t>
                      </a:r>
                      <a:br>
                        <a:rPr lang="ru-RU" sz="1300" b="0" u="none" strike="noStrike" kern="1200" dirty="0">
                          <a:solidFill>
                            <a:schemeClr val="accent3">
                              <a:lumMod val="50000"/>
                            </a:schemeClr>
                          </a:solidFill>
                          <a:effectLst/>
                          <a:latin typeface="+mn-lt"/>
                          <a:ea typeface="+mn-ea"/>
                          <a:cs typeface="+mn-cs"/>
                        </a:rPr>
                      </a:br>
                      <a:r>
                        <a:rPr lang="ru-RU" sz="1300" b="0" u="none" strike="noStrike" kern="1200" dirty="0">
                          <a:solidFill>
                            <a:schemeClr val="accent3">
                              <a:lumMod val="50000"/>
                            </a:schemeClr>
                          </a:solidFill>
                          <a:effectLst/>
                          <a:latin typeface="+mn-lt"/>
                          <a:ea typeface="+mn-ea"/>
                          <a:cs typeface="+mn-cs"/>
                        </a:rPr>
                        <a:t>2023 г.</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defTabSz="914400" rtl="0" eaLnBrk="1" fontAlgn="b" latinLnBrk="0" hangingPunct="1"/>
                      <a:r>
                        <a:rPr lang="ru-RU" sz="1300" b="0" u="none" strike="noStrike" kern="1200" dirty="0">
                          <a:solidFill>
                            <a:schemeClr val="accent3">
                              <a:lumMod val="50000"/>
                            </a:schemeClr>
                          </a:solidFill>
                          <a:effectLst/>
                          <a:latin typeface="+mn-lt"/>
                          <a:ea typeface="+mn-ea"/>
                          <a:cs typeface="+mn-cs"/>
                        </a:rPr>
                        <a:t>Изменения к предыдущему году, %</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defTabSz="914400" rtl="0" eaLnBrk="1" fontAlgn="b" latinLnBrk="0" hangingPunct="1"/>
                      <a:r>
                        <a:rPr lang="ru-RU" sz="1300" b="0" u="none" strike="noStrike" kern="1200" dirty="0">
                          <a:solidFill>
                            <a:schemeClr val="accent3">
                              <a:lumMod val="50000"/>
                            </a:schemeClr>
                          </a:solidFill>
                          <a:effectLst/>
                          <a:latin typeface="+mn-lt"/>
                          <a:ea typeface="+mn-ea"/>
                          <a:cs typeface="+mn-cs"/>
                        </a:rPr>
                        <a:t>Удельный вес в общей сумме расходов</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xmlns="" val="10000"/>
                  </a:ext>
                </a:extLst>
              </a:tr>
              <a:tr h="225759">
                <a:tc>
                  <a:txBody>
                    <a:bodyPr/>
                    <a:lstStyle/>
                    <a:p>
                      <a:pPr marL="0" algn="l" defTabSz="914400" rtl="0" eaLnBrk="1" fontAlgn="t" latinLnBrk="0" hangingPunct="1"/>
                      <a:r>
                        <a:rPr lang="ru-RU" sz="1300" b="0" i="0" u="none" strike="noStrike" kern="1200" dirty="0">
                          <a:solidFill>
                            <a:schemeClr val="accent5">
                              <a:lumMod val="75000"/>
                            </a:schemeClr>
                          </a:solidFill>
                          <a:effectLst/>
                          <a:latin typeface="Calibri"/>
                          <a:ea typeface="+mn-ea"/>
                          <a:cs typeface="+mn-cs"/>
                        </a:rPr>
                        <a:t>«Развитие образования»</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739 629,5</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a:solidFill>
                            <a:schemeClr val="accent5">
                              <a:lumMod val="75000"/>
                            </a:schemeClr>
                          </a:solidFill>
                          <a:effectLst/>
                          <a:latin typeface="Times New Roman"/>
                        </a:rPr>
                        <a:t>964 389,0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130,4</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37,7</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25759">
                <a:tc>
                  <a:txBody>
                    <a:bodyPr/>
                    <a:lstStyle/>
                    <a:p>
                      <a:pPr marL="0" algn="l" defTabSz="914400" rtl="0" eaLnBrk="1" fontAlgn="t" latinLnBrk="0" hangingPunct="1"/>
                      <a:r>
                        <a:rPr lang="ru-RU" sz="1300" b="0" i="0" u="none" strike="noStrike" kern="1200" dirty="0">
                          <a:solidFill>
                            <a:schemeClr val="accent5">
                              <a:lumMod val="75000"/>
                            </a:schemeClr>
                          </a:solidFill>
                          <a:effectLst/>
                          <a:latin typeface="Calibri"/>
                          <a:ea typeface="+mn-ea"/>
                          <a:cs typeface="+mn-cs"/>
                        </a:rPr>
                        <a:t>«Социальная поддержка граждан»</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12 831,8</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a:solidFill>
                            <a:schemeClr val="accent5">
                              <a:lumMod val="75000"/>
                            </a:schemeClr>
                          </a:solidFill>
                          <a:effectLst/>
                          <a:latin typeface="Times New Roman"/>
                        </a:rPr>
                        <a:t>14 989,8</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116,8</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0,6</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443155">
                <a:tc>
                  <a:txBody>
                    <a:bodyPr/>
                    <a:lstStyle/>
                    <a:p>
                      <a:pPr marL="0" algn="l" defTabSz="914400" rtl="0" eaLnBrk="1" fontAlgn="t" latinLnBrk="0" hangingPunct="1"/>
                      <a:r>
                        <a:rPr lang="ru-RU" sz="1300" b="0" i="0" u="none" strike="noStrike" kern="1200" dirty="0">
                          <a:solidFill>
                            <a:schemeClr val="accent5">
                              <a:lumMod val="75000"/>
                            </a:schemeClr>
                          </a:solidFill>
                          <a:effectLst/>
                          <a:latin typeface="Calibri"/>
                          <a:ea typeface="+mn-ea"/>
                          <a:cs typeface="+mn-cs"/>
                        </a:rPr>
                        <a:t>«Обеспечение общественного порядка и противодействие преступности»</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4 268,4</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6 313,0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147,9</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0,2</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840861">
                <a:tc>
                  <a:txBody>
                    <a:bodyPr/>
                    <a:lstStyle/>
                    <a:p>
                      <a:pPr marL="0" algn="l" defTabSz="914400" rtl="0" eaLnBrk="1" fontAlgn="t" latinLnBrk="0" hangingPunct="1"/>
                      <a:r>
                        <a:rPr lang="ru-RU" sz="1300" b="0" i="0" u="none" strike="noStrike" kern="1200" dirty="0">
                          <a:solidFill>
                            <a:schemeClr val="accent5">
                              <a:lumMod val="75000"/>
                            </a:schemeClr>
                          </a:solidFill>
                          <a:effectLst/>
                          <a:latin typeface="Calibri"/>
                          <a:ea typeface="+mn-ea"/>
                          <a:cs typeface="+mn-cs"/>
                        </a:rPr>
                        <a:t>«Защита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4 588,9</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5 418,7</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300" b="1" i="0" u="none" strike="noStrike" dirty="0">
                          <a:solidFill>
                            <a:schemeClr val="accent5">
                              <a:lumMod val="75000"/>
                            </a:schemeClr>
                          </a:solidFill>
                          <a:effectLst/>
                          <a:latin typeface="Times New Roman"/>
                        </a:rPr>
                        <a:t>118,1</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0,2</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17790">
                <a:tc>
                  <a:txBody>
                    <a:bodyPr/>
                    <a:lstStyle/>
                    <a:p>
                      <a:pPr algn="l" fontAlgn="t"/>
                      <a:r>
                        <a:rPr lang="ru-RU" sz="1300" u="none" strike="noStrike" dirty="0">
                          <a:solidFill>
                            <a:schemeClr val="accent4">
                              <a:lumMod val="50000"/>
                            </a:schemeClr>
                          </a:solidFill>
                          <a:effectLst/>
                        </a:rPr>
                        <a:t>«Развитие культуры и межнациональных вопросов»</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193 850,8</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180 170,0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92,9</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7,0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1076549">
                <a:tc>
                  <a:txBody>
                    <a:bodyPr/>
                    <a:lstStyle/>
                    <a:p>
                      <a:pPr algn="l" fontAlgn="t"/>
                      <a:r>
                        <a:rPr lang="ru-RU" sz="1300" u="none" strike="noStrike" dirty="0">
                          <a:solidFill>
                            <a:schemeClr val="accent4">
                              <a:lumMod val="50000"/>
                            </a:schemeClr>
                          </a:solidFill>
                          <a:effectLst/>
                        </a:rPr>
                        <a:t>«Развитие и поддержка малого и среднего предпринимательства,</a:t>
                      </a:r>
                      <a:r>
                        <a:rPr lang="ru-RU" sz="1300" u="none" strike="noStrike" baseline="0" dirty="0">
                          <a:solidFill>
                            <a:schemeClr val="accent4">
                              <a:lumMod val="50000"/>
                            </a:schemeClr>
                          </a:solidFill>
                          <a:effectLst/>
                        </a:rPr>
                        <a:t> а также физических лиц, применяющих специальный налоговый режим «Налог на профессиональный доход», в Павловском </a:t>
                      </a:r>
                      <a:r>
                        <a:rPr lang="ru-RU" sz="1300" u="none" strike="noStrike" dirty="0">
                          <a:solidFill>
                            <a:schemeClr val="accent4">
                              <a:lumMod val="50000"/>
                            </a:schemeClr>
                          </a:solidFill>
                          <a:effectLst/>
                        </a:rPr>
                        <a:t>муниципальном районе Воронежской области»</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20 030,0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12 490,0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62,4</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0,5</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504840">
                <a:tc>
                  <a:txBody>
                    <a:bodyPr/>
                    <a:lstStyle/>
                    <a:p>
                      <a:pPr algn="l" fontAlgn="t"/>
                      <a:r>
                        <a:rPr lang="ru-RU" sz="1300" u="none" strike="noStrike" dirty="0">
                          <a:solidFill>
                            <a:schemeClr val="accent4">
                              <a:lumMod val="50000"/>
                            </a:schemeClr>
                          </a:solidFill>
                          <a:effectLst/>
                        </a:rPr>
                        <a:t>«Развитие сельского хозяйства на территории Павловского муниципального района»</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a:solidFill>
                            <a:schemeClr val="accent5">
                              <a:lumMod val="75000"/>
                            </a:schemeClr>
                          </a:solidFill>
                          <a:effectLst/>
                          <a:latin typeface="Times New Roman"/>
                        </a:rPr>
                        <a:t>11 613,0</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9 702,2</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83,5</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0,4</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338691">
                <a:tc>
                  <a:txBody>
                    <a:bodyPr/>
                    <a:lstStyle/>
                    <a:p>
                      <a:pPr algn="l" fontAlgn="t"/>
                      <a:r>
                        <a:rPr lang="ru-RU" sz="1300" u="none" strike="noStrike" dirty="0">
                          <a:solidFill>
                            <a:schemeClr val="accent4">
                              <a:lumMod val="50000"/>
                            </a:schemeClr>
                          </a:solidFill>
                          <a:effectLst/>
                        </a:rPr>
                        <a:t>«Управление муниципальным имуществом»</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a:solidFill>
                            <a:schemeClr val="accent5">
                              <a:lumMod val="75000"/>
                            </a:schemeClr>
                          </a:solidFill>
                          <a:effectLst/>
                          <a:latin typeface="Times New Roman"/>
                        </a:rPr>
                        <a:t>71 982,8</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a:solidFill>
                            <a:schemeClr val="accent5">
                              <a:lumMod val="75000"/>
                            </a:schemeClr>
                          </a:solidFill>
                          <a:effectLst/>
                          <a:latin typeface="Times New Roman"/>
                        </a:rPr>
                        <a:t>63 474,4</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5">
                              <a:lumMod val="75000"/>
                            </a:schemeClr>
                          </a:solidFill>
                          <a:effectLst/>
                          <a:latin typeface="Times New Roman"/>
                        </a:rPr>
                        <a:t>88,2</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2,5</a:t>
                      </a:r>
                    </a:p>
                  </a:txBody>
                  <a:tcPr marL="7620" marR="7620" marT="7620" marB="0"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862740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half" idx="1"/>
            <p:extLst>
              <p:ext uri="{D42A27DB-BD31-4B8C-83A1-F6EECF244321}">
                <p14:modId xmlns:p14="http://schemas.microsoft.com/office/powerpoint/2010/main" val="3648567537"/>
              </p:ext>
            </p:extLst>
          </p:nvPr>
        </p:nvGraphicFramePr>
        <p:xfrm>
          <a:off x="467544" y="836715"/>
          <a:ext cx="8424936" cy="4948538"/>
        </p:xfrm>
        <a:graphic>
          <a:graphicData uri="http://schemas.openxmlformats.org/drawingml/2006/table">
            <a:tbl>
              <a:tblPr firstRow="1" bandRow="1">
                <a:tableStyleId>{B301B821-A1FF-4177-AEE7-76D212191A09}</a:tableStyleId>
              </a:tblPr>
              <a:tblGrid>
                <a:gridCol w="4032448">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1080120">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864096">
                  <a:extLst>
                    <a:ext uri="{9D8B030D-6E8A-4147-A177-3AD203B41FA5}">
                      <a16:colId xmlns:a16="http://schemas.microsoft.com/office/drawing/2014/main" xmlns="" val="20004"/>
                    </a:ext>
                  </a:extLst>
                </a:gridCol>
              </a:tblGrid>
              <a:tr h="1286310">
                <a:tc>
                  <a:txBody>
                    <a:bodyPr/>
                    <a:lstStyle/>
                    <a:p>
                      <a:pPr algn="ctr" fontAlgn="b"/>
                      <a:r>
                        <a:rPr lang="ru-RU" sz="1300" b="0" u="none" strike="noStrike" dirty="0">
                          <a:solidFill>
                            <a:schemeClr val="accent3">
                              <a:lumMod val="50000"/>
                            </a:schemeClr>
                          </a:solidFill>
                          <a:effectLst/>
                        </a:rPr>
                        <a:t>Наименование программы</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Утвержденный план на 2022 г.</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Проект </a:t>
                      </a:r>
                      <a:br>
                        <a:rPr lang="ru-RU" sz="1300" b="0" u="none" strike="noStrike" dirty="0">
                          <a:solidFill>
                            <a:schemeClr val="accent3">
                              <a:lumMod val="50000"/>
                            </a:schemeClr>
                          </a:solidFill>
                          <a:effectLst/>
                        </a:rPr>
                      </a:br>
                      <a:r>
                        <a:rPr lang="ru-RU" sz="1300" b="0" u="none" strike="noStrike" dirty="0">
                          <a:solidFill>
                            <a:schemeClr val="accent3">
                              <a:lumMod val="50000"/>
                            </a:schemeClr>
                          </a:solidFill>
                          <a:effectLst/>
                        </a:rPr>
                        <a:t>2023 г.</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Изменения к предыдущему году,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300" b="0" u="none" strike="noStrike" dirty="0">
                          <a:solidFill>
                            <a:schemeClr val="accent3">
                              <a:lumMod val="50000"/>
                            </a:schemeClr>
                          </a:solidFill>
                          <a:effectLst/>
                        </a:rPr>
                        <a:t>Удельный вес в общей сумме расходов</a:t>
                      </a:r>
                      <a:endParaRPr lang="ru-RU" sz="1300" b="0" i="0" u="none" strike="noStrike" dirty="0">
                        <a:solidFill>
                          <a:schemeClr val="accent3">
                            <a:lumMod val="50000"/>
                          </a:schemeClr>
                        </a:solidFill>
                        <a:effectLst/>
                        <a:latin typeface="Times New Roman"/>
                      </a:endParaRPr>
                    </a:p>
                    <a:p>
                      <a:pPr algn="ctr" fontAlgn="b"/>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464617">
                <a:tc>
                  <a:txBody>
                    <a:bodyPr/>
                    <a:lstStyle/>
                    <a:p>
                      <a:pPr algn="l" fontAlgn="t"/>
                      <a:r>
                        <a:rPr lang="ru-RU" sz="1300" u="none" strike="noStrike" dirty="0">
                          <a:solidFill>
                            <a:schemeClr val="accent4">
                              <a:lumMod val="50000"/>
                            </a:schemeClr>
                          </a:solidFill>
                          <a:effectLst/>
                          <a:latin typeface="+mn-lt"/>
                        </a:rPr>
                        <a:t>«Содействие развитию муниципальных образований и местного самоуправления»</a:t>
                      </a:r>
                      <a:endParaRPr lang="ru-RU" sz="1300" b="0" i="0" u="none" strike="noStrike" dirty="0">
                        <a:solidFill>
                          <a:schemeClr val="accent4">
                            <a:lumMod val="50000"/>
                          </a:schemeClr>
                        </a:solidFill>
                        <a:effectLst/>
                        <a:latin typeface="+mn-lt"/>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318 189,3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1 057 584,8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332,4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41,4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860271">
                <a:tc>
                  <a:txBody>
                    <a:bodyPr/>
                    <a:lstStyle/>
                    <a:p>
                      <a:pPr algn="l" fontAlgn="t"/>
                      <a:r>
                        <a:rPr lang="ru-RU" sz="1300" u="none" strike="noStrike" dirty="0">
                          <a:solidFill>
                            <a:schemeClr val="accent4">
                              <a:lumMod val="50000"/>
                            </a:schemeClr>
                          </a:solidFill>
                          <a:effectLst/>
                          <a:latin typeface="+mn-lt"/>
                        </a:rPr>
                        <a:t>«Управление муниципальными финансами, повышение устойчивости бюджетов муниципальных образований Павловского муниципального района Воронежской области»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91 420,0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133 368,1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145,9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5,2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246589">
                <a:tc>
                  <a:txBody>
                    <a:bodyPr/>
                    <a:lstStyle/>
                    <a:p>
                      <a:pPr algn="l" fontAlgn="t"/>
                      <a:r>
                        <a:rPr lang="ru-RU" sz="1300" u="none" strike="noStrike" dirty="0">
                          <a:solidFill>
                            <a:schemeClr val="accent4">
                              <a:lumMod val="50000"/>
                            </a:schemeClr>
                          </a:solidFill>
                          <a:effectLst/>
                          <a:latin typeface="+mn-lt"/>
                        </a:rPr>
                        <a:t>«Развитие физической культуры и спорта»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80 128,3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31 695,7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39,6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r h="484045">
                <a:tc>
                  <a:txBody>
                    <a:bodyPr/>
                    <a:lstStyle/>
                    <a:p>
                      <a:pPr algn="l" fontAlgn="t"/>
                      <a:r>
                        <a:rPr lang="ru-RU" sz="1300" u="none" strike="noStrike" dirty="0">
                          <a:solidFill>
                            <a:schemeClr val="accent4">
                              <a:lumMod val="50000"/>
                            </a:schemeClr>
                          </a:solidFill>
                          <a:effectLst/>
                          <a:latin typeface="+mn-lt"/>
                        </a:rPr>
                        <a:t>«Социализация детей сирот и детей, нуждающихся в особой защите</a:t>
                      </a:r>
                      <a:r>
                        <a:rPr lang="ru-RU" sz="1300" u="none" strike="noStrike" baseline="0" dirty="0">
                          <a:solidFill>
                            <a:schemeClr val="accent4">
                              <a:lumMod val="50000"/>
                            </a:schemeClr>
                          </a:solidFill>
                          <a:effectLst/>
                          <a:latin typeface="+mn-lt"/>
                        </a:rPr>
                        <a:t> государства</a:t>
                      </a:r>
                      <a:r>
                        <a:rPr lang="ru-RU" sz="1300" u="none" strike="noStrike" dirty="0">
                          <a:solidFill>
                            <a:schemeClr val="accent4">
                              <a:lumMod val="50000"/>
                            </a:schemeClr>
                          </a:solidFill>
                          <a:effectLst/>
                          <a:latin typeface="+mn-lt"/>
                        </a:rPr>
                        <a:t>»</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29 175,6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33 752,4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115,7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4"/>
                  </a:ext>
                </a:extLst>
              </a:tr>
              <a:tr h="246589">
                <a:tc>
                  <a:txBody>
                    <a:bodyPr/>
                    <a:lstStyle/>
                    <a:p>
                      <a:pPr algn="l" fontAlgn="t"/>
                      <a:r>
                        <a:rPr lang="ru-RU" sz="1300" u="none" strike="noStrike" dirty="0">
                          <a:solidFill>
                            <a:schemeClr val="accent4">
                              <a:lumMod val="50000"/>
                            </a:schemeClr>
                          </a:solidFill>
                          <a:effectLst/>
                          <a:latin typeface="+mn-lt"/>
                        </a:rPr>
                        <a:t>«Развитие молодежной политики»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2 450,9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3 164,2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129,1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0,1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246589">
                <a:tc>
                  <a:txBody>
                    <a:bodyPr/>
                    <a:lstStyle/>
                    <a:p>
                      <a:pPr algn="l" fontAlgn="t"/>
                      <a:r>
                        <a:rPr lang="ru-RU" sz="1300" b="0" i="0" u="none" strike="noStrike" dirty="0">
                          <a:solidFill>
                            <a:schemeClr val="accent4">
                              <a:lumMod val="50000"/>
                            </a:schemeClr>
                          </a:solidFill>
                          <a:effectLst/>
                          <a:latin typeface="+mn-lt"/>
                          <a:cs typeface="Microsoft Sans Serif" pitchFamily="34" charset="0"/>
                        </a:rPr>
                        <a:t>«Охрана окружающей среды и природные ресурсы»</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81 795,9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2 622,8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0,1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629483">
                <a:tc>
                  <a:txBody>
                    <a:bodyPr/>
                    <a:lstStyle/>
                    <a:p>
                      <a:pPr algn="l" fontAlgn="b"/>
                      <a:r>
                        <a:rPr lang="ru-RU" sz="1300" u="none" strike="noStrike" dirty="0">
                          <a:solidFill>
                            <a:schemeClr val="accent4">
                              <a:lumMod val="50000"/>
                            </a:schemeClr>
                          </a:solidFill>
                          <a:effectLst/>
                          <a:latin typeface="+mn-lt"/>
                        </a:rPr>
                        <a:t>Непрограммные расходы бюджета Павловского муниципального района Воронежской области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a:solidFill>
                            <a:schemeClr val="accent5">
                              <a:lumMod val="75000"/>
                            </a:schemeClr>
                          </a:solidFill>
                          <a:effectLst/>
                          <a:latin typeface="Times New Roman"/>
                          <a:ea typeface="+mn-ea"/>
                          <a:cs typeface="+mn-cs"/>
                        </a:rPr>
                        <a:t>34 433,0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37 891,6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5">
                              <a:lumMod val="75000"/>
                            </a:schemeClr>
                          </a:solidFill>
                          <a:effectLst/>
                          <a:latin typeface="Times New Roman"/>
                          <a:ea typeface="+mn-ea"/>
                          <a:cs typeface="+mn-cs"/>
                        </a:rPr>
                        <a:t>110,0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1,5</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484045">
                <a:tc>
                  <a:txBody>
                    <a:bodyPr/>
                    <a:lstStyle/>
                    <a:p>
                      <a:pPr algn="l" fontAlgn="b"/>
                      <a:r>
                        <a:rPr lang="ru-RU" sz="1400" b="1" u="none" strike="noStrike" dirty="0">
                          <a:solidFill>
                            <a:schemeClr val="accent4">
                              <a:lumMod val="50000"/>
                            </a:schemeClr>
                          </a:solidFill>
                          <a:effectLst/>
                          <a:latin typeface="+mn-lt"/>
                        </a:rPr>
                        <a:t>ИТОГО</a:t>
                      </a:r>
                      <a:endParaRPr lang="ru-RU" sz="1400" b="1" i="1"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1 696 388,2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2 557 026,7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150,7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5">
                              <a:lumMod val="75000"/>
                            </a:schemeClr>
                          </a:solidFill>
                          <a:effectLst/>
                          <a:latin typeface="Times New Roman"/>
                          <a:ea typeface="+mn-ea"/>
                          <a:cs typeface="+mn-cs"/>
                        </a:rPr>
                        <a:t>100,0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2392924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08720"/>
            <a:ext cx="8064896" cy="1077218"/>
          </a:xfrm>
          <a:prstGeom prst="rect">
            <a:avLst/>
          </a:prstGeom>
        </p:spPr>
        <p:txBody>
          <a:bodyPr wrap="square">
            <a:spAutoFit/>
          </a:bodyPr>
          <a:lstStyle/>
          <a:p>
            <a:pPr algn="just"/>
            <a:r>
              <a:rPr lang="ru-RU" sz="1600" dirty="0">
                <a:solidFill>
                  <a:schemeClr val="accent6">
                    <a:lumMod val="75000"/>
                  </a:schemeClr>
                </a:solidFill>
              </a:rPr>
              <a:t>       </a:t>
            </a:r>
            <a:r>
              <a:rPr lang="ru-RU" sz="1600" dirty="0">
                <a:solidFill>
                  <a:schemeClr val="accent4">
                    <a:lumMod val="50000"/>
                  </a:schemeClr>
                </a:solidFill>
              </a:rPr>
              <a:t>Как и в предыдущие годы на территории Павловского муниципального района Воронежской области планируется реализация приоритетных национальных проектов.  В бюджете на 2023 год предусмотрены ассигнования за счет средств федерального, областного и местного бюджетов на финансирование следующих региональных проектов</a:t>
            </a:r>
          </a:p>
        </p:txBody>
      </p:sp>
      <p:graphicFrame>
        <p:nvGraphicFramePr>
          <p:cNvPr id="17" name="Схема 16"/>
          <p:cNvGraphicFramePr/>
          <p:nvPr>
            <p:extLst>
              <p:ext uri="{D42A27DB-BD31-4B8C-83A1-F6EECF244321}">
                <p14:modId xmlns:p14="http://schemas.microsoft.com/office/powerpoint/2010/main" val="4245975821"/>
              </p:ext>
            </p:extLst>
          </p:nvPr>
        </p:nvGraphicFramePr>
        <p:xfrm>
          <a:off x="520461" y="1985939"/>
          <a:ext cx="8147345" cy="1227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Объект 3"/>
          <p:cNvSpPr txBox="1">
            <a:spLocks/>
          </p:cNvSpPr>
          <p:nvPr/>
        </p:nvSpPr>
        <p:spPr>
          <a:xfrm>
            <a:off x="539552" y="404664"/>
            <a:ext cx="6336704" cy="576064"/>
          </a:xfrm>
          <a:prstGeom prst="rect">
            <a:avLst/>
          </a:prstGeom>
        </p:spPr>
        <p:txBody>
          <a:bodyPr/>
          <a:lst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a:lstStyle>
          <a:p>
            <a:pPr marL="45720" indent="0" algn="ctr">
              <a:buFontTx/>
              <a:buNone/>
            </a:pPr>
            <a:r>
              <a:rPr lang="ru-RU" sz="2500" b="1" dirty="0">
                <a:solidFill>
                  <a:schemeClr val="accent3">
                    <a:lumMod val="50000"/>
                  </a:schemeClr>
                </a:solidFill>
              </a:rPr>
              <a:t>Национальные проекты</a:t>
            </a:r>
          </a:p>
        </p:txBody>
      </p:sp>
      <p:pic>
        <p:nvPicPr>
          <p:cNvPr id="1027" name="Picture 3" descr="C:\Users\plan2\Desktop\для подготовки бюджета для граждан\картинки\national_projects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32240" y="313643"/>
            <a:ext cx="2168825" cy="758105"/>
          </a:xfrm>
          <a:prstGeom prst="rect">
            <a:avLst/>
          </a:prstGeom>
          <a:ln>
            <a:noFill/>
          </a:ln>
          <a:effectLst>
            <a:softEdge rad="112500"/>
          </a:effectLst>
        </p:spPr>
      </p:pic>
      <p:grpSp>
        <p:nvGrpSpPr>
          <p:cNvPr id="8" name="Группа 7"/>
          <p:cNvGrpSpPr/>
          <p:nvPr/>
        </p:nvGrpSpPr>
        <p:grpSpPr>
          <a:xfrm>
            <a:off x="539552" y="3356992"/>
            <a:ext cx="8128255" cy="1272130"/>
            <a:chOff x="0" y="389827"/>
            <a:chExt cx="8128255" cy="1721726"/>
          </a:xfrm>
          <a:scene3d>
            <a:camera prst="orthographicFront"/>
            <a:lightRig rig="flat" dir="t"/>
          </a:scene3d>
        </p:grpSpPr>
        <p:sp>
          <p:nvSpPr>
            <p:cNvPr id="9" name="Скругленный прямоугольник 8"/>
            <p:cNvSpPr/>
            <p:nvPr/>
          </p:nvSpPr>
          <p:spPr>
            <a:xfrm>
              <a:off x="36004" y="452484"/>
              <a:ext cx="8092250" cy="1596413"/>
            </a:xfrm>
            <a:prstGeom prst="roundRect">
              <a:avLst/>
            </a:prstGeom>
            <a:sp3d prstMaterial="dkEdge">
              <a:bevelT w="8200" h="38100"/>
            </a:sp3d>
          </p:spPr>
          <p:style>
            <a:lnRef idx="1">
              <a:schemeClr val="accent3"/>
            </a:lnRef>
            <a:fillRef idx="2">
              <a:schemeClr val="accent3"/>
            </a:fillRef>
            <a:effectRef idx="1">
              <a:schemeClr val="accent3"/>
            </a:effectRef>
            <a:fontRef idx="minor">
              <a:schemeClr val="dk1"/>
            </a:fontRef>
          </p:style>
        </p:sp>
        <p:sp>
          <p:nvSpPr>
            <p:cNvPr id="10" name="Скругленный прямоугольник 4"/>
            <p:cNvSpPr/>
            <p:nvPr/>
          </p:nvSpPr>
          <p:spPr>
            <a:xfrm>
              <a:off x="0" y="389827"/>
              <a:ext cx="8128255" cy="172172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1600" b="1" u="sng" kern="1200" dirty="0">
                  <a:solidFill>
                    <a:schemeClr val="accent3">
                      <a:lumMod val="50000"/>
                    </a:schemeClr>
                  </a:solidFill>
                </a:rPr>
                <a:t>«Патриотическое воспитание граждан РФ»</a:t>
              </a:r>
            </a:p>
            <a:p>
              <a:pPr lvl="0" algn="ctr" defTabSz="889000">
                <a:lnSpc>
                  <a:spcPct val="90000"/>
                </a:lnSpc>
                <a:spcBef>
                  <a:spcPct val="0"/>
                </a:spcBef>
                <a:spcAft>
                  <a:spcPct val="35000"/>
                </a:spcAft>
              </a:pPr>
              <a:r>
                <a:rPr lang="ru-RU" sz="1300" dirty="0">
                  <a:solidFill>
                    <a:schemeClr val="accent3">
                      <a:lumMod val="50000"/>
                    </a:schemeClr>
                  </a:solidFill>
                </a:rPr>
                <a:t>планируется усилить воспитательные составляющие в учебной и учебно-методической литературе, на уроках и во </a:t>
              </a:r>
              <a:r>
                <a:rPr lang="ru-RU" sz="1300" dirty="0" err="1">
                  <a:solidFill>
                    <a:schemeClr val="accent3">
                      <a:lumMod val="50000"/>
                    </a:schemeClr>
                  </a:solidFill>
                </a:rPr>
                <a:t>внеучебной</a:t>
              </a:r>
              <a:r>
                <a:rPr lang="ru-RU" sz="1300" dirty="0">
                  <a:solidFill>
                    <a:schemeClr val="accent3">
                      <a:lumMod val="50000"/>
                    </a:schemeClr>
                  </a:solidFill>
                </a:rPr>
                <a:t> деятельности</a:t>
              </a:r>
              <a:r>
                <a:rPr lang="ru-RU" sz="1300" b="1" dirty="0">
                  <a:solidFill>
                    <a:schemeClr val="accent3">
                      <a:lumMod val="50000"/>
                    </a:schemeClr>
                  </a:solidFill>
                </a:rPr>
                <a:t> </a:t>
              </a:r>
            </a:p>
            <a:p>
              <a:pPr lvl="0" algn="ctr" defTabSz="889000">
                <a:lnSpc>
                  <a:spcPct val="90000"/>
                </a:lnSpc>
                <a:spcBef>
                  <a:spcPct val="0"/>
                </a:spcBef>
                <a:spcAft>
                  <a:spcPct val="35000"/>
                </a:spcAft>
              </a:pPr>
              <a:r>
                <a:rPr lang="ru-RU" sz="1400" b="1" kern="1200" dirty="0">
                  <a:solidFill>
                    <a:schemeClr val="accent3">
                      <a:lumMod val="50000"/>
                    </a:schemeClr>
                  </a:solidFill>
                </a:rPr>
                <a:t>в сумме 1 347,8 тыс. рублей</a:t>
              </a:r>
              <a:r>
                <a:rPr lang="ru-RU" sz="1300" b="1" kern="1200" dirty="0">
                  <a:solidFill>
                    <a:schemeClr val="accent3">
                      <a:lumMod val="50000"/>
                    </a:schemeClr>
                  </a:solidFill>
                </a:rPr>
                <a:t>.</a:t>
              </a:r>
            </a:p>
          </p:txBody>
        </p:sp>
      </p:grpSp>
      <p:grpSp>
        <p:nvGrpSpPr>
          <p:cNvPr id="12" name="Группа 11"/>
          <p:cNvGrpSpPr/>
          <p:nvPr/>
        </p:nvGrpSpPr>
        <p:grpSpPr>
          <a:xfrm>
            <a:off x="539552" y="4797152"/>
            <a:ext cx="8136904" cy="1296144"/>
            <a:chOff x="632" y="-912143"/>
            <a:chExt cx="8208280" cy="2511327"/>
          </a:xfrm>
          <a:scene3d>
            <a:camera prst="orthographicFront"/>
            <a:lightRig rig="flat" dir="t"/>
          </a:scene3d>
        </p:grpSpPr>
        <p:sp>
          <p:nvSpPr>
            <p:cNvPr id="13" name="Скругленный прямоугольник 12"/>
            <p:cNvSpPr/>
            <p:nvPr/>
          </p:nvSpPr>
          <p:spPr>
            <a:xfrm>
              <a:off x="632" y="-912143"/>
              <a:ext cx="8208280" cy="2318747"/>
            </a:xfrm>
            <a:prstGeom prst="roundRect">
              <a:avLst/>
            </a:prstGeom>
            <a:sp3d prstMaterial="dkEdge">
              <a:bevelT w="8200" h="38100"/>
            </a:sp3d>
          </p:spPr>
          <p:style>
            <a:lnRef idx="1">
              <a:schemeClr val="accent3"/>
            </a:lnRef>
            <a:fillRef idx="2">
              <a:schemeClr val="accent3"/>
            </a:fillRef>
            <a:effectRef idx="1">
              <a:schemeClr val="accent3"/>
            </a:effectRef>
            <a:fontRef idx="minor">
              <a:schemeClr val="dk1"/>
            </a:fontRef>
          </p:style>
        </p:sp>
        <p:sp>
          <p:nvSpPr>
            <p:cNvPr id="14" name="Скругленный прямоугольник 4"/>
            <p:cNvSpPr/>
            <p:nvPr/>
          </p:nvSpPr>
          <p:spPr>
            <a:xfrm>
              <a:off x="69601" y="-912143"/>
              <a:ext cx="8069710" cy="251132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1600" b="1" u="sng" dirty="0">
                  <a:solidFill>
                    <a:schemeClr val="accent3">
                      <a:lumMod val="50000"/>
                    </a:schemeClr>
                  </a:solidFill>
                </a:rPr>
                <a:t>«Обеспечение качественно нового уровня развития инфраструктуры культуры»</a:t>
              </a:r>
              <a:endParaRPr lang="ru-RU" sz="1600" b="1" u="sng" kern="1200" dirty="0">
                <a:solidFill>
                  <a:schemeClr val="accent3">
                    <a:lumMod val="50000"/>
                  </a:schemeClr>
                </a:solidFill>
              </a:endParaRPr>
            </a:p>
            <a:p>
              <a:pPr lvl="0" algn="ctr" defTabSz="889000">
                <a:lnSpc>
                  <a:spcPct val="90000"/>
                </a:lnSpc>
                <a:spcBef>
                  <a:spcPct val="0"/>
                </a:spcBef>
                <a:spcAft>
                  <a:spcPct val="35000"/>
                </a:spcAft>
              </a:pPr>
              <a:r>
                <a:rPr lang="ru-RU" sz="1300" dirty="0">
                  <a:solidFill>
                    <a:schemeClr val="accent3">
                      <a:lumMod val="50000"/>
                    </a:schemeClr>
                  </a:solidFill>
                </a:rPr>
                <a:t>граждане получают дополнительные возможности для творческого развития и самореализации в современных учреждениях культуры, а также более широкий доступ к культурным ценностям</a:t>
              </a:r>
            </a:p>
            <a:p>
              <a:pPr lvl="0" algn="ctr" defTabSz="889000">
                <a:lnSpc>
                  <a:spcPct val="90000"/>
                </a:lnSpc>
                <a:spcBef>
                  <a:spcPct val="0"/>
                </a:spcBef>
                <a:spcAft>
                  <a:spcPct val="35000"/>
                </a:spcAft>
              </a:pPr>
              <a:r>
                <a:rPr lang="ru-RU" sz="1400" b="1" kern="1200" dirty="0">
                  <a:solidFill>
                    <a:schemeClr val="accent3">
                      <a:lumMod val="50000"/>
                    </a:schemeClr>
                  </a:solidFill>
                </a:rPr>
                <a:t>в сумме 4 814,0 тыс. рублей.</a:t>
              </a:r>
            </a:p>
          </p:txBody>
        </p:sp>
      </p:grpSp>
      <p:sp>
        <p:nvSpPr>
          <p:cNvPr id="18" name="Скругленный прямоугольник 4"/>
          <p:cNvSpPr/>
          <p:nvPr/>
        </p:nvSpPr>
        <p:spPr>
          <a:xfrm>
            <a:off x="585726" y="5306115"/>
            <a:ext cx="8082080" cy="940845"/>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endParaRPr lang="ru-RU" sz="1300" b="1" kern="1200" dirty="0">
              <a:solidFill>
                <a:schemeClr val="accent3">
                  <a:lumMod val="50000"/>
                </a:schemeClr>
              </a:solidFill>
            </a:endParaRPr>
          </a:p>
        </p:txBody>
      </p:sp>
    </p:spTree>
    <p:extLst>
      <p:ext uri="{BB962C8B-B14F-4D97-AF65-F5344CB8AC3E}">
        <p14:creationId xmlns:p14="http://schemas.microsoft.com/office/powerpoint/2010/main" val="555139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99000"/>
            <a:duotone>
              <a:schemeClr val="bg1">
                <a:shade val="20000"/>
                <a:satMod val="350000"/>
                <a:lumMod val="125000"/>
              </a:schemeClr>
              <a:schemeClr val="bg1">
                <a:tint val="90000"/>
                <a:satMod val="250000"/>
              </a:schemeClr>
            </a:duotone>
            <a:lum/>
          </a:blip>
          <a:srcRect/>
          <a:stretch>
            <a:fillRect/>
          </a:stretch>
        </a:blipFill>
        <a:effectLst/>
      </p:bgPr>
    </p:bg>
    <p:spTree>
      <p:nvGrpSpPr>
        <p:cNvPr id="1" name=""/>
        <p:cNvGrpSpPr/>
        <p:nvPr/>
      </p:nvGrpSpPr>
      <p:grpSpPr>
        <a:xfrm>
          <a:off x="0" y="0"/>
          <a:ext cx="0" cy="0"/>
          <a:chOff x="0" y="0"/>
          <a:chExt cx="0" cy="0"/>
        </a:xfrm>
      </p:grpSpPr>
      <p:sp>
        <p:nvSpPr>
          <p:cNvPr id="4" name="Объект 3"/>
          <p:cNvSpPr>
            <a:spLocks noGrp="1"/>
          </p:cNvSpPr>
          <p:nvPr>
            <p:ph sz="half" idx="1"/>
          </p:nvPr>
        </p:nvSpPr>
        <p:spPr>
          <a:xfrm>
            <a:off x="683568" y="332656"/>
            <a:ext cx="7920880" cy="1080120"/>
          </a:xfrm>
        </p:spPr>
        <p:txBody>
          <a:bodyPr>
            <a:noAutofit/>
          </a:bodyPr>
          <a:lstStyle/>
          <a:p>
            <a:pPr marL="45720" indent="0" algn="ctr">
              <a:buNone/>
            </a:pPr>
            <a:r>
              <a:rPr lang="ru-RU" b="1" dirty="0">
                <a:solidFill>
                  <a:schemeClr val="accent3">
                    <a:lumMod val="50000"/>
                  </a:schemeClr>
                </a:solidFill>
              </a:rPr>
              <a:t>Финансирование </a:t>
            </a:r>
            <a:r>
              <a:rPr lang="en-US" b="1" dirty="0">
                <a:solidFill>
                  <a:schemeClr val="accent3">
                    <a:lumMod val="50000"/>
                  </a:schemeClr>
                </a:solidFill>
              </a:rPr>
              <a:t> </a:t>
            </a:r>
            <a:r>
              <a:rPr lang="ru-RU" b="1" dirty="0">
                <a:solidFill>
                  <a:schemeClr val="accent3">
                    <a:lumMod val="50000"/>
                  </a:schemeClr>
                </a:solidFill>
              </a:rPr>
              <a:t>отраслей </a:t>
            </a:r>
            <a:r>
              <a:rPr lang="en-US" b="1" dirty="0">
                <a:solidFill>
                  <a:schemeClr val="accent3">
                    <a:lumMod val="50000"/>
                  </a:schemeClr>
                </a:solidFill>
              </a:rPr>
              <a:t> </a:t>
            </a:r>
            <a:r>
              <a:rPr lang="ru-RU" b="1" dirty="0">
                <a:solidFill>
                  <a:schemeClr val="accent3">
                    <a:lumMod val="50000"/>
                  </a:schemeClr>
                </a:solidFill>
              </a:rPr>
              <a:t>социальной сферы на 2023 год</a:t>
            </a:r>
            <a:endParaRPr lang="ru-RU" dirty="0">
              <a:solidFill>
                <a:schemeClr val="accent3">
                  <a:lumMod val="50000"/>
                </a:schemeClr>
              </a:solidFill>
            </a:endParaRPr>
          </a:p>
        </p:txBody>
      </p:sp>
      <p:graphicFrame>
        <p:nvGraphicFramePr>
          <p:cNvPr id="14" name="Объект 13"/>
          <p:cNvGraphicFramePr>
            <a:graphicFrameLocks noGrp="1"/>
          </p:cNvGraphicFramePr>
          <p:nvPr>
            <p:ph sz="half" idx="2"/>
            <p:extLst>
              <p:ext uri="{D42A27DB-BD31-4B8C-83A1-F6EECF244321}">
                <p14:modId xmlns:p14="http://schemas.microsoft.com/office/powerpoint/2010/main" val="1466976058"/>
              </p:ext>
            </p:extLst>
          </p:nvPr>
        </p:nvGraphicFramePr>
        <p:xfrm>
          <a:off x="539553" y="1340769"/>
          <a:ext cx="7920879" cy="3960440"/>
        </p:xfrm>
        <a:graphic>
          <a:graphicData uri="http://schemas.openxmlformats.org/drawingml/2006/chart">
            <c:chart xmlns:c="http://schemas.openxmlformats.org/drawingml/2006/chart" xmlns:r="http://schemas.openxmlformats.org/officeDocument/2006/relationships" r:id="rId4"/>
          </a:graphicData>
        </a:graphic>
      </p:graphicFrame>
      <p:sp>
        <p:nvSpPr>
          <p:cNvPr id="15" name="Объект 3"/>
          <p:cNvSpPr txBox="1">
            <a:spLocks/>
          </p:cNvSpPr>
          <p:nvPr/>
        </p:nvSpPr>
        <p:spPr>
          <a:xfrm>
            <a:off x="467544" y="5301208"/>
            <a:ext cx="8325545" cy="864096"/>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ru-RU" sz="1800" b="1" dirty="0">
                <a:solidFill>
                  <a:schemeClr val="accent3">
                    <a:lumMod val="50000"/>
                  </a:schemeClr>
                </a:solidFill>
              </a:rPr>
              <a:t>ВСЕГО отрасли социальной сферы </a:t>
            </a:r>
          </a:p>
          <a:p>
            <a:pPr marL="45720" indent="0" algn="ctr">
              <a:buNone/>
            </a:pPr>
            <a:r>
              <a:rPr lang="ru-RU" sz="1800" b="1" dirty="0">
                <a:solidFill>
                  <a:schemeClr val="accent3">
                    <a:lumMod val="50000"/>
                  </a:schemeClr>
                </a:solidFill>
              </a:rPr>
              <a:t>1 231 792,1 тыс. руб. (48,2%) всех расходов бюджета. </a:t>
            </a:r>
          </a:p>
        </p:txBody>
      </p:sp>
    </p:spTree>
    <p:extLst>
      <p:ext uri="{BB962C8B-B14F-4D97-AF65-F5344CB8AC3E}">
        <p14:creationId xmlns:p14="http://schemas.microsoft.com/office/powerpoint/2010/main" val="3417967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260649"/>
            <a:ext cx="8280919" cy="1296143"/>
          </a:xfrm>
        </p:spPr>
        <p:txBody>
          <a:bodyPr>
            <a:noAutofit/>
          </a:bodyPr>
          <a:lstStyle/>
          <a:p>
            <a:pPr marL="45720" indent="0" algn="ctr">
              <a:buNone/>
            </a:pPr>
            <a:r>
              <a:rPr lang="ru-RU" sz="2300" b="1" dirty="0">
                <a:solidFill>
                  <a:schemeClr val="accent3">
                    <a:lumMod val="50000"/>
                  </a:schemeClr>
                </a:solidFill>
              </a:rPr>
              <a:t>Динамика роста средней заработной платы по отдельным категориям работников учреждений культуры и образования, руб.</a:t>
            </a: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912349587"/>
              </p:ext>
            </p:extLst>
          </p:nvPr>
        </p:nvGraphicFramePr>
        <p:xfrm>
          <a:off x="467544" y="1556792"/>
          <a:ext cx="8208912"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27513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332656"/>
            <a:ext cx="8496944" cy="1080120"/>
          </a:xfrm>
        </p:spPr>
        <p:txBody>
          <a:bodyPr>
            <a:noAutofit/>
          </a:bodyPr>
          <a:lstStyle/>
          <a:p>
            <a:pPr marL="45720" indent="0" algn="ctr">
              <a:buNone/>
            </a:pPr>
            <a:r>
              <a:rPr lang="ru-RU" sz="2100" b="1" dirty="0">
                <a:solidFill>
                  <a:schemeClr val="accent3">
                    <a:lumMod val="50000"/>
                  </a:schemeClr>
                </a:solidFill>
              </a:rPr>
              <a:t>Бюджетные ассигнования на исполнение публичных нормативных обязательств Павловского муниципального района Воронежской области на 2023 год и на плановый период 2024 и 2025 годов </a:t>
            </a:r>
          </a:p>
        </p:txBody>
      </p:sp>
      <p:graphicFrame>
        <p:nvGraphicFramePr>
          <p:cNvPr id="9" name="Объект 8"/>
          <p:cNvGraphicFramePr>
            <a:graphicFrameLocks noGrp="1"/>
          </p:cNvGraphicFramePr>
          <p:nvPr>
            <p:ph sz="half" idx="2"/>
            <p:extLst>
              <p:ext uri="{D42A27DB-BD31-4B8C-83A1-F6EECF244321}">
                <p14:modId xmlns:p14="http://schemas.microsoft.com/office/powerpoint/2010/main" val="1160771924"/>
              </p:ext>
            </p:extLst>
          </p:nvPr>
        </p:nvGraphicFramePr>
        <p:xfrm>
          <a:off x="395536" y="1484784"/>
          <a:ext cx="8208911" cy="4634057"/>
        </p:xfrm>
        <a:graphic>
          <a:graphicData uri="http://schemas.openxmlformats.org/drawingml/2006/table">
            <a:tbl>
              <a:tblPr firstRow="1" bandRow="1">
                <a:tableStyleId>{69012ECD-51FC-41F1-AA8D-1B2483CD663E}</a:tableStyleId>
              </a:tblPr>
              <a:tblGrid>
                <a:gridCol w="4497056">
                  <a:extLst>
                    <a:ext uri="{9D8B030D-6E8A-4147-A177-3AD203B41FA5}">
                      <a16:colId xmlns:a16="http://schemas.microsoft.com/office/drawing/2014/main" xmlns="" val="20000"/>
                    </a:ext>
                  </a:extLst>
                </a:gridCol>
                <a:gridCol w="1142109">
                  <a:extLst>
                    <a:ext uri="{9D8B030D-6E8A-4147-A177-3AD203B41FA5}">
                      <a16:colId xmlns:a16="http://schemas.microsoft.com/office/drawing/2014/main" xmlns="" val="20001"/>
                    </a:ext>
                  </a:extLst>
                </a:gridCol>
                <a:gridCol w="927964">
                  <a:extLst>
                    <a:ext uri="{9D8B030D-6E8A-4147-A177-3AD203B41FA5}">
                      <a16:colId xmlns:a16="http://schemas.microsoft.com/office/drawing/2014/main" xmlns="" val="20002"/>
                    </a:ext>
                  </a:extLst>
                </a:gridCol>
                <a:gridCol w="856582">
                  <a:extLst>
                    <a:ext uri="{9D8B030D-6E8A-4147-A177-3AD203B41FA5}">
                      <a16:colId xmlns:a16="http://schemas.microsoft.com/office/drawing/2014/main" xmlns="" val="20003"/>
                    </a:ext>
                  </a:extLst>
                </a:gridCol>
                <a:gridCol w="785200">
                  <a:extLst>
                    <a:ext uri="{9D8B030D-6E8A-4147-A177-3AD203B41FA5}">
                      <a16:colId xmlns:a16="http://schemas.microsoft.com/office/drawing/2014/main" xmlns="" val="20004"/>
                    </a:ext>
                  </a:extLst>
                </a:gridCol>
              </a:tblGrid>
              <a:tr h="267814">
                <a:tc rowSpan="2">
                  <a:txBody>
                    <a:bodyPr/>
                    <a:lstStyle/>
                    <a:p>
                      <a:pPr algn="ctr" fontAlgn="ctr"/>
                      <a:r>
                        <a:rPr lang="ru-RU" sz="1300" b="0" u="none" strike="noStrike" dirty="0">
                          <a:solidFill>
                            <a:schemeClr val="accent3">
                              <a:lumMod val="50000"/>
                            </a:schemeClr>
                          </a:solidFill>
                          <a:effectLst/>
                        </a:rPr>
                        <a:t>Наименование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rowSpan="2">
                  <a:txBody>
                    <a:bodyPr/>
                    <a:lstStyle/>
                    <a:p>
                      <a:pPr algn="ctr" fontAlgn="ctr"/>
                      <a:r>
                        <a:rPr lang="ru-RU" sz="1300" b="0" u="none" strike="noStrike" dirty="0">
                          <a:solidFill>
                            <a:schemeClr val="accent3">
                              <a:lumMod val="50000"/>
                            </a:schemeClr>
                          </a:solidFill>
                          <a:effectLst/>
                        </a:rPr>
                        <a:t>Утвержденный бюджет на  2022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3">
                  <a:txBody>
                    <a:bodyPr/>
                    <a:lstStyle/>
                    <a:p>
                      <a:pPr algn="ctr" fontAlgn="ctr"/>
                      <a:r>
                        <a:rPr lang="ru-RU" sz="1300" b="0" u="none" strike="noStrike" dirty="0">
                          <a:solidFill>
                            <a:schemeClr val="accent3">
                              <a:lumMod val="50000"/>
                            </a:schemeClr>
                          </a:solidFill>
                          <a:effectLst/>
                        </a:rPr>
                        <a:t>Проект бюджета на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15792">
                <a:tc vMerge="1">
                  <a:txBody>
                    <a:bodyPr/>
                    <a:lstStyle/>
                    <a:p>
                      <a:endParaRPr lang="ru-RU"/>
                    </a:p>
                  </a:txBody>
                  <a:tcPr/>
                </a:tc>
                <a:tc vMerge="1">
                  <a:txBody>
                    <a:bodyPr/>
                    <a:lstStyle/>
                    <a:p>
                      <a:endParaRPr lang="ru-RU"/>
                    </a:p>
                  </a:txBody>
                  <a:tcPr/>
                </a:tc>
                <a:tc>
                  <a:txBody>
                    <a:bodyPr/>
                    <a:lstStyle/>
                    <a:p>
                      <a:pPr algn="ctr" fontAlgn="ctr"/>
                      <a:r>
                        <a:rPr lang="ru-RU" sz="1300" b="0" u="none" strike="noStrike" dirty="0">
                          <a:solidFill>
                            <a:schemeClr val="accent3">
                              <a:lumMod val="50000"/>
                            </a:schemeClr>
                          </a:solidFill>
                          <a:effectLst/>
                        </a:rPr>
                        <a:t>2023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300" b="0" u="none" strike="noStrike" dirty="0">
                          <a:solidFill>
                            <a:schemeClr val="accent3">
                              <a:lumMod val="50000"/>
                            </a:schemeClr>
                          </a:solidFill>
                          <a:effectLst/>
                        </a:rPr>
                        <a:t>2024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300" b="0" u="none" strike="noStrike" dirty="0">
                          <a:solidFill>
                            <a:schemeClr val="accent3">
                              <a:lumMod val="50000"/>
                            </a:schemeClr>
                          </a:solidFill>
                          <a:effectLst/>
                        </a:rPr>
                        <a:t>2025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extLst>
                  <a:ext uri="{0D108BD9-81ED-4DB2-BD59-A6C34878D82A}">
                    <a16:rowId xmlns:a16="http://schemas.microsoft.com/office/drawing/2014/main" xmlns="" val="10001"/>
                  </a:ext>
                </a:extLst>
              </a:tr>
              <a:tr h="1275363">
                <a:tc>
                  <a:txBody>
                    <a:bodyPr/>
                    <a:lstStyle/>
                    <a:p>
                      <a:pPr algn="l" fontAlgn="ctr"/>
                      <a:r>
                        <a:rPr lang="ru-RU" sz="1300" u="none" strike="noStrike" dirty="0">
                          <a:solidFill>
                            <a:schemeClr val="accent4">
                              <a:lumMod val="50000"/>
                            </a:schemeClr>
                          </a:solidFill>
                          <a:effectLst/>
                          <a:latin typeface="+mn-lt"/>
                        </a:rPr>
                        <a:t>Компенсация,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образования</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539,4</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899,0</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899,0</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899,0</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284379">
                <a:tc>
                  <a:txBody>
                    <a:bodyPr/>
                    <a:lstStyle/>
                    <a:p>
                      <a:pPr algn="l" fontAlgn="ctr"/>
                      <a:r>
                        <a:rPr lang="ru-RU" sz="1300" u="none" strike="noStrike" dirty="0">
                          <a:solidFill>
                            <a:schemeClr val="accent4">
                              <a:lumMod val="50000"/>
                            </a:schemeClr>
                          </a:solidFill>
                          <a:effectLst/>
                          <a:latin typeface="+mn-lt"/>
                        </a:rPr>
                        <a:t>Оказание социальной поддержки отдельным категориям граждан</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1 150,6</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1 452,0</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rPr>
                        <a:t>502,0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a:solidFill>
                            <a:schemeClr val="accent4">
                              <a:lumMod val="50000"/>
                            </a:schemeClr>
                          </a:solidFill>
                          <a:effectLst/>
                          <a:latin typeface="+mn-lt"/>
                        </a:rPr>
                        <a:t>502,0</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378258">
                <a:tc>
                  <a:txBody>
                    <a:bodyPr/>
                    <a:lstStyle/>
                    <a:p>
                      <a:pPr algn="l" fontAlgn="ctr"/>
                      <a:r>
                        <a:rPr lang="ru-RU" sz="1300" u="none" strike="noStrike" dirty="0">
                          <a:solidFill>
                            <a:schemeClr val="accent4">
                              <a:lumMod val="50000"/>
                            </a:schemeClr>
                          </a:solidFill>
                          <a:effectLst/>
                          <a:latin typeface="+mn-lt"/>
                        </a:rPr>
                        <a:t>Материальная поддержка Заслуженных работников РФ (доплаты)</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135,4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4"/>
                  </a:ext>
                </a:extLst>
              </a:tr>
              <a:tr h="301663">
                <a:tc>
                  <a:txBody>
                    <a:bodyPr/>
                    <a:lstStyle/>
                    <a:p>
                      <a:pPr algn="l" fontAlgn="ctr"/>
                      <a:r>
                        <a:rPr lang="ru-RU" sz="1300" u="none" strike="noStrike" dirty="0">
                          <a:solidFill>
                            <a:schemeClr val="accent4">
                              <a:lumMod val="50000"/>
                            </a:schemeClr>
                          </a:solidFill>
                          <a:effectLst/>
                          <a:latin typeface="+mn-lt"/>
                        </a:rPr>
                        <a:t>Обеспечение жильем молодых семей</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3 701,9</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3 732,7</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3 707,9</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3 806,8</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360040">
                <a:tc>
                  <a:txBody>
                    <a:bodyPr/>
                    <a:lstStyle/>
                    <a:p>
                      <a:pPr algn="l" fontAlgn="t"/>
                      <a:r>
                        <a:rPr lang="ru-RU" sz="1300" u="none" strike="noStrike" dirty="0">
                          <a:solidFill>
                            <a:schemeClr val="accent4">
                              <a:lumMod val="50000"/>
                            </a:schemeClr>
                          </a:solidFill>
                          <a:effectLst/>
                          <a:latin typeface="+mn-lt"/>
                        </a:rPr>
                        <a:t>Выплаты приемной семье на содержание подопечных детей</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7 082,4</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9 160,7</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9 664,5</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10 050,8</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344933">
                <a:tc>
                  <a:txBody>
                    <a:bodyPr/>
                    <a:lstStyle/>
                    <a:p>
                      <a:pPr algn="l" fontAlgn="t"/>
                      <a:r>
                        <a:rPr lang="ru-RU" sz="1300" u="none" strike="noStrike" dirty="0">
                          <a:solidFill>
                            <a:schemeClr val="accent4">
                              <a:lumMod val="50000"/>
                            </a:schemeClr>
                          </a:solidFill>
                          <a:effectLst/>
                          <a:latin typeface="+mn-lt"/>
                        </a:rPr>
                        <a:t>Выплаты</a:t>
                      </a:r>
                      <a:r>
                        <a:rPr lang="ru-RU" sz="1300" u="none" strike="noStrike" baseline="0" dirty="0">
                          <a:solidFill>
                            <a:schemeClr val="accent4">
                              <a:lumMod val="50000"/>
                            </a:schemeClr>
                          </a:solidFill>
                          <a:effectLst/>
                          <a:latin typeface="+mn-lt"/>
                        </a:rPr>
                        <a:t> </a:t>
                      </a:r>
                      <a:r>
                        <a:rPr lang="ru-RU" sz="1300" u="none" strike="noStrike" dirty="0">
                          <a:solidFill>
                            <a:schemeClr val="accent4">
                              <a:lumMod val="50000"/>
                            </a:schemeClr>
                          </a:solidFill>
                          <a:effectLst/>
                          <a:latin typeface="+mn-lt"/>
                        </a:rPr>
                        <a:t>семьям опекунов на содержание подопечных детей</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11 147,5</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15 029,3</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15 855,8</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16 489,6</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r h="334565">
                <a:tc>
                  <a:txBody>
                    <a:bodyPr/>
                    <a:lstStyle/>
                    <a:p>
                      <a:pPr algn="l" fontAlgn="t"/>
                      <a:r>
                        <a:rPr lang="ru-RU" sz="1300" u="none" strike="noStrike" dirty="0">
                          <a:solidFill>
                            <a:schemeClr val="accent4">
                              <a:lumMod val="50000"/>
                            </a:schemeClr>
                          </a:solidFill>
                          <a:effectLst/>
                          <a:latin typeface="+mn-lt"/>
                        </a:rPr>
                        <a:t>Выплаты вознаграждения, причитающегося приемному родителю</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7 493,6</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7 076,4</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7 465,9</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a:solidFill>
                            <a:schemeClr val="accent4">
                              <a:lumMod val="50000"/>
                            </a:schemeClr>
                          </a:solidFill>
                          <a:effectLst/>
                          <a:latin typeface="+mn-lt"/>
                          <a:cs typeface="Microsoft Sans Serif" pitchFamily="34" charset="0"/>
                        </a:rPr>
                        <a:t>7 763,7</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8"/>
                  </a:ext>
                </a:extLst>
              </a:tr>
              <a:tr h="356872">
                <a:tc>
                  <a:txBody>
                    <a:bodyPr/>
                    <a:lstStyle/>
                    <a:p>
                      <a:pPr algn="l" fontAlgn="ctr"/>
                      <a:r>
                        <a:rPr lang="ru-RU" sz="1200" b="1" u="none" strike="noStrike" dirty="0">
                          <a:solidFill>
                            <a:schemeClr val="accent4">
                              <a:lumMod val="50000"/>
                            </a:schemeClr>
                          </a:solidFill>
                          <a:effectLst/>
                        </a:rPr>
                        <a:t>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u="none" strike="noStrike" dirty="0">
                          <a:solidFill>
                            <a:schemeClr val="accent4">
                              <a:lumMod val="50000"/>
                            </a:schemeClr>
                          </a:solidFill>
                          <a:effectLst/>
                          <a:latin typeface="+mn-lt"/>
                        </a:rPr>
                        <a:t>31 250,8</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kumimoji="0" lang="ru-RU" sz="1300" b="1" u="none" strike="noStrike" kern="1200" dirty="0">
                          <a:solidFill>
                            <a:schemeClr val="accent4">
                              <a:lumMod val="50000"/>
                            </a:schemeClr>
                          </a:solidFill>
                          <a:effectLst/>
                          <a:latin typeface="+mn-lt"/>
                          <a:ea typeface="+mn-ea"/>
                          <a:cs typeface="+mn-cs"/>
                        </a:rPr>
                        <a:t>37 500,1</a:t>
                      </a:r>
                      <a:endParaRPr kumimoji="0" lang="ru-RU" sz="1300" b="1" i="0" u="none" strike="noStrike" kern="1200" dirty="0">
                        <a:solidFill>
                          <a:schemeClr val="accent4">
                            <a:lumMod val="50000"/>
                          </a:schemeClr>
                        </a:solidFill>
                        <a:effectLst/>
                        <a:latin typeface="+mn-lt"/>
                        <a:ea typeface="+mn-ea"/>
                        <a:cs typeface="+mn-cs"/>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i="0" u="none" strike="noStrike" dirty="0">
                          <a:solidFill>
                            <a:schemeClr val="accent4">
                              <a:lumMod val="50000"/>
                            </a:schemeClr>
                          </a:solidFill>
                          <a:effectLst/>
                          <a:latin typeface="+mn-lt"/>
                        </a:rPr>
                        <a:t>38 245,1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i="0" u="none" strike="noStrike" dirty="0">
                          <a:solidFill>
                            <a:schemeClr val="accent4">
                              <a:lumMod val="50000"/>
                            </a:schemeClr>
                          </a:solidFill>
                          <a:effectLst/>
                          <a:latin typeface="+mn-lt"/>
                        </a:rPr>
                        <a:t>39 661,9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3422561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476672"/>
            <a:ext cx="8352927" cy="864096"/>
          </a:xfrm>
        </p:spPr>
        <p:txBody>
          <a:bodyPr>
            <a:normAutofit/>
          </a:bodyPr>
          <a:lstStyle/>
          <a:p>
            <a:pPr marL="45720" indent="0" algn="ctr">
              <a:buNone/>
            </a:pPr>
            <a:r>
              <a:rPr lang="ru-RU" sz="2500" b="1" dirty="0">
                <a:solidFill>
                  <a:schemeClr val="accent3">
                    <a:lumMod val="50000"/>
                  </a:schemeClr>
                </a:solidFill>
              </a:rPr>
              <a:t>Межбюджетные трансферты – основной вид безвозмездных перечислений.</a:t>
            </a: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1478484257"/>
              </p:ext>
            </p:extLst>
          </p:nvPr>
        </p:nvGraphicFramePr>
        <p:xfrm>
          <a:off x="575701" y="2357683"/>
          <a:ext cx="8028747" cy="3600400"/>
        </p:xfrm>
        <a:graphic>
          <a:graphicData uri="http://schemas.openxmlformats.org/drawingml/2006/table">
            <a:tbl>
              <a:tblPr firstRow="1" bandRow="1">
                <a:tableStyleId>{B301B821-A1FF-4177-AEE7-76D212191A09}</a:tableStyleId>
              </a:tblPr>
              <a:tblGrid>
                <a:gridCol w="3996299">
                  <a:extLst>
                    <a:ext uri="{9D8B030D-6E8A-4147-A177-3AD203B41FA5}">
                      <a16:colId xmlns:a16="http://schemas.microsoft.com/office/drawing/2014/main" xmlns="" val="20000"/>
                    </a:ext>
                  </a:extLst>
                </a:gridCol>
                <a:gridCol w="4032448">
                  <a:extLst>
                    <a:ext uri="{9D8B030D-6E8A-4147-A177-3AD203B41FA5}">
                      <a16:colId xmlns:a16="http://schemas.microsoft.com/office/drawing/2014/main" xmlns="" val="20001"/>
                    </a:ext>
                  </a:extLst>
                </a:gridCol>
              </a:tblGrid>
              <a:tr h="705950">
                <a:tc>
                  <a:txBody>
                    <a:bodyPr/>
                    <a:lstStyle/>
                    <a:p>
                      <a:pPr algn="ctr"/>
                      <a:r>
                        <a:rPr lang="ru-RU" dirty="0">
                          <a:solidFill>
                            <a:schemeClr val="accent3">
                              <a:lumMod val="50000"/>
                            </a:schemeClr>
                          </a:solidFill>
                        </a:rPr>
                        <a:t>Виды межбюджетных трансфертов </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a:r>
                        <a:rPr lang="ru-RU" dirty="0">
                          <a:solidFill>
                            <a:schemeClr val="accent3">
                              <a:lumMod val="50000"/>
                            </a:schemeClr>
                          </a:solidFill>
                        </a:rPr>
                        <a:t>Определение</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721460">
                <a:tc>
                  <a:txBody>
                    <a:bodyPr/>
                    <a:lstStyle/>
                    <a:p>
                      <a:r>
                        <a:rPr lang="ru-RU" dirty="0">
                          <a:solidFill>
                            <a:schemeClr val="accent4">
                              <a:lumMod val="50000"/>
                            </a:schemeClr>
                          </a:solidFill>
                        </a:rPr>
                        <a:t>Дотации (от лат. «</a:t>
                      </a:r>
                      <a:r>
                        <a:rPr lang="ru-RU" dirty="0" err="1">
                          <a:solidFill>
                            <a:schemeClr val="accent4">
                              <a:lumMod val="50000"/>
                            </a:schemeClr>
                          </a:solidFill>
                        </a:rPr>
                        <a:t>Dotatio</a:t>
                      </a:r>
                      <a:r>
                        <a:rPr lang="ru-RU" dirty="0">
                          <a:solidFill>
                            <a:schemeClr val="accent4">
                              <a:lumMod val="50000"/>
                            </a:schemeClr>
                          </a:solidFill>
                        </a:rPr>
                        <a:t>» - дар, пожертвование)</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a:solidFill>
                            <a:schemeClr val="accent4">
                              <a:lumMod val="50000"/>
                            </a:schemeClr>
                          </a:solidFill>
                        </a:rPr>
                        <a:t>Предоставляются без определения конкретной цели их использования </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1213299">
                <a:tc>
                  <a:txBody>
                    <a:bodyPr/>
                    <a:lstStyle/>
                    <a:p>
                      <a:r>
                        <a:rPr lang="ru-RU" dirty="0">
                          <a:solidFill>
                            <a:schemeClr val="accent4">
                              <a:lumMod val="50000"/>
                            </a:schemeClr>
                          </a:solidFill>
                        </a:rPr>
                        <a:t>Субвенции (от лат. «</a:t>
                      </a:r>
                      <a:r>
                        <a:rPr lang="ru-RU" dirty="0" err="1">
                          <a:solidFill>
                            <a:schemeClr val="accent4">
                              <a:lumMod val="50000"/>
                            </a:schemeClr>
                          </a:solidFill>
                        </a:rPr>
                        <a:t>Subvenire</a:t>
                      </a:r>
                      <a:r>
                        <a:rPr lang="ru-RU" dirty="0">
                          <a:solidFill>
                            <a:schemeClr val="accent4">
                              <a:lumMod val="50000"/>
                            </a:schemeClr>
                          </a:solidFill>
                        </a:rPr>
                        <a:t>» - приходить на помощь) </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a:solidFill>
                            <a:schemeClr val="accent4">
                              <a:lumMod val="50000"/>
                            </a:schemeClr>
                          </a:solidFill>
                        </a:rPr>
                        <a:t>Предоставляются на финансирование «переданных» другим публично-правовым образованиям полномочий</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959691">
                <a:tc>
                  <a:txBody>
                    <a:bodyPr/>
                    <a:lstStyle/>
                    <a:p>
                      <a:r>
                        <a:rPr lang="ru-RU" dirty="0">
                          <a:solidFill>
                            <a:schemeClr val="accent4">
                              <a:lumMod val="50000"/>
                            </a:schemeClr>
                          </a:solidFill>
                        </a:rPr>
                        <a:t>Субсидии (от лат. «</a:t>
                      </a:r>
                      <a:r>
                        <a:rPr lang="ru-RU" dirty="0" err="1">
                          <a:solidFill>
                            <a:schemeClr val="accent4">
                              <a:lumMod val="50000"/>
                            </a:schemeClr>
                          </a:solidFill>
                        </a:rPr>
                        <a:t>Subsidium</a:t>
                      </a:r>
                      <a:r>
                        <a:rPr lang="ru-RU" dirty="0">
                          <a:solidFill>
                            <a:schemeClr val="accent4">
                              <a:lumMod val="50000"/>
                            </a:schemeClr>
                          </a:solidFill>
                        </a:rPr>
                        <a:t>» - поддержка) </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a:solidFill>
                            <a:schemeClr val="accent4">
                              <a:lumMod val="50000"/>
                            </a:schemeClr>
                          </a:solidFill>
                        </a:rPr>
                        <a:t>Предоставляются на условиях долевого </a:t>
                      </a:r>
                      <a:r>
                        <a:rPr lang="ru-RU" dirty="0" err="1">
                          <a:solidFill>
                            <a:schemeClr val="accent4">
                              <a:lumMod val="50000"/>
                            </a:schemeClr>
                          </a:solidFill>
                        </a:rPr>
                        <a:t>софинансирования</a:t>
                      </a:r>
                      <a:r>
                        <a:rPr lang="ru-RU" dirty="0">
                          <a:solidFill>
                            <a:schemeClr val="accent4">
                              <a:lumMod val="50000"/>
                            </a:schemeClr>
                          </a:solidFill>
                        </a:rPr>
                        <a:t> расходов других бюджетов</a:t>
                      </a: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bl>
          </a:graphicData>
        </a:graphic>
      </p:graphicFrame>
      <p:sp>
        <p:nvSpPr>
          <p:cNvPr id="3" name="Прямоугольник 2"/>
          <p:cNvSpPr/>
          <p:nvPr/>
        </p:nvSpPr>
        <p:spPr>
          <a:xfrm>
            <a:off x="611560" y="1484784"/>
            <a:ext cx="7992888" cy="646331"/>
          </a:xfrm>
          <a:prstGeom prst="rect">
            <a:avLst/>
          </a:prstGeom>
        </p:spPr>
        <p:txBody>
          <a:bodyPr wrap="square">
            <a:spAutoFit/>
          </a:bodyPr>
          <a:lstStyle/>
          <a:p>
            <a:pPr marL="45720" indent="0" algn="just">
              <a:buNone/>
            </a:pPr>
            <a:r>
              <a:rPr lang="ru-RU" b="1" i="1" u="sng" dirty="0">
                <a:solidFill>
                  <a:schemeClr val="accent4">
                    <a:lumMod val="50000"/>
                  </a:schemeClr>
                </a:solidFill>
              </a:rPr>
              <a:t>Межбюджетные трансферты</a:t>
            </a:r>
            <a:r>
              <a:rPr lang="ru-RU" b="1" i="1" dirty="0">
                <a:solidFill>
                  <a:schemeClr val="accent4">
                    <a:lumMod val="50000"/>
                  </a:schemeClr>
                </a:solidFill>
              </a:rPr>
              <a:t> </a:t>
            </a:r>
            <a:r>
              <a:rPr lang="ru-RU" dirty="0">
                <a:solidFill>
                  <a:schemeClr val="accent4">
                    <a:lumMod val="50000"/>
                  </a:schemeClr>
                </a:solidFill>
              </a:rPr>
              <a:t>– это денежные средства, перечисляемые из одного бюджета бюджетной системы Российской Федерации другому.</a:t>
            </a:r>
          </a:p>
        </p:txBody>
      </p:sp>
    </p:spTree>
    <p:extLst>
      <p:ext uri="{BB962C8B-B14F-4D97-AF65-F5344CB8AC3E}">
        <p14:creationId xmlns:p14="http://schemas.microsoft.com/office/powerpoint/2010/main" val="2832483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260648"/>
            <a:ext cx="8496944" cy="984619"/>
          </a:xfrm>
        </p:spPr>
        <p:txBody>
          <a:bodyPr>
            <a:noAutofit/>
          </a:bodyPr>
          <a:lstStyle/>
          <a:p>
            <a:pPr marL="45720" indent="0" algn="ctr">
              <a:buNone/>
            </a:pPr>
            <a:r>
              <a:rPr lang="ru-RU" sz="2400" b="1" dirty="0">
                <a:solidFill>
                  <a:schemeClr val="accent3">
                    <a:lumMod val="50000"/>
                  </a:schemeClr>
                </a:solidFill>
              </a:rPr>
              <a:t>Распределение финансовой помощи на общее покрытие расходов поселений  в 2023 году, тыс. рублей</a:t>
            </a: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3739224076"/>
              </p:ext>
            </p:extLst>
          </p:nvPr>
        </p:nvGraphicFramePr>
        <p:xfrm>
          <a:off x="467543" y="1124746"/>
          <a:ext cx="8280922" cy="4985838"/>
        </p:xfrm>
        <a:graphic>
          <a:graphicData uri="http://schemas.openxmlformats.org/drawingml/2006/table">
            <a:tbl>
              <a:tblPr firstRow="1" bandRow="1">
                <a:tableStyleId>{B301B821-A1FF-4177-AEE7-76D212191A09}</a:tableStyleId>
              </a:tblPr>
              <a:tblGrid>
                <a:gridCol w="3395178">
                  <a:extLst>
                    <a:ext uri="{9D8B030D-6E8A-4147-A177-3AD203B41FA5}">
                      <a16:colId xmlns:a16="http://schemas.microsoft.com/office/drawing/2014/main" xmlns="" val="20000"/>
                    </a:ext>
                  </a:extLst>
                </a:gridCol>
                <a:gridCol w="2077431">
                  <a:extLst>
                    <a:ext uri="{9D8B030D-6E8A-4147-A177-3AD203B41FA5}">
                      <a16:colId xmlns:a16="http://schemas.microsoft.com/office/drawing/2014/main" xmlns="" val="20001"/>
                    </a:ext>
                  </a:extLst>
                </a:gridCol>
                <a:gridCol w="2808313">
                  <a:extLst>
                    <a:ext uri="{9D8B030D-6E8A-4147-A177-3AD203B41FA5}">
                      <a16:colId xmlns:a16="http://schemas.microsoft.com/office/drawing/2014/main" xmlns="" val="20002"/>
                    </a:ext>
                  </a:extLst>
                </a:gridCol>
              </a:tblGrid>
              <a:tr h="720078">
                <a:tc>
                  <a:txBody>
                    <a:bodyPr/>
                    <a:lstStyle/>
                    <a:p>
                      <a:pPr algn="ctr" fontAlgn="ctr"/>
                      <a:r>
                        <a:rPr lang="ru-RU" sz="1300" b="1" u="none" strike="noStrike" dirty="0">
                          <a:solidFill>
                            <a:schemeClr val="accent3">
                              <a:lumMod val="50000"/>
                            </a:schemeClr>
                          </a:solidFill>
                          <a:effectLst/>
                        </a:rPr>
                        <a:t>Наименование поселения</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t"/>
                      <a:r>
                        <a:rPr lang="ru-RU" sz="1300" b="1" u="none" strike="noStrike" dirty="0">
                          <a:solidFill>
                            <a:schemeClr val="accent3">
                              <a:lumMod val="50000"/>
                            </a:schemeClr>
                          </a:solidFill>
                          <a:effectLst/>
                        </a:rPr>
                        <a:t>На выравнивание бюджетной  обеспеченности </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marL="0" algn="ctr" defTabSz="914400" rtl="0" eaLnBrk="1" fontAlgn="t" latinLnBrk="0" hangingPunct="1"/>
                      <a:r>
                        <a:rPr lang="ru-RU" sz="1300" b="1" u="none" strike="noStrike" kern="1200" dirty="0">
                          <a:solidFill>
                            <a:schemeClr val="accent3">
                              <a:lumMod val="50000"/>
                            </a:schemeClr>
                          </a:solidFill>
                          <a:effectLst/>
                          <a:latin typeface="+mn-lt"/>
                          <a:ea typeface="+mn-ea"/>
                          <a:cs typeface="+mn-cs"/>
                        </a:rPr>
                        <a:t>Иные межбюджетные трансферты по обеспечению сбалансированности бюджетов поселений</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xmlns="" val="10000"/>
                  </a:ext>
                </a:extLst>
              </a:tr>
              <a:tr h="266610">
                <a:tc>
                  <a:txBody>
                    <a:bodyPr/>
                    <a:lstStyle/>
                    <a:p>
                      <a:pPr algn="l" fontAlgn="b"/>
                      <a:r>
                        <a:rPr lang="ru-RU" sz="1300" b="0" u="none" strike="noStrike" dirty="0">
                          <a:solidFill>
                            <a:schemeClr val="accent4">
                              <a:lumMod val="50000"/>
                            </a:schemeClr>
                          </a:solidFill>
                          <a:effectLst/>
                          <a:latin typeface="+mn-lt"/>
                        </a:rPr>
                        <a:t>Александровское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834,3</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3 271,8</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1"/>
                  </a:ext>
                </a:extLst>
              </a:tr>
              <a:tr h="266610">
                <a:tc>
                  <a:txBody>
                    <a:bodyPr/>
                    <a:lstStyle/>
                    <a:p>
                      <a:pPr algn="l" fontAlgn="b"/>
                      <a:r>
                        <a:rPr lang="ru-RU" sz="1300" b="0" u="none" strike="noStrike" dirty="0">
                          <a:solidFill>
                            <a:schemeClr val="accent4">
                              <a:lumMod val="50000"/>
                            </a:schemeClr>
                          </a:solidFill>
                          <a:effectLst/>
                          <a:latin typeface="+mn-lt"/>
                        </a:rPr>
                        <a:t>Александро-Донское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b="1" i="0" u="none" strike="noStrike" dirty="0">
                          <a:solidFill>
                            <a:schemeClr val="accent4">
                              <a:lumMod val="50000"/>
                            </a:schemeClr>
                          </a:solidFill>
                          <a:effectLst/>
                          <a:latin typeface="+mn-lt"/>
                        </a:rPr>
                        <a:t>1 578,1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5 356,4</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2"/>
                  </a:ext>
                </a:extLst>
              </a:tr>
              <a:tr h="266610">
                <a:tc>
                  <a:txBody>
                    <a:bodyPr/>
                    <a:lstStyle/>
                    <a:p>
                      <a:pPr algn="l" fontAlgn="b"/>
                      <a:r>
                        <a:rPr lang="ru-RU" sz="1300" b="0" u="none" strike="noStrike" dirty="0" err="1">
                          <a:solidFill>
                            <a:schemeClr val="accent4">
                              <a:lumMod val="50000"/>
                            </a:schemeClr>
                          </a:solidFill>
                          <a:effectLst/>
                          <a:latin typeface="+mn-lt"/>
                        </a:rPr>
                        <a:t>Воронцовское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1" i="0" u="none" strike="noStrike" dirty="0">
                          <a:solidFill>
                            <a:schemeClr val="accent4">
                              <a:lumMod val="50000"/>
                            </a:schemeClr>
                          </a:solidFill>
                          <a:effectLst/>
                          <a:latin typeface="+mn-lt"/>
                        </a:rPr>
                        <a:t>4</a:t>
                      </a:r>
                      <a:r>
                        <a:rPr lang="ru-RU" sz="1300" b="1" i="0" u="none" strike="noStrike" baseline="0" dirty="0">
                          <a:solidFill>
                            <a:schemeClr val="accent4">
                              <a:lumMod val="50000"/>
                            </a:schemeClr>
                          </a:solidFill>
                          <a:effectLst/>
                          <a:latin typeface="+mn-lt"/>
                        </a:rPr>
                        <a:t> </a:t>
                      </a:r>
                      <a:r>
                        <a:rPr lang="ru-RU" sz="1300" b="1" i="0" u="none" strike="noStrike" dirty="0">
                          <a:solidFill>
                            <a:schemeClr val="accent4">
                              <a:lumMod val="50000"/>
                            </a:schemeClr>
                          </a:solidFill>
                          <a:effectLst/>
                          <a:latin typeface="+mn-lt"/>
                        </a:rPr>
                        <a:t>578,5</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4 232,2</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3"/>
                  </a:ext>
                </a:extLst>
              </a:tr>
              <a:tr h="266610">
                <a:tc>
                  <a:txBody>
                    <a:bodyPr/>
                    <a:lstStyle/>
                    <a:p>
                      <a:pPr algn="l" fontAlgn="b"/>
                      <a:r>
                        <a:rPr lang="ru-RU" sz="1300" b="0" u="none" strike="noStrike" dirty="0" err="1">
                          <a:solidFill>
                            <a:schemeClr val="accent4">
                              <a:lumMod val="50000"/>
                            </a:schemeClr>
                          </a:solidFill>
                          <a:effectLst/>
                          <a:latin typeface="+mn-lt"/>
                        </a:rPr>
                        <a:t>Гаврильское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1 327,1</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3 184,2</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4"/>
                  </a:ext>
                </a:extLst>
              </a:tr>
              <a:tr h="266610">
                <a:tc>
                  <a:txBody>
                    <a:bodyPr/>
                    <a:lstStyle/>
                    <a:p>
                      <a:pPr algn="l" fontAlgn="b"/>
                      <a:r>
                        <a:rPr lang="ru-RU" sz="1300" b="0" u="none" strike="noStrike" dirty="0" err="1">
                          <a:solidFill>
                            <a:schemeClr val="accent4">
                              <a:lumMod val="50000"/>
                            </a:schemeClr>
                          </a:solidFill>
                          <a:effectLst/>
                          <a:latin typeface="+mn-lt"/>
                        </a:rPr>
                        <a:t>Елизаветовское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507,5</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en-US" sz="1300" b="1" i="0" u="none" strike="noStrike" kern="1200" dirty="0">
                          <a:solidFill>
                            <a:schemeClr val="accent4">
                              <a:lumMod val="50000"/>
                            </a:schemeClr>
                          </a:solidFill>
                          <a:effectLst/>
                          <a:latin typeface="+mn-lt"/>
                          <a:ea typeface="+mn-ea"/>
                          <a:cs typeface="+mn-cs"/>
                        </a:rPr>
                        <a:t>0,0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5"/>
                  </a:ext>
                </a:extLst>
              </a:tr>
              <a:tr h="266610">
                <a:tc>
                  <a:txBody>
                    <a:bodyPr/>
                    <a:lstStyle/>
                    <a:p>
                      <a:pPr algn="l" fontAlgn="b"/>
                      <a:r>
                        <a:rPr lang="ru-RU" sz="1300" b="0" u="none" strike="noStrike" dirty="0" err="1">
                          <a:solidFill>
                            <a:schemeClr val="accent4">
                              <a:lumMod val="50000"/>
                            </a:schemeClr>
                          </a:solidFill>
                          <a:effectLst/>
                          <a:latin typeface="+mn-lt"/>
                        </a:rPr>
                        <a:t>Ерышевское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1 022,7</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3 045,8</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6"/>
                  </a:ext>
                </a:extLst>
              </a:tr>
              <a:tr h="266610">
                <a:tc>
                  <a:txBody>
                    <a:bodyPr/>
                    <a:lstStyle/>
                    <a:p>
                      <a:pPr algn="l" fontAlgn="b"/>
                      <a:r>
                        <a:rPr lang="ru-RU" sz="1300" b="0" u="none" strike="noStrike" dirty="0" err="1">
                          <a:solidFill>
                            <a:schemeClr val="accent4">
                              <a:lumMod val="50000"/>
                            </a:schemeClr>
                          </a:solidFill>
                          <a:effectLst/>
                          <a:latin typeface="+mn-lt"/>
                        </a:rPr>
                        <a:t>Казинское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419,4</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7 013,0</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7"/>
                  </a:ext>
                </a:extLst>
              </a:tr>
              <a:tr h="266610">
                <a:tc>
                  <a:txBody>
                    <a:bodyPr/>
                    <a:lstStyle/>
                    <a:p>
                      <a:pPr algn="l" fontAlgn="b"/>
                      <a:r>
                        <a:rPr lang="ru-RU" sz="1300" b="0" u="none" strike="noStrike" dirty="0">
                          <a:solidFill>
                            <a:schemeClr val="accent4">
                              <a:lumMod val="50000"/>
                            </a:schemeClr>
                          </a:solidFill>
                          <a:effectLst/>
                          <a:latin typeface="+mn-lt"/>
                        </a:rPr>
                        <a:t>Красное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1 154,6</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6 052,4</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8"/>
                  </a:ext>
                </a:extLst>
              </a:tr>
              <a:tr h="266610">
                <a:tc>
                  <a:txBody>
                    <a:bodyPr/>
                    <a:lstStyle/>
                    <a:p>
                      <a:pPr algn="l" fontAlgn="b"/>
                      <a:r>
                        <a:rPr lang="ru-RU" sz="1300" b="0" u="none" strike="noStrike" dirty="0" err="1">
                          <a:solidFill>
                            <a:schemeClr val="accent4">
                              <a:lumMod val="50000"/>
                            </a:schemeClr>
                          </a:solidFill>
                          <a:effectLst/>
                          <a:latin typeface="+mn-lt"/>
                        </a:rPr>
                        <a:t>Ливенское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831,5</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3 560,7</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09"/>
                  </a:ext>
                </a:extLst>
              </a:tr>
              <a:tr h="266610">
                <a:tc>
                  <a:txBody>
                    <a:bodyPr/>
                    <a:lstStyle/>
                    <a:p>
                      <a:pPr algn="l" fontAlgn="b"/>
                      <a:r>
                        <a:rPr lang="ru-RU" sz="1300" b="0" u="none" strike="noStrike" dirty="0" err="1">
                          <a:solidFill>
                            <a:schemeClr val="accent4">
                              <a:lumMod val="50000"/>
                            </a:schemeClr>
                          </a:solidFill>
                          <a:effectLst/>
                          <a:latin typeface="+mn-lt"/>
                        </a:rPr>
                        <a:t>Лосевское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2 288,0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2 720,5</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0"/>
                  </a:ext>
                </a:extLst>
              </a:tr>
              <a:tr h="266610">
                <a:tc>
                  <a:txBody>
                    <a:bodyPr/>
                    <a:lstStyle/>
                    <a:p>
                      <a:pPr algn="l" fontAlgn="b"/>
                      <a:r>
                        <a:rPr lang="ru-RU" sz="1300" b="0" u="none" strike="noStrike" dirty="0" err="1">
                          <a:solidFill>
                            <a:schemeClr val="accent4">
                              <a:lumMod val="50000"/>
                            </a:schemeClr>
                          </a:solidFill>
                          <a:effectLst/>
                          <a:latin typeface="+mn-lt"/>
                        </a:rPr>
                        <a:t>Песковское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1 581,1</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2 690,9</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1"/>
                  </a:ext>
                </a:extLst>
              </a:tr>
              <a:tr h="266610">
                <a:tc>
                  <a:txBody>
                    <a:bodyPr/>
                    <a:lstStyle/>
                    <a:p>
                      <a:pPr algn="l" fontAlgn="b"/>
                      <a:r>
                        <a:rPr lang="ru-RU" sz="1300" b="0" u="none" strike="noStrike" dirty="0">
                          <a:solidFill>
                            <a:schemeClr val="accent4">
                              <a:lumMod val="50000"/>
                            </a:schemeClr>
                          </a:solidFill>
                          <a:effectLst/>
                          <a:latin typeface="+mn-lt"/>
                        </a:rPr>
                        <a:t>Петровское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1 431,1</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4 370,8</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2"/>
                  </a:ext>
                </a:extLst>
              </a:tr>
              <a:tr h="266610">
                <a:tc>
                  <a:txBody>
                    <a:bodyPr/>
                    <a:lstStyle/>
                    <a:p>
                      <a:pPr algn="l" fontAlgn="b"/>
                      <a:r>
                        <a:rPr lang="ru-RU" sz="1300" b="0" u="none" strike="noStrike" dirty="0">
                          <a:solidFill>
                            <a:schemeClr val="accent4">
                              <a:lumMod val="50000"/>
                            </a:schemeClr>
                          </a:solidFill>
                          <a:effectLst/>
                          <a:latin typeface="+mn-lt"/>
                        </a:rPr>
                        <a:t>Покровское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1 732,8</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4 389,3</a:t>
                      </a: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3"/>
                  </a:ext>
                </a:extLst>
              </a:tr>
              <a:tr h="266610">
                <a:tc>
                  <a:txBody>
                    <a:bodyPr/>
                    <a:lstStyle/>
                    <a:p>
                      <a:pPr algn="l" fontAlgn="b"/>
                      <a:r>
                        <a:rPr lang="ru-RU" sz="1300" b="0" u="none" strike="noStrike" dirty="0">
                          <a:solidFill>
                            <a:schemeClr val="accent4">
                              <a:lumMod val="50000"/>
                            </a:schemeClr>
                          </a:solidFill>
                          <a:effectLst/>
                          <a:latin typeface="+mn-lt"/>
                        </a:rPr>
                        <a:t>Русско - </a:t>
                      </a:r>
                      <a:r>
                        <a:rPr lang="ru-RU" sz="1300" b="0" u="none" strike="noStrike" dirty="0" err="1">
                          <a:solidFill>
                            <a:schemeClr val="accent4">
                              <a:lumMod val="50000"/>
                            </a:schemeClr>
                          </a:solidFill>
                          <a:effectLst/>
                          <a:latin typeface="+mn-lt"/>
                        </a:rPr>
                        <a:t>Буйловское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1 048,6</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0,0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4"/>
                  </a:ext>
                </a:extLst>
              </a:tr>
              <a:tr h="266610">
                <a:tc>
                  <a:txBody>
                    <a:bodyPr/>
                    <a:lstStyle/>
                    <a:p>
                      <a:pPr algn="l" fontAlgn="b"/>
                      <a:r>
                        <a:rPr lang="ru-RU" sz="1300" b="0" u="none" strike="noStrike" dirty="0">
                          <a:solidFill>
                            <a:schemeClr val="accent4">
                              <a:lumMod val="50000"/>
                            </a:schemeClr>
                          </a:solidFill>
                          <a:effectLst/>
                          <a:latin typeface="+mn-lt"/>
                        </a:rPr>
                        <a:t>Городское поселение - город Павловск</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n-lt"/>
                        </a:rPr>
                        <a:t>3 109,7</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300" b="1" i="0" u="none" strike="noStrike" kern="1200" dirty="0">
                          <a:solidFill>
                            <a:schemeClr val="accent4">
                              <a:lumMod val="50000"/>
                            </a:schemeClr>
                          </a:solidFill>
                          <a:effectLst/>
                          <a:latin typeface="+mn-lt"/>
                          <a:ea typeface="+mn-ea"/>
                          <a:cs typeface="+mn-cs"/>
                        </a:rPr>
                        <a:t>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5"/>
                  </a:ext>
                </a:extLst>
              </a:tr>
              <a:tr h="266610">
                <a:tc>
                  <a:txBody>
                    <a:bodyPr/>
                    <a:lstStyle/>
                    <a:p>
                      <a:pPr algn="l" fontAlgn="b"/>
                      <a:r>
                        <a:rPr lang="ru-RU" sz="1300" b="1" u="none" strike="noStrike" dirty="0">
                          <a:solidFill>
                            <a:schemeClr val="accent4">
                              <a:lumMod val="50000"/>
                            </a:schemeClr>
                          </a:solidFill>
                          <a:effectLst/>
                          <a:latin typeface="+mn-lt"/>
                        </a:rPr>
                        <a:t>ВСЕГО</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400" b="1" i="0" u="none" strike="noStrike" dirty="0">
                          <a:solidFill>
                            <a:schemeClr val="accent4">
                              <a:lumMod val="50000"/>
                            </a:schemeClr>
                          </a:solidFill>
                          <a:effectLst/>
                          <a:latin typeface="+mn-lt"/>
                        </a:rPr>
                        <a:t>23 445,0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marL="0" algn="ctr" defTabSz="914400" rtl="0" eaLnBrk="1" fontAlgn="b" latinLnBrk="0" hangingPunct="1"/>
                      <a:r>
                        <a:rPr lang="ru-RU" sz="1400" b="1" i="0" u="none" strike="noStrike" kern="1200" dirty="0">
                          <a:solidFill>
                            <a:schemeClr val="accent4">
                              <a:lumMod val="50000"/>
                            </a:schemeClr>
                          </a:solidFill>
                          <a:effectLst/>
                          <a:latin typeface="+mn-lt"/>
                          <a:ea typeface="+mn-ea"/>
                          <a:cs typeface="+mn-cs"/>
                        </a:rPr>
                        <a:t>49 888,0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extLst>
                  <a:ext uri="{0D108BD9-81ED-4DB2-BD59-A6C34878D82A}">
                    <a16:rowId xmlns:a16="http://schemas.microsoft.com/office/drawing/2014/main" xmlns="" val="10016"/>
                  </a:ext>
                </a:extLst>
              </a:tr>
            </a:tbl>
          </a:graphicData>
        </a:graphic>
      </p:graphicFrame>
    </p:spTree>
    <p:extLst>
      <p:ext uri="{BB962C8B-B14F-4D97-AF65-F5344CB8AC3E}">
        <p14:creationId xmlns:p14="http://schemas.microsoft.com/office/powerpoint/2010/main" val="2228132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545144" y="2204864"/>
            <a:ext cx="7987295" cy="1872208"/>
          </a:xfrm>
        </p:spPr>
        <p:txBody>
          <a:bodyPr>
            <a:noAutofit/>
          </a:bodyPr>
          <a:lstStyle/>
          <a:p>
            <a:pPr marL="44450" indent="488950" algn="just">
              <a:buNone/>
            </a:pPr>
            <a:r>
              <a:rPr lang="ru-RU" sz="1800" dirty="0">
                <a:solidFill>
                  <a:schemeClr val="accent4">
                    <a:lumMod val="50000"/>
                  </a:schemeClr>
                </a:solidFill>
              </a:rPr>
              <a:t>Предоставление межбюджетных трансфертов из бюджета муниципального района будет осуществляться исключительно при соблюдении органами местного самоуправления условий, определенных статьей 136 Бюджетного Кодекса Российской Федерации.</a:t>
            </a:r>
          </a:p>
        </p:txBody>
      </p:sp>
      <p:sp>
        <p:nvSpPr>
          <p:cNvPr id="2" name="Прямоугольник 1"/>
          <p:cNvSpPr/>
          <p:nvPr/>
        </p:nvSpPr>
        <p:spPr>
          <a:xfrm>
            <a:off x="531054" y="548680"/>
            <a:ext cx="8001385" cy="1754326"/>
          </a:xfrm>
          <a:prstGeom prst="rect">
            <a:avLst/>
          </a:prstGeom>
        </p:spPr>
        <p:txBody>
          <a:bodyPr wrap="square">
            <a:spAutoFit/>
          </a:bodyPr>
          <a:lstStyle/>
          <a:p>
            <a:pPr marL="44450" indent="488950" algn="just">
              <a:buNone/>
            </a:pPr>
            <a:r>
              <a:rPr lang="ru-RU" dirty="0">
                <a:solidFill>
                  <a:schemeClr val="accent4">
                    <a:lumMod val="50000"/>
                  </a:schemeClr>
                </a:solidFill>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p>
        </p:txBody>
      </p:sp>
      <p:pic>
        <p:nvPicPr>
          <p:cNvPr id="1026" name="Picture 2" descr="E:\2022\для бюджета для граждан\для подготовки бюджета для граждан\6bc4562ec3aaa9387785a32975ba7a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3989911"/>
            <a:ext cx="3657600" cy="2051050"/>
          </a:xfrm>
          <a:prstGeom prst="rect">
            <a:avLst/>
          </a:prstGeom>
          <a:ln>
            <a:noFill/>
          </a:ln>
          <a:effectLst>
            <a:softEdge rad="112500"/>
          </a:effectLst>
        </p:spPr>
      </p:pic>
      <p:pic>
        <p:nvPicPr>
          <p:cNvPr id="3" name="Picture 3" descr="E:\2022\для бюджета для граждан\для подготовки бюджета для граждан\dd3214e4cfe759ec03dcec07de14cc3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5" y="3989911"/>
            <a:ext cx="3657147" cy="2051050"/>
          </a:xfrm>
          <a:prstGeom prst="rect">
            <a:avLst/>
          </a:prstGeom>
          <a:ln>
            <a:noFill/>
          </a:ln>
          <a:effectLst>
            <a:softEdge rad="112500"/>
          </a:effectLst>
        </p:spPr>
      </p:pic>
    </p:spTree>
    <p:extLst>
      <p:ext uri="{BB962C8B-B14F-4D97-AF65-F5344CB8AC3E}">
        <p14:creationId xmlns:p14="http://schemas.microsoft.com/office/powerpoint/2010/main" val="414668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848872" cy="720080"/>
          </a:xfrm>
        </p:spPr>
        <p:txBody>
          <a:bodyPr>
            <a:noAutofit/>
          </a:bodyPr>
          <a:lstStyle/>
          <a:p>
            <a:pPr marL="0" indent="0" algn="ctr">
              <a:buNone/>
            </a:pPr>
            <a:r>
              <a:rPr lang="ru-RU" sz="2230" b="1" dirty="0">
                <a:solidFill>
                  <a:schemeClr val="accent3">
                    <a:lumMod val="50000"/>
                  </a:schemeClr>
                </a:solidFill>
                <a:effectLst/>
                <a:latin typeface="+mn-lt"/>
              </a:rPr>
              <a:t>Административно – территориальное деление Павловского муниципального района Воронежской области</a:t>
            </a:r>
          </a:p>
        </p:txBody>
      </p:sp>
      <p:sp>
        <p:nvSpPr>
          <p:cNvPr id="4" name="Текст 3"/>
          <p:cNvSpPr>
            <a:spLocks noGrp="1"/>
          </p:cNvSpPr>
          <p:nvPr>
            <p:ph type="body" sz="half" idx="4294967295"/>
          </p:nvPr>
        </p:nvSpPr>
        <p:spPr>
          <a:xfrm>
            <a:off x="539552" y="1268759"/>
            <a:ext cx="7956748" cy="2952329"/>
          </a:xfrm>
        </p:spPr>
        <p:txBody>
          <a:bodyPr>
            <a:normAutofit fontScale="92500" lnSpcReduction="20000"/>
          </a:bodyPr>
          <a:lstStyle/>
          <a:p>
            <a:pPr indent="363538" algn="just"/>
            <a:r>
              <a:rPr lang="ru-RU" sz="1700" dirty="0">
                <a:solidFill>
                  <a:schemeClr val="accent4">
                    <a:lumMod val="50000"/>
                  </a:schemeClr>
                </a:solidFill>
                <a:cs typeface="Arial" pitchFamily="34" charset="0"/>
              </a:rPr>
              <a:t>Территория района составляет 1,9 тыс. кв. км. Численность постоянного населения составляет 51,86 тыс. человек, из которых 28,05 тыс. человек – сельские жители</a:t>
            </a:r>
            <a:r>
              <a:rPr lang="ru-RU" sz="1700" dirty="0">
                <a:solidFill>
                  <a:schemeClr val="accent4">
                    <a:lumMod val="50000"/>
                  </a:schemeClr>
                </a:solidFill>
              </a:rPr>
              <a:t>.</a:t>
            </a:r>
          </a:p>
          <a:p>
            <a:pPr indent="363538" algn="just"/>
            <a:r>
              <a:rPr lang="ru-RU" sz="1700" dirty="0">
                <a:solidFill>
                  <a:schemeClr val="accent4">
                    <a:lumMod val="50000"/>
                  </a:schemeClr>
                </a:solidFill>
              </a:rPr>
              <a:t>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r>
              <a:rPr lang="ru-RU" sz="1700" dirty="0">
                <a:solidFill>
                  <a:schemeClr val="accent4">
                    <a:lumMod val="50000"/>
                  </a:schemeClr>
                </a:solidFill>
              </a:rPr>
              <a:t>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a:p>
          <a:p>
            <a:pPr indent="0" algn="ctr">
              <a:buNone/>
            </a:pPr>
            <a:r>
              <a:rPr lang="ru-RU" sz="1700" b="1" i="1" dirty="0">
                <a:solidFill>
                  <a:schemeClr val="accent3">
                    <a:lumMod val="50000"/>
                  </a:schemeClr>
                </a:solidFill>
              </a:rPr>
              <a:t>Сельские поселения Павловского  </a:t>
            </a:r>
            <a:endParaRPr lang="ru-RU" sz="1700" b="1" dirty="0">
              <a:solidFill>
                <a:schemeClr val="accent3">
                  <a:lumMod val="50000"/>
                </a:schemeClr>
              </a:solidFill>
            </a:endParaRPr>
          </a:p>
          <a:p>
            <a:pPr indent="0" algn="ctr">
              <a:buNone/>
            </a:pPr>
            <a:r>
              <a:rPr lang="ru-RU" sz="1700" b="1" dirty="0">
                <a:solidFill>
                  <a:schemeClr val="accent3">
                    <a:lumMod val="50000"/>
                  </a:schemeClr>
                </a:solidFill>
              </a:rPr>
              <a:t>муниципального  района Воронежской области</a:t>
            </a:r>
            <a:r>
              <a:rPr lang="ru-RU" sz="1700" b="1" dirty="0">
                <a:solidFill>
                  <a:schemeClr val="accent4">
                    <a:lumMod val="50000"/>
                  </a:schemeClr>
                </a:solidFill>
              </a:rPr>
              <a:t>:</a:t>
            </a:r>
          </a:p>
          <a:p>
            <a:pPr algn="ctr"/>
            <a:endParaRPr lang="ru-RU" sz="1600" dirty="0">
              <a:latin typeface="Arial"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339250978"/>
              </p:ext>
            </p:extLst>
          </p:nvPr>
        </p:nvGraphicFramePr>
        <p:xfrm>
          <a:off x="2483768" y="4149080"/>
          <a:ext cx="4752528" cy="2014344"/>
        </p:xfrm>
        <a:graphic>
          <a:graphicData uri="http://schemas.openxmlformats.org/drawingml/2006/table">
            <a:tbl>
              <a:tblPr firstRow="1" bandRow="1">
                <a:tableStyleId>{2D5ABB26-0587-4C30-8999-92F81FD0307C}</a:tableStyleId>
              </a:tblPr>
              <a:tblGrid>
                <a:gridCol w="2376264">
                  <a:extLst>
                    <a:ext uri="{9D8B030D-6E8A-4147-A177-3AD203B41FA5}">
                      <a16:colId xmlns:a16="http://schemas.microsoft.com/office/drawing/2014/main" xmlns="" val="20000"/>
                    </a:ext>
                  </a:extLst>
                </a:gridCol>
                <a:gridCol w="2376264">
                  <a:extLst>
                    <a:ext uri="{9D8B030D-6E8A-4147-A177-3AD203B41FA5}">
                      <a16:colId xmlns:a16="http://schemas.microsoft.com/office/drawing/2014/main" xmlns="" val="20001"/>
                    </a:ext>
                  </a:extLst>
                </a:gridCol>
              </a:tblGrid>
              <a:tr h="2014344">
                <a:tc>
                  <a:txBody>
                    <a:bodyPr/>
                    <a:lstStyle/>
                    <a:p>
                      <a:r>
                        <a:rPr lang="ru-RU" sz="1600" i="1" dirty="0">
                          <a:solidFill>
                            <a:schemeClr val="accent4">
                              <a:lumMod val="50000"/>
                            </a:schemeClr>
                          </a:solidFill>
                        </a:rPr>
                        <a:t>Александровское</a:t>
                      </a:r>
                    </a:p>
                    <a:p>
                      <a:r>
                        <a:rPr lang="ru-RU" sz="1600" i="1" dirty="0">
                          <a:solidFill>
                            <a:schemeClr val="accent4">
                              <a:lumMod val="50000"/>
                            </a:schemeClr>
                          </a:solidFill>
                        </a:rPr>
                        <a:t>Александро-Донское</a:t>
                      </a:r>
                    </a:p>
                    <a:p>
                      <a:r>
                        <a:rPr lang="ru-RU" sz="1600" i="1" dirty="0">
                          <a:solidFill>
                            <a:schemeClr val="accent4">
                              <a:lumMod val="50000"/>
                            </a:schemeClr>
                          </a:solidFill>
                        </a:rPr>
                        <a:t>Воронцовское</a:t>
                      </a:r>
                    </a:p>
                    <a:p>
                      <a:r>
                        <a:rPr lang="ru-RU" sz="1600" i="1" dirty="0">
                          <a:solidFill>
                            <a:schemeClr val="accent4">
                              <a:lumMod val="50000"/>
                            </a:schemeClr>
                          </a:solidFill>
                        </a:rPr>
                        <a:t>Гаврильское</a:t>
                      </a:r>
                    </a:p>
                    <a:p>
                      <a:r>
                        <a:rPr lang="ru-RU" sz="1600" i="1" dirty="0">
                          <a:solidFill>
                            <a:schemeClr val="accent4">
                              <a:lumMod val="50000"/>
                            </a:schemeClr>
                          </a:solidFill>
                        </a:rPr>
                        <a:t>Елизаветовское</a:t>
                      </a:r>
                    </a:p>
                    <a:p>
                      <a:r>
                        <a:rPr lang="ru-RU" sz="1600" i="1" dirty="0">
                          <a:solidFill>
                            <a:schemeClr val="accent4">
                              <a:lumMod val="50000"/>
                            </a:schemeClr>
                          </a:solidFill>
                        </a:rPr>
                        <a:t>Ерышевское</a:t>
                      </a:r>
                    </a:p>
                    <a:p>
                      <a:r>
                        <a:rPr lang="ru-RU" sz="1600" i="1" dirty="0">
                          <a:solidFill>
                            <a:schemeClr val="accent4">
                              <a:lumMod val="50000"/>
                            </a:schemeClr>
                          </a:solidFill>
                        </a:rPr>
                        <a:t>Казинское</a:t>
                      </a:r>
                    </a:p>
                  </a:txBody>
                  <a:tcPr/>
                </a:tc>
                <a:tc>
                  <a:txBody>
                    <a:bodyPr/>
                    <a:lstStyle/>
                    <a:p>
                      <a:r>
                        <a:rPr lang="ru-RU" sz="1600" i="1" dirty="0">
                          <a:solidFill>
                            <a:schemeClr val="accent4">
                              <a:lumMod val="50000"/>
                            </a:schemeClr>
                          </a:solidFill>
                        </a:rPr>
                        <a:t>Красное</a:t>
                      </a:r>
                    </a:p>
                    <a:p>
                      <a:r>
                        <a:rPr lang="ru-RU" sz="1600" i="1" dirty="0">
                          <a:solidFill>
                            <a:schemeClr val="accent4">
                              <a:lumMod val="50000"/>
                            </a:schemeClr>
                          </a:solidFill>
                        </a:rPr>
                        <a:t>Ливенское</a:t>
                      </a:r>
                    </a:p>
                    <a:p>
                      <a:r>
                        <a:rPr lang="ru-RU" sz="1600" i="1" dirty="0">
                          <a:solidFill>
                            <a:schemeClr val="accent4">
                              <a:lumMod val="50000"/>
                            </a:schemeClr>
                          </a:solidFill>
                        </a:rPr>
                        <a:t>Лосевское</a:t>
                      </a:r>
                    </a:p>
                    <a:p>
                      <a:r>
                        <a:rPr lang="ru-RU" sz="1600" i="1" dirty="0">
                          <a:solidFill>
                            <a:schemeClr val="accent4">
                              <a:lumMod val="50000"/>
                            </a:schemeClr>
                          </a:solidFill>
                        </a:rPr>
                        <a:t>Песковское</a:t>
                      </a:r>
                    </a:p>
                    <a:p>
                      <a:r>
                        <a:rPr lang="ru-RU" sz="1600" i="1" dirty="0">
                          <a:solidFill>
                            <a:schemeClr val="accent4">
                              <a:lumMod val="50000"/>
                            </a:schemeClr>
                          </a:solidFill>
                        </a:rPr>
                        <a:t>Петровское</a:t>
                      </a:r>
                    </a:p>
                    <a:p>
                      <a:r>
                        <a:rPr lang="ru-RU" sz="1600" i="1" dirty="0">
                          <a:solidFill>
                            <a:schemeClr val="accent4">
                              <a:lumMod val="50000"/>
                            </a:schemeClr>
                          </a:solidFill>
                        </a:rPr>
                        <a:t>Покровское</a:t>
                      </a:r>
                    </a:p>
                    <a:p>
                      <a:r>
                        <a:rPr lang="ru-RU" sz="1600" i="1" dirty="0">
                          <a:solidFill>
                            <a:schemeClr val="accent4">
                              <a:lumMod val="50000"/>
                            </a:schemeClr>
                          </a:solidFill>
                        </a:rPr>
                        <a:t>Русско-Буйловское</a:t>
                      </a:r>
                    </a:p>
                  </a:txBody>
                  <a:tcPr/>
                </a:tc>
                <a:extLst>
                  <a:ext uri="{0D108BD9-81ED-4DB2-BD59-A6C34878D82A}">
                    <a16:rowId xmlns:a16="http://schemas.microsoft.com/office/drawing/2014/main" xmlns="" val="10000"/>
                  </a:ext>
                </a:extLst>
              </a:tr>
            </a:tbl>
          </a:graphicData>
        </a:graphic>
      </p:graphicFrame>
    </p:spTree>
    <p:extLst>
      <p:ext uri="{BB962C8B-B14F-4D97-AF65-F5344CB8AC3E}">
        <p14:creationId xmlns:p14="http://schemas.microsoft.com/office/powerpoint/2010/main" val="17780743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404664"/>
            <a:ext cx="8289085" cy="769441"/>
          </a:xfrm>
          <a:prstGeom prst="rect">
            <a:avLst/>
          </a:prstGeom>
          <a:noFill/>
        </p:spPr>
        <p:txBody>
          <a:bodyPr wrap="square" rtlCol="0">
            <a:spAutoFit/>
          </a:bodyPr>
          <a:lstStyle/>
          <a:p>
            <a:pPr algn="ctr"/>
            <a:r>
              <a:rPr lang="ru-RU" sz="2200" b="1" dirty="0">
                <a:solidFill>
                  <a:schemeClr val="accent3">
                    <a:lumMod val="50000"/>
                  </a:schemeClr>
                </a:solidFill>
              </a:rPr>
              <a:t>Структура муниципального долга Павловского муниципального района Воронежской области</a:t>
            </a:r>
          </a:p>
        </p:txBody>
      </p:sp>
      <p:sp>
        <p:nvSpPr>
          <p:cNvPr id="5" name="Стрелка вниз 4"/>
          <p:cNvSpPr/>
          <p:nvPr/>
        </p:nvSpPr>
        <p:spPr>
          <a:xfrm>
            <a:off x="467543" y="1400657"/>
            <a:ext cx="2880319" cy="88607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По источнику заимствований</a:t>
            </a:r>
          </a:p>
        </p:txBody>
      </p:sp>
      <p:sp>
        <p:nvSpPr>
          <p:cNvPr id="6" name="Стрелка вниз 5"/>
          <p:cNvSpPr/>
          <p:nvPr/>
        </p:nvSpPr>
        <p:spPr>
          <a:xfrm>
            <a:off x="3347863" y="1400657"/>
            <a:ext cx="2991387" cy="928694"/>
          </a:xfrm>
          <a:prstGeom prst="downArrow">
            <a:avLst>
              <a:gd name="adj1" fmla="val 50000"/>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По видам долговых обязательства</a:t>
            </a:r>
          </a:p>
        </p:txBody>
      </p:sp>
      <p:sp>
        <p:nvSpPr>
          <p:cNvPr id="7" name="Стрелка вниз 6"/>
          <p:cNvSpPr/>
          <p:nvPr/>
        </p:nvSpPr>
        <p:spPr>
          <a:xfrm>
            <a:off x="6444208" y="1358033"/>
            <a:ext cx="2384429" cy="1000132"/>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По сроку</a:t>
            </a:r>
          </a:p>
        </p:txBody>
      </p:sp>
      <p:sp>
        <p:nvSpPr>
          <p:cNvPr id="8" name="Скругленный прямоугольник 7"/>
          <p:cNvSpPr/>
          <p:nvPr/>
        </p:nvSpPr>
        <p:spPr>
          <a:xfrm>
            <a:off x="6707728" y="2471244"/>
            <a:ext cx="1857388"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Краткосрочный                 (до 1 года)</a:t>
            </a:r>
          </a:p>
        </p:txBody>
      </p:sp>
      <p:sp>
        <p:nvSpPr>
          <p:cNvPr id="9" name="Скругленный прямоугольник 8"/>
          <p:cNvSpPr/>
          <p:nvPr/>
        </p:nvSpPr>
        <p:spPr>
          <a:xfrm>
            <a:off x="6707728" y="3691360"/>
            <a:ext cx="1857388"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Среднесрочный               (от 1 года до 5 лет включительно)</a:t>
            </a:r>
          </a:p>
        </p:txBody>
      </p:sp>
      <p:sp>
        <p:nvSpPr>
          <p:cNvPr id="10" name="Скругленный прямоугольник 9"/>
          <p:cNvSpPr/>
          <p:nvPr/>
        </p:nvSpPr>
        <p:spPr>
          <a:xfrm>
            <a:off x="6734237" y="5036354"/>
            <a:ext cx="1857388" cy="9129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Долгосрочный                      ( от 5 до 30 лет включительно)</a:t>
            </a:r>
          </a:p>
        </p:txBody>
      </p:sp>
      <p:sp>
        <p:nvSpPr>
          <p:cNvPr id="11" name="Скругленный прямоугольник 10"/>
          <p:cNvSpPr/>
          <p:nvPr/>
        </p:nvSpPr>
        <p:spPr>
          <a:xfrm>
            <a:off x="3986300" y="2471244"/>
            <a:ext cx="1714512"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Кредиты</a:t>
            </a:r>
          </a:p>
        </p:txBody>
      </p:sp>
      <p:sp>
        <p:nvSpPr>
          <p:cNvPr id="12" name="Скругленный прямоугольник 11"/>
          <p:cNvSpPr/>
          <p:nvPr/>
        </p:nvSpPr>
        <p:spPr>
          <a:xfrm>
            <a:off x="3986300" y="3653800"/>
            <a:ext cx="1714512"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ценные бумаги</a:t>
            </a:r>
          </a:p>
        </p:txBody>
      </p:sp>
      <p:sp>
        <p:nvSpPr>
          <p:cNvPr id="13" name="Скругленный прямоугольник 12"/>
          <p:cNvSpPr/>
          <p:nvPr/>
        </p:nvSpPr>
        <p:spPr>
          <a:xfrm>
            <a:off x="3998549" y="5036354"/>
            <a:ext cx="1702263" cy="8907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гарантии</a:t>
            </a:r>
          </a:p>
        </p:txBody>
      </p:sp>
      <p:sp>
        <p:nvSpPr>
          <p:cNvPr id="14" name="Скругленный прямоугольник 13"/>
          <p:cNvSpPr/>
          <p:nvPr/>
        </p:nvSpPr>
        <p:spPr>
          <a:xfrm>
            <a:off x="907570" y="2456721"/>
            <a:ext cx="2000264"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Внутренний долг               ( в рублях)</a:t>
            </a:r>
          </a:p>
        </p:txBody>
      </p:sp>
      <p:pic>
        <p:nvPicPr>
          <p:cNvPr id="3074" name="Picture 2" descr="E:\2022\для бюджета для граждан\для подготовки бюджета для граждан\картинки\большая-куча-монеток-икона-3d-2925959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6913" y="3772755"/>
            <a:ext cx="2583571" cy="21765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2553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3214" y="404664"/>
            <a:ext cx="8229620" cy="1246495"/>
          </a:xfrm>
          <a:prstGeom prst="rect">
            <a:avLst/>
          </a:prstGeom>
          <a:noFill/>
        </p:spPr>
        <p:txBody>
          <a:bodyPr wrap="square" rtlCol="0">
            <a:spAutoFit/>
          </a:bodyPr>
          <a:lstStyle/>
          <a:p>
            <a:pPr algn="ctr"/>
            <a:r>
              <a:rPr lang="ru-RU" sz="2500" b="1" dirty="0">
                <a:solidFill>
                  <a:schemeClr val="accent3">
                    <a:lumMod val="50000"/>
                  </a:schemeClr>
                </a:solidFill>
              </a:rPr>
              <a:t>Муниципальный</a:t>
            </a:r>
            <a:r>
              <a:rPr lang="ru-RU" sz="2500" b="1" dirty="0">
                <a:solidFill>
                  <a:srgbClr val="FF0000"/>
                </a:solidFill>
              </a:rPr>
              <a:t>  </a:t>
            </a:r>
            <a:r>
              <a:rPr lang="ru-RU" sz="2500" b="1" dirty="0">
                <a:solidFill>
                  <a:schemeClr val="accent3">
                    <a:lumMod val="50000"/>
                  </a:schemeClr>
                </a:solidFill>
              </a:rPr>
              <a:t>долг  Павловского муниципального района Воронежской области, тыс. руб.</a:t>
            </a:r>
          </a:p>
        </p:txBody>
      </p:sp>
      <p:graphicFrame>
        <p:nvGraphicFramePr>
          <p:cNvPr id="7" name="Диаграмма 6">
            <a:extLst>
              <a:ext uri="{FF2B5EF4-FFF2-40B4-BE49-F238E27FC236}">
                <a16:creationId xmlns:a16="http://schemas.microsoft.com/office/drawing/2014/main" xmlns="" id="{2401FA38-0A45-4394-8422-94CEBF51DD1D}"/>
              </a:ext>
            </a:extLst>
          </p:cNvPr>
          <p:cNvGraphicFramePr>
            <a:graphicFrameLocks/>
          </p:cNvGraphicFramePr>
          <p:nvPr>
            <p:extLst>
              <p:ext uri="{D42A27DB-BD31-4B8C-83A1-F6EECF244321}">
                <p14:modId xmlns:p14="http://schemas.microsoft.com/office/powerpoint/2010/main" val="135058789"/>
              </p:ext>
            </p:extLst>
          </p:nvPr>
        </p:nvGraphicFramePr>
        <p:xfrm>
          <a:off x="1309687" y="1452562"/>
          <a:ext cx="7150745" cy="464073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404664"/>
            <a:ext cx="7992888" cy="571500"/>
          </a:xfrm>
        </p:spPr>
        <p:txBody>
          <a:bodyPr/>
          <a:lstStyle/>
          <a:p>
            <a:pPr marL="0" indent="0" algn="ctr">
              <a:buNone/>
            </a:pPr>
            <a:r>
              <a:rPr lang="ru-RU" sz="2500" b="1" spc="300" dirty="0">
                <a:solidFill>
                  <a:schemeClr val="accent3">
                    <a:lumMod val="50000"/>
                  </a:schemeClr>
                </a:solidFill>
                <a:latin typeface="+mn-lt"/>
              </a:rPr>
              <a:t>Глоссарий</a:t>
            </a:r>
          </a:p>
        </p:txBody>
      </p:sp>
      <p:sp>
        <p:nvSpPr>
          <p:cNvPr id="12" name="Объект 11"/>
          <p:cNvSpPr>
            <a:spLocks noGrp="1"/>
          </p:cNvSpPr>
          <p:nvPr>
            <p:ph sz="half" idx="1"/>
          </p:nvPr>
        </p:nvSpPr>
        <p:spPr>
          <a:xfrm>
            <a:off x="611561" y="908720"/>
            <a:ext cx="8136904" cy="5040560"/>
          </a:xfrm>
        </p:spPr>
        <p:txBody>
          <a:bodyPr>
            <a:noAutofit/>
          </a:bodyPr>
          <a:lstStyle/>
          <a:p>
            <a:pPr marL="45720" indent="0" algn="just">
              <a:buNone/>
            </a:pPr>
            <a:r>
              <a:rPr lang="ru-RU" sz="1600" b="1" dirty="0">
                <a:solidFill>
                  <a:srgbClr val="FF0000"/>
                </a:solidFill>
              </a:rPr>
              <a:t>А</a:t>
            </a:r>
            <a:r>
              <a:rPr lang="ru-RU" sz="1600" dirty="0">
                <a:solidFill>
                  <a:srgbClr val="FF0000"/>
                </a:solidFill>
              </a:rPr>
              <a:t> </a:t>
            </a:r>
          </a:p>
          <a:p>
            <a:pPr marL="45720" indent="0" algn="just">
              <a:buNone/>
            </a:pPr>
            <a:r>
              <a:rPr lang="ru-RU" sz="1600" b="1" i="1" dirty="0">
                <a:solidFill>
                  <a:schemeClr val="accent3">
                    <a:lumMod val="50000"/>
                  </a:schemeClr>
                </a:solidFill>
              </a:rPr>
              <a:t>Администратор доходов бюджета</a:t>
            </a:r>
          </a:p>
          <a:p>
            <a:pPr marL="45720" indent="0" algn="just">
              <a:buNone/>
            </a:pPr>
            <a:r>
              <a:rPr lang="ru-RU" sz="16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indent="0" algn="just">
              <a:buNone/>
            </a:pPr>
            <a:r>
              <a:rPr lang="ru-RU" sz="1600" b="1" dirty="0">
                <a:solidFill>
                  <a:srgbClr val="FF0000"/>
                </a:solidFill>
              </a:rPr>
              <a:t>Б</a:t>
            </a:r>
            <a:r>
              <a:rPr lang="ru-RU" sz="1600" dirty="0"/>
              <a:t> </a:t>
            </a:r>
          </a:p>
          <a:p>
            <a:pPr marL="45720" indent="0" algn="just">
              <a:buNone/>
            </a:pPr>
            <a:r>
              <a:rPr lang="ru-RU" sz="1600" b="1" i="1" dirty="0">
                <a:solidFill>
                  <a:schemeClr val="accent3">
                    <a:lumMod val="50000"/>
                  </a:schemeClr>
                </a:solidFill>
              </a:rPr>
              <a:t>Бюджет </a:t>
            </a:r>
          </a:p>
          <a:p>
            <a:pPr marL="45720" indent="0" algn="just">
              <a:buNone/>
            </a:pPr>
            <a:r>
              <a:rPr lang="ru-RU" sz="1600" dirty="0">
                <a:solidFill>
                  <a:schemeClr val="accent3">
                    <a:lumMod val="50000"/>
                  </a:schemeClr>
                </a:solidFill>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indent="0" algn="just">
              <a:buNone/>
            </a:pPr>
            <a:r>
              <a:rPr lang="ru-RU" sz="1600" dirty="0">
                <a:solidFill>
                  <a:schemeClr val="accent3">
                    <a:lumMod val="50000"/>
                  </a:schemeClr>
                </a:solidFill>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p>
        </p:txBody>
      </p:sp>
    </p:spTree>
    <p:extLst>
      <p:ext uri="{BB962C8B-B14F-4D97-AF65-F5344CB8AC3E}">
        <p14:creationId xmlns:p14="http://schemas.microsoft.com/office/powerpoint/2010/main" val="2728082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0" y="980728"/>
            <a:ext cx="8064896" cy="5184576"/>
          </a:xfrm>
        </p:spPr>
        <p:txBody>
          <a:bodyPr>
            <a:normAutofit/>
          </a:bodyPr>
          <a:lstStyle/>
          <a:p>
            <a:pPr marL="45720" indent="0" algn="just">
              <a:buNone/>
            </a:pPr>
            <a:r>
              <a:rPr lang="ru-RU" sz="1600" b="1" i="1" dirty="0">
                <a:solidFill>
                  <a:schemeClr val="accent3">
                    <a:lumMod val="50000"/>
                  </a:schemeClr>
                </a:solidFill>
              </a:rPr>
              <a:t>Бюджет консолидированный</a:t>
            </a:r>
          </a:p>
          <a:p>
            <a:pPr marL="45720" indent="0" algn="just">
              <a:buNone/>
            </a:pPr>
            <a:r>
              <a:rPr lang="ru-RU" sz="1600" dirty="0">
                <a:solidFill>
                  <a:schemeClr val="accent3">
                    <a:lumMod val="50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p>
          <a:p>
            <a:pPr marL="45720" indent="0" algn="just">
              <a:buNone/>
            </a:pPr>
            <a:r>
              <a:rPr lang="ru-RU" sz="1600" b="1" i="1" dirty="0">
                <a:solidFill>
                  <a:schemeClr val="accent3">
                    <a:lumMod val="50000"/>
                  </a:schemeClr>
                </a:solidFill>
              </a:rPr>
              <a:t>Бюджет муниципального образования</a:t>
            </a:r>
          </a:p>
          <a:p>
            <a:pPr marL="45720" indent="0" algn="just">
              <a:buNone/>
            </a:pPr>
            <a:r>
              <a:rPr lang="ru-RU" sz="1600" dirty="0">
                <a:solidFill>
                  <a:schemeClr val="accent3">
                    <a:lumMod val="50000"/>
                  </a:schemeClr>
                </a:solidFill>
              </a:rPr>
              <a:t> 1. Фонд денежных средств, предназначенный для финансирования функций, отнесенных к предметам ведения местного самоуправления. </a:t>
            </a:r>
          </a:p>
          <a:p>
            <a:pPr marL="45720" indent="0" algn="just">
              <a:buNone/>
            </a:pPr>
            <a:r>
              <a:rPr lang="ru-RU" sz="1600" dirty="0">
                <a:solidFill>
                  <a:schemeClr val="accent3">
                    <a:lumMod val="50000"/>
                  </a:schemeClr>
                </a:solidFill>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5720" indent="0" algn="just">
              <a:buNone/>
            </a:pPr>
            <a:r>
              <a:rPr lang="ru-RU" sz="1600" b="1" i="1" dirty="0">
                <a:solidFill>
                  <a:schemeClr val="accent3">
                    <a:lumMod val="50000"/>
                  </a:schemeClr>
                </a:solidFill>
              </a:rPr>
              <a:t>Бюджетная классификация </a:t>
            </a:r>
          </a:p>
          <a:p>
            <a:pPr marL="45720" indent="0" algn="just">
              <a:buNone/>
            </a:pPr>
            <a:r>
              <a:rPr lang="ru-RU" sz="1600" dirty="0">
                <a:solidFill>
                  <a:schemeClr val="accent3">
                    <a:lumMod val="50000"/>
                  </a:schemeClr>
                </a:solidFill>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spTree>
    <p:extLst>
      <p:ext uri="{BB962C8B-B14F-4D97-AF65-F5344CB8AC3E}">
        <p14:creationId xmlns:p14="http://schemas.microsoft.com/office/powerpoint/2010/main" val="4001572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Объект 13"/>
          <p:cNvSpPr>
            <a:spLocks noGrp="1"/>
          </p:cNvSpPr>
          <p:nvPr>
            <p:ph sz="half" idx="1"/>
          </p:nvPr>
        </p:nvSpPr>
        <p:spPr>
          <a:xfrm>
            <a:off x="611560" y="404664"/>
            <a:ext cx="8136904" cy="5760640"/>
          </a:xfrm>
        </p:spPr>
        <p:txBody>
          <a:bodyPr>
            <a:normAutofit/>
          </a:bodyPr>
          <a:lstStyle/>
          <a:p>
            <a:pPr marL="45720" indent="0" algn="just">
              <a:buNone/>
            </a:pPr>
            <a:r>
              <a:rPr lang="ru-RU" sz="1600" b="1" i="1" dirty="0">
                <a:solidFill>
                  <a:schemeClr val="accent3">
                    <a:lumMod val="50000"/>
                  </a:schemeClr>
                </a:solidFill>
              </a:rPr>
              <a:t>Бюджетная роспись </a:t>
            </a:r>
          </a:p>
          <a:p>
            <a:pPr marL="45720" indent="0" algn="just">
              <a:buNone/>
            </a:pPr>
            <a:r>
              <a:rPr lang="ru-RU" sz="1600" dirty="0">
                <a:solidFill>
                  <a:schemeClr val="accent3">
                    <a:lumMod val="50000"/>
                  </a:schemeClr>
                </a:solidFill>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p>
          <a:p>
            <a:pPr marL="45720" indent="0" algn="just">
              <a:buNone/>
            </a:pPr>
            <a:r>
              <a:rPr lang="ru-RU" sz="1600" b="1" dirty="0">
                <a:solidFill>
                  <a:srgbClr val="FF0000"/>
                </a:solidFill>
              </a:rPr>
              <a:t>Г</a:t>
            </a:r>
          </a:p>
          <a:p>
            <a:pPr marL="45720" indent="0" algn="just">
              <a:buNone/>
            </a:pPr>
            <a:r>
              <a:rPr lang="ru-RU" sz="1600" b="1" i="1" dirty="0">
                <a:solidFill>
                  <a:schemeClr val="accent3">
                    <a:lumMod val="50000"/>
                  </a:schemeClr>
                </a:solidFill>
              </a:rPr>
              <a:t>Главный администратор доходов бюджета</a:t>
            </a:r>
          </a:p>
          <a:p>
            <a:pPr marL="45720" indent="0" algn="just">
              <a:buNone/>
            </a:pPr>
            <a:r>
              <a:rPr lang="ru-RU" sz="16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indent="0" algn="just">
              <a:buNone/>
            </a:pPr>
            <a:r>
              <a:rPr lang="ru-RU" sz="1600" b="1" i="1" dirty="0">
                <a:solidFill>
                  <a:schemeClr val="accent3">
                    <a:lumMod val="50000"/>
                  </a:schemeClr>
                </a:solidFill>
              </a:rPr>
              <a:t>Главный распорядитель бюджетных средств (ГРБС)</a:t>
            </a:r>
          </a:p>
          <a:p>
            <a:pPr marL="45720" indent="0" algn="just">
              <a:buNone/>
            </a:pPr>
            <a:r>
              <a:rPr lang="ru-RU" sz="16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a:t>
            </a:r>
          </a:p>
          <a:p>
            <a:pPr marL="45720" indent="0" algn="just">
              <a:buNone/>
            </a:pPr>
            <a:r>
              <a:rPr lang="ru-RU" sz="1600" dirty="0">
                <a:solidFill>
                  <a:schemeClr val="accent3">
                    <a:lumMod val="50000"/>
                  </a:schemeClr>
                </a:solidFill>
              </a:rPr>
              <a:t>средств.</a:t>
            </a:r>
          </a:p>
          <a:p>
            <a:pPr marL="45720" indent="0" algn="just">
              <a:buNone/>
            </a:pPr>
            <a:endParaRPr lang="ru-RU" dirty="0"/>
          </a:p>
        </p:txBody>
      </p:sp>
    </p:spTree>
    <p:extLst>
      <p:ext uri="{BB962C8B-B14F-4D97-AF65-F5344CB8AC3E}">
        <p14:creationId xmlns:p14="http://schemas.microsoft.com/office/powerpoint/2010/main" val="1811721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1" y="332657"/>
            <a:ext cx="8064896" cy="5832648"/>
          </a:xfrm>
        </p:spPr>
        <p:txBody>
          <a:bodyPr>
            <a:noAutofit/>
          </a:bodyPr>
          <a:lstStyle/>
          <a:p>
            <a:pPr marL="45720" indent="0" algn="just">
              <a:buNone/>
            </a:pPr>
            <a:r>
              <a:rPr lang="ru-RU" sz="1600" b="1" dirty="0">
                <a:solidFill>
                  <a:srgbClr val="FF0000"/>
                </a:solidFill>
              </a:rPr>
              <a:t>Д </a:t>
            </a:r>
          </a:p>
          <a:p>
            <a:pPr marL="45720" indent="0" algn="just">
              <a:buNone/>
            </a:pPr>
            <a:r>
              <a:rPr lang="ru-RU" sz="1600" b="1" i="1" dirty="0">
                <a:solidFill>
                  <a:schemeClr val="accent3">
                    <a:lumMod val="50000"/>
                  </a:schemeClr>
                </a:solidFill>
              </a:rPr>
              <a:t>Дефицит бюджета </a:t>
            </a:r>
          </a:p>
          <a:p>
            <a:pPr marL="45720" indent="0" algn="just">
              <a:buNone/>
            </a:pPr>
            <a:r>
              <a:rPr lang="ru-RU" sz="1600" dirty="0">
                <a:solidFill>
                  <a:schemeClr val="accent3">
                    <a:lumMod val="50000"/>
                  </a:schemeClr>
                </a:solidFill>
              </a:rPr>
              <a:t>Превышение расходов бюджета над его доходами.</a:t>
            </a:r>
          </a:p>
          <a:p>
            <a:pPr marL="45720" indent="0" algn="just">
              <a:buNone/>
            </a:pPr>
            <a:r>
              <a:rPr lang="ru-RU" sz="1600" b="1" i="1" dirty="0">
                <a:solidFill>
                  <a:schemeClr val="accent3">
                    <a:lumMod val="50000"/>
                  </a:schemeClr>
                </a:solidFill>
              </a:rPr>
              <a:t>Дотации</a:t>
            </a:r>
            <a:r>
              <a:rPr lang="ru-RU" sz="1600" dirty="0">
                <a:solidFill>
                  <a:schemeClr val="accent3">
                    <a:lumMod val="50000"/>
                  </a:schemeClr>
                </a:solidFill>
              </a:rPr>
              <a:t> </a:t>
            </a:r>
          </a:p>
          <a:p>
            <a:pPr marL="45720" indent="0" algn="just">
              <a:buNone/>
            </a:pPr>
            <a:r>
              <a:rPr lang="ru-RU" sz="1600" dirty="0">
                <a:solidFill>
                  <a:schemeClr val="accent3">
                    <a:lumMod val="50000"/>
                  </a:schemeClr>
                </a:solidFill>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buNone/>
            </a:pPr>
            <a:r>
              <a:rPr lang="ru-RU" sz="1600" b="1" i="1" dirty="0">
                <a:solidFill>
                  <a:schemeClr val="accent3">
                    <a:lumMod val="50000"/>
                  </a:schemeClr>
                </a:solidFill>
              </a:rPr>
              <a:t>Доходы бюджета </a:t>
            </a:r>
          </a:p>
          <a:p>
            <a:pPr marL="45720" indent="0" algn="just">
              <a:buNone/>
            </a:pPr>
            <a:r>
              <a:rPr lang="ru-RU" sz="1600" dirty="0">
                <a:solidFill>
                  <a:schemeClr val="accent3">
                    <a:lumMod val="50000"/>
                  </a:schemeClr>
                </a:solidFill>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p>
          <a:p>
            <a:pPr marL="45720" indent="0" algn="just">
              <a:buNone/>
            </a:pPr>
            <a:r>
              <a:rPr lang="ru-RU" sz="1600" b="1" dirty="0">
                <a:solidFill>
                  <a:srgbClr val="FF0000"/>
                </a:solidFill>
              </a:rPr>
              <a:t>М</a:t>
            </a:r>
          </a:p>
          <a:p>
            <a:pPr marL="45720" indent="0" algn="just">
              <a:buNone/>
            </a:pPr>
            <a:r>
              <a:rPr lang="ru-RU" sz="1600" b="1" i="1" dirty="0">
                <a:solidFill>
                  <a:schemeClr val="accent3">
                    <a:lumMod val="50000"/>
                  </a:schemeClr>
                </a:solidFill>
              </a:rPr>
              <a:t>Межбюджетные трансферты </a:t>
            </a:r>
          </a:p>
          <a:p>
            <a:pPr marL="45720" indent="0" algn="just">
              <a:buNone/>
            </a:pPr>
            <a:r>
              <a:rPr lang="ru-RU" sz="1600" dirty="0">
                <a:solidFill>
                  <a:schemeClr val="accent3">
                    <a:lumMod val="50000"/>
                  </a:schemeClr>
                </a:solidFill>
              </a:rPr>
              <a:t>Средства, предоставляемые одним бюджетом бюджетной</a:t>
            </a:r>
          </a:p>
          <a:p>
            <a:pPr marL="45720" indent="0" algn="just">
              <a:buNone/>
            </a:pPr>
            <a:r>
              <a:rPr lang="ru-RU" sz="1600" dirty="0">
                <a:solidFill>
                  <a:schemeClr val="accent3">
                    <a:lumMod val="50000"/>
                  </a:schemeClr>
                </a:solidFill>
              </a:rPr>
              <a:t>системы РФ другому бюджету.</a:t>
            </a:r>
          </a:p>
        </p:txBody>
      </p:sp>
    </p:spTree>
    <p:extLst>
      <p:ext uri="{BB962C8B-B14F-4D97-AF65-F5344CB8AC3E}">
        <p14:creationId xmlns:p14="http://schemas.microsoft.com/office/powerpoint/2010/main" val="1571478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0" y="404664"/>
            <a:ext cx="8136903" cy="5616624"/>
          </a:xfrm>
        </p:spPr>
        <p:txBody>
          <a:bodyPr>
            <a:noAutofit/>
          </a:bodyPr>
          <a:lstStyle/>
          <a:p>
            <a:pPr marL="45720" indent="0">
              <a:buNone/>
            </a:pPr>
            <a:r>
              <a:rPr lang="ru-RU" sz="1600" b="1" dirty="0">
                <a:solidFill>
                  <a:srgbClr val="FF0000"/>
                </a:solidFill>
              </a:rPr>
              <a:t>Н </a:t>
            </a:r>
          </a:p>
          <a:p>
            <a:pPr marL="45720" indent="0" algn="just">
              <a:buNone/>
            </a:pPr>
            <a:r>
              <a:rPr lang="ru-RU" sz="1600" b="1" i="1" dirty="0">
                <a:solidFill>
                  <a:schemeClr val="accent3">
                    <a:lumMod val="50000"/>
                  </a:schemeClr>
                </a:solidFill>
              </a:rPr>
              <a:t>Непрограммные расходы </a:t>
            </a:r>
          </a:p>
          <a:p>
            <a:pPr marL="45720" indent="0" algn="just">
              <a:buNone/>
            </a:pPr>
            <a:r>
              <a:rPr lang="ru-RU" sz="1600" dirty="0">
                <a:solidFill>
                  <a:schemeClr val="accent3">
                    <a:lumMod val="50000"/>
                  </a:schemeClr>
                </a:solidFill>
              </a:rPr>
              <a:t>Расходные обязательства, не включенные в государственные программы.</a:t>
            </a:r>
          </a:p>
          <a:p>
            <a:pPr marL="45720" indent="0" algn="just">
              <a:buNone/>
            </a:pPr>
            <a:r>
              <a:rPr lang="ru-RU" sz="1600" b="1" dirty="0">
                <a:solidFill>
                  <a:srgbClr val="FF0000"/>
                </a:solidFill>
              </a:rPr>
              <a:t>П</a:t>
            </a:r>
          </a:p>
          <a:p>
            <a:pPr marL="45720" indent="0" algn="just">
              <a:buNone/>
            </a:pPr>
            <a:r>
              <a:rPr lang="ru-RU" sz="1600" b="1" i="1" dirty="0">
                <a:solidFill>
                  <a:schemeClr val="accent3">
                    <a:lumMod val="50000"/>
                  </a:schemeClr>
                </a:solidFill>
              </a:rPr>
              <a:t>Профицит бюджета </a:t>
            </a:r>
          </a:p>
          <a:p>
            <a:pPr marL="45720" indent="0" algn="just">
              <a:buNone/>
            </a:pPr>
            <a:r>
              <a:rPr lang="ru-RU" sz="1600" dirty="0">
                <a:solidFill>
                  <a:schemeClr val="accent3">
                    <a:lumMod val="50000"/>
                  </a:schemeClr>
                </a:solidFill>
              </a:rPr>
              <a:t>Превышение доходов бюджета над его расходами.</a:t>
            </a:r>
          </a:p>
          <a:p>
            <a:pPr marL="45720" indent="0" algn="just">
              <a:buNone/>
            </a:pPr>
            <a:r>
              <a:rPr lang="ru-RU" sz="1600" b="1" dirty="0">
                <a:solidFill>
                  <a:srgbClr val="FF0000"/>
                </a:solidFill>
              </a:rPr>
              <a:t>Р </a:t>
            </a:r>
          </a:p>
          <a:p>
            <a:pPr marL="45720" indent="0" algn="just">
              <a:buNone/>
            </a:pPr>
            <a:r>
              <a:rPr lang="ru-RU" sz="1600" b="1" i="1" dirty="0">
                <a:solidFill>
                  <a:schemeClr val="accent3">
                    <a:lumMod val="50000"/>
                  </a:schemeClr>
                </a:solidFill>
              </a:rPr>
              <a:t>Распорядитель бюджетных средств (РБС)</a:t>
            </a:r>
          </a:p>
          <a:p>
            <a:pPr marL="45720" indent="0" algn="just">
              <a:buNone/>
            </a:pPr>
            <a:r>
              <a:rPr lang="ru-RU" sz="16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600" dirty="0" err="1">
                <a:solidFill>
                  <a:schemeClr val="accent3">
                    <a:lumMod val="50000"/>
                  </a:schemeClr>
                </a:solidFill>
              </a:rPr>
              <a:t>ое</a:t>
            </a:r>
            <a:r>
              <a:rPr lang="ru-RU" sz="1600" dirty="0">
                <a:solidFill>
                  <a:schemeClr val="accent3">
                    <a:lumMod val="50000"/>
                  </a:schemeClr>
                </a:solidFill>
              </a:rPr>
              <a:t>) правом распределять полученные средства бюджета между подведомственными распорядителями и получателями бюджетных средств.</a:t>
            </a:r>
          </a:p>
          <a:p>
            <a:pPr marL="45720" indent="0" algn="just">
              <a:buNone/>
            </a:pPr>
            <a:r>
              <a:rPr lang="ru-RU" sz="1600" b="1" i="1" dirty="0">
                <a:solidFill>
                  <a:schemeClr val="accent3">
                    <a:lumMod val="50000"/>
                  </a:schemeClr>
                </a:solidFill>
              </a:rPr>
              <a:t>Расходное обязательство </a:t>
            </a:r>
          </a:p>
          <a:p>
            <a:pPr marL="45720" indent="0" algn="just">
              <a:buNone/>
            </a:pPr>
            <a:r>
              <a:rPr lang="ru-RU" sz="1600" dirty="0">
                <a:solidFill>
                  <a:schemeClr val="accent3">
                    <a:lumMod val="50000"/>
                  </a:schemeClr>
                </a:solidFill>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indent="0" algn="just">
              <a:buNone/>
            </a:pPr>
            <a:r>
              <a:rPr lang="ru-RU" sz="1600" b="1" i="1" dirty="0">
                <a:solidFill>
                  <a:schemeClr val="accent3">
                    <a:lumMod val="50000"/>
                  </a:schemeClr>
                </a:solidFill>
              </a:rPr>
              <a:t>Расходы бюджета </a:t>
            </a:r>
          </a:p>
          <a:p>
            <a:pPr marL="45720" indent="0" algn="just">
              <a:buNone/>
            </a:pPr>
            <a:r>
              <a:rPr lang="ru-RU" sz="1600" dirty="0">
                <a:solidFill>
                  <a:schemeClr val="accent3">
                    <a:lumMod val="50000"/>
                  </a:schemeClr>
                </a:solidFill>
              </a:rPr>
              <a:t>Выплачиваемые из бюджета денежные средства</a:t>
            </a:r>
          </a:p>
        </p:txBody>
      </p:sp>
    </p:spTree>
    <p:extLst>
      <p:ext uri="{BB962C8B-B14F-4D97-AF65-F5344CB8AC3E}">
        <p14:creationId xmlns:p14="http://schemas.microsoft.com/office/powerpoint/2010/main" val="35823908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620688"/>
            <a:ext cx="8120061" cy="5544616"/>
          </a:xfrm>
        </p:spPr>
        <p:txBody>
          <a:bodyPr>
            <a:normAutofit fontScale="40000" lnSpcReduction="20000"/>
          </a:bodyPr>
          <a:lstStyle/>
          <a:p>
            <a:pPr marL="45720" indent="0" algn="just">
              <a:buNone/>
            </a:pPr>
            <a:r>
              <a:rPr lang="ru-RU" sz="4000" b="1" dirty="0">
                <a:solidFill>
                  <a:srgbClr val="FF0000"/>
                </a:solidFill>
              </a:rPr>
              <a:t>С</a:t>
            </a:r>
          </a:p>
          <a:p>
            <a:pPr marL="45720" indent="0" algn="just">
              <a:buNone/>
            </a:pPr>
            <a:r>
              <a:rPr lang="ru-RU" sz="4000" b="1" i="1" dirty="0">
                <a:solidFill>
                  <a:schemeClr val="accent3">
                    <a:lumMod val="50000"/>
                  </a:schemeClr>
                </a:solidFill>
              </a:rPr>
              <a:t>Субвенции</a:t>
            </a:r>
          </a:p>
          <a:p>
            <a:pPr marL="45720" indent="0" algn="just">
              <a:buNone/>
            </a:pPr>
            <a:r>
              <a:rPr lang="ru-RU" sz="4000" dirty="0">
                <a:solidFill>
                  <a:schemeClr val="accent3">
                    <a:lumMod val="50000"/>
                  </a:schemeClr>
                </a:solidFill>
              </a:rPr>
              <a:t>Предоставляются на финансирование «переданных» другим публично-правовым образованиям  полномочий.</a:t>
            </a:r>
          </a:p>
          <a:p>
            <a:pPr marL="45720" indent="0" algn="just">
              <a:buNone/>
            </a:pPr>
            <a:r>
              <a:rPr lang="ru-RU" sz="4000" b="1" i="1" dirty="0">
                <a:solidFill>
                  <a:schemeClr val="accent3">
                    <a:lumMod val="50000"/>
                  </a:schemeClr>
                </a:solidFill>
              </a:rPr>
              <a:t>Субсидии</a:t>
            </a:r>
          </a:p>
          <a:p>
            <a:pPr marL="45720" indent="0" algn="just">
              <a:buNone/>
            </a:pPr>
            <a:r>
              <a:rPr lang="ru-RU" sz="4000" dirty="0">
                <a:solidFill>
                  <a:schemeClr val="accent3">
                    <a:lumMod val="50000"/>
                  </a:schemeClr>
                </a:solidFill>
              </a:rPr>
              <a:t>Предоставляются на условиях долевого </a:t>
            </a:r>
            <a:r>
              <a:rPr lang="ru-RU" sz="4000" dirty="0" err="1">
                <a:solidFill>
                  <a:schemeClr val="accent3">
                    <a:lumMod val="50000"/>
                  </a:schemeClr>
                </a:solidFill>
              </a:rPr>
              <a:t>софинансирования</a:t>
            </a:r>
            <a:r>
              <a:rPr lang="ru-RU" sz="4000" dirty="0">
                <a:solidFill>
                  <a:schemeClr val="accent3">
                    <a:lumMod val="50000"/>
                  </a:schemeClr>
                </a:solidFill>
              </a:rPr>
              <a:t> расходов других бюджетов.</a:t>
            </a:r>
          </a:p>
          <a:p>
            <a:pPr marL="45720" indent="0" algn="just">
              <a:buNone/>
            </a:pPr>
            <a:r>
              <a:rPr lang="ru-RU" sz="4000" b="1" dirty="0">
                <a:solidFill>
                  <a:srgbClr val="FF0000"/>
                </a:solidFill>
              </a:rPr>
              <a:t>У</a:t>
            </a:r>
            <a:r>
              <a:rPr lang="ru-RU" sz="4000" dirty="0"/>
              <a:t> </a:t>
            </a:r>
          </a:p>
          <a:p>
            <a:pPr marL="45720" indent="0" algn="just">
              <a:buNone/>
            </a:pPr>
            <a:r>
              <a:rPr lang="ru-RU" sz="4000" b="1" i="1" dirty="0">
                <a:solidFill>
                  <a:schemeClr val="accent3">
                    <a:lumMod val="50000"/>
                  </a:schemeClr>
                </a:solidFill>
              </a:rPr>
              <a:t>Участники бюджетного процесса </a:t>
            </a:r>
          </a:p>
          <a:p>
            <a:pPr marL="45720" indent="0" algn="just">
              <a:buNone/>
            </a:pPr>
            <a:r>
              <a:rPr lang="ru-RU" sz="4000" dirty="0">
                <a:solidFill>
                  <a:schemeClr val="accent3">
                    <a:lumMod val="50000"/>
                  </a:schemeClr>
                </a:solidFill>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buNone/>
            </a:pPr>
            <a:r>
              <a:rPr lang="ru-RU" sz="4000" b="1" dirty="0">
                <a:solidFill>
                  <a:srgbClr val="FF0000"/>
                </a:solidFill>
              </a:rPr>
              <a:t>Ф </a:t>
            </a:r>
          </a:p>
          <a:p>
            <a:pPr marL="45720" indent="0" algn="just">
              <a:buNone/>
            </a:pPr>
            <a:r>
              <a:rPr lang="ru-RU" sz="4000" b="1" i="1" dirty="0">
                <a:solidFill>
                  <a:schemeClr val="accent3">
                    <a:lumMod val="50000"/>
                  </a:schemeClr>
                </a:solidFill>
              </a:rPr>
              <a:t>Финансовый орган </a:t>
            </a:r>
          </a:p>
          <a:p>
            <a:pPr marL="45720" indent="0" algn="just">
              <a:buNone/>
            </a:pPr>
            <a:r>
              <a:rPr lang="ru-RU" sz="4000" dirty="0">
                <a:solidFill>
                  <a:schemeClr val="accent3">
                    <a:lumMod val="50000"/>
                  </a:schemeClr>
                </a:solidFill>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a:t>
            </a:r>
          </a:p>
          <a:p>
            <a:pPr marL="45720" indent="0" algn="just">
              <a:buNone/>
            </a:pPr>
            <a:r>
              <a:rPr lang="ru-RU" sz="4000" dirty="0">
                <a:solidFill>
                  <a:schemeClr val="accent3">
                    <a:lumMod val="50000"/>
                  </a:schemeClr>
                </a:solidFill>
              </a:rPr>
              <a:t>администраций, осуществляющие составление и организацию</a:t>
            </a:r>
          </a:p>
          <a:p>
            <a:pPr marL="45720" indent="0" algn="just">
              <a:buNone/>
            </a:pPr>
            <a:r>
              <a:rPr lang="ru-RU" sz="4000" dirty="0">
                <a:solidFill>
                  <a:schemeClr val="accent3">
                    <a:lumMod val="50000"/>
                  </a:schemeClr>
                </a:solidFill>
              </a:rPr>
              <a:t>исполнения местных бюджетов (департаменты финансов,</a:t>
            </a:r>
          </a:p>
          <a:p>
            <a:pPr marL="45720" indent="0" algn="just">
              <a:buNone/>
            </a:pPr>
            <a:r>
              <a:rPr lang="ru-RU" sz="4000" dirty="0">
                <a:solidFill>
                  <a:schemeClr val="accent3">
                    <a:lumMod val="50000"/>
                  </a:schemeClr>
                </a:solidFill>
              </a:rPr>
              <a:t>управления финансов, финансовые отделы и др.).</a:t>
            </a:r>
          </a:p>
          <a:p>
            <a:pPr marL="45720" indent="0" algn="just">
              <a:buNone/>
            </a:pPr>
            <a:endParaRPr lang="ru-RU" sz="1600" dirty="0"/>
          </a:p>
          <a:p>
            <a:pPr marL="45720" indent="0" algn="just">
              <a:buNone/>
            </a:pPr>
            <a:endParaRPr lang="ru-RU" dirty="0"/>
          </a:p>
        </p:txBody>
      </p:sp>
    </p:spTree>
    <p:extLst>
      <p:ext uri="{BB962C8B-B14F-4D97-AF65-F5344CB8AC3E}">
        <p14:creationId xmlns:p14="http://schemas.microsoft.com/office/powerpoint/2010/main" val="18884381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93429" y="312223"/>
            <a:ext cx="8199943" cy="812521"/>
          </a:xfrm>
        </p:spPr>
        <p:txBody>
          <a:bodyPr>
            <a:normAutofit fontScale="90000"/>
          </a:bodyPr>
          <a:lstStyle/>
          <a:p>
            <a:pPr marL="0" indent="0" algn="ctr">
              <a:buNone/>
            </a:pPr>
            <a:r>
              <a:rPr lang="ru-RU" sz="2500" b="1" dirty="0">
                <a:solidFill>
                  <a:schemeClr val="accent3">
                    <a:lumMod val="50000"/>
                  </a:schemeClr>
                </a:solidFill>
                <a:latin typeface="+mn-lt"/>
              </a:rPr>
              <a:t>Открытые государственные,  муниципальные информационные ресурсы </a:t>
            </a:r>
          </a:p>
        </p:txBody>
      </p:sp>
      <p:pic>
        <p:nvPicPr>
          <p:cNvPr id="66" name="Объект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19491" y="3482161"/>
            <a:ext cx="1986532" cy="569632"/>
          </a:xfrm>
          <a:prstGeom prst="rect">
            <a:avLst/>
          </a:prstGeom>
          <a:ln>
            <a:noFill/>
          </a:ln>
          <a:effectLst>
            <a:outerShdw blurRad="292100" dist="139700" dir="2700000" algn="tl" rotWithShape="0">
              <a:srgbClr val="333333">
                <a:alpha val="65000"/>
              </a:srgbClr>
            </a:outerShdw>
          </a:effectLst>
        </p:spPr>
      </p:pic>
      <p:pic>
        <p:nvPicPr>
          <p:cNvPr id="65"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7175" y="1628801"/>
            <a:ext cx="2065144" cy="620726"/>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52420" y="4374839"/>
            <a:ext cx="1973263" cy="615950"/>
          </a:xfrm>
          <a:prstGeom prst="rect">
            <a:avLst/>
          </a:prstGeom>
          <a:ln>
            <a:noFill/>
          </a:ln>
          <a:effectLst>
            <a:outerShdw blurRad="292100" dist="139700" dir="2700000" algn="tl" rotWithShape="0">
              <a:srgbClr val="333333">
                <a:alpha val="65000"/>
              </a:srgbClr>
            </a:outerShdw>
          </a:effectLst>
        </p:spPr>
      </p:pic>
      <p:grpSp>
        <p:nvGrpSpPr>
          <p:cNvPr id="46" name="Группа 45"/>
          <p:cNvGrpSpPr/>
          <p:nvPr/>
        </p:nvGrpSpPr>
        <p:grpSpPr>
          <a:xfrm>
            <a:off x="453641" y="1124744"/>
            <a:ext cx="8186082" cy="4176465"/>
            <a:chOff x="1000101" y="1285860"/>
            <a:chExt cx="7858180" cy="3205206"/>
          </a:xfrm>
        </p:grpSpPr>
        <p:sp>
          <p:nvSpPr>
            <p:cNvPr id="47" name="Прямоугольник с двумя скругленными противолежащими углами 46"/>
            <p:cNvSpPr/>
            <p:nvPr/>
          </p:nvSpPr>
          <p:spPr>
            <a:xfrm>
              <a:off x="1000101" y="1285860"/>
              <a:ext cx="1995413"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49" name="Группа 19"/>
            <p:cNvGrpSpPr>
              <a:grpSpLocks/>
            </p:cNvGrpSpPr>
            <p:nvPr/>
          </p:nvGrpSpPr>
          <p:grpSpPr bwMode="auto">
            <a:xfrm>
              <a:off x="1019632" y="1672696"/>
              <a:ext cx="7838649" cy="2818370"/>
              <a:chOff x="1302107" y="1672643"/>
              <a:chExt cx="7556203" cy="2818098"/>
            </a:xfrm>
          </p:grpSpPr>
          <p:sp>
            <p:nvSpPr>
              <p:cNvPr id="51" name="Прямоугольник 24"/>
              <p:cNvSpPr>
                <a:spLocks noChangeArrowheads="1"/>
              </p:cNvSpPr>
              <p:nvPr/>
            </p:nvSpPr>
            <p:spPr bwMode="auto">
              <a:xfrm>
                <a:off x="1562676" y="2169953"/>
                <a:ext cx="1364753"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www.govvrn.ru</a:t>
                </a:r>
                <a:endParaRPr lang="ru-RU" sz="1200" dirty="0">
                  <a:solidFill>
                    <a:schemeClr val="accent3">
                      <a:lumMod val="50000"/>
                    </a:schemeClr>
                  </a:solidFill>
                  <a:cs typeface="Times New Roman" pitchFamily="18" charset="0"/>
                </a:endParaRPr>
              </a:p>
            </p:txBody>
          </p:sp>
          <p:pic>
            <p:nvPicPr>
              <p:cNvPr id="52" name="Рисунок 25" descr="svc.jpg"/>
              <p:cNvPicPr>
                <a:picLocks noChangeAspect="1"/>
              </p:cNvPicPr>
              <p:nvPr/>
            </p:nvPicPr>
            <p:blipFill>
              <a:blip r:embed="rId5"/>
              <a:srcRect/>
              <a:stretch>
                <a:fillRect/>
              </a:stretch>
            </p:blipFill>
            <p:spPr bwMode="auto">
              <a:xfrm>
                <a:off x="1302107" y="2374462"/>
                <a:ext cx="1885890" cy="491970"/>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500205" y="2850006"/>
                <a:ext cx="1535307"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www.svc.govvrn.ru</a:t>
                </a:r>
                <a:endParaRPr lang="ru-RU" sz="1200" dirty="0">
                  <a:solidFill>
                    <a:schemeClr val="accent3">
                      <a:lumMod val="50000"/>
                    </a:schemeClr>
                  </a:solidFill>
                  <a:cs typeface="Times New Roman" pitchFamily="18" charset="0"/>
                </a:endParaRPr>
              </a:p>
            </p:txBody>
          </p:sp>
          <p:sp>
            <p:nvSpPr>
              <p:cNvPr id="55" name="Прямоугольник 28"/>
              <p:cNvSpPr>
                <a:spLocks noChangeArrowheads="1"/>
              </p:cNvSpPr>
              <p:nvPr/>
            </p:nvSpPr>
            <p:spPr bwMode="auto">
              <a:xfrm>
                <a:off x="1609449" y="3544613"/>
                <a:ext cx="1316818"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www.open</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57" name="Прямоугольник 30"/>
              <p:cNvSpPr>
                <a:spLocks noChangeArrowheads="1"/>
              </p:cNvSpPr>
              <p:nvPr/>
            </p:nvSpPr>
            <p:spPr bwMode="auto">
              <a:xfrm>
                <a:off x="1562676" y="4256276"/>
                <a:ext cx="1385742" cy="234465"/>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cs typeface="Times New Roman" pitchFamily="18" charset="0"/>
                  </a:rPr>
                  <a:t>www.budget</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0" name="Прямоугольник с двумя скругленными противолежащими углами 59"/>
              <p:cNvSpPr/>
              <p:nvPr/>
            </p:nvSpPr>
            <p:spPr>
              <a:xfrm>
                <a:off x="3693515" y="1672643"/>
                <a:ext cx="5164794" cy="49731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органов власти </a:t>
                </a:r>
              </a:p>
              <a:p>
                <a:pPr algn="ctr" fontAlgn="auto">
                  <a:spcBef>
                    <a:spcPts val="0"/>
                  </a:spcBef>
                  <a:spcAft>
                    <a:spcPts val="0"/>
                  </a:spcAft>
                  <a:defRPr/>
                </a:pPr>
                <a:r>
                  <a:rPr lang="ru-RU" sz="1300" dirty="0">
                    <a:solidFill>
                      <a:schemeClr val="accent3">
                        <a:lumMod val="50000"/>
                      </a:schemeClr>
                    </a:solidFill>
                    <a:cs typeface="Arial" pitchFamily="34" charset="0"/>
                  </a:rPr>
                  <a:t>Воронежской области</a:t>
                </a:r>
              </a:p>
              <a:p>
                <a:pPr algn="ctr" fontAlgn="auto">
                  <a:spcBef>
                    <a:spcPts val="0"/>
                  </a:spcBef>
                  <a:spcAft>
                    <a:spcPts val="0"/>
                  </a:spcAft>
                  <a:defRPr/>
                </a:pPr>
                <a:endParaRPr lang="ru-RU" sz="1200" dirty="0">
                  <a:solidFill>
                    <a:schemeClr val="accent6">
                      <a:lumMod val="75000"/>
                    </a:schemeClr>
                  </a:solidFill>
                </a:endParaRPr>
              </a:p>
            </p:txBody>
          </p:sp>
          <p:sp>
            <p:nvSpPr>
              <p:cNvPr id="61" name="Прямоугольник с двумя скругленными противолежащими углами 60"/>
              <p:cNvSpPr/>
              <p:nvPr/>
            </p:nvSpPr>
            <p:spPr>
              <a:xfrm>
                <a:off x="3693515" y="2404417"/>
                <a:ext cx="5164794" cy="4286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государственных и муниципальных услуг Воронежской области</a:t>
                </a:r>
              </a:p>
              <a:p>
                <a:pPr algn="ctr" fontAlgn="auto">
                  <a:spcBef>
                    <a:spcPts val="0"/>
                  </a:spcBef>
                  <a:spcAft>
                    <a:spcPts val="0"/>
                  </a:spcAft>
                  <a:defRPr/>
                </a:pPr>
                <a:endParaRPr lang="ru-RU" sz="1300" dirty="0">
                  <a:solidFill>
                    <a:schemeClr val="accent6">
                      <a:lumMod val="75000"/>
                    </a:schemeClr>
                  </a:solidFill>
                </a:endParaRPr>
              </a:p>
            </p:txBody>
          </p:sp>
          <p:sp>
            <p:nvSpPr>
              <p:cNvPr id="62" name="Прямоугольник с двумя скругленными противолежащими углами 61"/>
              <p:cNvSpPr/>
              <p:nvPr/>
            </p:nvSpPr>
            <p:spPr>
              <a:xfrm>
                <a:off x="3693516" y="3082220"/>
                <a:ext cx="5164794" cy="4623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Бюджетные послания Президента Российской Федерации, Указы Президента Российской Федерации от 07.05.2012 года </a:t>
                </a:r>
              </a:p>
              <a:p>
                <a:pPr algn="ctr" fontAlgn="auto">
                  <a:spcBef>
                    <a:spcPts val="0"/>
                  </a:spcBef>
                  <a:spcAft>
                    <a:spcPts val="0"/>
                  </a:spcAft>
                  <a:defRPr/>
                </a:pPr>
                <a:endParaRPr lang="ru-RU" sz="1200" dirty="0">
                  <a:solidFill>
                    <a:schemeClr val="accent6">
                      <a:lumMod val="75000"/>
                    </a:schemeClr>
                  </a:solidFill>
                </a:endParaRPr>
              </a:p>
            </p:txBody>
          </p:sp>
          <p:sp>
            <p:nvSpPr>
              <p:cNvPr id="63" name="Прямоугольник с двумя скругленными противолежащими углами 62"/>
              <p:cNvSpPr/>
              <p:nvPr/>
            </p:nvSpPr>
            <p:spPr>
              <a:xfrm>
                <a:off x="3693516" y="3779078"/>
                <a:ext cx="5164793" cy="472521"/>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300" dirty="0">
                    <a:solidFill>
                      <a:schemeClr val="accent3">
                        <a:lumMod val="50000"/>
                      </a:schemeClr>
                    </a:solidFill>
                  </a:rPr>
                  <a:t>)</a:t>
                </a:r>
              </a:p>
            </p:txBody>
          </p:sp>
        </p:grpSp>
      </p:grpSp>
      <p:pic>
        <p:nvPicPr>
          <p:cNvPr id="19" name="Объект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100" y="5278854"/>
            <a:ext cx="1972659" cy="658678"/>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35473" y="5297345"/>
            <a:ext cx="5581420" cy="579928"/>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Утвержденные государственные программ Российской Федерации</a:t>
            </a:r>
          </a:p>
        </p:txBody>
      </p:sp>
      <p:sp>
        <p:nvSpPr>
          <p:cNvPr id="21" name="Прямоугольник 30"/>
          <p:cNvSpPr>
            <a:spLocks noChangeArrowheads="1"/>
          </p:cNvSpPr>
          <p:nvPr/>
        </p:nvSpPr>
        <p:spPr bwMode="auto">
          <a:xfrm>
            <a:off x="579999" y="5935665"/>
            <a:ext cx="1976760" cy="277000"/>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rPr>
              <a:t>www</a:t>
            </a:r>
            <a:r>
              <a:rPr lang="ru-RU" sz="1200" dirty="0">
                <a:solidFill>
                  <a:schemeClr val="accent3">
                    <a:lumMod val="50000"/>
                  </a:schemeClr>
                </a:solidFill>
              </a:rPr>
              <a:t>.</a:t>
            </a:r>
            <a:r>
              <a:rPr lang="en-US" sz="1200" dirty="0">
                <a:solidFill>
                  <a:schemeClr val="accent3">
                    <a:lumMod val="50000"/>
                  </a:schemeClr>
                </a:solidFill>
              </a:rPr>
              <a:t>gosprogrammy.gov</a:t>
            </a:r>
            <a:r>
              <a:rPr lang="ru-RU" sz="1200" dirty="0">
                <a:solidFill>
                  <a:schemeClr val="accent3">
                    <a:lumMod val="50000"/>
                  </a:schemeClr>
                </a:solidFill>
              </a:rPr>
              <a:t>.</a:t>
            </a:r>
            <a:r>
              <a:rPr lang="en-US" sz="1200" dirty="0" err="1">
                <a:solidFill>
                  <a:schemeClr val="accent3">
                    <a:lumMod val="50000"/>
                  </a:schemeClr>
                </a:solidFill>
              </a:rPr>
              <a:t>ru</a:t>
            </a:r>
            <a:endParaRPr lang="ru-RU" sz="1200" dirty="0">
              <a:solidFill>
                <a:schemeClr val="accent3">
                  <a:lumMod val="50000"/>
                </a:schemeClr>
              </a:solidFill>
            </a:endParaRPr>
          </a:p>
        </p:txBody>
      </p:sp>
    </p:spTree>
    <p:extLst>
      <p:ext uri="{BB962C8B-B14F-4D97-AF65-F5344CB8AC3E}">
        <p14:creationId xmlns:p14="http://schemas.microsoft.com/office/powerpoint/2010/main" val="186163997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Объект 3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312078" y="4869160"/>
            <a:ext cx="796144" cy="993501"/>
          </a:xfrm>
          <a:prstGeom prst="rect">
            <a:avLst/>
          </a:prstGeom>
          <a:ln>
            <a:noFill/>
          </a:ln>
          <a:effectLst>
            <a:outerShdw blurRad="292100" dist="139700" dir="2700000" algn="tl" rotWithShape="0">
              <a:srgbClr val="333333">
                <a:alpha val="65000"/>
              </a:srgbClr>
            </a:outerShdw>
          </a:effectLst>
        </p:spPr>
      </p:pic>
      <p:pic>
        <p:nvPicPr>
          <p:cNvPr id="70" name="Объект 1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46591" y="2161933"/>
            <a:ext cx="1926759" cy="516142"/>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84639" y="3024942"/>
            <a:ext cx="1947863" cy="561975"/>
          </a:xfrm>
          <a:prstGeom prst="rect">
            <a:avLst/>
          </a:prstGeom>
          <a:ln>
            <a:noFill/>
          </a:ln>
          <a:effectLst>
            <a:outerShdw blurRad="292100" dist="139700" dir="2700000" algn="tl" rotWithShape="0">
              <a:srgbClr val="333333">
                <a:alpha val="65000"/>
              </a:srgbClr>
            </a:outerShdw>
          </a:effectLst>
        </p:spPr>
      </p:pic>
      <p:grpSp>
        <p:nvGrpSpPr>
          <p:cNvPr id="56" name="Группа 55"/>
          <p:cNvGrpSpPr/>
          <p:nvPr/>
        </p:nvGrpSpPr>
        <p:grpSpPr>
          <a:xfrm>
            <a:off x="639695" y="620688"/>
            <a:ext cx="8139448" cy="3267966"/>
            <a:chOff x="1187424" y="1285861"/>
            <a:chExt cx="7699136" cy="2117134"/>
          </a:xfrm>
        </p:grpSpPr>
        <p:sp>
          <p:nvSpPr>
            <p:cNvPr id="57" name="Прямоугольник с двумя скругленными противолежащими углами 56"/>
            <p:cNvSpPr/>
            <p:nvPr/>
          </p:nvSpPr>
          <p:spPr>
            <a:xfrm>
              <a:off x="1187424" y="1285861"/>
              <a:ext cx="1790414"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59" name="Группа 19"/>
            <p:cNvGrpSpPr>
              <a:grpSpLocks/>
            </p:cNvGrpSpPr>
            <p:nvPr/>
          </p:nvGrpSpPr>
          <p:grpSpPr bwMode="auto">
            <a:xfrm>
              <a:off x="1230890" y="1646692"/>
              <a:ext cx="7655670" cy="1756303"/>
              <a:chOff x="1505752" y="1646642"/>
              <a:chExt cx="7379816" cy="1756134"/>
            </a:xfrm>
          </p:grpSpPr>
          <p:sp>
            <p:nvSpPr>
              <p:cNvPr id="60" name="Прямоугольник 24"/>
              <p:cNvSpPr>
                <a:spLocks noChangeArrowheads="1"/>
              </p:cNvSpPr>
              <p:nvPr/>
            </p:nvSpPr>
            <p:spPr bwMode="auto">
              <a:xfrm>
                <a:off x="1616830" y="2047728"/>
                <a:ext cx="1364753"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www.minfin.ru</a:t>
                </a:r>
                <a:endParaRPr lang="ru-RU" sz="1200" dirty="0">
                  <a:solidFill>
                    <a:schemeClr val="accent3">
                      <a:lumMod val="50000"/>
                    </a:schemeClr>
                  </a:solidFill>
                  <a:cs typeface="Times New Roman" pitchFamily="18" charset="0"/>
                </a:endParaRPr>
              </a:p>
            </p:txBody>
          </p:sp>
          <p:sp>
            <p:nvSpPr>
              <p:cNvPr id="62" name="Прямоугольник 26"/>
              <p:cNvSpPr>
                <a:spLocks noChangeArrowheads="1"/>
              </p:cNvSpPr>
              <p:nvPr/>
            </p:nvSpPr>
            <p:spPr bwMode="auto">
              <a:xfrm>
                <a:off x="1505752" y="2638814"/>
                <a:ext cx="1670709"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www.zakaz.govvrn</a:t>
                </a:r>
                <a:r>
                  <a:rPr lang="ru-RU" sz="1200" dirty="0">
                    <a:solidFill>
                      <a:schemeClr val="accent3">
                        <a:lumMod val="50000"/>
                      </a:schemeClr>
                    </a:solidFill>
                    <a:cs typeface="Times New Roman" pitchFamily="18" charset="0"/>
                  </a:rPr>
                  <a:t>.</a:t>
                </a:r>
                <a:r>
                  <a:rPr lang="en-US" sz="1200" dirty="0" err="1">
                    <a:solidFill>
                      <a:schemeClr val="accent3">
                        <a:lumMod val="50000"/>
                      </a:schemeClr>
                    </a:solidFill>
                    <a:cs typeface="Times New Roman" pitchFamily="18" charset="0"/>
                  </a:rPr>
                  <a:t>ru</a:t>
                </a:r>
                <a:endParaRPr lang="ru-RU" sz="1200" dirty="0">
                  <a:solidFill>
                    <a:schemeClr val="accent3">
                      <a:lumMod val="50000"/>
                    </a:schemeClr>
                  </a:solidFill>
                  <a:cs typeface="Times New Roman" pitchFamily="18" charset="0"/>
                </a:endParaRPr>
              </a:p>
            </p:txBody>
          </p:sp>
          <p:sp>
            <p:nvSpPr>
              <p:cNvPr id="63" name="Прямоугольник 28"/>
              <p:cNvSpPr>
                <a:spLocks noChangeArrowheads="1"/>
              </p:cNvSpPr>
              <p:nvPr/>
            </p:nvSpPr>
            <p:spPr bwMode="auto">
              <a:xfrm>
                <a:off x="1713314" y="3198311"/>
                <a:ext cx="1239551"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www.bus</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5" name="Прямоугольник с двумя скругленными противолежащими углами 64"/>
              <p:cNvSpPr/>
              <p:nvPr/>
            </p:nvSpPr>
            <p:spPr>
              <a:xfrm>
                <a:off x="3693514" y="1646642"/>
                <a:ext cx="5164793" cy="5033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300" dirty="0">
                    <a:solidFill>
                      <a:schemeClr val="accent3">
                        <a:lumMod val="50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p>
              <a:p>
                <a:pPr algn="ctr" fontAlgn="auto">
                  <a:spcBef>
                    <a:spcPts val="0"/>
                  </a:spcBef>
                  <a:spcAft>
                    <a:spcPts val="0"/>
                  </a:spcAft>
                  <a:defRPr/>
                </a:pPr>
                <a:endParaRPr lang="ru-RU" sz="1200" dirty="0">
                  <a:solidFill>
                    <a:schemeClr val="accent3">
                      <a:lumMod val="50000"/>
                    </a:schemeClr>
                  </a:solidFill>
                </a:endParaRPr>
              </a:p>
            </p:txBody>
          </p:sp>
          <p:sp>
            <p:nvSpPr>
              <p:cNvPr id="66" name="Прямоугольник с двумя скругленными противолежащими углами 65"/>
              <p:cNvSpPr/>
              <p:nvPr/>
            </p:nvSpPr>
            <p:spPr>
              <a:xfrm>
                <a:off x="3693515" y="2252193"/>
                <a:ext cx="5164795" cy="36848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rPr>
                  <a:t>Представлена информация о государственном и муниципальном заказе Воронежской области</a:t>
                </a:r>
              </a:p>
            </p:txBody>
          </p:sp>
          <p:sp>
            <p:nvSpPr>
              <p:cNvPr id="67" name="Прямоугольник с двумя скругленными противолежащими углами 66"/>
              <p:cNvSpPr/>
              <p:nvPr/>
            </p:nvSpPr>
            <p:spPr>
              <a:xfrm>
                <a:off x="3689156" y="2749339"/>
                <a:ext cx="5196412" cy="57763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r>
                  <a:rPr lang="ru-RU" sz="1300" dirty="0">
                    <a:solidFill>
                      <a:schemeClr val="accent3">
                        <a:lumMod val="50000"/>
                      </a:schemeClr>
                    </a:solidFill>
                    <a:latin typeface="Times New Roman" pitchFamily="18" charset="0"/>
                    <a:cs typeface="Times New Roman" pitchFamily="18" charset="0"/>
                  </a:rPr>
                  <a:t>.</a:t>
                </a:r>
              </a:p>
            </p:txBody>
          </p:sp>
        </p:grpSp>
      </p:grpSp>
      <p:pic>
        <p:nvPicPr>
          <p:cNvPr id="69" name="Рисунок 24" descr="загруженное.jpg"/>
          <p:cNvPicPr>
            <a:picLocks noChangeAspect="1"/>
          </p:cNvPicPr>
          <p:nvPr/>
        </p:nvPicPr>
        <p:blipFill>
          <a:blip r:embed="rId5"/>
          <a:srcRect/>
          <a:stretch>
            <a:fillRect/>
          </a:stretch>
        </p:blipFill>
        <p:spPr bwMode="auto">
          <a:xfrm>
            <a:off x="646591" y="1205728"/>
            <a:ext cx="1892807" cy="595155"/>
          </a:xfrm>
          <a:prstGeom prst="rect">
            <a:avLst/>
          </a:prstGeom>
          <a:ln>
            <a:noFill/>
          </a:ln>
          <a:effectLst>
            <a:outerShdw blurRad="292100" dist="139700" dir="2700000" algn="tl" rotWithShape="0">
              <a:srgbClr val="333333">
                <a:alpha val="65000"/>
              </a:srgbClr>
            </a:outerShdw>
          </a:effectLst>
        </p:spPr>
      </p:pic>
      <p:pic>
        <p:nvPicPr>
          <p:cNvPr id="19" name="Рисунок 13" descr="загруженное (1).jpg"/>
          <p:cNvPicPr>
            <a:picLocks noChangeAspect="1"/>
          </p:cNvPicPr>
          <p:nvPr/>
        </p:nvPicPr>
        <p:blipFill>
          <a:blip r:embed="rId6"/>
          <a:srcRect/>
          <a:stretch>
            <a:fillRect/>
          </a:stretch>
        </p:blipFill>
        <p:spPr bwMode="auto">
          <a:xfrm>
            <a:off x="600638" y="4039544"/>
            <a:ext cx="1910391" cy="460513"/>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84981" y="4039544"/>
            <a:ext cx="5708897" cy="63205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Реестр планов-графиков размещения заказов и планов закупок, единый реестр государственных и муниципальных контрактов</a:t>
            </a:r>
          </a:p>
        </p:txBody>
      </p:sp>
      <p:sp>
        <p:nvSpPr>
          <p:cNvPr id="21" name="Прямоугольник 20"/>
          <p:cNvSpPr>
            <a:spLocks noChangeArrowheads="1"/>
          </p:cNvSpPr>
          <p:nvPr/>
        </p:nvSpPr>
        <p:spPr bwMode="auto">
          <a:xfrm>
            <a:off x="700880" y="4498227"/>
            <a:ext cx="1812944"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rPr>
              <a:t>www.zakupki.gov.ru</a:t>
            </a:r>
            <a:endParaRPr lang="ru-RU" sz="1200" dirty="0">
              <a:solidFill>
                <a:schemeClr val="accent3">
                  <a:lumMod val="50000"/>
                </a:schemeClr>
              </a:solidFill>
            </a:endParaRPr>
          </a:p>
        </p:txBody>
      </p:sp>
      <p:sp>
        <p:nvSpPr>
          <p:cNvPr id="23" name="Прямоугольник 28"/>
          <p:cNvSpPr>
            <a:spLocks noChangeArrowheads="1"/>
          </p:cNvSpPr>
          <p:nvPr/>
        </p:nvSpPr>
        <p:spPr bwMode="auto">
          <a:xfrm>
            <a:off x="708350" y="5890848"/>
            <a:ext cx="2003600"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www.pavlovsk-region.ru</a:t>
            </a:r>
            <a:endParaRPr lang="ru-RU" sz="1200" dirty="0">
              <a:solidFill>
                <a:schemeClr val="accent3">
                  <a:lumMod val="50000"/>
                </a:schemeClr>
              </a:solidFill>
              <a:cs typeface="Times New Roman" pitchFamily="18" charset="0"/>
            </a:endParaRPr>
          </a:p>
        </p:txBody>
      </p:sp>
      <p:sp>
        <p:nvSpPr>
          <p:cNvPr id="24" name="Прямоугольник с двумя скругленными противолежащими углами 23"/>
          <p:cNvSpPr/>
          <p:nvPr/>
        </p:nvSpPr>
        <p:spPr bwMode="auto">
          <a:xfrm>
            <a:off x="3049797" y="4941168"/>
            <a:ext cx="5759750" cy="101065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spTree>
    <p:extLst>
      <p:ext uri="{BB962C8B-B14F-4D97-AF65-F5344CB8AC3E}">
        <p14:creationId xmlns:p14="http://schemas.microsoft.com/office/powerpoint/2010/main" val="3171806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395536" y="260648"/>
            <a:ext cx="8424936" cy="1152128"/>
          </a:xfrm>
        </p:spPr>
        <p:txBody>
          <a:bodyPr>
            <a:normAutofit/>
          </a:bodyPr>
          <a:lstStyle/>
          <a:p>
            <a:pPr marL="0" indent="0" algn="ctr">
              <a:buNone/>
            </a:pPr>
            <a:r>
              <a:rPr lang="ru-RU" sz="2500" b="1" dirty="0">
                <a:solidFill>
                  <a:schemeClr val="accent3">
                    <a:lumMod val="50000"/>
                  </a:schemeClr>
                </a:solidFill>
                <a:latin typeface="+mn-lt"/>
              </a:rPr>
              <a:t>Структура бюджетной системы Павловского муниципального района Воронежской области</a:t>
            </a:r>
          </a:p>
        </p:txBody>
      </p:sp>
      <p:graphicFrame>
        <p:nvGraphicFramePr>
          <p:cNvPr id="11" name="Схема 10"/>
          <p:cNvGraphicFramePr/>
          <p:nvPr>
            <p:extLst>
              <p:ext uri="{D42A27DB-BD31-4B8C-83A1-F6EECF244321}">
                <p14:modId xmlns:p14="http://schemas.microsoft.com/office/powerpoint/2010/main" val="3552138727"/>
              </p:ext>
            </p:extLst>
          </p:nvPr>
        </p:nvGraphicFramePr>
        <p:xfrm>
          <a:off x="683568" y="1628800"/>
          <a:ext cx="792088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1177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260648"/>
            <a:ext cx="8009395" cy="634108"/>
          </a:xfrm>
        </p:spPr>
        <p:txBody>
          <a:bodyPr/>
          <a:lstStyle/>
          <a:p>
            <a:pPr marL="0" indent="0" algn="ctr">
              <a:buNone/>
            </a:pPr>
            <a:r>
              <a:rPr lang="ru-RU" sz="2500" b="1" dirty="0">
                <a:solidFill>
                  <a:schemeClr val="accent3">
                    <a:lumMod val="50000"/>
                  </a:schemeClr>
                </a:solidFill>
                <a:cs typeface="Arial" pitchFamily="34" charset="0"/>
              </a:rPr>
              <a:t>Контактная информация для граждан</a:t>
            </a:r>
          </a:p>
        </p:txBody>
      </p:sp>
      <p:sp>
        <p:nvSpPr>
          <p:cNvPr id="5" name="Объект 4"/>
          <p:cNvSpPr>
            <a:spLocks noGrp="1"/>
          </p:cNvSpPr>
          <p:nvPr>
            <p:ph sz="half" idx="1"/>
          </p:nvPr>
        </p:nvSpPr>
        <p:spPr>
          <a:xfrm>
            <a:off x="395537" y="1052736"/>
            <a:ext cx="8352928" cy="3672408"/>
          </a:xfrm>
        </p:spPr>
        <p:txBody>
          <a:bodyPr>
            <a:normAutofit lnSpcReduction="10000"/>
          </a:bodyPr>
          <a:lstStyle/>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Муниципальный отдел по финансам </a:t>
            </a:r>
            <a:br>
              <a:rPr lang="ru-RU" sz="1900" dirty="0">
                <a:solidFill>
                  <a:schemeClr val="accent3">
                    <a:lumMod val="75000"/>
                  </a:schemeClr>
                </a:solidFill>
                <a:effectLst>
                  <a:outerShdw blurRad="38100" dist="38100" dir="2700000" algn="tl">
                    <a:srgbClr val="000000">
                      <a:alpha val="43137"/>
                    </a:srgbClr>
                  </a:outerShdw>
                </a:effectLst>
              </a:rPr>
            </a:br>
            <a:r>
              <a:rPr lang="ru-RU" sz="1900" dirty="0">
                <a:solidFill>
                  <a:schemeClr val="accent3">
                    <a:lumMod val="75000"/>
                  </a:schemeClr>
                </a:solidFill>
                <a:effectLst>
                  <a:outerShdw blurRad="38100" dist="38100" dir="2700000" algn="tl">
                    <a:srgbClr val="000000">
                      <a:alpha val="43137"/>
                    </a:srgbClr>
                  </a:outerShdw>
                </a:effectLst>
              </a:rPr>
              <a:t>администрации Павловского муниципального района:</a:t>
            </a:r>
          </a:p>
          <a:p>
            <a:pPr marL="45720" indent="0" algn="ctr" fontAlgn="b">
              <a:buNone/>
            </a:pPr>
            <a:r>
              <a:rPr lang="ru-RU" sz="1900" i="1" dirty="0">
                <a:solidFill>
                  <a:schemeClr val="accent3">
                    <a:lumMod val="75000"/>
                  </a:schemeClr>
                </a:solidFill>
              </a:rPr>
              <a:t>396422, Воронежская область, г. Павловск, </a:t>
            </a:r>
          </a:p>
          <a:p>
            <a:pPr marL="45720" indent="0" algn="ctr" fontAlgn="b">
              <a:buNone/>
            </a:pPr>
            <a:r>
              <a:rPr lang="ru-RU" sz="1900" i="1" dirty="0">
                <a:solidFill>
                  <a:schemeClr val="accent3">
                    <a:lumMod val="75000"/>
                  </a:schemeClr>
                </a:solidFill>
              </a:rPr>
              <a:t>пр. Революции,  дом 8.</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Контактные телефоны: </a:t>
            </a:r>
          </a:p>
          <a:p>
            <a:pPr marL="45720" indent="0" algn="ctr" fontAlgn="b">
              <a:buNone/>
            </a:pPr>
            <a:r>
              <a:rPr lang="ru-RU" sz="1900" i="1" u="sng" dirty="0">
                <a:solidFill>
                  <a:schemeClr val="accent3">
                    <a:lumMod val="75000"/>
                  </a:schemeClr>
                </a:solidFill>
              </a:rPr>
              <a:t>Руководитель муниципального отдела по финансам </a:t>
            </a:r>
          </a:p>
          <a:p>
            <a:pPr marL="45720" indent="0" algn="ctr" fontAlgn="b">
              <a:buNone/>
            </a:pPr>
            <a:r>
              <a:rPr lang="ru-RU" sz="1900" i="1" dirty="0">
                <a:solidFill>
                  <a:schemeClr val="accent3">
                    <a:lumMod val="75000"/>
                  </a:schemeClr>
                </a:solidFill>
              </a:rPr>
              <a:t>8(47362)24901, </a:t>
            </a:r>
            <a:r>
              <a:rPr lang="ru-RU" sz="1900" i="1" u="sng" dirty="0">
                <a:solidFill>
                  <a:schemeClr val="accent3">
                    <a:lumMod val="75000"/>
                  </a:schemeClr>
                </a:solidFill>
              </a:rPr>
              <a:t>(факс)</a:t>
            </a:r>
            <a:r>
              <a:rPr lang="ru-RU" sz="1900" i="1" dirty="0">
                <a:solidFill>
                  <a:schemeClr val="accent3">
                    <a:lumMod val="75000"/>
                  </a:schemeClr>
                </a:solidFill>
              </a:rPr>
              <a:t>  8(47362)24886</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Адрес электронной почты: </a:t>
            </a:r>
          </a:p>
          <a:p>
            <a:pPr marL="45720" indent="0" algn="ctr" fontAlgn="b">
              <a:buNone/>
            </a:pPr>
            <a:r>
              <a:rPr lang="en-US" sz="1900" i="1" dirty="0" err="1">
                <a:solidFill>
                  <a:schemeClr val="accent3">
                    <a:lumMod val="75000"/>
                  </a:schemeClr>
                </a:solidFill>
              </a:rPr>
              <a:t>otdfin.pavl@govvrn</a:t>
            </a:r>
            <a:r>
              <a:rPr lang="ru-RU" sz="1900" i="1" dirty="0">
                <a:solidFill>
                  <a:schemeClr val="accent3">
                    <a:lumMod val="75000"/>
                  </a:schemeClr>
                </a:solidFill>
              </a:rPr>
              <a:t>.</a:t>
            </a:r>
            <a:r>
              <a:rPr lang="en-US" sz="1900" i="1" dirty="0" err="1">
                <a:solidFill>
                  <a:schemeClr val="accent3">
                    <a:lumMod val="75000"/>
                  </a:schemeClr>
                </a:solidFill>
              </a:rPr>
              <a:t>ru</a:t>
            </a:r>
            <a:r>
              <a:rPr lang="en-US" sz="1900" i="1" dirty="0">
                <a:solidFill>
                  <a:schemeClr val="accent3">
                    <a:lumMod val="75000"/>
                  </a:schemeClr>
                </a:solidFill>
              </a:rPr>
              <a:t> </a:t>
            </a:r>
            <a:endParaRPr lang="ru-RU" sz="1900" i="1" dirty="0">
              <a:solidFill>
                <a:schemeClr val="accent3">
                  <a:lumMod val="75000"/>
                </a:schemeClr>
              </a:solidFill>
            </a:endParaRP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График работы муниципального отдела по финансам: </a:t>
            </a:r>
            <a:r>
              <a:rPr lang="ru-RU" sz="1900" dirty="0">
                <a:solidFill>
                  <a:schemeClr val="accent3">
                    <a:lumMod val="75000"/>
                  </a:schemeClr>
                </a:solidFill>
              </a:rPr>
              <a:t/>
            </a:r>
            <a:br>
              <a:rPr lang="ru-RU" sz="1900" dirty="0">
                <a:solidFill>
                  <a:schemeClr val="accent3">
                    <a:lumMod val="75000"/>
                  </a:schemeClr>
                </a:solidFill>
              </a:rPr>
            </a:br>
            <a:r>
              <a:rPr lang="ru-RU" sz="1900" i="1" dirty="0">
                <a:solidFill>
                  <a:schemeClr val="accent3">
                    <a:lumMod val="75000"/>
                  </a:schemeClr>
                </a:solidFill>
              </a:rPr>
              <a:t>понедельник - пятница с 9-00 до 18-00.</a:t>
            </a:r>
          </a:p>
          <a:p>
            <a:pPr marL="45720" indent="0">
              <a:buNone/>
            </a:pPr>
            <a:endParaRPr lang="ru-RU" dirty="0">
              <a:solidFill>
                <a:schemeClr val="accent3">
                  <a:lumMod val="75000"/>
                </a:schemeClr>
              </a:solidFill>
            </a:endParaRPr>
          </a:p>
        </p:txBody>
      </p:sp>
      <p:pic>
        <p:nvPicPr>
          <p:cNvPr id="1027" name="Picture 3" descr="E:\2023\для бюджета для граждан\7AijuCtoJ3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4471285"/>
            <a:ext cx="2785633" cy="15690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E:\2023\для бюджета для граждан\8MloUA9wVZ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5" y="4471284"/>
            <a:ext cx="2785633" cy="15690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870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611560" y="260648"/>
            <a:ext cx="7992886" cy="765721"/>
          </a:xfrm>
        </p:spPr>
        <p:txBody>
          <a:bodyPr>
            <a:normAutofit fontScale="90000"/>
          </a:bodyPr>
          <a:lstStyle/>
          <a:p>
            <a:pPr marL="0" indent="0" algn="ctr">
              <a:buNone/>
            </a:pPr>
            <a:r>
              <a:rPr lang="ru-RU" sz="2500" b="1" dirty="0">
                <a:solidFill>
                  <a:schemeClr val="accent3">
                    <a:lumMod val="50000"/>
                  </a:schemeClr>
                </a:solidFill>
                <a:latin typeface="+mn-lt"/>
              </a:rPr>
              <a:t>Составление проекта бюджета муниципального района</a:t>
            </a:r>
          </a:p>
        </p:txBody>
      </p:sp>
      <p:sp>
        <p:nvSpPr>
          <p:cNvPr id="8" name="Объект 7"/>
          <p:cNvSpPr>
            <a:spLocks noGrp="1"/>
          </p:cNvSpPr>
          <p:nvPr>
            <p:ph sz="half" idx="1"/>
          </p:nvPr>
        </p:nvSpPr>
        <p:spPr>
          <a:xfrm>
            <a:off x="683568" y="4221088"/>
            <a:ext cx="7948464" cy="1584176"/>
          </a:xfrm>
        </p:spPr>
        <p:txBody>
          <a:bodyPr>
            <a:normAutofit/>
          </a:bodyPr>
          <a:lstStyle/>
          <a:p>
            <a:pPr marL="44450" indent="319088" algn="just">
              <a:buNone/>
            </a:pPr>
            <a:r>
              <a:rPr lang="ru-RU" sz="1600" dirty="0">
                <a:solidFill>
                  <a:schemeClr val="accent4">
                    <a:lumMod val="50000"/>
                  </a:schemeClr>
                </a:solidFill>
              </a:rPr>
              <a:t>Проект бюджета муниципального района сформирован в программной структуре расходов на основе действующих 14 муниципальных программ Павловского муниципального района Воронежской области.</a:t>
            </a:r>
          </a:p>
          <a:p>
            <a:pPr marL="44450" indent="319088" algn="just">
              <a:buNone/>
            </a:pPr>
            <a:r>
              <a:rPr lang="ru-RU" sz="1600" dirty="0">
                <a:solidFill>
                  <a:schemeClr val="accent4">
                    <a:lumMod val="50000"/>
                  </a:schemeClr>
                </a:solidFill>
              </a:rPr>
              <a:t>В 2023 году доля «программных» расходов бюджета составит </a:t>
            </a:r>
            <a:r>
              <a:rPr lang="en-US" sz="1600" b="1" dirty="0">
                <a:solidFill>
                  <a:schemeClr val="accent4">
                    <a:lumMod val="50000"/>
                  </a:schemeClr>
                </a:solidFill>
              </a:rPr>
              <a:t>98,0</a:t>
            </a:r>
            <a:r>
              <a:rPr lang="ru-RU" sz="1600" b="1" dirty="0">
                <a:solidFill>
                  <a:schemeClr val="accent4">
                    <a:lumMod val="50000"/>
                  </a:schemeClr>
                </a:solidFill>
              </a:rPr>
              <a:t> %</a:t>
            </a:r>
            <a:r>
              <a:rPr lang="ru-RU" sz="1600" dirty="0">
                <a:solidFill>
                  <a:schemeClr val="accent4">
                    <a:lumMod val="50000"/>
                  </a:schemeClr>
                </a:solidFill>
              </a:rPr>
              <a:t> от общего объема расходов местного бюджета.</a:t>
            </a:r>
          </a:p>
        </p:txBody>
      </p:sp>
      <p:graphicFrame>
        <p:nvGraphicFramePr>
          <p:cNvPr id="6" name="Объект 5"/>
          <p:cNvGraphicFramePr>
            <a:graphicFrameLocks noGrp="1"/>
          </p:cNvGraphicFramePr>
          <p:nvPr>
            <p:ph sz="half" idx="2"/>
            <p:extLst>
              <p:ext uri="{D42A27DB-BD31-4B8C-83A1-F6EECF244321}">
                <p14:modId xmlns:p14="http://schemas.microsoft.com/office/powerpoint/2010/main" val="4006004284"/>
              </p:ext>
            </p:extLst>
          </p:nvPr>
        </p:nvGraphicFramePr>
        <p:xfrm>
          <a:off x="611560" y="1124744"/>
          <a:ext cx="806489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8417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548680"/>
            <a:ext cx="8016974" cy="754053"/>
          </a:xfrm>
          <a:prstGeom prst="rect">
            <a:avLst/>
          </a:prstGeom>
          <a:noFill/>
        </p:spPr>
        <p:txBody>
          <a:bodyPr wrap="square" rtlCol="0">
            <a:spAutoFit/>
          </a:bodyPr>
          <a:lstStyle/>
          <a:p>
            <a:pPr algn="ctr"/>
            <a:r>
              <a:rPr lang="ru-RU" sz="2500" b="1" dirty="0">
                <a:solidFill>
                  <a:schemeClr val="accent3">
                    <a:lumMod val="50000"/>
                  </a:schemeClr>
                </a:solidFill>
              </a:rPr>
              <a:t>Бюджетный процесс </a:t>
            </a:r>
          </a:p>
          <a:p>
            <a:pPr algn="ctr"/>
            <a:r>
              <a:rPr lang="ru-RU" dirty="0">
                <a:solidFill>
                  <a:schemeClr val="accent3">
                    <a:lumMod val="50000"/>
                  </a:schemeClr>
                </a:solidFill>
              </a:rPr>
              <a:t>(</a:t>
            </a:r>
            <a:r>
              <a:rPr lang="ru-RU" sz="1600" dirty="0">
                <a:solidFill>
                  <a:schemeClr val="accent3">
                    <a:lumMod val="50000"/>
                  </a:schemeClr>
                </a:solidFill>
              </a:rPr>
              <a:t>ежегодное формирование и исполнение бюджета)</a:t>
            </a:r>
          </a:p>
        </p:txBody>
      </p:sp>
      <p:grpSp>
        <p:nvGrpSpPr>
          <p:cNvPr id="6" name="Группа 5"/>
          <p:cNvGrpSpPr/>
          <p:nvPr/>
        </p:nvGrpSpPr>
        <p:grpSpPr>
          <a:xfrm>
            <a:off x="716062" y="1532017"/>
            <a:ext cx="7930204" cy="4633286"/>
            <a:chOff x="665285" y="1218340"/>
            <a:chExt cx="8005469" cy="3952048"/>
          </a:xfrm>
        </p:grpSpPr>
        <p:sp>
          <p:nvSpPr>
            <p:cNvPr id="8" name="Стрелка вправо 7"/>
            <p:cNvSpPr/>
            <p:nvPr/>
          </p:nvSpPr>
          <p:spPr>
            <a:xfrm>
              <a:off x="665285" y="1218340"/>
              <a:ext cx="1080120" cy="46160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8890" tIns="248506" rIns="8890" bIns="248505" numCol="1" spcCol="1270" anchor="ctr" anchorCtr="0">
              <a:noAutofit/>
            </a:bodyPr>
            <a:lstStyle/>
            <a:p>
              <a:pPr lvl="0" algn="ctr" defTabSz="622300">
                <a:lnSpc>
                  <a:spcPct val="90000"/>
                </a:lnSpc>
                <a:spcBef>
                  <a:spcPct val="0"/>
                </a:spcBef>
                <a:spcAft>
                  <a:spcPct val="35000"/>
                </a:spcAft>
              </a:pPr>
              <a:r>
                <a:rPr lang="ru-RU" sz="1000" kern="1200" dirty="0">
                  <a:solidFill>
                    <a:schemeClr val="accent3">
                      <a:lumMod val="50000"/>
                    </a:schemeClr>
                  </a:solidFill>
                </a:rPr>
                <a:t>Август</a:t>
              </a:r>
            </a:p>
          </p:txBody>
        </p:sp>
        <p:sp>
          <p:nvSpPr>
            <p:cNvPr id="10" name="Полилиния 9"/>
            <p:cNvSpPr/>
            <p:nvPr/>
          </p:nvSpPr>
          <p:spPr>
            <a:xfrm>
              <a:off x="1763688" y="1218340"/>
              <a:ext cx="6899631" cy="395142"/>
            </a:xfrm>
            <a:custGeom>
              <a:avLst/>
              <a:gdLst>
                <a:gd name="connsiteX0" fmla="*/ 65858 w 395142"/>
                <a:gd name="connsiteY0" fmla="*/ 0 h 5035370"/>
                <a:gd name="connsiteX1" fmla="*/ 329284 w 395142"/>
                <a:gd name="connsiteY1" fmla="*/ 0 h 5035370"/>
                <a:gd name="connsiteX2" fmla="*/ 395142 w 395142"/>
                <a:gd name="connsiteY2" fmla="*/ 65858 h 5035370"/>
                <a:gd name="connsiteX3" fmla="*/ 395142 w 395142"/>
                <a:gd name="connsiteY3" fmla="*/ 5035370 h 5035370"/>
                <a:gd name="connsiteX4" fmla="*/ 395142 w 395142"/>
                <a:gd name="connsiteY4" fmla="*/ 5035370 h 5035370"/>
                <a:gd name="connsiteX5" fmla="*/ 0 w 395142"/>
                <a:gd name="connsiteY5" fmla="*/ 5035370 h 5035370"/>
                <a:gd name="connsiteX6" fmla="*/ 0 w 395142"/>
                <a:gd name="connsiteY6" fmla="*/ 5035370 h 5035370"/>
                <a:gd name="connsiteX7" fmla="*/ 0 w 395142"/>
                <a:gd name="connsiteY7" fmla="*/ 65858 h 5035370"/>
                <a:gd name="connsiteX8" fmla="*/ 65858 w 395142"/>
                <a:gd name="connsiteY8" fmla="*/ 0 h 5035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142" h="5035370">
                  <a:moveTo>
                    <a:pt x="395142" y="839245"/>
                  </a:moveTo>
                  <a:lnTo>
                    <a:pt x="395142" y="4196125"/>
                  </a:lnTo>
                  <a:cubicBezTo>
                    <a:pt x="395142" y="4659619"/>
                    <a:pt x="392828" y="5035364"/>
                    <a:pt x="389974" y="5035364"/>
                  </a:cubicBezTo>
                  <a:lnTo>
                    <a:pt x="0" y="5035364"/>
                  </a:lnTo>
                  <a:lnTo>
                    <a:pt x="0" y="5035364"/>
                  </a:lnTo>
                  <a:lnTo>
                    <a:pt x="0" y="6"/>
                  </a:lnTo>
                  <a:lnTo>
                    <a:pt x="0" y="6"/>
                  </a:lnTo>
                  <a:lnTo>
                    <a:pt x="389974" y="6"/>
                  </a:lnTo>
                  <a:cubicBezTo>
                    <a:pt x="392828" y="6"/>
                    <a:pt x="395142" y="375751"/>
                    <a:pt x="395142" y="83924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7543" rIns="27543" bIns="2754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Определение основных подходов к формированию бюджета муниципального района</a:t>
              </a:r>
            </a:p>
          </p:txBody>
        </p:sp>
        <p:sp>
          <p:nvSpPr>
            <p:cNvPr id="11" name="Стрелка вправо 10"/>
            <p:cNvSpPr/>
            <p:nvPr/>
          </p:nvSpPr>
          <p:spPr>
            <a:xfrm>
              <a:off x="683568" y="1710290"/>
              <a:ext cx="1080120" cy="563759"/>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7621" tIns="247235" rIns="7620" bIns="247236" numCol="1" spcCol="1270" anchor="ctr" anchorCtr="0">
              <a:noAutofit/>
            </a:bodyPr>
            <a:lstStyle/>
            <a:p>
              <a:pPr lvl="0" algn="ctr" defTabSz="533400">
                <a:lnSpc>
                  <a:spcPct val="90000"/>
                </a:lnSpc>
                <a:spcBef>
                  <a:spcPct val="0"/>
                </a:spcBef>
                <a:spcAft>
                  <a:spcPct val="35000"/>
                </a:spcAft>
              </a:pPr>
              <a:r>
                <a:rPr lang="ru-RU" sz="1000" kern="1200" dirty="0">
                  <a:solidFill>
                    <a:schemeClr val="accent3">
                      <a:lumMod val="50000"/>
                    </a:schemeClr>
                  </a:solidFill>
                </a:rPr>
                <a:t>Август  - Сентябрь</a:t>
              </a:r>
            </a:p>
          </p:txBody>
        </p:sp>
        <p:sp>
          <p:nvSpPr>
            <p:cNvPr id="12" name="Полилиния 11"/>
            <p:cNvSpPr/>
            <p:nvPr/>
          </p:nvSpPr>
          <p:spPr>
            <a:xfrm>
              <a:off x="1763688" y="1710290"/>
              <a:ext cx="6899184" cy="445000"/>
            </a:xfrm>
            <a:custGeom>
              <a:avLst/>
              <a:gdLst>
                <a:gd name="connsiteX0" fmla="*/ 74168 w 444999"/>
                <a:gd name="connsiteY0" fmla="*/ 0 h 6781241"/>
                <a:gd name="connsiteX1" fmla="*/ 370831 w 444999"/>
                <a:gd name="connsiteY1" fmla="*/ 0 h 6781241"/>
                <a:gd name="connsiteX2" fmla="*/ 444999 w 444999"/>
                <a:gd name="connsiteY2" fmla="*/ 74168 h 6781241"/>
                <a:gd name="connsiteX3" fmla="*/ 444999 w 444999"/>
                <a:gd name="connsiteY3" fmla="*/ 6781241 h 6781241"/>
                <a:gd name="connsiteX4" fmla="*/ 444999 w 444999"/>
                <a:gd name="connsiteY4" fmla="*/ 6781241 h 6781241"/>
                <a:gd name="connsiteX5" fmla="*/ 0 w 444999"/>
                <a:gd name="connsiteY5" fmla="*/ 6781241 h 6781241"/>
                <a:gd name="connsiteX6" fmla="*/ 0 w 444999"/>
                <a:gd name="connsiteY6" fmla="*/ 6781241 h 6781241"/>
                <a:gd name="connsiteX7" fmla="*/ 0 w 444999"/>
                <a:gd name="connsiteY7" fmla="*/ 74168 h 6781241"/>
                <a:gd name="connsiteX8" fmla="*/ 74168 w 444999"/>
                <a:gd name="connsiteY8" fmla="*/ 0 h 678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6781241">
                  <a:moveTo>
                    <a:pt x="444999" y="1130235"/>
                  </a:moveTo>
                  <a:lnTo>
                    <a:pt x="444999" y="5651006"/>
                  </a:lnTo>
                  <a:cubicBezTo>
                    <a:pt x="444999" y="6275216"/>
                    <a:pt x="442820" y="6781233"/>
                    <a:pt x="440132" y="6781233"/>
                  </a:cubicBezTo>
                  <a:lnTo>
                    <a:pt x="0" y="6781233"/>
                  </a:lnTo>
                  <a:lnTo>
                    <a:pt x="0" y="6781233"/>
                  </a:lnTo>
                  <a:lnTo>
                    <a:pt x="0" y="8"/>
                  </a:lnTo>
                  <a:lnTo>
                    <a:pt x="0" y="8"/>
                  </a:lnTo>
                  <a:lnTo>
                    <a:pt x="440132" y="8"/>
                  </a:lnTo>
                  <a:cubicBezTo>
                    <a:pt x="442820" y="8"/>
                    <a:pt x="444999" y="506025"/>
                    <a:pt x="444999" y="113023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7" rIns="29977" bIns="29980"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Основные показатели прогноза социально-экономического развития Павловского муниципального района Воронежской области</a:t>
              </a:r>
            </a:p>
          </p:txBody>
        </p:sp>
        <p:sp>
          <p:nvSpPr>
            <p:cNvPr id="13" name="Стрелка вправо 12"/>
            <p:cNvSpPr/>
            <p:nvPr/>
          </p:nvSpPr>
          <p:spPr>
            <a:xfrm>
              <a:off x="683566" y="2290469"/>
              <a:ext cx="1080121" cy="576213"/>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Сентябрь-Октябрь</a:t>
              </a:r>
            </a:p>
          </p:txBody>
        </p:sp>
        <p:sp>
          <p:nvSpPr>
            <p:cNvPr id="14" name="Полилиния 13"/>
            <p:cNvSpPr/>
            <p:nvPr/>
          </p:nvSpPr>
          <p:spPr>
            <a:xfrm>
              <a:off x="1763688" y="2274051"/>
              <a:ext cx="6907066" cy="531642"/>
            </a:xfrm>
            <a:custGeom>
              <a:avLst/>
              <a:gdLst>
                <a:gd name="connsiteX0" fmla="*/ 54598 w 327580"/>
                <a:gd name="connsiteY0" fmla="*/ 0 h 6956719"/>
                <a:gd name="connsiteX1" fmla="*/ 272982 w 327580"/>
                <a:gd name="connsiteY1" fmla="*/ 0 h 6956719"/>
                <a:gd name="connsiteX2" fmla="*/ 327580 w 327580"/>
                <a:gd name="connsiteY2" fmla="*/ 54598 h 6956719"/>
                <a:gd name="connsiteX3" fmla="*/ 327580 w 327580"/>
                <a:gd name="connsiteY3" fmla="*/ 6956719 h 6956719"/>
                <a:gd name="connsiteX4" fmla="*/ 327580 w 327580"/>
                <a:gd name="connsiteY4" fmla="*/ 6956719 h 6956719"/>
                <a:gd name="connsiteX5" fmla="*/ 0 w 327580"/>
                <a:gd name="connsiteY5" fmla="*/ 6956719 h 6956719"/>
                <a:gd name="connsiteX6" fmla="*/ 0 w 327580"/>
                <a:gd name="connsiteY6" fmla="*/ 6956719 h 6956719"/>
                <a:gd name="connsiteX7" fmla="*/ 0 w 327580"/>
                <a:gd name="connsiteY7" fmla="*/ 54598 h 6956719"/>
                <a:gd name="connsiteX8" fmla="*/ 54598 w 327580"/>
                <a:gd name="connsiteY8" fmla="*/ 0 h 695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580" h="6956719">
                  <a:moveTo>
                    <a:pt x="327580" y="1159489"/>
                  </a:moveTo>
                  <a:lnTo>
                    <a:pt x="327580" y="5797230"/>
                  </a:lnTo>
                  <a:cubicBezTo>
                    <a:pt x="327580" y="6437600"/>
                    <a:pt x="326429" y="6956708"/>
                    <a:pt x="325009" y="6956708"/>
                  </a:cubicBezTo>
                  <a:lnTo>
                    <a:pt x="0" y="6956708"/>
                  </a:lnTo>
                  <a:lnTo>
                    <a:pt x="0" y="6956708"/>
                  </a:lnTo>
                  <a:lnTo>
                    <a:pt x="0" y="11"/>
                  </a:lnTo>
                  <a:lnTo>
                    <a:pt x="0" y="11"/>
                  </a:lnTo>
                  <a:lnTo>
                    <a:pt x="325009" y="11"/>
                  </a:lnTo>
                  <a:cubicBezTo>
                    <a:pt x="326429" y="11"/>
                    <a:pt x="327580" y="519119"/>
                    <a:pt x="327580" y="1159489"/>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3611" rIns="23611" bIns="23612"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Работа органов и структурных подразделений администрации, субъектов бюджетного планирования по подготовке и обоснованию бюджетных ассигнований</a:t>
              </a:r>
            </a:p>
          </p:txBody>
        </p:sp>
        <p:sp>
          <p:nvSpPr>
            <p:cNvPr id="15" name="Стрелка вправо 14"/>
            <p:cNvSpPr/>
            <p:nvPr/>
          </p:nvSpPr>
          <p:spPr>
            <a:xfrm>
              <a:off x="683567" y="2890144"/>
              <a:ext cx="1080121" cy="533607"/>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6" name="Полилиния 15"/>
            <p:cNvSpPr/>
            <p:nvPr/>
          </p:nvSpPr>
          <p:spPr>
            <a:xfrm>
              <a:off x="1745851" y="2916066"/>
              <a:ext cx="6917467" cy="432798"/>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9342" rIns="29342" bIns="29344"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Одобрение главой муниципального района проекта решения Совета народных депутатов о бюджете Павловского муниципального района Воронежской области</a:t>
              </a:r>
            </a:p>
          </p:txBody>
        </p:sp>
        <p:sp>
          <p:nvSpPr>
            <p:cNvPr id="17" name="Стрелка вправо 16"/>
            <p:cNvSpPr/>
            <p:nvPr/>
          </p:nvSpPr>
          <p:spPr>
            <a:xfrm>
              <a:off x="670929" y="3423751"/>
              <a:ext cx="1080121" cy="53807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8" name="Полилиния 17"/>
            <p:cNvSpPr/>
            <p:nvPr/>
          </p:nvSpPr>
          <p:spPr>
            <a:xfrm>
              <a:off x="1751050" y="3423751"/>
              <a:ext cx="6907067" cy="538072"/>
            </a:xfrm>
            <a:custGeom>
              <a:avLst/>
              <a:gdLst>
                <a:gd name="connsiteX0" fmla="*/ 95159 w 570943"/>
                <a:gd name="connsiteY0" fmla="*/ 0 h 7435949"/>
                <a:gd name="connsiteX1" fmla="*/ 475784 w 570943"/>
                <a:gd name="connsiteY1" fmla="*/ 0 h 7435949"/>
                <a:gd name="connsiteX2" fmla="*/ 570943 w 570943"/>
                <a:gd name="connsiteY2" fmla="*/ 95159 h 7435949"/>
                <a:gd name="connsiteX3" fmla="*/ 570943 w 570943"/>
                <a:gd name="connsiteY3" fmla="*/ 7435949 h 7435949"/>
                <a:gd name="connsiteX4" fmla="*/ 570943 w 570943"/>
                <a:gd name="connsiteY4" fmla="*/ 7435949 h 7435949"/>
                <a:gd name="connsiteX5" fmla="*/ 0 w 570943"/>
                <a:gd name="connsiteY5" fmla="*/ 7435949 h 7435949"/>
                <a:gd name="connsiteX6" fmla="*/ 0 w 570943"/>
                <a:gd name="connsiteY6" fmla="*/ 7435949 h 7435949"/>
                <a:gd name="connsiteX7" fmla="*/ 0 w 570943"/>
                <a:gd name="connsiteY7" fmla="*/ 95159 h 7435949"/>
                <a:gd name="connsiteX8" fmla="*/ 95159 w 570943"/>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0943" h="7435949">
                  <a:moveTo>
                    <a:pt x="570943" y="1239353"/>
                  </a:moveTo>
                  <a:lnTo>
                    <a:pt x="570943" y="6196596"/>
                  </a:lnTo>
                  <a:cubicBezTo>
                    <a:pt x="570943" y="6881070"/>
                    <a:pt x="567672" y="7435942"/>
                    <a:pt x="563637" y="7435942"/>
                  </a:cubicBezTo>
                  <a:lnTo>
                    <a:pt x="0" y="7435942"/>
                  </a:lnTo>
                  <a:lnTo>
                    <a:pt x="0" y="7435942"/>
                  </a:lnTo>
                  <a:lnTo>
                    <a:pt x="0" y="7"/>
                  </a:lnTo>
                  <a:lnTo>
                    <a:pt x="0" y="7"/>
                  </a:lnTo>
                  <a:lnTo>
                    <a:pt x="563637" y="7"/>
                  </a:lnTo>
                  <a:cubicBezTo>
                    <a:pt x="567672" y="7"/>
                    <a:pt x="570943" y="554879"/>
                    <a:pt x="570943" y="1239353"/>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36125" rIns="36125" bIns="3612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Воронежской области (не позднее 15 ноября)</a:t>
              </a:r>
            </a:p>
          </p:txBody>
        </p:sp>
        <p:sp>
          <p:nvSpPr>
            <p:cNvPr id="19" name="Стрелка вправо 18"/>
            <p:cNvSpPr/>
            <p:nvPr/>
          </p:nvSpPr>
          <p:spPr>
            <a:xfrm>
              <a:off x="683566" y="3992867"/>
              <a:ext cx="1062286" cy="526996"/>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Декабрь</a:t>
              </a:r>
            </a:p>
          </p:txBody>
        </p:sp>
        <p:sp>
          <p:nvSpPr>
            <p:cNvPr id="20" name="Полилиния 19"/>
            <p:cNvSpPr/>
            <p:nvPr/>
          </p:nvSpPr>
          <p:spPr>
            <a:xfrm>
              <a:off x="1776690" y="4106556"/>
              <a:ext cx="6881427" cy="371627"/>
            </a:xfrm>
            <a:custGeom>
              <a:avLst/>
              <a:gdLst>
                <a:gd name="connsiteX0" fmla="*/ 61939 w 371627"/>
                <a:gd name="connsiteY0" fmla="*/ 0 h 7435949"/>
                <a:gd name="connsiteX1" fmla="*/ 309688 w 371627"/>
                <a:gd name="connsiteY1" fmla="*/ 0 h 7435949"/>
                <a:gd name="connsiteX2" fmla="*/ 371627 w 371627"/>
                <a:gd name="connsiteY2" fmla="*/ 61939 h 7435949"/>
                <a:gd name="connsiteX3" fmla="*/ 371627 w 371627"/>
                <a:gd name="connsiteY3" fmla="*/ 7435949 h 7435949"/>
                <a:gd name="connsiteX4" fmla="*/ 371627 w 371627"/>
                <a:gd name="connsiteY4" fmla="*/ 7435949 h 7435949"/>
                <a:gd name="connsiteX5" fmla="*/ 0 w 371627"/>
                <a:gd name="connsiteY5" fmla="*/ 7435949 h 7435949"/>
                <a:gd name="connsiteX6" fmla="*/ 0 w 371627"/>
                <a:gd name="connsiteY6" fmla="*/ 7435949 h 7435949"/>
                <a:gd name="connsiteX7" fmla="*/ 0 w 371627"/>
                <a:gd name="connsiteY7" fmla="*/ 61939 h 7435949"/>
                <a:gd name="connsiteX8" fmla="*/ 61939 w 371627"/>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627" h="7435949">
                  <a:moveTo>
                    <a:pt x="371627" y="1239355"/>
                  </a:moveTo>
                  <a:lnTo>
                    <a:pt x="371627" y="6196594"/>
                  </a:lnTo>
                  <a:cubicBezTo>
                    <a:pt x="371627" y="6881066"/>
                    <a:pt x="370241" y="7435939"/>
                    <a:pt x="368531" y="7435939"/>
                  </a:cubicBezTo>
                  <a:lnTo>
                    <a:pt x="0" y="7435939"/>
                  </a:lnTo>
                  <a:lnTo>
                    <a:pt x="0" y="7435939"/>
                  </a:lnTo>
                  <a:lnTo>
                    <a:pt x="0" y="10"/>
                  </a:lnTo>
                  <a:lnTo>
                    <a:pt x="0" y="10"/>
                  </a:lnTo>
                  <a:lnTo>
                    <a:pt x="368531" y="10"/>
                  </a:lnTo>
                  <a:cubicBezTo>
                    <a:pt x="370241" y="10"/>
                    <a:pt x="371627" y="554883"/>
                    <a:pt x="371627"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6395" rIns="26395" bIns="2639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Проведение публичных слушаний по вопросу принятия проекта решения о бюджете Павловского муниципального района Воронежской области</a:t>
              </a:r>
            </a:p>
          </p:txBody>
        </p:sp>
        <p:sp>
          <p:nvSpPr>
            <p:cNvPr id="21" name="Стрелка вправо 20"/>
            <p:cNvSpPr/>
            <p:nvPr/>
          </p:nvSpPr>
          <p:spPr>
            <a:xfrm>
              <a:off x="670929" y="4546404"/>
              <a:ext cx="1074476" cy="623984"/>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Третья декада декабря</a:t>
              </a:r>
            </a:p>
          </p:txBody>
        </p:sp>
        <p:sp>
          <p:nvSpPr>
            <p:cNvPr id="22" name="Полилиния 21"/>
            <p:cNvSpPr/>
            <p:nvPr/>
          </p:nvSpPr>
          <p:spPr>
            <a:xfrm>
              <a:off x="1745405" y="4620181"/>
              <a:ext cx="6917467" cy="466366"/>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8" rIns="29977" bIns="29978"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Принятие Советом народных депутатов Павловского муниципального района Воронежской области решения о бюджете муниципального района</a:t>
              </a:r>
            </a:p>
          </p:txBody>
        </p:sp>
      </p:grpSp>
    </p:spTree>
    <p:extLst>
      <p:ext uri="{BB962C8B-B14F-4D97-AF65-F5344CB8AC3E}">
        <p14:creationId xmlns:p14="http://schemas.microsoft.com/office/powerpoint/2010/main" val="1477851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3"/>
          <p:cNvSpPr txBox="1">
            <a:spLocks/>
          </p:cNvSpPr>
          <p:nvPr/>
        </p:nvSpPr>
        <p:spPr>
          <a:xfrm>
            <a:off x="944016" y="764705"/>
            <a:ext cx="7399981" cy="864096"/>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sp>
        <p:nvSpPr>
          <p:cNvPr id="16" name="Заголовок 1"/>
          <p:cNvSpPr>
            <a:spLocks noGrp="1"/>
          </p:cNvSpPr>
          <p:nvPr>
            <p:ph type="title"/>
          </p:nvPr>
        </p:nvSpPr>
        <p:spPr>
          <a:xfrm rot="10800000" flipV="1">
            <a:off x="544883" y="260648"/>
            <a:ext cx="8136902" cy="504057"/>
          </a:xfrm>
        </p:spPr>
        <p:txBody>
          <a:bodyPr/>
          <a:lstStyle/>
          <a:p>
            <a:pPr marL="0" indent="0" algn="ctr">
              <a:buNone/>
            </a:pPr>
            <a:r>
              <a:rPr lang="ru-RU" sz="2500" b="1" dirty="0">
                <a:solidFill>
                  <a:schemeClr val="accent3">
                    <a:lumMod val="50000"/>
                  </a:schemeClr>
                </a:solidFill>
                <a:latin typeface="+mn-lt"/>
              </a:rPr>
              <a:t>Основные понятия</a:t>
            </a:r>
          </a:p>
        </p:txBody>
      </p:sp>
      <p:sp>
        <p:nvSpPr>
          <p:cNvPr id="17" name="Прямоугольник 16"/>
          <p:cNvSpPr/>
          <p:nvPr/>
        </p:nvSpPr>
        <p:spPr>
          <a:xfrm>
            <a:off x="611560" y="5445224"/>
            <a:ext cx="8064894" cy="738664"/>
          </a:xfrm>
          <a:prstGeom prst="rect">
            <a:avLst/>
          </a:prstGeom>
        </p:spPr>
        <p:txBody>
          <a:bodyPr wrap="square">
            <a:spAutoFit/>
          </a:bodyPr>
          <a:lstStyle/>
          <a:p>
            <a:pPr indent="273050" algn="just"/>
            <a:r>
              <a:rPr lang="ru-RU" sz="1400" dirty="0">
                <a:solidFill>
                  <a:schemeClr val="accent4">
                    <a:lumMod val="50000"/>
                  </a:schemeClr>
                </a:solidFill>
              </a:rPr>
              <a:t>Сбалансированным бюджет считается тогда, когда его доходы и расходы равны между собой или имеют максимально сближенные значения. Баланс в финансовой системе – это норма и к ней нужно стремиться.</a:t>
            </a:r>
          </a:p>
        </p:txBody>
      </p:sp>
      <p:pic>
        <p:nvPicPr>
          <p:cNvPr id="2051" name="Picture 3" descr="E:\2023\для бюджета для граждан\slide-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731689"/>
            <a:ext cx="7128791" cy="4713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8121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467544" y="404664"/>
            <a:ext cx="8208912" cy="1631216"/>
          </a:xfrm>
          <a:prstGeom prst="rect">
            <a:avLst/>
          </a:prstGeom>
        </p:spPr>
        <p:txBody>
          <a:bodyPr wrap="square">
            <a:spAutoFit/>
          </a:bodyPr>
          <a:lstStyle/>
          <a:p>
            <a:pPr lvl="0" algn="ctr" fontAlgn="base">
              <a:spcBef>
                <a:spcPct val="0"/>
              </a:spcBef>
              <a:spcAft>
                <a:spcPct val="0"/>
              </a:spcAft>
              <a:tabLst>
                <a:tab pos="0" algn="l"/>
              </a:tabLst>
            </a:pPr>
            <a:r>
              <a:rPr lang="ru-RU" sz="2500" b="1" dirty="0">
                <a:solidFill>
                  <a:schemeClr val="accent3">
                    <a:lumMod val="50000"/>
                  </a:schemeClr>
                </a:solidFill>
                <a:effectLst>
                  <a:outerShdw blurRad="38100" dist="38100" dir="2700000" algn="tl">
                    <a:srgbClr val="C0C0C0"/>
                  </a:outerShdw>
                </a:effectLst>
                <a:ea typeface="Times New Roman" pitchFamily="18" charset="0"/>
                <a:cs typeface="Arial" pitchFamily="34" charset="0"/>
              </a:rPr>
              <a:t>Основные направления бюджетной и налоговой политики Павловского муниципального района Воронежской области на 2023 год и на плановый период 2024 и 2025 годов</a:t>
            </a:r>
          </a:p>
        </p:txBody>
      </p:sp>
      <p:sp>
        <p:nvSpPr>
          <p:cNvPr id="9" name="Rectangle 3"/>
          <p:cNvSpPr>
            <a:spLocks noChangeArrowheads="1"/>
          </p:cNvSpPr>
          <p:nvPr/>
        </p:nvSpPr>
        <p:spPr bwMode="auto">
          <a:xfrm>
            <a:off x="626907" y="2035880"/>
            <a:ext cx="8073863"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a:r>
              <a:rPr lang="ru-RU" sz="1600" dirty="0">
                <a:solidFill>
                  <a:schemeClr val="accent4">
                    <a:lumMod val="50000"/>
                  </a:schemeClr>
                </a:solidFill>
              </a:rPr>
              <a:t>Основные характеристики бюджета Павловского муниципального района Воронежской области на период 2023 и на плановый период 2024 и 2025 годов, рассчитанные на основе сценарных условий функционирования экономики Российской Федерации, основных параметров прогноза социально-экономического развития Российской Федерации, Воронежской области и Павловского муниципального района Воронежской области.</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a:ln>
                  <a:noFill/>
                </a:ln>
                <a:solidFill>
                  <a:schemeClr val="accent4">
                    <a:lumMod val="50000"/>
                  </a:schemeClr>
                </a:solidFill>
                <a:effectLst/>
                <a:ea typeface="Times New Roman" pitchFamily="18" charset="0"/>
                <a:cs typeface="Arial" pitchFamily="34" charset="0"/>
              </a:rPr>
              <a:t>Основными направлениями бюджетной и налоговой политики на 2023 год и на плановый период  2024 и 2025 годов  являются:</a:t>
            </a:r>
            <a:endParaRPr kumimoji="0" lang="ru-RU" sz="1600" b="0" i="0" u="none" strike="noStrike" cap="none" normalizeH="0" baseline="0" dirty="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a:ln>
                  <a:noFill/>
                </a:ln>
                <a:solidFill>
                  <a:schemeClr val="accent4">
                    <a:lumMod val="50000"/>
                  </a:schemeClr>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 Воронежской области;</a:t>
            </a:r>
          </a:p>
          <a:p>
            <a:pPr indent="457200" algn="just" eaLnBrk="0" fontAlgn="base" hangingPunct="0">
              <a:spcBef>
                <a:spcPct val="0"/>
              </a:spcBef>
              <a:spcAft>
                <a:spcPct val="0"/>
              </a:spcAft>
              <a:buFont typeface="Wingdings" pitchFamily="2" charset="2"/>
              <a:buChar char="ü"/>
            </a:pPr>
            <a:r>
              <a:rPr lang="ru-RU" sz="1600" dirty="0">
                <a:solidFill>
                  <a:schemeClr val="accent4">
                    <a:lumMod val="50000"/>
                  </a:schemeClr>
                </a:solidFill>
                <a:ea typeface="Times New Roman" pitchFamily="18" charset="0"/>
                <a:cs typeface="Arial" pitchFamily="34" charset="0"/>
              </a:rPr>
              <a:t>обеспечение прозрачного механизма оценки эффективности предоставления налоговых льгот;</a:t>
            </a:r>
            <a:endParaRPr lang="ru-RU" sz="1600" dirty="0">
              <a:solidFill>
                <a:schemeClr val="accent4">
                  <a:lumMod val="50000"/>
                </a:schemeClr>
              </a:solidFill>
              <a:cs typeface="Arial" pitchFamily="34" charset="0"/>
            </a:endParaRPr>
          </a:p>
          <a:p>
            <a:pPr indent="457200" algn="just" eaLnBrk="0" fontAlgn="base" hangingPunct="0">
              <a:spcBef>
                <a:spcPct val="0"/>
              </a:spcBef>
              <a:spcAft>
                <a:spcPct val="0"/>
              </a:spcAft>
              <a:buFont typeface="Wingdings" pitchFamily="2" charset="2"/>
              <a:buChar char="ü"/>
            </a:pPr>
            <a:r>
              <a:rPr lang="ru-RU" sz="1600" dirty="0">
                <a:solidFill>
                  <a:schemeClr val="accent4">
                    <a:lumMod val="50000"/>
                  </a:schemeClr>
                </a:solidFill>
                <a:ea typeface="Times New Roman" pitchFamily="18" charset="0"/>
                <a:cs typeface="Arial" pitchFamily="34" charset="0"/>
              </a:rPr>
              <a:t>укрепление доходной базы консолидированного бюджета Павловского муниципального района Воронежской области,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endParaRPr lang="ru-RU" sz="1600" dirty="0">
              <a:solidFill>
                <a:schemeClr val="accent4">
                  <a:lumMod val="50000"/>
                </a:schemeClr>
              </a:solidFill>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ru-RU" sz="1600" b="0" i="0" u="none" strike="noStrike" cap="none" normalizeH="0" baseline="0" dirty="0">
              <a:ln>
                <a:noFill/>
              </a:ln>
              <a:solidFill>
                <a:schemeClr val="accent6">
                  <a:lumMod val="75000"/>
                </a:schemeClr>
              </a:solidFill>
              <a:effectLst/>
              <a:ea typeface="Times New Roman" pitchFamily="18" charset="0"/>
              <a:cs typeface="Arial" pitchFamily="34" charset="0"/>
            </a:endParaRPr>
          </a:p>
        </p:txBody>
      </p:sp>
    </p:spTree>
    <p:extLst>
      <p:ext uri="{BB962C8B-B14F-4D97-AF65-F5344CB8AC3E}">
        <p14:creationId xmlns:p14="http://schemas.microsoft.com/office/powerpoint/2010/main" val="3589581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8421</TotalTime>
  <Words>4897</Words>
  <Application>Microsoft Office PowerPoint</Application>
  <PresentationFormat>Экран (4:3)</PresentationFormat>
  <Paragraphs>940</Paragraphs>
  <Slides>50</Slides>
  <Notes>2</Notes>
  <HiddenSlides>1</HiddenSlides>
  <MMClips>0</MMClips>
  <ScaleCrop>false</ScaleCrop>
  <HeadingPairs>
    <vt:vector size="4" baseType="variant">
      <vt:variant>
        <vt:lpstr>Тема</vt:lpstr>
      </vt:variant>
      <vt:variant>
        <vt:i4>1</vt:i4>
      </vt:variant>
      <vt:variant>
        <vt:lpstr>Заголовки слайдов</vt:lpstr>
      </vt:variant>
      <vt:variant>
        <vt:i4>50</vt:i4>
      </vt:variant>
    </vt:vector>
  </HeadingPairs>
  <TitlesOfParts>
    <vt:vector size="51" baseType="lpstr">
      <vt:lpstr>NewsPrint</vt:lpstr>
      <vt:lpstr>Бюджет для граждан  </vt:lpstr>
      <vt:lpstr>Презентация PowerPoint</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 Воронежской области</vt:lpstr>
      <vt:lpstr>Структура бюджетной системы Павловского муниципального района Воронежской области</vt:lpstr>
      <vt:lpstr>Составление проекта бюджета муниципального района</vt:lpstr>
      <vt:lpstr>Презентация PowerPoint</vt:lpstr>
      <vt:lpstr>Основные понятия</vt:lpstr>
      <vt:lpstr>Презентация PowerPoint</vt:lpstr>
      <vt:lpstr>Презентация PowerPoint</vt:lpstr>
      <vt:lpstr>Презентация PowerPoint</vt:lpstr>
      <vt:lpstr>Доходы Павловского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бюджета на период  2023-2025 годы, тыс. руб.</vt:lpstr>
      <vt:lpstr>Презентация PowerPoint</vt:lpstr>
      <vt:lpstr>Расходы Павловского муниципального района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Открытые государственные,  муниципальные информационные ресурсы </vt:lpstr>
      <vt:lpstr>Презентация PowerPoint</vt:lpstr>
      <vt:lpstr>Контактная информация для граждан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plan2</cp:lastModifiedBy>
  <cp:revision>733</cp:revision>
  <cp:lastPrinted>2022-02-15T08:29:30Z</cp:lastPrinted>
  <dcterms:created xsi:type="dcterms:W3CDTF">2019-11-14T08:30:44Z</dcterms:created>
  <dcterms:modified xsi:type="dcterms:W3CDTF">2023-02-28T08:48:38Z</dcterms:modified>
</cp:coreProperties>
</file>