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charts/chart7.xml" ContentType="application/vnd.openxmlformats-officedocument.drawingml.chart+xml"/>
  <Override PartName="/ppt/charts/style3.xml" ContentType="application/vnd.ms-office.chartstyle+xml"/>
  <Override PartName="/ppt/charts/colors3.xml" ContentType="application/vnd.ms-office.chartcolorstyle+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1.xml" ContentType="application/vnd.openxmlformats-officedocument.drawingml.chart+xml"/>
  <Override PartName="/ppt/charts/chart12.xml" ContentType="application/vnd.openxmlformats-officedocument.drawingml.chart+xml"/>
  <Override PartName="/ppt/drawings/drawing2.xml" ContentType="application/vnd.openxmlformats-officedocument.drawingml.chartshapes+xml"/>
  <Override PartName="/ppt/charts/chart13.xml" ContentType="application/vnd.openxmlformats-officedocument.drawingml.chart+xml"/>
  <Override PartName="/ppt/charts/chart1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30" r:id="rId1"/>
  </p:sldMasterIdLst>
  <p:notesMasterIdLst>
    <p:notesMasterId r:id="rId52"/>
  </p:notesMasterIdLst>
  <p:handoutMasterIdLst>
    <p:handoutMasterId r:id="rId53"/>
  </p:handoutMasterIdLst>
  <p:sldIdLst>
    <p:sldId id="257" r:id="rId2"/>
    <p:sldId id="258" r:id="rId3"/>
    <p:sldId id="259" r:id="rId4"/>
    <p:sldId id="265" r:id="rId5"/>
    <p:sldId id="267" r:id="rId6"/>
    <p:sldId id="260" r:id="rId7"/>
    <p:sldId id="305" r:id="rId8"/>
    <p:sldId id="269" r:id="rId9"/>
    <p:sldId id="292" r:id="rId10"/>
    <p:sldId id="293" r:id="rId11"/>
    <p:sldId id="294" r:id="rId12"/>
    <p:sldId id="295" r:id="rId13"/>
    <p:sldId id="296" r:id="rId14"/>
    <p:sldId id="297" r:id="rId15"/>
    <p:sldId id="298" r:id="rId16"/>
    <p:sldId id="299" r:id="rId17"/>
    <p:sldId id="315" r:id="rId18"/>
    <p:sldId id="301" r:id="rId19"/>
    <p:sldId id="306" r:id="rId20"/>
    <p:sldId id="316" r:id="rId21"/>
    <p:sldId id="308" r:id="rId22"/>
    <p:sldId id="266" r:id="rId23"/>
    <p:sldId id="290" r:id="rId24"/>
    <p:sldId id="268" r:id="rId25"/>
    <p:sldId id="261" r:id="rId26"/>
    <p:sldId id="262" r:id="rId27"/>
    <p:sldId id="263" r:id="rId28"/>
    <p:sldId id="270" r:id="rId29"/>
    <p:sldId id="271" r:id="rId30"/>
    <p:sldId id="312" r:id="rId31"/>
    <p:sldId id="272" r:id="rId32"/>
    <p:sldId id="273" r:id="rId33"/>
    <p:sldId id="313" r:id="rId34"/>
    <p:sldId id="317" r:id="rId35"/>
    <p:sldId id="287" r:id="rId36"/>
    <p:sldId id="286" r:id="rId37"/>
    <p:sldId id="275" r:id="rId38"/>
    <p:sldId id="284" r:id="rId39"/>
    <p:sldId id="291" r:id="rId40"/>
    <p:sldId id="310" r:id="rId41"/>
    <p:sldId id="311" r:id="rId42"/>
    <p:sldId id="276" r:id="rId43"/>
    <p:sldId id="279" r:id="rId44"/>
    <p:sldId id="280" r:id="rId45"/>
    <p:sldId id="281" r:id="rId46"/>
    <p:sldId id="282" r:id="rId47"/>
    <p:sldId id="283" r:id="rId48"/>
    <p:sldId id="277" r:id="rId49"/>
    <p:sldId id="288" r:id="rId50"/>
    <p:sldId id="285" r:id="rId51"/>
  </p:sldIdLst>
  <p:sldSz cx="9144000" cy="6858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hod1@pavl.gfu.vrn.ru" initials="d" lastIdx="1" clrIdx="0">
    <p:extLst>
      <p:ext uri="{19B8F6BF-5375-455C-9EA6-DF929625EA0E}">
        <p15:presenceInfo xmlns:p15="http://schemas.microsoft.com/office/powerpoint/2012/main" userId="S-1-5-21-2916012929-1232542775-1039299309-11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4610A"/>
    <a:srgbClr val="CC3300"/>
    <a:srgbClr val="6699FF"/>
    <a:srgbClr val="FFCCFF"/>
    <a:srgbClr val="66CCFF"/>
    <a:srgbClr val="DDDDDD"/>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D7AC3CCA-C797-4891-BE02-D94E43425B78}" styleName="Сред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Средний стиль 1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69" autoAdjust="0"/>
    <p:restoredTop sz="91522" autoAdjust="0"/>
  </p:normalViewPr>
  <p:slideViewPr>
    <p:cSldViewPr>
      <p:cViewPr varScale="1">
        <p:scale>
          <a:sx n="114" d="100"/>
          <a:sy n="114" d="100"/>
        </p:scale>
        <p:origin x="1530" y="96"/>
      </p:cViewPr>
      <p:guideLst>
        <p:guide orient="horz" pos="2160"/>
        <p:guide pos="2880"/>
      </p:guideLst>
    </p:cSldViewPr>
  </p:slideViewPr>
  <p:outlineViewPr>
    <p:cViewPr>
      <p:scale>
        <a:sx n="33" d="100"/>
        <a:sy n="33" d="100"/>
      </p:scale>
      <p:origin x="0" y="2026"/>
    </p:cViewPr>
    <p:sldLst>
      <p:sld r:id="rId1" collapse="1"/>
      <p:sld r:id="rId2" collapse="1"/>
      <p:sld r:id="rId3" collapse="1"/>
      <p:sld r:id="rId4" collapse="1"/>
    </p:sldLst>
  </p:outlineViewPr>
  <p:notesTextViewPr>
    <p:cViewPr>
      <p:scale>
        <a:sx n="75" d="100"/>
        <a:sy n="75" d="100"/>
      </p:scale>
      <p:origin x="0" y="0"/>
    </p:cViewPr>
  </p:notesTextViewPr>
  <p:sorterViewPr>
    <p:cViewPr>
      <p:scale>
        <a:sx n="100" d="100"/>
        <a:sy n="100" d="100"/>
      </p:scale>
      <p:origin x="0" y="269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slide" Target="slides/slide3.xml"/><Relationship Id="rId1" Type="http://schemas.openxmlformats.org/officeDocument/2006/relationships/slide" Target="slides/slide2.xml"/><Relationship Id="rId4" Type="http://schemas.openxmlformats.org/officeDocument/2006/relationships/slide" Target="slides/slide6.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10.xlsx"/></Relationships>
</file>

<file path=ppt/charts/_rels/chart13.xml.rels><?xml version="1.0" encoding="UTF-8" standalone="yes"?>
<Relationships xmlns="http://schemas.openxmlformats.org/package/2006/relationships"><Relationship Id="rId1" Type="http://schemas.openxmlformats.org/officeDocument/2006/relationships/oleObject" Target="file:///D:\&#1056;&#1072;&#1073;&#1086;&#1095;&#1080;&#1081;%20&#1089;&#1090;&#1086;&#1083;\&#1055;&#1054;&#1047;&#1044;&#1053;&#1071;&#1050;&#1054;&#1042;&#1040;\&#1044;&#1086;&#1093;&#1086;&#1076;&#1099;\&#1041;&#1102;&#1076;&#1078;&#1077;&#1090;%20&#1076;&#1083;&#1103;%20&#1075;&#1088;&#1072;&#1078;&#1076;&#1072;&#1085;\&#1082;%20&#1073;&#1102;&#1076;&#1078;&#1077;&#1090;&#1091;%20&#1076;&#1083;&#1103;%20&#1075;&#1088;&#1072;&#1078;&#1076;&#1072;&#1085;%202021-2023.xls" TargetMode="External"/></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oleObject" Target="file:///D:\&#1056;&#1072;&#1073;&#1086;&#1095;&#1080;&#1081;%20&#1089;&#1090;&#1086;&#1083;\&#1055;&#1054;&#1047;&#1044;&#1053;&#1071;&#1050;&#1054;&#1042;&#1040;\&#1044;&#1086;&#1093;&#1086;&#1076;&#1099;\&#1041;&#1102;&#1076;&#1078;&#1077;&#1090;%20&#1076;&#1083;&#1103;%20&#1075;&#1088;&#1072;&#1078;&#1076;&#1072;&#1085;\&#1082;%20&#1073;&#1102;&#1076;&#1078;&#1077;&#1090;&#1091;%20&#1076;&#1083;&#1103;%20&#1075;&#1088;&#1072;&#1078;&#1076;&#1072;&#1085;%20-2022-2024.xls" TargetMode="External"/><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2.xml"/><Relationship Id="rId1" Type="http://schemas.microsoft.com/office/2011/relationships/chartStyle" Target="style2.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3.xml"/><Relationship Id="rId1" Type="http://schemas.microsoft.com/office/2011/relationships/chartStyle" Target="style3.xm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pieChart>
        <c:varyColors val="1"/>
        <c:dLbls>
          <c:showLegendKey val="0"/>
          <c:showVal val="1"/>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ru-RU"/>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ubbleChart>
        <c:varyColors val="0"/>
        <c:dLbls>
          <c:showLegendKey val="0"/>
          <c:showVal val="0"/>
          <c:showCatName val="0"/>
          <c:showSerName val="0"/>
          <c:showPercent val="0"/>
          <c:showBubbleSize val="0"/>
        </c:dLbls>
        <c:bubbleScale val="100"/>
        <c:showNegBubbles val="0"/>
        <c:axId val="150152320"/>
        <c:axId val="150153856"/>
      </c:bubbleChart>
      <c:valAx>
        <c:axId val="150152320"/>
        <c:scaling>
          <c:orientation val="minMax"/>
        </c:scaling>
        <c:delete val="0"/>
        <c:axPos val="b"/>
        <c:numFmt formatCode="General" sourceLinked="1"/>
        <c:majorTickMark val="out"/>
        <c:minorTickMark val="none"/>
        <c:tickLblPos val="nextTo"/>
        <c:crossAx val="150153856"/>
        <c:crosses val="autoZero"/>
        <c:crossBetween val="midCat"/>
      </c:valAx>
      <c:valAx>
        <c:axId val="150153856"/>
        <c:scaling>
          <c:orientation val="minMax"/>
        </c:scaling>
        <c:delete val="0"/>
        <c:axPos val="l"/>
        <c:majorGridlines/>
        <c:numFmt formatCode="General" sourceLinked="1"/>
        <c:majorTickMark val="out"/>
        <c:minorTickMark val="none"/>
        <c:tickLblPos val="nextTo"/>
        <c:crossAx val="150152320"/>
        <c:crosses val="autoZero"/>
        <c:crossBetween val="midCat"/>
      </c:valAx>
    </c:plotArea>
    <c:legend>
      <c:legendPos val="r"/>
      <c:overlay val="0"/>
    </c:legend>
    <c:plotVisOnly val="1"/>
    <c:dispBlanksAs val="gap"/>
    <c:showDLblsOverMax val="0"/>
  </c:chart>
  <c:txPr>
    <a:bodyPr/>
    <a:lstStyle/>
    <a:p>
      <a:pPr>
        <a:defRPr sz="1800"/>
      </a:pPr>
      <a:endParaRPr lang="ru-RU"/>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75"/>
      <c:rotY val="0"/>
      <c:rAngAx val="0"/>
    </c:view3D>
    <c:floor>
      <c:thickness val="0"/>
    </c:floor>
    <c:sideWall>
      <c:thickness val="0"/>
    </c:sideWall>
    <c:backWall>
      <c:thickness val="0"/>
    </c:backWall>
    <c:plotArea>
      <c:layout>
        <c:manualLayout>
          <c:layoutTarget val="inner"/>
          <c:xMode val="edge"/>
          <c:yMode val="edge"/>
          <c:x val="8.7251679889973927E-2"/>
          <c:y val="0.159997916898548"/>
          <c:w val="0.83972248617999135"/>
          <c:h val="0.81139335516240552"/>
        </c:manualLayout>
      </c:layout>
      <c:pie3DChart>
        <c:varyColors val="1"/>
        <c:ser>
          <c:idx val="0"/>
          <c:order val="0"/>
          <c:tx>
            <c:strRef>
              <c:f>Лист1!$B$1</c:f>
              <c:strCache>
                <c:ptCount val="1"/>
                <c:pt idx="0">
                  <c:v>Столбец1</c:v>
                </c:pt>
              </c:strCache>
            </c:strRef>
          </c:tx>
          <c:explosion val="25"/>
          <c:dLbls>
            <c:dLbl>
              <c:idx val="0"/>
              <c:layout>
                <c:manualLayout>
                  <c:x val="6.4165858359911829E-2"/>
                  <c:y val="2.9697710355415092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0-4729-4EFB-B200-38E37B5FEEA2}"/>
                </c:ext>
              </c:extLst>
            </c:dLbl>
            <c:dLbl>
              <c:idx val="1"/>
              <c:layout>
                <c:manualLayout>
                  <c:x val="-0.12671484777553454"/>
                  <c:y val="6.9769807078256224E-2"/>
                </c:manualLayout>
              </c:layout>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729-4EFB-B200-38E37B5FEEA2}"/>
                </c:ext>
              </c:extLst>
            </c:dLbl>
            <c:dLbl>
              <c:idx val="2"/>
              <c:layout>
                <c:manualLayout>
                  <c:x val="-8.2022375866283193E-2"/>
                  <c:y val="-4.3857454592983423E-3"/>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729-4EFB-B200-38E37B5FEEA2}"/>
                </c:ext>
              </c:extLst>
            </c:dLbl>
            <c:dLbl>
              <c:idx val="3"/>
              <c:layout>
                <c:manualLayout>
                  <c:x val="0.15649003558991556"/>
                  <c:y val="-3.5839556258545585E-3"/>
                </c:manualLayout>
              </c:layout>
              <c:tx>
                <c:rich>
                  <a:bodyPr/>
                  <a:lstStyle/>
                  <a:p>
                    <a:r>
                      <a:rPr lang="ru-RU" sz="1200" dirty="0">
                        <a:solidFill>
                          <a:schemeClr val="accent3">
                            <a:lumMod val="50000"/>
                          </a:schemeClr>
                        </a:solidFill>
                      </a:rPr>
                      <a:t>Ф</a:t>
                    </a:r>
                    <a:r>
                      <a:rPr lang="ru-RU" dirty="0">
                        <a:solidFill>
                          <a:schemeClr val="accent3">
                            <a:lumMod val="50000"/>
                          </a:schemeClr>
                        </a:solidFill>
                      </a:rPr>
                      <a:t>изическая культура и спорт </a:t>
                    </a:r>
                  </a:p>
                  <a:p>
                    <a:r>
                      <a:rPr lang="ru-RU" dirty="0">
                        <a:solidFill>
                          <a:schemeClr val="accent3">
                            <a:lumMod val="50000"/>
                          </a:schemeClr>
                        </a:solidFill>
                      </a:rPr>
                      <a:t>31 695,7 тыс. руб. (1,24%)</a:t>
                    </a:r>
                  </a:p>
                </c:rich>
              </c:tx>
              <c:showLegendKey val="1"/>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729-4EFB-B200-38E37B5FEEA2}"/>
                </c:ext>
              </c:extLst>
            </c:dLbl>
            <c:spPr>
              <a:noFill/>
              <a:ln>
                <a:noFill/>
              </a:ln>
              <a:effectLst/>
            </c:spPr>
            <c:txPr>
              <a:bodyPr/>
              <a:lstStyle/>
              <a:p>
                <a:pPr>
                  <a:defRPr sz="1200">
                    <a:solidFill>
                      <a:schemeClr val="accent3">
                        <a:lumMod val="50000"/>
                      </a:schemeClr>
                    </a:solidFill>
                  </a:defRPr>
                </a:pPr>
                <a:endParaRPr lang="ru-RU"/>
              </a:p>
            </c:txPr>
            <c:showLegendKey val="0"/>
            <c:showVal val="0"/>
            <c:showCatName val="1"/>
            <c:showSerName val="0"/>
            <c:showPercent val="0"/>
            <c:showBubbleSize val="0"/>
            <c:showLeaderLines val="1"/>
            <c:extLst>
              <c:ext xmlns:c15="http://schemas.microsoft.com/office/drawing/2012/chart" uri="{CE6537A1-D6FC-4f65-9D91-7224C49458BB}"/>
            </c:extLst>
          </c:dLbls>
          <c:cat>
            <c:strRef>
              <c:f>Лист1!$A$2:$A$5</c:f>
              <c:strCache>
                <c:ptCount val="4"/>
                <c:pt idx="0">
                  <c:v>Образование                                       996 251,2 тыс.руб. (47,59%)</c:v>
                </c:pt>
                <c:pt idx="1">
                  <c:v>Культура, кинематография           191 147,4 тыс.руб. (9,13%)</c:v>
                </c:pt>
                <c:pt idx="2">
                  <c:v>Социальная политика                       53 017,30 тыс.руб. (2,53%)</c:v>
                </c:pt>
                <c:pt idx="3">
                  <c:v>Физическая культура и спорт         35 952,2 тыс.руб. (1,72%)</c:v>
                </c:pt>
              </c:strCache>
            </c:strRef>
          </c:cat>
          <c:val>
            <c:numRef>
              <c:f>Лист1!$B$2:$B$5</c:f>
              <c:numCache>
                <c:formatCode>#,##0.00</c:formatCode>
                <c:ptCount val="4"/>
                <c:pt idx="0">
                  <c:v>47.585428697745144</c:v>
                </c:pt>
                <c:pt idx="1">
                  <c:v>9.1300577338921833</c:v>
                </c:pt>
                <c:pt idx="2">
                  <c:v>2.5323442008370631</c:v>
                </c:pt>
                <c:pt idx="3">
                  <c:v>1.7172384330649466</c:v>
                </c:pt>
              </c:numCache>
            </c:numRef>
          </c:val>
          <c:extLst>
            <c:ext xmlns:c16="http://schemas.microsoft.com/office/drawing/2014/chart" uri="{C3380CC4-5D6E-409C-BE32-E72D297353CC}">
              <c16:uniqueId val="{00000004-4729-4EFB-B200-38E37B5FEEA2}"/>
            </c:ext>
          </c:extLst>
        </c:ser>
        <c:ser>
          <c:idx val="1"/>
          <c:order val="1"/>
          <c:tx>
            <c:strRef>
              <c:f>Лист1!$C$1</c:f>
              <c:strCache>
                <c:ptCount val="1"/>
                <c:pt idx="0">
                  <c:v>Столбец2</c:v>
                </c:pt>
              </c:strCache>
            </c:strRef>
          </c:tx>
          <c:explosion val="25"/>
          <c:dLbls>
            <c:spPr>
              <a:noFill/>
              <a:ln>
                <a:noFill/>
              </a:ln>
              <a:effectLst/>
            </c:spPr>
            <c:showLegendKey val="0"/>
            <c:showVal val="0"/>
            <c:showCatName val="1"/>
            <c:showSerName val="0"/>
            <c:showPercent val="0"/>
            <c:showBubbleSize val="0"/>
            <c:showLeaderLines val="1"/>
            <c:extLst>
              <c:ext xmlns:c15="http://schemas.microsoft.com/office/drawing/2012/chart" uri="{CE6537A1-D6FC-4f65-9D91-7224C49458BB}"/>
            </c:extLst>
          </c:dLbls>
          <c:cat>
            <c:strRef>
              <c:f>Лист1!$A$2:$A$5</c:f>
              <c:strCache>
                <c:ptCount val="4"/>
                <c:pt idx="0">
                  <c:v>Образование                                       996 251,2 тыс.руб. (47,59%)</c:v>
                </c:pt>
                <c:pt idx="1">
                  <c:v>Культура, кинематография           191 147,4 тыс.руб. (9,13%)</c:v>
                </c:pt>
                <c:pt idx="2">
                  <c:v>Социальная политика                       53 017,30 тыс.руб. (2,53%)</c:v>
                </c:pt>
                <c:pt idx="3">
                  <c:v>Физическая культура и спорт         35 952,2 тыс.руб. (1,72%)</c:v>
                </c:pt>
              </c:strCache>
            </c:strRef>
          </c:cat>
          <c:val>
            <c:numRef>
              <c:f>Лист1!$C$2:$C$5</c:f>
              <c:numCache>
                <c:formatCode>0.00</c:formatCode>
                <c:ptCount val="4"/>
                <c:pt idx="0">
                  <c:v>996251.2</c:v>
                </c:pt>
                <c:pt idx="1">
                  <c:v>191147.4</c:v>
                </c:pt>
                <c:pt idx="2">
                  <c:v>53017.3</c:v>
                </c:pt>
                <c:pt idx="3">
                  <c:v>35952.199999999997</c:v>
                </c:pt>
              </c:numCache>
            </c:numRef>
          </c:val>
          <c:extLst>
            <c:ext xmlns:c16="http://schemas.microsoft.com/office/drawing/2014/chart" uri="{C3380CC4-5D6E-409C-BE32-E72D297353CC}">
              <c16:uniqueId val="{0000000D-4729-4EFB-B200-38E37B5FEEA2}"/>
            </c:ext>
          </c:extLst>
        </c:ser>
        <c:ser>
          <c:idx val="2"/>
          <c:order val="2"/>
          <c:tx>
            <c:strRef>
              <c:f>Лист1!$D$1</c:f>
              <c:strCache>
                <c:ptCount val="1"/>
                <c:pt idx="0">
                  <c:v>Столбец3</c:v>
                </c:pt>
              </c:strCache>
            </c:strRef>
          </c:tx>
          <c:explosion val="25"/>
          <c:dLbls>
            <c:spPr>
              <a:noFill/>
              <a:ln>
                <a:noFill/>
              </a:ln>
              <a:effectLst/>
            </c:spPr>
            <c:showLegendKey val="0"/>
            <c:showVal val="0"/>
            <c:showCatName val="1"/>
            <c:showSerName val="0"/>
            <c:showPercent val="0"/>
            <c:showBubbleSize val="0"/>
            <c:showLeaderLines val="1"/>
            <c:extLst>
              <c:ext xmlns:c15="http://schemas.microsoft.com/office/drawing/2012/chart" uri="{CE6537A1-D6FC-4f65-9D91-7224C49458BB}"/>
            </c:extLst>
          </c:dLbls>
          <c:cat>
            <c:strRef>
              <c:f>Лист1!$A$2:$A$5</c:f>
              <c:strCache>
                <c:ptCount val="4"/>
                <c:pt idx="0">
                  <c:v>Образование                                       996 251,2 тыс.руб. (47,59%)</c:v>
                </c:pt>
                <c:pt idx="1">
                  <c:v>Культура, кинематография           191 147,4 тыс.руб. (9,13%)</c:v>
                </c:pt>
                <c:pt idx="2">
                  <c:v>Социальная политика                       53 017,30 тыс.руб. (2,53%)</c:v>
                </c:pt>
                <c:pt idx="3">
                  <c:v>Физическая культура и спорт         35 952,2 тыс.руб. (1,72%)</c:v>
                </c:pt>
              </c:strCache>
            </c:strRef>
          </c:cat>
          <c:val>
            <c:numRef>
              <c:f>Лист1!$D$2:$D$5</c:f>
              <c:numCache>
                <c:formatCode>#,##0.00</c:formatCode>
                <c:ptCount val="4"/>
                <c:pt idx="0">
                  <c:v>47.585428697745144</c:v>
                </c:pt>
                <c:pt idx="1">
                  <c:v>9.1300577338921833</c:v>
                </c:pt>
                <c:pt idx="2">
                  <c:v>2.5323442008370631</c:v>
                </c:pt>
                <c:pt idx="3">
                  <c:v>1.7172384330649466</c:v>
                </c:pt>
              </c:numCache>
            </c:numRef>
          </c:val>
          <c:extLst>
            <c:ext xmlns:c16="http://schemas.microsoft.com/office/drawing/2014/chart" uri="{C3380CC4-5D6E-409C-BE32-E72D297353CC}">
              <c16:uniqueId val="{0000000E-4729-4EFB-B200-38E37B5FEEA2}"/>
            </c:ext>
          </c:extLst>
        </c:ser>
        <c:dLbls>
          <c:showLegendKey val="0"/>
          <c:showVal val="0"/>
          <c:showCatName val="1"/>
          <c:showSerName val="0"/>
          <c:showPercent val="0"/>
          <c:showBubbleSize val="0"/>
          <c:showLeaderLines val="1"/>
        </c:dLbls>
      </c:pie3DChart>
    </c:plotArea>
    <c:plotVisOnly val="1"/>
    <c:dispBlanksAs val="zero"/>
    <c:showDLblsOverMax val="0"/>
  </c:chart>
  <c:spPr>
    <a:noFill/>
    <a:ln>
      <a:noFill/>
    </a:ln>
  </c:spPr>
  <c:txPr>
    <a:bodyPr/>
    <a:lstStyle/>
    <a:p>
      <a:pPr>
        <a:defRPr sz="1800"/>
      </a:pPr>
      <a:endParaRPr lang="ru-RU"/>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manualLayout>
          <c:layoutTarget val="inner"/>
          <c:xMode val="edge"/>
          <c:yMode val="edge"/>
          <c:x val="0"/>
          <c:y val="3.1436308508775948E-2"/>
          <c:w val="0.99429772353336399"/>
          <c:h val="0.58283208510710927"/>
        </c:manualLayout>
      </c:layout>
      <c:barChart>
        <c:barDir val="col"/>
        <c:grouping val="clustered"/>
        <c:varyColors val="0"/>
        <c:ser>
          <c:idx val="0"/>
          <c:order val="0"/>
          <c:tx>
            <c:strRef>
              <c:f>Лист1!$B$1</c:f>
              <c:strCache>
                <c:ptCount val="1"/>
                <c:pt idx="0">
                  <c:v>2022</c:v>
                </c:pt>
              </c:strCache>
            </c:strRef>
          </c:tx>
          <c:spPr>
            <a:solidFill>
              <a:schemeClr val="accent1"/>
            </a:solidFill>
          </c:spPr>
          <c:invertIfNegative val="0"/>
          <c:dLbls>
            <c:spPr>
              <a:noFill/>
              <a:ln>
                <a:noFill/>
              </a:ln>
              <a:effectLst/>
            </c:spPr>
            <c:txPr>
              <a:bodyPr/>
              <a:lstStyle/>
              <a:p>
                <a:pPr>
                  <a:defRPr sz="1300" b="1">
                    <a:solidFill>
                      <a:schemeClr val="accent3">
                        <a:lumMod val="50000"/>
                      </a:schemeClr>
                    </a:solidFill>
                    <a:latin typeface="+mn-lt"/>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Лист1!$B$2:$B$5</c:f>
              <c:numCache>
                <c:formatCode>#,##0</c:formatCode>
                <c:ptCount val="4"/>
                <c:pt idx="0">
                  <c:v>33026</c:v>
                </c:pt>
                <c:pt idx="1">
                  <c:v>40608</c:v>
                </c:pt>
                <c:pt idx="2">
                  <c:v>35829</c:v>
                </c:pt>
                <c:pt idx="3">
                  <c:v>36629</c:v>
                </c:pt>
              </c:numCache>
            </c:numRef>
          </c:val>
          <c:extLst>
            <c:ext xmlns:c16="http://schemas.microsoft.com/office/drawing/2014/chart" uri="{C3380CC4-5D6E-409C-BE32-E72D297353CC}">
              <c16:uniqueId val="{00000000-2AC6-47F3-9C9A-5E26684FACAE}"/>
            </c:ext>
          </c:extLst>
        </c:ser>
        <c:ser>
          <c:idx val="1"/>
          <c:order val="1"/>
          <c:tx>
            <c:strRef>
              <c:f>Лист1!$C$1</c:f>
              <c:strCache>
                <c:ptCount val="1"/>
                <c:pt idx="0">
                  <c:v>2023</c:v>
                </c:pt>
              </c:strCache>
            </c:strRef>
          </c:tx>
          <c:invertIfNegative val="0"/>
          <c:dLbls>
            <c:spPr>
              <a:noFill/>
              <a:ln>
                <a:noFill/>
              </a:ln>
              <a:effectLst/>
            </c:spPr>
            <c:txPr>
              <a:bodyPr/>
              <a:lstStyle/>
              <a:p>
                <a:pPr>
                  <a:defRPr sz="1300" b="1">
                    <a:solidFill>
                      <a:schemeClr val="accent3">
                        <a:lumMod val="50000"/>
                      </a:schemeClr>
                    </a:solidFill>
                    <a:latin typeface="+mn-lt"/>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Лист1!$C$2:$C$5</c:f>
              <c:numCache>
                <c:formatCode>#,##0</c:formatCode>
                <c:ptCount val="4"/>
                <c:pt idx="0">
                  <c:v>38406</c:v>
                </c:pt>
                <c:pt idx="1">
                  <c:v>47348</c:v>
                </c:pt>
                <c:pt idx="2">
                  <c:v>39514</c:v>
                </c:pt>
                <c:pt idx="3">
                  <c:v>41483</c:v>
                </c:pt>
              </c:numCache>
            </c:numRef>
          </c:val>
          <c:extLst>
            <c:ext xmlns:c16="http://schemas.microsoft.com/office/drawing/2014/chart" uri="{C3380CC4-5D6E-409C-BE32-E72D297353CC}">
              <c16:uniqueId val="{00000001-2AC6-47F3-9C9A-5E26684FACAE}"/>
            </c:ext>
          </c:extLst>
        </c:ser>
        <c:ser>
          <c:idx val="2"/>
          <c:order val="2"/>
          <c:tx>
            <c:strRef>
              <c:f>Лист1!$D$1</c:f>
              <c:strCache>
                <c:ptCount val="1"/>
                <c:pt idx="0">
                  <c:v>2024</c:v>
                </c:pt>
              </c:strCache>
            </c:strRef>
          </c:tx>
          <c:spPr>
            <a:solidFill>
              <a:schemeClr val="accent3">
                <a:lumMod val="75000"/>
              </a:schemeClr>
            </a:solidFill>
          </c:spPr>
          <c:invertIfNegative val="0"/>
          <c:dLbls>
            <c:spPr>
              <a:noFill/>
              <a:ln>
                <a:noFill/>
              </a:ln>
              <a:effectLst/>
            </c:spPr>
            <c:txPr>
              <a:bodyPr/>
              <a:lstStyle/>
              <a:p>
                <a:pPr>
                  <a:defRPr sz="1300" b="1">
                    <a:solidFill>
                      <a:schemeClr val="accent3">
                        <a:lumMod val="50000"/>
                      </a:schemeClr>
                    </a:solidFill>
                    <a:latin typeface="+mn-lt"/>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Лист1!$D$2:$D$5</c:f>
              <c:numCache>
                <c:formatCode>#,##0</c:formatCode>
                <c:ptCount val="4"/>
                <c:pt idx="0">
                  <c:v>41738</c:v>
                </c:pt>
                <c:pt idx="1">
                  <c:v>49913</c:v>
                </c:pt>
                <c:pt idx="2">
                  <c:v>44403</c:v>
                </c:pt>
                <c:pt idx="3">
                  <c:v>46273</c:v>
                </c:pt>
              </c:numCache>
            </c:numRef>
          </c:val>
          <c:extLst>
            <c:ext xmlns:c16="http://schemas.microsoft.com/office/drawing/2014/chart" uri="{C3380CC4-5D6E-409C-BE32-E72D297353CC}">
              <c16:uniqueId val="{00000002-2AC6-47F3-9C9A-5E26684FACAE}"/>
            </c:ext>
          </c:extLst>
        </c:ser>
        <c:dLbls>
          <c:showLegendKey val="0"/>
          <c:showVal val="1"/>
          <c:showCatName val="0"/>
          <c:showSerName val="0"/>
          <c:showPercent val="0"/>
          <c:showBubbleSize val="0"/>
        </c:dLbls>
        <c:gapWidth val="75"/>
        <c:axId val="153193088"/>
        <c:axId val="153244032"/>
      </c:barChart>
      <c:catAx>
        <c:axId val="153193088"/>
        <c:scaling>
          <c:orientation val="minMax"/>
        </c:scaling>
        <c:delete val="0"/>
        <c:axPos val="b"/>
        <c:numFmt formatCode="General" sourceLinked="0"/>
        <c:majorTickMark val="none"/>
        <c:minorTickMark val="none"/>
        <c:tickLblPos val="nextTo"/>
        <c:txPr>
          <a:bodyPr/>
          <a:lstStyle/>
          <a:p>
            <a:pPr>
              <a:defRPr sz="1300">
                <a:solidFill>
                  <a:schemeClr val="accent4">
                    <a:lumMod val="50000"/>
                  </a:schemeClr>
                </a:solidFill>
              </a:defRPr>
            </a:pPr>
            <a:endParaRPr lang="ru-RU"/>
          </a:p>
        </c:txPr>
        <c:crossAx val="153244032"/>
        <c:crosses val="autoZero"/>
        <c:auto val="1"/>
        <c:lblAlgn val="ctr"/>
        <c:lblOffset val="100"/>
        <c:noMultiLvlLbl val="0"/>
      </c:catAx>
      <c:valAx>
        <c:axId val="153244032"/>
        <c:scaling>
          <c:orientation val="minMax"/>
        </c:scaling>
        <c:delete val="1"/>
        <c:axPos val="l"/>
        <c:numFmt formatCode="#,##0" sourceLinked="1"/>
        <c:majorTickMark val="none"/>
        <c:minorTickMark val="none"/>
        <c:tickLblPos val="none"/>
        <c:crossAx val="153193088"/>
        <c:crosses val="autoZero"/>
        <c:crossBetween val="between"/>
      </c:valAx>
    </c:plotArea>
    <c:legend>
      <c:legendPos val="b"/>
      <c:layout>
        <c:manualLayout>
          <c:xMode val="edge"/>
          <c:yMode val="edge"/>
          <c:x val="7.8995852312706023E-3"/>
          <c:y val="0.87804020274023664"/>
          <c:w val="0.99210041476872945"/>
          <c:h val="6.8772240794793854E-2"/>
        </c:manualLayout>
      </c:layout>
      <c:overlay val="0"/>
      <c:txPr>
        <a:bodyPr/>
        <a:lstStyle/>
        <a:p>
          <a:pPr>
            <a:defRPr lang="en-US"/>
          </a:pPr>
          <a:endParaRPr lang="ru-RU"/>
        </a:p>
      </c:txPr>
    </c:legend>
    <c:plotVisOnly val="1"/>
    <c:dispBlanksAs val="gap"/>
    <c:showDLblsOverMax val="0"/>
  </c:chart>
  <c:txPr>
    <a:bodyPr/>
    <a:lstStyle/>
    <a:p>
      <a:pPr>
        <a:defRPr sz="1800"/>
      </a:pPr>
      <a:endParaRPr lang="ru-RU"/>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0"/>
      <c:hPercent val="173"/>
      <c:rotY val="0"/>
      <c:depthPercent val="100"/>
      <c:rAngAx val="0"/>
      <c:perspective val="0"/>
    </c:view3D>
    <c:floor>
      <c:thickness val="0"/>
      <c:spPr>
        <a:noFill/>
        <a:ln w="15875" cap="flat" cmpd="sng" algn="ctr">
          <a:solidFill>
            <a:schemeClr val="tx1">
              <a:tint val="75000"/>
            </a:schemeClr>
          </a:solidFill>
          <a:prstDash val="solid"/>
          <a:round/>
        </a:ln>
        <a:effectLst/>
        <a:sp3d contourW="15875">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8162751531058599"/>
          <c:y val="0.18043999708369807"/>
          <c:w val="0.62913079615048206"/>
          <c:h val="0.68969123651210429"/>
        </c:manualLayout>
      </c:layout>
      <c:bar3DChart>
        <c:barDir val="bar"/>
        <c:grouping val="stacked"/>
        <c:varyColors val="0"/>
        <c:dLbls>
          <c:showLegendKey val="0"/>
          <c:showVal val="0"/>
          <c:showCatName val="0"/>
          <c:showSerName val="0"/>
          <c:showPercent val="0"/>
          <c:showBubbleSize val="0"/>
        </c:dLbls>
        <c:gapWidth val="55"/>
        <c:gapDepth val="55"/>
        <c:shape val="cylinder"/>
        <c:axId val="97827456"/>
        <c:axId val="97915264"/>
        <c:axId val="0"/>
      </c:bar3DChart>
      <c:catAx>
        <c:axId val="97827456"/>
        <c:scaling>
          <c:orientation val="minMax"/>
        </c:scaling>
        <c:delete val="0"/>
        <c:axPos val="l"/>
        <c:numFmt formatCode="dd/mm/yyyy" sourceLinked="0"/>
        <c:majorTickMark val="none"/>
        <c:minorTickMark val="none"/>
        <c:tickLblPos val="nextTo"/>
        <c:spPr>
          <a:noFill/>
          <a:ln w="15875"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accent3">
                    <a:lumMod val="50000"/>
                  </a:schemeClr>
                </a:solidFill>
                <a:latin typeface="+mn-lt"/>
                <a:ea typeface="+mn-ea"/>
                <a:cs typeface="+mn-cs"/>
              </a:defRPr>
            </a:pPr>
            <a:endParaRPr lang="ru-RU"/>
          </a:p>
        </c:txPr>
        <c:crossAx val="97915264"/>
        <c:crosses val="autoZero"/>
        <c:auto val="1"/>
        <c:lblAlgn val="ctr"/>
        <c:lblOffset val="100"/>
        <c:noMultiLvlLbl val="1"/>
      </c:catAx>
      <c:valAx>
        <c:axId val="97915264"/>
        <c:scaling>
          <c:orientation val="minMax"/>
        </c:scaling>
        <c:delete val="0"/>
        <c:axPos val="b"/>
        <c:numFmt formatCode="#,##0.0" sourceLinked="1"/>
        <c:majorTickMark val="none"/>
        <c:minorTickMark val="none"/>
        <c:tickLblPos val="nextTo"/>
        <c:spPr>
          <a:noFill/>
          <a:ln w="15875"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accent3">
                    <a:lumMod val="50000"/>
                  </a:schemeClr>
                </a:solidFill>
                <a:latin typeface="+mn-lt"/>
                <a:ea typeface="+mn-ea"/>
                <a:cs typeface="+mn-cs"/>
              </a:defRPr>
            </a:pPr>
            <a:endParaRPr lang="ru-RU"/>
          </a:p>
        </c:txPr>
        <c:crossAx val="97827456"/>
        <c:crosses val="autoZero"/>
        <c:crossBetween val="between"/>
      </c:valAx>
      <c:spPr>
        <a:noFill/>
        <a:ln w="25400">
          <a:noFill/>
        </a:ln>
        <a:effectLst/>
      </c:spPr>
    </c:plotArea>
    <c:plotVisOnly val="1"/>
    <c:dispBlanksAs val="zero"/>
    <c:showDLblsOverMax val="0"/>
  </c:chart>
  <c:spPr>
    <a:noFill/>
    <a:ln w="15875" cap="flat" cmpd="sng" algn="ctr">
      <a:noFill/>
      <a:prstDash val="solid"/>
    </a:ln>
    <a:effectLst/>
  </c:spPr>
  <c:txPr>
    <a:bodyPr/>
    <a:lstStyle/>
    <a:p>
      <a:pPr>
        <a:defRPr/>
      </a:pPr>
      <a:endParaRPr lang="ru-RU"/>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0"/>
      <c:hPercent val="173"/>
      <c:rotY val="0"/>
      <c:depthPercent val="100"/>
      <c:rAngAx val="0"/>
      <c:perspective val="0"/>
    </c:view3D>
    <c:floor>
      <c:thickness val="0"/>
    </c:floor>
    <c:sideWall>
      <c:thickness val="0"/>
    </c:sideWall>
    <c:backWall>
      <c:thickness val="0"/>
    </c:backWall>
    <c:plotArea>
      <c:layout>
        <c:manualLayout>
          <c:layoutTarget val="inner"/>
          <c:xMode val="edge"/>
          <c:yMode val="edge"/>
          <c:x val="0.1816275153105861"/>
          <c:y val="0.18043999708369796"/>
          <c:w val="0.62913079615048162"/>
          <c:h val="0.68969123651210307"/>
        </c:manualLayout>
      </c:layout>
      <c:bar3DChart>
        <c:barDir val="bar"/>
        <c:grouping val="stacked"/>
        <c:varyColors val="0"/>
        <c:ser>
          <c:idx val="0"/>
          <c:order val="0"/>
          <c:spPr>
            <a:solidFill>
              <a:srgbClr val="D4610A"/>
            </a:solidFill>
          </c:spPr>
          <c:invertIfNegative val="0"/>
          <c:dLbls>
            <c:spPr>
              <a:noFill/>
              <a:ln w="25400">
                <a:noFill/>
              </a:ln>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Лист2!$A$4:$A$8</c:f>
              <c:numCache>
                <c:formatCode>m/d/yyyy</c:formatCode>
                <c:ptCount val="5"/>
                <c:pt idx="0">
                  <c:v>44927</c:v>
                </c:pt>
                <c:pt idx="1">
                  <c:v>45292</c:v>
                </c:pt>
                <c:pt idx="2">
                  <c:v>45658</c:v>
                </c:pt>
                <c:pt idx="3">
                  <c:v>46023</c:v>
                </c:pt>
                <c:pt idx="4">
                  <c:v>46388</c:v>
                </c:pt>
              </c:numCache>
            </c:numRef>
          </c:cat>
          <c:val>
            <c:numRef>
              <c:f>Лист2!$B$4:$B$8</c:f>
              <c:numCache>
                <c:formatCode>#,##0.0</c:formatCode>
                <c:ptCount val="5"/>
                <c:pt idx="0">
                  <c:v>8908</c:v>
                </c:pt>
                <c:pt idx="1">
                  <c:v>6908</c:v>
                </c:pt>
                <c:pt idx="2">
                  <c:v>5756.6</c:v>
                </c:pt>
                <c:pt idx="3">
                  <c:v>4605.3</c:v>
                </c:pt>
                <c:pt idx="4">
                  <c:v>3454</c:v>
                </c:pt>
              </c:numCache>
            </c:numRef>
          </c:val>
          <c:extLst>
            <c:ext xmlns:c16="http://schemas.microsoft.com/office/drawing/2014/chart" uri="{C3380CC4-5D6E-409C-BE32-E72D297353CC}">
              <c16:uniqueId val="{00000000-8EE5-4146-8703-0471715AE1E0}"/>
            </c:ext>
          </c:extLst>
        </c:ser>
        <c:dLbls>
          <c:showLegendKey val="0"/>
          <c:showVal val="0"/>
          <c:showCatName val="0"/>
          <c:showSerName val="0"/>
          <c:showPercent val="0"/>
          <c:showBubbleSize val="0"/>
        </c:dLbls>
        <c:gapWidth val="55"/>
        <c:gapDepth val="55"/>
        <c:shape val="cylinder"/>
        <c:axId val="97936512"/>
        <c:axId val="97938048"/>
        <c:axId val="0"/>
      </c:bar3DChart>
      <c:dateAx>
        <c:axId val="97936512"/>
        <c:scaling>
          <c:orientation val="minMax"/>
        </c:scaling>
        <c:delete val="0"/>
        <c:axPos val="l"/>
        <c:numFmt formatCode="m/d/yyyy" sourceLinked="0"/>
        <c:majorTickMark val="none"/>
        <c:minorTickMark val="none"/>
        <c:tickLblPos val="nextTo"/>
        <c:txPr>
          <a:bodyPr/>
          <a:lstStyle/>
          <a:p>
            <a:pPr>
              <a:defRPr>
                <a:solidFill>
                  <a:srgbClr val="D4610A"/>
                </a:solidFill>
              </a:defRPr>
            </a:pPr>
            <a:endParaRPr lang="ru-RU"/>
          </a:p>
        </c:txPr>
        <c:crossAx val="97938048"/>
        <c:crosses val="autoZero"/>
        <c:auto val="1"/>
        <c:lblOffset val="100"/>
        <c:baseTimeUnit val="years"/>
      </c:dateAx>
      <c:valAx>
        <c:axId val="97938048"/>
        <c:scaling>
          <c:orientation val="minMax"/>
        </c:scaling>
        <c:delete val="0"/>
        <c:axPos val="b"/>
        <c:numFmt formatCode="#,##0.0" sourceLinked="1"/>
        <c:majorTickMark val="none"/>
        <c:minorTickMark val="none"/>
        <c:tickLblPos val="nextTo"/>
        <c:txPr>
          <a:bodyPr/>
          <a:lstStyle/>
          <a:p>
            <a:pPr>
              <a:defRPr>
                <a:solidFill>
                  <a:srgbClr val="D4610A"/>
                </a:solidFill>
              </a:defRPr>
            </a:pPr>
            <a:endParaRPr lang="ru-RU"/>
          </a:p>
        </c:txPr>
        <c:crossAx val="97936512"/>
        <c:crosses val="autoZero"/>
        <c:crossBetween val="between"/>
      </c:valAx>
      <c:spPr>
        <a:noFill/>
        <a:ln w="25400">
          <a:noFill/>
        </a:ln>
      </c:spPr>
    </c:plotArea>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0.20563926805067639"/>
          <c:y val="9.2802629728223243E-2"/>
          <c:w val="0.51020767807408374"/>
          <c:h val="0.63526516947195255"/>
        </c:manualLayout>
      </c:layout>
      <c:pie3DChart>
        <c:varyColors val="1"/>
        <c:dLbls>
          <c:showLegendKey val="0"/>
          <c:showVal val="0"/>
          <c:showCatName val="0"/>
          <c:showSerName val="0"/>
          <c:showPercent val="0"/>
          <c:showBubbleSize val="0"/>
          <c:showLeaderLines val="0"/>
        </c:dLbls>
      </c:pie3DChart>
    </c:plotArea>
    <c:legend>
      <c:legendPos val="b"/>
      <c:layout>
        <c:manualLayout>
          <c:xMode val="edge"/>
          <c:yMode val="edge"/>
          <c:x val="2.3264416980488731E-2"/>
          <c:y val="0.60261253705218365"/>
          <c:w val="0.94932522427233912"/>
          <c:h val="0.38225888514387707"/>
        </c:manualLayout>
      </c:layout>
      <c:overlay val="0"/>
      <c:txPr>
        <a:bodyPr/>
        <a:lstStyle/>
        <a:p>
          <a:pPr>
            <a:defRPr sz="1600"/>
          </a:pPr>
          <a:endParaRPr lang="ru-RU"/>
        </a:p>
      </c:txPr>
    </c:legend>
    <c:plotVisOnly val="1"/>
    <c:dispBlanksAs val="zero"/>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0"/>
    </c:view3D>
    <c:floor>
      <c:thickness val="0"/>
    </c:floor>
    <c:sideWall>
      <c:thickness val="0"/>
    </c:sideWall>
    <c:backWall>
      <c:thickness val="0"/>
    </c:backWall>
    <c:plotArea>
      <c:layout>
        <c:manualLayout>
          <c:layoutTarget val="inner"/>
          <c:xMode val="edge"/>
          <c:yMode val="edge"/>
          <c:x val="0.20107794361525705"/>
          <c:y val="0.1258826005296993"/>
          <c:w val="0.61207610242749522"/>
          <c:h val="0.7631743838374212"/>
        </c:manualLayout>
      </c:layout>
      <c:pie3DChart>
        <c:varyColors val="1"/>
        <c:ser>
          <c:idx val="0"/>
          <c:order val="0"/>
          <c:tx>
            <c:strRef>
              <c:f>Лист1!$B$2:$B$5</c:f>
              <c:strCache>
                <c:ptCount val="4"/>
                <c:pt idx="0">
                  <c:v>Структура налоговых доходов  бюджета Павловского муниципального района на 2025 год, тыс. рублей</c:v>
                </c:pt>
                <c:pt idx="2">
                  <c:v>2025</c:v>
                </c:pt>
                <c:pt idx="3">
                  <c:v>Прогноз</c:v>
                </c:pt>
              </c:strCache>
            </c:strRef>
          </c:tx>
          <c:explosion val="25"/>
          <c:dPt>
            <c:idx val="1"/>
            <c:bubble3D val="0"/>
            <c:explosion val="13"/>
            <c:extLst>
              <c:ext xmlns:c16="http://schemas.microsoft.com/office/drawing/2014/chart" uri="{C3380CC4-5D6E-409C-BE32-E72D297353CC}">
                <c16:uniqueId val="{00000002-0F16-4B7F-86DF-8DBBC8B81F18}"/>
              </c:ext>
            </c:extLst>
          </c:dPt>
          <c:dPt>
            <c:idx val="2"/>
            <c:bubble3D val="0"/>
            <c:explosion val="11"/>
            <c:extLst>
              <c:ext xmlns:c16="http://schemas.microsoft.com/office/drawing/2014/chart" uri="{C3380CC4-5D6E-409C-BE32-E72D297353CC}">
                <c16:uniqueId val="{00000004-0F16-4B7F-86DF-8DBBC8B81F18}"/>
              </c:ext>
            </c:extLst>
          </c:dPt>
          <c:dPt>
            <c:idx val="3"/>
            <c:bubble3D val="0"/>
            <c:explosion val="18"/>
            <c:extLst>
              <c:ext xmlns:c16="http://schemas.microsoft.com/office/drawing/2014/chart" uri="{C3380CC4-5D6E-409C-BE32-E72D297353CC}">
                <c16:uniqueId val="{00000006-0F16-4B7F-86DF-8DBBC8B81F18}"/>
              </c:ext>
            </c:extLst>
          </c:dPt>
          <c:dLbls>
            <c:dLbl>
              <c:idx val="0"/>
              <c:layout>
                <c:manualLayout>
                  <c:x val="9.8285996997979942E-3"/>
                  <c:y val="3.5279261420993809E-2"/>
                </c:manualLayout>
              </c:layout>
              <c:spPr/>
              <c:txPr>
                <a:bodyPr/>
                <a:lstStyle/>
                <a:p>
                  <a:pPr>
                    <a:defRPr sz="1200">
                      <a:solidFill>
                        <a:schemeClr val="accent3">
                          <a:lumMod val="50000"/>
                        </a:schemeClr>
                      </a:solidFill>
                    </a:defRPr>
                  </a:pPr>
                  <a:endParaRPr lang="ru-RU"/>
                </a:p>
              </c:txPr>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F16-4B7F-86DF-8DBBC8B81F18}"/>
                </c:ext>
              </c:extLst>
            </c:dLbl>
            <c:dLbl>
              <c:idx val="1"/>
              <c:layout>
                <c:manualLayout>
                  <c:x val="-0.14942114663782052"/>
                  <c:y val="-2.4049096239569689E-2"/>
                </c:manualLayout>
              </c:layout>
              <c:spPr/>
              <c:txPr>
                <a:bodyPr/>
                <a:lstStyle/>
                <a:p>
                  <a:pPr>
                    <a:defRPr sz="1200">
                      <a:solidFill>
                        <a:schemeClr val="accent3">
                          <a:lumMod val="50000"/>
                        </a:schemeClr>
                      </a:solidFill>
                    </a:defRPr>
                  </a:pPr>
                  <a:endParaRPr lang="ru-RU"/>
                </a:p>
              </c:txPr>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F16-4B7F-86DF-8DBBC8B81F18}"/>
                </c:ext>
              </c:extLst>
            </c:dLbl>
            <c:dLbl>
              <c:idx val="2"/>
              <c:layout>
                <c:manualLayout>
                  <c:x val="-0.23634323664813472"/>
                  <c:y val="-0.105339072104104"/>
                </c:manualLayout>
              </c:layout>
              <c:spPr/>
              <c:txPr>
                <a:bodyPr/>
                <a:lstStyle/>
                <a:p>
                  <a:pPr>
                    <a:defRPr sz="1200">
                      <a:solidFill>
                        <a:schemeClr val="accent3">
                          <a:lumMod val="50000"/>
                        </a:schemeClr>
                      </a:solidFill>
                    </a:defRPr>
                  </a:pPr>
                  <a:endParaRPr lang="ru-RU"/>
                </a:p>
              </c:txPr>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0F16-4B7F-86DF-8DBBC8B81F18}"/>
                </c:ext>
              </c:extLst>
            </c:dLbl>
            <c:dLbl>
              <c:idx val="3"/>
              <c:layout>
                <c:manualLayout>
                  <c:x val="-5.0172490419528273E-2"/>
                  <c:y val="-0.16111992399487537"/>
                </c:manualLayout>
              </c:layout>
              <c:spPr/>
              <c:txPr>
                <a:bodyPr/>
                <a:lstStyle/>
                <a:p>
                  <a:pPr>
                    <a:defRPr sz="1200">
                      <a:solidFill>
                        <a:schemeClr val="accent3">
                          <a:lumMod val="50000"/>
                        </a:schemeClr>
                      </a:solidFill>
                    </a:defRPr>
                  </a:pPr>
                  <a:endParaRPr lang="ru-RU"/>
                </a:p>
              </c:txPr>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0F16-4B7F-86DF-8DBBC8B81F18}"/>
                </c:ext>
              </c:extLst>
            </c:dLbl>
            <c:dLbl>
              <c:idx val="4"/>
              <c:layout>
                <c:manualLayout>
                  <c:x val="0.17855181840289139"/>
                  <c:y val="-0.1513555686709179"/>
                </c:manualLayout>
              </c:layout>
              <c:spPr/>
              <c:txPr>
                <a:bodyPr/>
                <a:lstStyle/>
                <a:p>
                  <a:pPr>
                    <a:defRPr sz="1200">
                      <a:solidFill>
                        <a:schemeClr val="accent3">
                          <a:lumMod val="50000"/>
                        </a:schemeClr>
                      </a:solidFill>
                    </a:defRPr>
                  </a:pPr>
                  <a:endParaRPr lang="ru-RU"/>
                </a:p>
              </c:txPr>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F16-4B7F-86DF-8DBBC8B81F18}"/>
                </c:ext>
              </c:extLst>
            </c:dLbl>
            <c:dLbl>
              <c:idx val="5"/>
              <c:layout>
                <c:manualLayout>
                  <c:x val="0.24812289837572221"/>
                  <c:y val="-7.198203515237013E-2"/>
                </c:manualLayout>
              </c:layout>
              <c:spPr/>
              <c:txPr>
                <a:bodyPr/>
                <a:lstStyle/>
                <a:p>
                  <a:pPr>
                    <a:defRPr sz="1200">
                      <a:solidFill>
                        <a:schemeClr val="accent3">
                          <a:lumMod val="50000"/>
                        </a:schemeClr>
                      </a:solidFill>
                    </a:defRPr>
                  </a:pPr>
                  <a:endParaRPr lang="ru-RU"/>
                </a:p>
              </c:txPr>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0F16-4B7F-86DF-8DBBC8B81F18}"/>
                </c:ext>
              </c:extLst>
            </c:dLbl>
            <c:spPr>
              <a:noFill/>
              <a:ln w="25400">
                <a:noFill/>
              </a:ln>
            </c:spPr>
            <c:txPr>
              <a:bodyPr/>
              <a:lstStyle/>
              <a:p>
                <a:pPr>
                  <a:defRPr sz="1200">
                    <a:solidFill>
                      <a:schemeClr val="accent3">
                        <a:lumMod val="50000"/>
                      </a:schemeClr>
                    </a:solidFill>
                  </a:defRPr>
                </a:pPr>
                <a:endParaRPr lang="ru-RU"/>
              </a:p>
            </c:txPr>
            <c:showLegendKey val="1"/>
            <c:showVal val="1"/>
            <c:showCatName val="0"/>
            <c:showSerName val="0"/>
            <c:showPercent val="0"/>
            <c:showBubbleSize val="0"/>
            <c:showLeaderLines val="1"/>
            <c:extLst>
              <c:ext xmlns:c15="http://schemas.microsoft.com/office/drawing/2012/chart" uri="{CE6537A1-D6FC-4f65-9D91-7224C49458BB}"/>
            </c:extLst>
          </c:dLbls>
          <c:cat>
            <c:strRef>
              <c:f>Лист1!$A$7:$A$12</c:f>
              <c:strCache>
                <c:ptCount val="6"/>
                <c:pt idx="0">
                  <c:v>налог на доходы физических лиц</c:v>
                </c:pt>
                <c:pt idx="1">
                  <c:v>акцизы</c:v>
                </c:pt>
                <c:pt idx="2">
                  <c:v>налог, взимаемый в связи с применением упрощенной системы налогообложения</c:v>
                </c:pt>
                <c:pt idx="3">
                  <c:v>единый сельскохозяйственный налог </c:v>
                </c:pt>
                <c:pt idx="4">
                  <c:v>налог, взимаемый в связи с применением патентной системы налогообложения</c:v>
                </c:pt>
                <c:pt idx="5">
                  <c:v>государственная пошлина</c:v>
                </c:pt>
              </c:strCache>
            </c:strRef>
          </c:cat>
          <c:val>
            <c:numRef>
              <c:f>Лист1!$B$7:$B$12</c:f>
              <c:numCache>
                <c:formatCode>#,##0.0</c:formatCode>
                <c:ptCount val="6"/>
                <c:pt idx="0">
                  <c:v>442003</c:v>
                </c:pt>
                <c:pt idx="1">
                  <c:v>24283.599999999991</c:v>
                </c:pt>
                <c:pt idx="2">
                  <c:v>27848</c:v>
                </c:pt>
                <c:pt idx="3">
                  <c:v>7233</c:v>
                </c:pt>
                <c:pt idx="4">
                  <c:v>7392</c:v>
                </c:pt>
                <c:pt idx="5">
                  <c:v>5344</c:v>
                </c:pt>
              </c:numCache>
            </c:numRef>
          </c:val>
          <c:extLst>
            <c:ext xmlns:c16="http://schemas.microsoft.com/office/drawing/2014/chart" uri="{C3380CC4-5D6E-409C-BE32-E72D297353CC}">
              <c16:uniqueId val="{00000009-0F16-4B7F-86DF-8DBBC8B81F18}"/>
            </c:ext>
          </c:extLst>
        </c:ser>
        <c:dLbls>
          <c:showLegendKey val="0"/>
          <c:showVal val="0"/>
          <c:showCatName val="0"/>
          <c:showSerName val="0"/>
          <c:showPercent val="0"/>
          <c:showBubbleSize val="0"/>
          <c:showLeaderLines val="1"/>
        </c:dLbls>
      </c:pie3DChart>
      <c:spPr>
        <a:noFill/>
        <a:ln w="25400">
          <a:noFill/>
        </a:ln>
      </c:spPr>
    </c:plotArea>
    <c:legend>
      <c:legendPos val="r"/>
      <c:legendEntry>
        <c:idx val="0"/>
        <c:txPr>
          <a:bodyPr/>
          <a:lstStyle/>
          <a:p>
            <a:pPr>
              <a:defRPr sz="1100" kern="100" baseline="0">
                <a:solidFill>
                  <a:schemeClr val="accent3">
                    <a:lumMod val="50000"/>
                  </a:schemeClr>
                </a:solidFill>
              </a:defRPr>
            </a:pPr>
            <a:endParaRPr lang="ru-RU"/>
          </a:p>
        </c:txPr>
      </c:legendEntry>
      <c:layout>
        <c:manualLayout>
          <c:xMode val="edge"/>
          <c:yMode val="edge"/>
          <c:x val="2.2364217252396176E-2"/>
          <c:y val="0.7160438948787714"/>
          <c:w val="0.97603833865814715"/>
          <c:h val="0.24825174825174823"/>
        </c:manualLayout>
      </c:layout>
      <c:overlay val="0"/>
      <c:txPr>
        <a:bodyPr/>
        <a:lstStyle/>
        <a:p>
          <a:pPr>
            <a:defRPr sz="1100">
              <a:solidFill>
                <a:schemeClr val="accent3">
                  <a:lumMod val="50000"/>
                </a:schemeClr>
              </a:solidFill>
            </a:defRPr>
          </a:pPr>
          <a:endParaRPr lang="ru-RU"/>
        </a:p>
      </c:txPr>
    </c:legend>
    <c:plotVisOnly val="1"/>
    <c:dispBlanksAs val="zero"/>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1"/>
    </mc:Choice>
    <mc:Fallback>
      <c:style val="11"/>
    </mc:Fallback>
  </mc:AlternateContent>
  <c:chart>
    <c:title>
      <c:tx>
        <c:rich>
          <a:bodyPr/>
          <a:lstStyle/>
          <a:p>
            <a:pPr>
              <a:defRPr/>
            </a:pPr>
            <a:r>
              <a:rPr lang="ru-RU"/>
              <a:t>Структура неналоговых доходов бюджета </a:t>
            </a:r>
          </a:p>
          <a:p>
            <a:pPr>
              <a:defRPr/>
            </a:pPr>
            <a:r>
              <a:rPr lang="ru-RU"/>
              <a:t>на 2022 год, тыс. руб.</a:t>
            </a:r>
          </a:p>
        </c:rich>
      </c:tx>
      <c:layout>
        <c:manualLayout>
          <c:xMode val="edge"/>
          <c:yMode val="edge"/>
          <c:x val="0.36292340046499882"/>
          <c:y val="2.636428697837765E-2"/>
        </c:manualLayout>
      </c:layout>
      <c:overlay val="0"/>
    </c:title>
    <c:autoTitleDeleted val="0"/>
    <c:plotArea>
      <c:layout>
        <c:manualLayout>
          <c:layoutTarget val="inner"/>
          <c:xMode val="edge"/>
          <c:yMode val="edge"/>
          <c:x val="7.1028545897967796E-2"/>
          <c:y val="0.10261987317117222"/>
          <c:w val="0.36709495473806131"/>
          <c:h val="0.8368377594715517"/>
        </c:manualLayout>
      </c:layout>
      <c:pieChart>
        <c:varyColors val="1"/>
        <c:dLbls>
          <c:showLegendKey val="0"/>
          <c:showVal val="0"/>
          <c:showCatName val="0"/>
          <c:showSerName val="0"/>
          <c:showPercent val="0"/>
          <c:showBubbleSize val="0"/>
          <c:showLeaderLines val="0"/>
        </c:dLbls>
        <c:firstSliceAng val="0"/>
      </c:pieChart>
    </c:plotArea>
    <c:legend>
      <c:legendPos val="r"/>
      <c:layout>
        <c:manualLayout>
          <c:xMode val="edge"/>
          <c:yMode val="edge"/>
          <c:x val="0.48017245353572435"/>
          <c:y val="0.19522131729056091"/>
          <c:w val="0.51115364585556522"/>
          <c:h val="0.71138942387286197"/>
        </c:manualLayout>
      </c:layout>
      <c:overlay val="0"/>
    </c:legend>
    <c:plotVisOnly val="1"/>
    <c:dispBlanksAs val="zero"/>
    <c:showDLblsOverMax val="0"/>
  </c:chart>
  <c:txPr>
    <a:bodyPr/>
    <a:lstStyle/>
    <a:p>
      <a:pPr>
        <a:defRPr sz="1800"/>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marL="0" algn="ctr" defTabSz="914400" rtl="0" eaLnBrk="1" latinLnBrk="0" hangingPunct="1">
              <a:defRPr sz="1800" b="1" i="0" u="none" strike="noStrike" kern="1200" baseline="0">
                <a:solidFill>
                  <a:schemeClr val="tx1"/>
                </a:solidFill>
                <a:latin typeface="+mn-lt"/>
                <a:ea typeface="+mn-ea"/>
                <a:cs typeface="+mn-cs"/>
              </a:defRPr>
            </a:pPr>
            <a:r>
              <a:rPr lang="ru-RU" sz="2000" b="1" kern="1200" dirty="0">
                <a:solidFill>
                  <a:schemeClr val="accent3">
                    <a:lumMod val="50000"/>
                  </a:schemeClr>
                </a:solidFill>
                <a:latin typeface="+mn-lt"/>
                <a:ea typeface="+mn-ea"/>
                <a:cs typeface="+mn-cs"/>
              </a:rPr>
              <a:t>Структура неналоговых доходов  бюджета Павловского муниципального района в 2024 году, тыс. рублей</a:t>
            </a:r>
          </a:p>
        </c:rich>
      </c:tx>
      <c:layout>
        <c:manualLayout>
          <c:xMode val="edge"/>
          <c:yMode val="edge"/>
          <c:x val="0.27236000293571838"/>
          <c:y val="0"/>
        </c:manualLayout>
      </c:layout>
      <c:overlay val="0"/>
      <c:spPr>
        <a:noFill/>
        <a:ln>
          <a:noFill/>
        </a:ln>
        <a:effectLst/>
      </c:spPr>
      <c:txPr>
        <a:bodyPr rot="0" spcFirstLastPara="1" vertOverflow="ellipsis" vert="horz" wrap="square" anchor="ctr" anchorCtr="1"/>
        <a:lstStyle/>
        <a:p>
          <a:pPr marL="0" algn="ctr" defTabSz="914400" rtl="0" eaLnBrk="1" latinLnBrk="0" hangingPunct="1">
            <a:defRPr sz="1800" b="1" i="0" u="none" strike="noStrike" kern="1200" baseline="0">
              <a:solidFill>
                <a:schemeClr val="tx1"/>
              </a:solidFill>
              <a:latin typeface="+mn-lt"/>
              <a:ea typeface="+mn-ea"/>
              <a:cs typeface="+mn-cs"/>
            </a:defRPr>
          </a:pPr>
          <a:endParaRPr lang="ru-RU"/>
        </a:p>
      </c:txPr>
    </c:title>
    <c:autoTitleDeleted val="0"/>
    <c:view3D>
      <c:rotX val="30"/>
      <c:rotY val="0"/>
      <c:rAngAx val="0"/>
    </c:view3D>
    <c:floor>
      <c:thickness val="0"/>
      <c:spPr>
        <a:noFill/>
        <a:ln w="15875" cap="flat" cmpd="sng" algn="ctr">
          <a:solidFill>
            <a:schemeClr val="tx1">
              <a:tint val="75000"/>
            </a:schemeClr>
          </a:solidFill>
          <a:prstDash val="solid"/>
          <a:round/>
        </a:ln>
        <a:effectLst/>
        <a:sp3d contourW="15875">
          <a:contourClr>
            <a:schemeClr val="tx1">
              <a:tint val="7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7194225721784804E-2"/>
          <c:y val="0.19816389209130747"/>
          <c:w val="0.56140397230639161"/>
          <c:h val="0.77033654599953827"/>
        </c:manualLayout>
      </c:layout>
      <c:pie3DChart>
        <c:varyColors val="1"/>
        <c:dLbls>
          <c:showLegendKey val="0"/>
          <c:showVal val="0"/>
          <c:showCatName val="0"/>
          <c:showSerName val="0"/>
          <c:showPercent val="0"/>
          <c:showBubbleSize val="0"/>
          <c:showLeaderLines val="0"/>
        </c:dLbls>
      </c:pie3DChart>
      <c:spPr>
        <a:noFill/>
        <a:ln w="25400">
          <a:noFill/>
        </a:ln>
        <a:effectLst/>
      </c:spPr>
    </c:plotArea>
    <c:legend>
      <c:legendPos val="r"/>
      <c:layout>
        <c:manualLayout>
          <c:xMode val="edge"/>
          <c:yMode val="edge"/>
          <c:x val="0.65335150682729271"/>
          <c:y val="0.42448881715471609"/>
          <c:w val="0.33954749107146964"/>
          <c:h val="0.57235803550841646"/>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accent4">
                  <a:lumMod val="50000"/>
                </a:schemeClr>
              </a:solidFill>
              <a:latin typeface="+mn-lt"/>
              <a:ea typeface="+mn-ea"/>
              <a:cs typeface="+mn-cs"/>
            </a:defRPr>
          </a:pPr>
          <a:endParaRPr lang="ru-RU"/>
        </a:p>
      </c:txPr>
    </c:legend>
    <c:plotVisOnly val="1"/>
    <c:dispBlanksAs val="zero"/>
    <c:showDLblsOverMax val="0"/>
  </c:chart>
  <c:spPr>
    <a:noFill/>
    <a:ln w="15875" cap="flat" cmpd="sng" algn="ctr">
      <a:noFill/>
      <a:prstDash val="solid"/>
    </a:ln>
    <a:effectLst/>
  </c:spPr>
  <c:txPr>
    <a:bodyPr/>
    <a:lstStyle/>
    <a:p>
      <a:pPr>
        <a:defRPr/>
      </a:pPr>
      <a:endParaRPr lang="ru-RU"/>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ru-RU" dirty="0">
                <a:solidFill>
                  <a:schemeClr val="accent3">
                    <a:lumMod val="50000"/>
                  </a:schemeClr>
                </a:solidFill>
              </a:rPr>
              <a:t>Структура  неналоговых доходов  бюджета Павловского муниципального района                      на 2024 год, тыс. рублей</a:t>
            </a:r>
          </a:p>
        </c:rich>
      </c:tx>
      <c:layout>
        <c:manualLayout>
          <c:xMode val="edge"/>
          <c:yMode val="edge"/>
          <c:x val="0.13770222104968918"/>
          <c:y val="6.3294717329329922E-4"/>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ru-RU"/>
        </a:p>
      </c:txPr>
    </c:title>
    <c:autoTitleDeleted val="0"/>
    <c:view3D>
      <c:rotX val="30"/>
      <c:rotY val="0"/>
      <c:rAngAx val="0"/>
      <c:perspective val="0"/>
    </c:view3D>
    <c:floor>
      <c:thickness val="0"/>
      <c:spPr>
        <a:noFill/>
        <a:ln w="12700" cap="flat" cmpd="sng" algn="ctr">
          <a:solidFill>
            <a:schemeClr val="tx1">
              <a:tint val="75000"/>
              <a:shade val="70000"/>
              <a:satMod val="150000"/>
            </a:schemeClr>
          </a:solidFill>
          <a:prstDash val="solid"/>
          <a:round/>
        </a:ln>
        <a:effectLst/>
        <a:sp3d contourW="12700">
          <a:contourClr>
            <a:schemeClr val="tx1">
              <a:tint val="75000"/>
              <a:shade val="70000"/>
              <a:satMod val="150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7194225721784804E-2"/>
          <c:y val="0.1395981276452119"/>
          <c:w val="0.6040138258350195"/>
          <c:h val="0.82890237081020601"/>
        </c:manualLayout>
      </c:layout>
      <c:pie3DChart>
        <c:varyColors val="1"/>
        <c:ser>
          <c:idx val="0"/>
          <c:order val="0"/>
          <c:explosion val="1"/>
          <c:dPt>
            <c:idx val="0"/>
            <c:bubble3D val="0"/>
            <c:explosion val="5"/>
            <c:spPr>
              <a:solidFill>
                <a:schemeClr val="accent1"/>
              </a:solidFill>
              <a:ln w="12700" cap="flat" cmpd="sng" algn="ctr">
                <a:solidFill>
                  <a:schemeClr val="lt1">
                    <a:shade val="70000"/>
                    <a:satMod val="150000"/>
                  </a:schemeClr>
                </a:solidFill>
                <a:prstDash val="solid"/>
                <a:round/>
              </a:ln>
              <a:effectLst>
                <a:outerShdw blurRad="50800" dist="25000" dir="5400000" rotWithShape="0">
                  <a:srgbClr val="000000">
                    <a:alpha val="40000"/>
                  </a:srgbClr>
                </a:outerShdw>
              </a:effectLst>
              <a:sp3d contourW="12700">
                <a:contourClr>
                  <a:schemeClr val="lt1">
                    <a:shade val="70000"/>
                    <a:satMod val="150000"/>
                  </a:schemeClr>
                </a:contourClr>
              </a:sp3d>
            </c:spPr>
            <c:extLst>
              <c:ext xmlns:c16="http://schemas.microsoft.com/office/drawing/2014/chart" uri="{C3380CC4-5D6E-409C-BE32-E72D297353CC}">
                <c16:uniqueId val="{00000001-3A83-4E34-9E06-5EB750C003FD}"/>
              </c:ext>
            </c:extLst>
          </c:dPt>
          <c:dPt>
            <c:idx val="1"/>
            <c:bubble3D val="0"/>
            <c:spPr>
              <a:solidFill>
                <a:schemeClr val="accent2"/>
              </a:solidFill>
              <a:ln w="12700" cap="flat" cmpd="sng" algn="ctr">
                <a:solidFill>
                  <a:schemeClr val="lt1">
                    <a:shade val="70000"/>
                    <a:satMod val="150000"/>
                  </a:schemeClr>
                </a:solidFill>
                <a:prstDash val="solid"/>
                <a:round/>
              </a:ln>
              <a:effectLst>
                <a:outerShdw blurRad="50800" dist="25000" dir="5400000" rotWithShape="0">
                  <a:srgbClr val="000000">
                    <a:alpha val="40000"/>
                  </a:srgbClr>
                </a:outerShdw>
              </a:effectLst>
              <a:sp3d contourW="12700">
                <a:contourClr>
                  <a:schemeClr val="lt1">
                    <a:shade val="70000"/>
                    <a:satMod val="150000"/>
                  </a:schemeClr>
                </a:contourClr>
              </a:sp3d>
            </c:spPr>
            <c:extLst>
              <c:ext xmlns:c16="http://schemas.microsoft.com/office/drawing/2014/chart" uri="{C3380CC4-5D6E-409C-BE32-E72D297353CC}">
                <c16:uniqueId val="{00000002-3A83-4E34-9E06-5EB750C003FD}"/>
              </c:ext>
            </c:extLst>
          </c:dPt>
          <c:dPt>
            <c:idx val="2"/>
            <c:bubble3D val="0"/>
            <c:explosion val="7"/>
            <c:spPr>
              <a:solidFill>
                <a:schemeClr val="accent3"/>
              </a:solidFill>
              <a:ln w="12700" cap="flat" cmpd="sng" algn="ctr">
                <a:solidFill>
                  <a:schemeClr val="lt1">
                    <a:shade val="70000"/>
                    <a:satMod val="150000"/>
                  </a:schemeClr>
                </a:solidFill>
                <a:prstDash val="solid"/>
                <a:round/>
              </a:ln>
              <a:effectLst>
                <a:outerShdw blurRad="50800" dist="25000" dir="5400000" rotWithShape="0">
                  <a:srgbClr val="000000">
                    <a:alpha val="40000"/>
                  </a:srgbClr>
                </a:outerShdw>
              </a:effectLst>
              <a:sp3d contourW="12700">
                <a:contourClr>
                  <a:schemeClr val="lt1">
                    <a:shade val="70000"/>
                    <a:satMod val="150000"/>
                  </a:schemeClr>
                </a:contourClr>
              </a:sp3d>
            </c:spPr>
            <c:extLst>
              <c:ext xmlns:c16="http://schemas.microsoft.com/office/drawing/2014/chart" uri="{C3380CC4-5D6E-409C-BE32-E72D297353CC}">
                <c16:uniqueId val="{00000004-3A83-4E34-9E06-5EB750C003FD}"/>
              </c:ext>
            </c:extLst>
          </c:dPt>
          <c:dPt>
            <c:idx val="3"/>
            <c:bubble3D val="0"/>
            <c:explosion val="0"/>
            <c:spPr>
              <a:solidFill>
                <a:schemeClr val="accent4"/>
              </a:solidFill>
              <a:ln w="12700" cap="flat" cmpd="sng" algn="ctr">
                <a:solidFill>
                  <a:schemeClr val="lt1">
                    <a:shade val="70000"/>
                    <a:satMod val="150000"/>
                  </a:schemeClr>
                </a:solidFill>
                <a:prstDash val="solid"/>
                <a:round/>
              </a:ln>
              <a:effectLst>
                <a:outerShdw blurRad="50800" dist="25000" dir="5400000" rotWithShape="0">
                  <a:srgbClr val="000000">
                    <a:alpha val="40000"/>
                  </a:srgbClr>
                </a:outerShdw>
              </a:effectLst>
              <a:sp3d contourW="12700">
                <a:contourClr>
                  <a:schemeClr val="lt1">
                    <a:shade val="70000"/>
                    <a:satMod val="150000"/>
                  </a:schemeClr>
                </a:contourClr>
              </a:sp3d>
            </c:spPr>
            <c:extLst>
              <c:ext xmlns:c16="http://schemas.microsoft.com/office/drawing/2014/chart" uri="{C3380CC4-5D6E-409C-BE32-E72D297353CC}">
                <c16:uniqueId val="{00000006-3A83-4E34-9E06-5EB750C003FD}"/>
              </c:ext>
            </c:extLst>
          </c:dPt>
          <c:dPt>
            <c:idx val="4"/>
            <c:bubble3D val="0"/>
            <c:spPr>
              <a:solidFill>
                <a:schemeClr val="accent5"/>
              </a:solidFill>
              <a:ln w="12700" cap="flat" cmpd="sng" algn="ctr">
                <a:solidFill>
                  <a:schemeClr val="lt1">
                    <a:shade val="70000"/>
                    <a:satMod val="150000"/>
                  </a:schemeClr>
                </a:solidFill>
                <a:prstDash val="solid"/>
                <a:round/>
              </a:ln>
              <a:effectLst>
                <a:outerShdw blurRad="50800" dist="25000" dir="5400000" rotWithShape="0">
                  <a:srgbClr val="000000">
                    <a:alpha val="40000"/>
                  </a:srgbClr>
                </a:outerShdw>
              </a:effectLst>
              <a:sp3d contourW="12700">
                <a:contourClr>
                  <a:schemeClr val="lt1">
                    <a:shade val="70000"/>
                    <a:satMod val="150000"/>
                  </a:schemeClr>
                </a:contourClr>
              </a:sp3d>
            </c:spPr>
            <c:extLst>
              <c:ext xmlns:c16="http://schemas.microsoft.com/office/drawing/2014/chart" uri="{C3380CC4-5D6E-409C-BE32-E72D297353CC}">
                <c16:uniqueId val="{00000007-3A83-4E34-9E06-5EB750C003FD}"/>
              </c:ext>
            </c:extLst>
          </c:dPt>
          <c:dLbls>
            <c:dLbl>
              <c:idx val="0"/>
              <c:layout>
                <c:manualLayout>
                  <c:x val="5.5168856223198476E-2"/>
                  <c:y val="-9.3245557420076633E-2"/>
                </c:manualLayout>
              </c:layout>
              <c:tx>
                <c:rich>
                  <a:bodyPr rot="0" spcFirstLastPara="1" vertOverflow="ellipsis" vert="horz" wrap="square" anchor="ctr" anchorCtr="1"/>
                  <a:lstStyle/>
                  <a:p>
                    <a:pPr>
                      <a:defRPr sz="1200" b="0" i="0" u="none" strike="noStrike" kern="1200" baseline="0">
                        <a:solidFill>
                          <a:schemeClr val="accent3">
                            <a:lumMod val="50000"/>
                          </a:schemeClr>
                        </a:solidFill>
                        <a:latin typeface="Calibri"/>
                        <a:ea typeface="Calibri"/>
                        <a:cs typeface="Calibri"/>
                      </a:defRPr>
                    </a:pPr>
                    <a:r>
                      <a:rPr lang="en-US" sz="1200" dirty="0">
                        <a:solidFill>
                          <a:schemeClr val="accent3">
                            <a:lumMod val="50000"/>
                          </a:schemeClr>
                        </a:solidFill>
                      </a:rPr>
                      <a:t>2</a:t>
                    </a:r>
                    <a:r>
                      <a:rPr lang="en-US" dirty="0"/>
                      <a:t>3 038,9</a:t>
                    </a:r>
                  </a:p>
                </c:rich>
              </c:tx>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3">
                          <a:lumMod val="50000"/>
                        </a:schemeClr>
                      </a:solidFill>
                      <a:latin typeface="Calibri"/>
                      <a:ea typeface="Calibri"/>
                      <a:cs typeface="Calibri"/>
                    </a:defRPr>
                  </a:pPr>
                  <a:endParaRPr lang="ru-RU"/>
                </a:p>
              </c:txPr>
              <c:dLblPos val="bestFit"/>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A83-4E34-9E06-5EB750C003FD}"/>
                </c:ext>
              </c:extLst>
            </c:dLbl>
            <c:dLbl>
              <c:idx val="1"/>
              <c:layout>
                <c:manualLayout>
                  <c:x val="-0.11181295759082745"/>
                  <c:y val="0.11279960563305225"/>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A83-4E34-9E06-5EB750C003FD}"/>
                </c:ext>
              </c:extLst>
            </c:dLbl>
            <c:dLbl>
              <c:idx val="2"/>
              <c:layout>
                <c:manualLayout>
                  <c:x val="-8.9813510153336096E-3"/>
                  <c:y val="0.14607120810406318"/>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A83-4E34-9E06-5EB750C003FD}"/>
                </c:ext>
              </c:extLst>
            </c:dLbl>
            <c:dLbl>
              <c:idx val="3"/>
              <c:layout>
                <c:manualLayout>
                  <c:x val="-2.6640419947506575E-2"/>
                  <c:y val="-3.4834414733691255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3A83-4E34-9E06-5EB750C003FD}"/>
                </c:ext>
              </c:extLst>
            </c:dLbl>
            <c:dLbl>
              <c:idx val="4"/>
              <c:layout>
                <c:manualLayout>
                  <c:x val="6.1573007321453259E-2"/>
                  <c:y val="-4.963960723183717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A83-4E34-9E06-5EB750C003FD}"/>
                </c:ext>
              </c:extLst>
            </c:dLbl>
            <c:dLbl>
              <c:idx val="7"/>
              <c:layout>
                <c:manualLayout>
                  <c:x val="1.3811118735265951E-2"/>
                  <c:y val="-1.343770625163083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3A83-4E34-9E06-5EB750C003FD}"/>
                </c:ext>
              </c:extLst>
            </c:dLbl>
            <c:dLbl>
              <c:idx val="9"/>
              <c:layout>
                <c:manualLayout>
                  <c:x val="-1.3698228403071704E-2"/>
                  <c:y val="-3.2345474359564717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A83-4E34-9E06-5EB750C003FD}"/>
                </c:ext>
              </c:extLst>
            </c:dLbl>
            <c:dLbl>
              <c:idx val="10"/>
              <c:layout>
                <c:manualLayout>
                  <c:x val="-3.4008014420975646E-2"/>
                  <c:y val="-1.7977774707986078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3A83-4E34-9E06-5EB750C003FD}"/>
                </c:ext>
              </c:extLst>
            </c:dLbl>
            <c:dLbl>
              <c:idx val="11"/>
              <c:layout>
                <c:manualLayout>
                  <c:x val="5.1446060614295539E-4"/>
                  <c:y val="-4.8679529093950957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3A83-4E34-9E06-5EB750C003FD}"/>
                </c:ext>
              </c:extLst>
            </c:dLbl>
            <c:dLbl>
              <c:idx val="12"/>
              <c:layout>
                <c:manualLayout>
                  <c:x val="2.8886903589165264E-2"/>
                  <c:y val="-4.624288192046172E-2"/>
                </c:manualLayout>
              </c:layout>
              <c:numFmt formatCode="0.0%" sourceLinked="0"/>
              <c:spPr>
                <a:noFill/>
                <a:ln>
                  <a:noFill/>
                </a:ln>
                <a:effectLst/>
              </c:spPr>
              <c:txPr>
                <a:bodyPr rot="0" spcFirstLastPara="1" vertOverflow="ellipsis" vert="horz" wrap="square" anchor="ctr" anchorCtr="1"/>
                <a:lstStyle/>
                <a:p>
                  <a:pPr>
                    <a:defRPr sz="1200" b="0" i="0" u="none" strike="noStrike" kern="1200" baseline="0">
                      <a:solidFill>
                        <a:schemeClr val="accent3">
                          <a:lumMod val="50000"/>
                        </a:schemeClr>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3A83-4E34-9E06-5EB750C003FD}"/>
                </c:ext>
              </c:extLst>
            </c:dLbl>
            <c:numFmt formatCode="0.0%" sourceLinked="0"/>
            <c:spPr>
              <a:noFill/>
              <a:ln w="25400">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accent3">
                        <a:lumMod val="50000"/>
                      </a:schemeClr>
                    </a:solidFill>
                    <a:latin typeface="+mn-lt"/>
                    <a:ea typeface="+mn-ea"/>
                    <a:cs typeface="+mn-cs"/>
                  </a:defRPr>
                </a:pPr>
                <a:endParaRPr lang="ru-RU"/>
              </a:p>
            </c:txPr>
            <c:showLegendKey val="0"/>
            <c:showVal val="1"/>
            <c:showCatName val="0"/>
            <c:showSerName val="0"/>
            <c:showPercent val="0"/>
            <c:showBubbleSize val="0"/>
            <c:showLeaderLines val="1"/>
            <c:leaderLines>
              <c:spPr>
                <a:ln w="12700" cap="flat" cmpd="sng" algn="ctr">
                  <a:solidFill>
                    <a:schemeClr val="tx1">
                      <a:shade val="70000"/>
                      <a:satMod val="150000"/>
                    </a:schemeClr>
                  </a:solidFill>
                  <a:prstDash val="solid"/>
                  <a:round/>
                </a:ln>
                <a:effectLst/>
              </c:spPr>
            </c:leaderLines>
            <c:extLst>
              <c:ext xmlns:c15="http://schemas.microsoft.com/office/drawing/2012/chart" uri="{CE6537A1-D6FC-4f65-9D91-7224C49458BB}"/>
            </c:extLst>
          </c:dLbls>
          <c:cat>
            <c:strRef>
              <c:f>'район структура'!$A$6:$A$10</c:f>
              <c:strCache>
                <c:ptCount val="5"/>
                <c:pt idx="0">
                  <c:v>доходы от использования имущества, находящегося в государственной и муниципальной собственности</c:v>
                </c:pt>
                <c:pt idx="1">
                  <c:v>платежи при пользовании природными ресурсами</c:v>
                </c:pt>
                <c:pt idx="2">
                  <c:v>доходы от оказания платных услуг и компенсации затрат государства</c:v>
                </c:pt>
                <c:pt idx="3">
                  <c:v>штрафы, санкции, возмещение ущерба</c:v>
                </c:pt>
                <c:pt idx="4">
                  <c:v>прочие неналогвые доходы</c:v>
                </c:pt>
              </c:strCache>
            </c:strRef>
          </c:cat>
          <c:val>
            <c:numRef>
              <c:f>'район структура'!$B$6:$B$10</c:f>
              <c:numCache>
                <c:formatCode>General</c:formatCode>
                <c:ptCount val="5"/>
                <c:pt idx="0">
                  <c:v>23038.9</c:v>
                </c:pt>
                <c:pt idx="1">
                  <c:v>4084</c:v>
                </c:pt>
                <c:pt idx="2">
                  <c:v>38630</c:v>
                </c:pt>
                <c:pt idx="3">
                  <c:v>900</c:v>
                </c:pt>
                <c:pt idx="4">
                  <c:v>1592</c:v>
                </c:pt>
              </c:numCache>
            </c:numRef>
          </c:val>
          <c:extLst>
            <c:ext xmlns:c16="http://schemas.microsoft.com/office/drawing/2014/chart" uri="{C3380CC4-5D6E-409C-BE32-E72D297353CC}">
              <c16:uniqueId val="{0000000D-3A83-4E34-9E06-5EB750C003FD}"/>
            </c:ext>
          </c:extLst>
        </c:ser>
        <c:dLbls>
          <c:showLegendKey val="0"/>
          <c:showVal val="0"/>
          <c:showCatName val="0"/>
          <c:showSerName val="0"/>
          <c:showPercent val="0"/>
          <c:showBubbleSize val="0"/>
          <c:showLeaderLines val="1"/>
        </c:dLbls>
      </c:pie3DChart>
      <c:spPr>
        <a:noFill/>
        <a:ln w="25400">
          <a:noFill/>
        </a:ln>
        <a:effectLst/>
      </c:spPr>
    </c:plotArea>
    <c:legend>
      <c:legendPos val="r"/>
      <c:legendEntry>
        <c:idx val="2"/>
        <c:txPr>
          <a:bodyPr rot="0" spcFirstLastPara="1" vertOverflow="ellipsis" vert="horz" wrap="square" anchor="ctr" anchorCtr="1"/>
          <a:lstStyle/>
          <a:p>
            <a:pPr>
              <a:defRPr sz="1100" b="0" i="0" u="none" strike="noStrike" kern="900" baseline="0">
                <a:solidFill>
                  <a:schemeClr val="accent3">
                    <a:lumMod val="50000"/>
                  </a:schemeClr>
                </a:solidFill>
                <a:latin typeface="+mn-lt"/>
                <a:ea typeface="+mn-ea"/>
                <a:cs typeface="+mn-cs"/>
              </a:defRPr>
            </a:pPr>
            <a:endParaRPr lang="ru-RU"/>
          </a:p>
        </c:txPr>
      </c:legendEntry>
      <c:layout>
        <c:manualLayout>
          <c:xMode val="edge"/>
          <c:yMode val="edge"/>
          <c:x val="0.6586875393732301"/>
          <c:y val="0.41073924064191969"/>
          <c:w val="0.3329596583383137"/>
          <c:h val="0.57716858138634286"/>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accent3">
                  <a:lumMod val="50000"/>
                </a:schemeClr>
              </a:solidFill>
              <a:latin typeface="+mn-lt"/>
              <a:ea typeface="+mn-ea"/>
              <a:cs typeface="+mn-cs"/>
            </a:defRPr>
          </a:pPr>
          <a:endParaRPr lang="ru-RU"/>
        </a:p>
      </c:txPr>
    </c:legend>
    <c:plotVisOnly val="1"/>
    <c:dispBlanksAs val="zero"/>
    <c:showDLblsOverMax val="0"/>
  </c:chart>
  <c:spPr>
    <a:noFill/>
    <a:ln w="12700" cap="flat" cmpd="sng" algn="ctr">
      <a:noFill/>
      <a:prstDash val="solid"/>
    </a:ln>
    <a:effectLst/>
  </c:spPr>
  <c:txPr>
    <a:bodyPr/>
    <a:lstStyle/>
    <a:p>
      <a:pPr>
        <a:defRPr/>
      </a:pPr>
      <a:endParaRPr lang="ru-RU"/>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9429454343408201"/>
          <c:y val="0.22264538245444393"/>
          <c:w val="0.61207610242749566"/>
          <c:h val="0.7631743838374212"/>
        </c:manualLayout>
      </c:layout>
      <c:pie3DChart>
        <c:varyColors val="1"/>
        <c:dLbls>
          <c:showLegendKey val="0"/>
          <c:showVal val="0"/>
          <c:showCatName val="1"/>
          <c:showSerName val="0"/>
          <c:showPercent val="0"/>
          <c:showBubbleSize val="0"/>
          <c:showLeaderLines val="0"/>
        </c:dLbls>
      </c:pie3DChart>
      <c:spPr>
        <a:noFill/>
        <a:ln w="25400">
          <a:noFill/>
        </a:ln>
        <a:effectLst/>
      </c:spPr>
    </c:plotArea>
    <c:plotVisOnly val="1"/>
    <c:dispBlanksAs val="zero"/>
    <c:showDLblsOverMax val="0"/>
  </c:chart>
  <c:spPr>
    <a:noFill/>
    <a:ln>
      <a:noFill/>
    </a:ln>
    <a:effectLst/>
  </c:spPr>
  <c:txPr>
    <a:bodyPr/>
    <a:lstStyle/>
    <a:p>
      <a:pPr>
        <a:defRPr/>
      </a:pPr>
      <a:endParaRPr lang="ru-RU"/>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0"/>
    </c:view3D>
    <c:floor>
      <c:thickness val="0"/>
    </c:floor>
    <c:sideWall>
      <c:thickness val="0"/>
    </c:sideWall>
    <c:backWall>
      <c:thickness val="0"/>
    </c:backWall>
    <c:plotArea>
      <c:layout>
        <c:manualLayout>
          <c:layoutTarget val="inner"/>
          <c:xMode val="edge"/>
          <c:yMode val="edge"/>
          <c:x val="0.20107794361525705"/>
          <c:y val="0.1258826005296993"/>
          <c:w val="0.61207610242749555"/>
          <c:h val="0.7631743838374212"/>
        </c:manualLayout>
      </c:layout>
      <c:pie3DChart>
        <c:varyColors val="1"/>
        <c:dLbls>
          <c:showLegendKey val="0"/>
          <c:showVal val="0"/>
          <c:showCatName val="0"/>
          <c:showSerName val="0"/>
          <c:showPercent val="0"/>
          <c:showBubbleSize val="0"/>
          <c:showLeaderLines val="0"/>
        </c:dLbls>
      </c:pie3DChart>
      <c:spPr>
        <a:noFill/>
        <a:ln w="25400">
          <a:noFill/>
        </a:ln>
      </c:spPr>
    </c:plotArea>
    <c:legend>
      <c:legendPos val="r"/>
      <c:layout>
        <c:manualLayout>
          <c:xMode val="edge"/>
          <c:yMode val="edge"/>
          <c:x val="2.6344362430250751E-2"/>
          <c:y val="0.7716335680911206"/>
          <c:w val="0.95050459648344632"/>
          <c:h val="0.22012050783196027"/>
        </c:manualLayout>
      </c:layout>
      <c:overlay val="0"/>
      <c:txPr>
        <a:bodyPr/>
        <a:lstStyle/>
        <a:p>
          <a:pPr>
            <a:defRPr sz="1400" b="0" i="0" u="none" strike="noStrike" baseline="0">
              <a:solidFill>
                <a:schemeClr val="accent4">
                  <a:lumMod val="50000"/>
                </a:schemeClr>
              </a:solidFill>
              <a:latin typeface="+mn-lt"/>
              <a:ea typeface="Calibri"/>
              <a:cs typeface="Calibri"/>
            </a:defRPr>
          </a:pPr>
          <a:endParaRPr lang="ru-RU"/>
        </a:p>
      </c:txPr>
    </c:legend>
    <c:plotVisOnly val="1"/>
    <c:dispBlanksAs val="zero"/>
    <c:showDLblsOverMax val="0"/>
  </c:chart>
  <c:txPr>
    <a:bodyPr/>
    <a:lstStyle/>
    <a:p>
      <a:pPr>
        <a:defRPr sz="1000" b="0" i="0" u="none" strike="noStrike" baseline="0">
          <a:solidFill>
            <a:srgbClr val="000000"/>
          </a:solidFill>
          <a:latin typeface="Calibri"/>
          <a:ea typeface="Calibri"/>
          <a:cs typeface="Calibri"/>
        </a:defRPr>
      </a:pPr>
      <a:endParaRPr lang="ru-RU"/>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view3D>
      <c:rotX val="30"/>
      <c:rotY val="0"/>
      <c:rAngAx val="0"/>
      <c:perspective val="0"/>
    </c:view3D>
    <c:floor>
      <c:thickness val="0"/>
    </c:floor>
    <c:sideWall>
      <c:thickness val="0"/>
    </c:sideWall>
    <c:backWall>
      <c:thickness val="0"/>
    </c:backWall>
    <c:plotArea>
      <c:layout>
        <c:manualLayout>
          <c:layoutTarget val="inner"/>
          <c:xMode val="edge"/>
          <c:yMode val="edge"/>
          <c:x val="0.20107794361525705"/>
          <c:y val="0.1258826005296993"/>
          <c:w val="0.61207610242749555"/>
          <c:h val="0.7631743838374212"/>
        </c:manualLayout>
      </c:layout>
      <c:pie3DChart>
        <c:varyColors val="1"/>
        <c:ser>
          <c:idx val="0"/>
          <c:order val="0"/>
          <c:tx>
            <c:strRef>
              <c:f>безвозмездные!$B$2:$B$5</c:f>
              <c:strCache>
                <c:ptCount val="1"/>
                <c:pt idx="0">
                  <c:v>2024 факт</c:v>
                </c:pt>
              </c:strCache>
            </c:strRef>
          </c:tx>
          <c:explosion val="25"/>
          <c:dPt>
            <c:idx val="1"/>
            <c:bubble3D val="0"/>
            <c:explosion val="13"/>
            <c:extLst>
              <c:ext xmlns:c16="http://schemas.microsoft.com/office/drawing/2014/chart" uri="{C3380CC4-5D6E-409C-BE32-E72D297353CC}">
                <c16:uniqueId val="{00000000-6B04-4308-A368-604DA19F5566}"/>
              </c:ext>
            </c:extLst>
          </c:dPt>
          <c:dPt>
            <c:idx val="2"/>
            <c:bubble3D val="0"/>
            <c:explosion val="11"/>
            <c:extLst>
              <c:ext xmlns:c16="http://schemas.microsoft.com/office/drawing/2014/chart" uri="{C3380CC4-5D6E-409C-BE32-E72D297353CC}">
                <c16:uniqueId val="{00000001-6B04-4308-A368-604DA19F5566}"/>
              </c:ext>
            </c:extLst>
          </c:dPt>
          <c:dPt>
            <c:idx val="3"/>
            <c:bubble3D val="0"/>
            <c:explosion val="18"/>
            <c:extLst>
              <c:ext xmlns:c16="http://schemas.microsoft.com/office/drawing/2014/chart" uri="{C3380CC4-5D6E-409C-BE32-E72D297353CC}">
                <c16:uniqueId val="{00000002-6B04-4308-A368-604DA19F5566}"/>
              </c:ext>
            </c:extLst>
          </c:dPt>
          <c:dLbls>
            <c:dLbl>
              <c:idx val="0"/>
              <c:layout>
                <c:manualLayout>
                  <c:x val="7.8389680315670993E-2"/>
                  <c:y val="-3.6604815702385107E-2"/>
                </c:manualLayout>
              </c:layout>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B04-4308-A368-604DA19F5566}"/>
                </c:ext>
              </c:extLst>
            </c:dLbl>
            <c:dLbl>
              <c:idx val="1"/>
              <c:layout>
                <c:manualLayout>
                  <c:x val="8.3625527864497493E-2"/>
                  <c:y val="-3.3150473582106502E-2"/>
                </c:manualLayout>
              </c:layout>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B04-4308-A368-604DA19F5566}"/>
                </c:ext>
              </c:extLst>
            </c:dLbl>
            <c:dLbl>
              <c:idx val="2"/>
              <c:layout>
                <c:manualLayout>
                  <c:x val="-0.22782353483769804"/>
                  <c:y val="-7.6088615065712781E-2"/>
                </c:manualLayout>
              </c:layout>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B04-4308-A368-604DA19F5566}"/>
                </c:ext>
              </c:extLst>
            </c:dLbl>
            <c:dLbl>
              <c:idx val="3"/>
              <c:layout>
                <c:manualLayout>
                  <c:x val="-0.11194029850746257"/>
                  <c:y val="-0.15380736258194674"/>
                </c:manualLayout>
              </c:layout>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B04-4308-A368-604DA19F5566}"/>
                </c:ext>
              </c:extLst>
            </c:dLbl>
            <c:dLbl>
              <c:idx val="4"/>
              <c:layout>
                <c:manualLayout>
                  <c:x val="-8.4036958856423521E-3"/>
                  <c:y val="-0.10170134494110633"/>
                </c:manualLayout>
              </c:layout>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B04-4308-A368-604DA19F5566}"/>
                </c:ext>
              </c:extLst>
            </c:dLbl>
            <c:dLbl>
              <c:idx val="5"/>
              <c:layout>
                <c:manualLayout>
                  <c:x val="0.19274483660788413"/>
                  <c:y val="-5.0044233981241928E-2"/>
                </c:manualLayout>
              </c:layout>
              <c:dLblPos val="bestFit"/>
              <c:showLegendKey val="1"/>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B04-4308-A368-604DA19F5566}"/>
                </c:ext>
              </c:extLst>
            </c:dLbl>
            <c:spPr>
              <a:noFill/>
              <a:ln>
                <a:noFill/>
              </a:ln>
              <a:effectLst/>
            </c:spPr>
            <c:txPr>
              <a:bodyPr/>
              <a:lstStyle/>
              <a:p>
                <a:pPr>
                  <a:defRPr sz="1400">
                    <a:solidFill>
                      <a:schemeClr val="accent3">
                        <a:lumMod val="50000"/>
                      </a:schemeClr>
                    </a:solidFill>
                  </a:defRPr>
                </a:pPr>
                <a:endParaRPr lang="ru-RU"/>
              </a:p>
            </c:txPr>
            <c:showLegendKey val="1"/>
            <c:showVal val="1"/>
            <c:showCatName val="0"/>
            <c:showSerName val="0"/>
            <c:showPercent val="0"/>
            <c:showBubbleSize val="0"/>
            <c:showLeaderLines val="1"/>
            <c:extLst>
              <c:ext xmlns:c15="http://schemas.microsoft.com/office/drawing/2012/chart" uri="{CE6537A1-D6FC-4f65-9D91-7224C49458BB}"/>
            </c:extLst>
          </c:dLbls>
          <c:cat>
            <c:strRef>
              <c:f>безвозмездные!$A$7:$A$11</c:f>
              <c:strCache>
                <c:ptCount val="5"/>
                <c:pt idx="0">
                  <c:v>Дотации из вышестоящих бюджетов</c:v>
                </c:pt>
                <c:pt idx="1">
                  <c:v>Субсидии из вышестоящих бюджетов
</c:v>
                </c:pt>
                <c:pt idx="2">
                  <c:v>Субвенции из вышестоящих бюджетов </c:v>
                </c:pt>
                <c:pt idx="3">
                  <c:v>Иные межбюджетные трансферты</c:v>
                </c:pt>
                <c:pt idx="4">
                  <c:v>Прочие безвозмездные поступления</c:v>
                </c:pt>
              </c:strCache>
            </c:strRef>
          </c:cat>
          <c:val>
            <c:numRef>
              <c:f>безвозмездные!$B$7:$B$11</c:f>
              <c:numCache>
                <c:formatCode>#,##0.0</c:formatCode>
                <c:ptCount val="5"/>
                <c:pt idx="0">
                  <c:v>189296</c:v>
                </c:pt>
                <c:pt idx="1">
                  <c:v>506363.4</c:v>
                </c:pt>
                <c:pt idx="2">
                  <c:v>600949.30000000005</c:v>
                </c:pt>
                <c:pt idx="3">
                  <c:v>102639.6</c:v>
                </c:pt>
                <c:pt idx="4">
                  <c:v>54121</c:v>
                </c:pt>
              </c:numCache>
            </c:numRef>
          </c:val>
          <c:extLst>
            <c:ext xmlns:c16="http://schemas.microsoft.com/office/drawing/2014/chart" uri="{C3380CC4-5D6E-409C-BE32-E72D297353CC}">
              <c16:uniqueId val="{00000006-6B04-4308-A368-604DA19F5566}"/>
            </c:ext>
          </c:extLst>
        </c:ser>
        <c:dLbls>
          <c:showLegendKey val="0"/>
          <c:showVal val="0"/>
          <c:showCatName val="0"/>
          <c:showSerName val="0"/>
          <c:showPercent val="0"/>
          <c:showBubbleSize val="0"/>
          <c:showLeaderLines val="1"/>
        </c:dLbls>
      </c:pie3DChart>
    </c:plotArea>
    <c:legend>
      <c:legendPos val="r"/>
      <c:legendEntry>
        <c:idx val="0"/>
        <c:txPr>
          <a:bodyPr/>
          <a:lstStyle/>
          <a:p>
            <a:pPr>
              <a:defRPr sz="1100" baseline="0">
                <a:solidFill>
                  <a:schemeClr val="accent3">
                    <a:lumMod val="50000"/>
                  </a:schemeClr>
                </a:solidFill>
              </a:defRPr>
            </a:pPr>
            <a:endParaRPr lang="ru-RU"/>
          </a:p>
        </c:txPr>
      </c:legendEntry>
      <c:layout>
        <c:manualLayout>
          <c:xMode val="edge"/>
          <c:yMode val="edge"/>
          <c:x val="2.6344362430250751E-2"/>
          <c:y val="0.77015347161235714"/>
          <c:w val="0.95050459648344632"/>
          <c:h val="0.22875459856361077"/>
        </c:manualLayout>
      </c:layout>
      <c:overlay val="0"/>
      <c:txPr>
        <a:bodyPr/>
        <a:lstStyle/>
        <a:p>
          <a:pPr>
            <a:defRPr sz="1100" baseline="0">
              <a:solidFill>
                <a:schemeClr val="accent3">
                  <a:lumMod val="50000"/>
                </a:schemeClr>
              </a:solidFill>
            </a:defRPr>
          </a:pPr>
          <a:endParaRPr lang="ru-RU"/>
        </a:p>
      </c:txPr>
    </c:legend>
    <c:plotVisOnly val="1"/>
    <c:dispBlanksAs val="zero"/>
    <c:showDLblsOverMax val="0"/>
  </c:chart>
  <c:spPr>
    <a:noFill/>
    <a:ln>
      <a:noFill/>
    </a:ln>
  </c:spPr>
  <c:txPr>
    <a:bodyPr/>
    <a:lstStyle/>
    <a:p>
      <a:pPr>
        <a:defRPr sz="1800"/>
      </a:pPr>
      <a:endParaRPr lang="ru-RU"/>
    </a:p>
  </c:txPr>
  <c:externalData r:id="rId1">
    <c:autoUpdate val="0"/>
  </c:externalData>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111">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1">
      <a:schemeClr val="lt1"/>
    </cs:lnRef>
    <cs:fillRef idx="1">
      <cs:styleClr val="auto"/>
    </cs:fillRef>
    <cs:effectRef idx="1">
      <a:schemeClr val="dk1"/>
    </cs:effectRef>
    <cs:fontRef idx="minor">
      <a:schemeClr val="tx1"/>
    </cs:fontRef>
    <cs:spPr>
      <a:ln>
        <a:round/>
      </a:ln>
    </cs:spPr>
  </cs:dataPoint>
  <cs:dataPoint3D>
    <cs:lnRef idx="1">
      <a:schemeClr val="lt1"/>
    </cs:lnRef>
    <cs:fillRef idx="1">
      <cs:styleClr val="auto"/>
    </cs:fillRef>
    <cs:effectRef idx="1">
      <a:schemeClr val="dk1"/>
    </cs:effectRef>
    <cs:fontRef idx="minor">
      <a:schemeClr val="tx1"/>
    </cs:fontRef>
    <cs:spPr>
      <a:ln>
        <a:round/>
      </a:ln>
    </cs:spPr>
  </cs:dataPoint3D>
  <cs:dataPointLine>
    <cs:lnRef idx="1">
      <cs:styleClr val="auto"/>
    </cs:lnRef>
    <cs:lineWidthScale>5</cs:lineWidthScale>
    <cs:fillRef idx="0"/>
    <cs:effectRef idx="0"/>
    <cs:fontRef idx="minor">
      <a:schemeClr val="tx1"/>
    </cs:fontRef>
    <cs:spPr>
      <a:ln cap="rnd">
        <a:round/>
      </a:ln>
    </cs:spPr>
  </cs:dataPointLine>
  <cs:dataPointMarker>
    <cs:lnRef idx="1">
      <cs:styleClr val="auto"/>
    </cs:lnRef>
    <cs:fillRef idx="1">
      <cs:styleClr val="auto"/>
    </cs:fillRef>
    <cs:effectRef idx="1">
      <a:schemeClr val="dk1"/>
    </cs:effectRef>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1">
      <a:schemeClr val="dk1"/>
    </cs:effectRef>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1">
      <a:schemeClr val="dk1"/>
    </cs:effectRef>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11">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1">
      <a:schemeClr val="lt1"/>
    </cs:lnRef>
    <cs:fillRef idx="1">
      <cs:styleClr val="auto"/>
    </cs:fillRef>
    <cs:effectRef idx="1">
      <a:schemeClr val="dk1"/>
    </cs:effectRef>
    <cs:fontRef idx="minor">
      <a:schemeClr val="tx1"/>
    </cs:fontRef>
    <cs:spPr>
      <a:ln>
        <a:round/>
      </a:ln>
    </cs:spPr>
  </cs:dataPoint>
  <cs:dataPoint3D>
    <cs:lnRef idx="1">
      <a:schemeClr val="lt1"/>
    </cs:lnRef>
    <cs:fillRef idx="1">
      <cs:styleClr val="auto"/>
    </cs:fillRef>
    <cs:effectRef idx="1">
      <a:schemeClr val="dk1"/>
    </cs:effectRef>
    <cs:fontRef idx="minor">
      <a:schemeClr val="tx1"/>
    </cs:fontRef>
    <cs:spPr>
      <a:ln>
        <a:round/>
      </a:ln>
    </cs:spPr>
  </cs:dataPoint3D>
  <cs:dataPointLine>
    <cs:lnRef idx="1">
      <cs:styleClr val="auto"/>
    </cs:lnRef>
    <cs:lineWidthScale>5</cs:lineWidthScale>
    <cs:fillRef idx="0"/>
    <cs:effectRef idx="0"/>
    <cs:fontRef idx="minor">
      <a:schemeClr val="tx1"/>
    </cs:fontRef>
    <cs:spPr>
      <a:ln cap="rnd">
        <a:round/>
      </a:ln>
    </cs:spPr>
  </cs:dataPointLine>
  <cs:dataPointMarker>
    <cs:lnRef idx="1">
      <cs:styleClr val="auto"/>
    </cs:lnRef>
    <cs:fillRef idx="1">
      <cs:styleClr val="auto"/>
    </cs:fillRef>
    <cs:effectRef idx="1">
      <a:schemeClr val="dk1"/>
    </cs:effectRef>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1">
      <a:schemeClr val="dk1"/>
    </cs:effectRef>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1">
      <a:schemeClr val="dk1"/>
    </cs:effectRef>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image" Target="../media/image9.jpeg"/><Relationship Id="rId6" Type="http://schemas.openxmlformats.org/officeDocument/2006/relationships/image" Target="../media/image14.jpeg"/><Relationship Id="rId5" Type="http://schemas.openxmlformats.org/officeDocument/2006/relationships/image" Target="../media/image13.pn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diagrams/_rels/drawing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image" Target="../media/image9.jpeg"/><Relationship Id="rId6" Type="http://schemas.openxmlformats.org/officeDocument/2006/relationships/image" Target="../media/image14.jpeg"/><Relationship Id="rId5" Type="http://schemas.openxmlformats.org/officeDocument/2006/relationships/image" Target="../media/image13.png"/><Relationship Id="rId10" Type="http://schemas.openxmlformats.org/officeDocument/2006/relationships/image" Target="../media/image18.jpeg"/><Relationship Id="rId4" Type="http://schemas.openxmlformats.org/officeDocument/2006/relationships/image" Target="../media/image12.jpeg"/><Relationship Id="rId9" Type="http://schemas.openxmlformats.org/officeDocument/2006/relationships/image" Target="../media/image17.jpeg"/></Relationships>
</file>

<file path=ppt/diagrams/colors1.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39F8FE-D0CE-4753-A4F0-7D68457C9CA2}" type="doc">
      <dgm:prSet loTypeId="urn:microsoft.com/office/officeart/2005/8/layout/orgChart1" loCatId="hierarchy" qsTypeId="urn:microsoft.com/office/officeart/2005/8/quickstyle/simple5" qsCatId="simple" csTypeId="urn:microsoft.com/office/officeart/2005/8/colors/accent4_1" csCatId="accent4" phldr="1"/>
      <dgm:spPr/>
      <dgm:t>
        <a:bodyPr/>
        <a:lstStyle/>
        <a:p>
          <a:endParaRPr lang="ru-RU"/>
        </a:p>
      </dgm:t>
    </dgm:pt>
    <dgm:pt modelId="{671CEDCA-1A64-4439-9339-0F688EDE5058}">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800" b="0" dirty="0">
              <a:solidFill>
                <a:schemeClr val="accent3">
                  <a:lumMod val="50000"/>
                </a:schemeClr>
              </a:solidFill>
              <a:effectLst>
                <a:outerShdw blurRad="38100" dist="38100" dir="2700000" algn="tl">
                  <a:srgbClr val="000000">
                    <a:alpha val="43137"/>
                  </a:srgbClr>
                </a:outerShdw>
              </a:effectLst>
              <a:latin typeface="+mn-lt"/>
            </a:rPr>
            <a:t>Консолидированный бюджет </a:t>
          </a:r>
        </a:p>
        <a:p>
          <a:r>
            <a:rPr lang="ru-RU" sz="1800" b="0" dirty="0">
              <a:solidFill>
                <a:schemeClr val="accent3">
                  <a:lumMod val="50000"/>
                </a:schemeClr>
              </a:solidFill>
              <a:effectLst>
                <a:outerShdw blurRad="38100" dist="38100" dir="2700000" algn="tl">
                  <a:srgbClr val="000000">
                    <a:alpha val="43137"/>
                  </a:srgbClr>
                </a:outerShdw>
              </a:effectLst>
              <a:latin typeface="+mn-lt"/>
            </a:rPr>
            <a:t>Павловского муниципального района Воронежской области</a:t>
          </a:r>
          <a:endParaRPr lang="ru-RU" sz="1500" dirty="0">
            <a:solidFill>
              <a:schemeClr val="accent3">
                <a:lumMod val="50000"/>
              </a:schemeClr>
            </a:solidFill>
            <a:latin typeface="+mn-lt"/>
          </a:endParaRPr>
        </a:p>
      </dgm:t>
    </dgm:pt>
    <dgm:pt modelId="{3DA66334-1FE0-4407-BAF8-A68A68670F0F}" type="parTrans" cxnId="{625A438F-225C-445F-8340-06C397F699D1}">
      <dgm:prSet/>
      <dgm:spPr/>
      <dgm:t>
        <a:bodyPr/>
        <a:lstStyle/>
        <a:p>
          <a:endParaRPr lang="ru-RU">
            <a:solidFill>
              <a:schemeClr val="accent3">
                <a:lumMod val="50000"/>
              </a:schemeClr>
            </a:solidFill>
          </a:endParaRPr>
        </a:p>
      </dgm:t>
    </dgm:pt>
    <dgm:pt modelId="{D13344E8-16B3-4CA6-9F18-E9BE0D955015}" type="sibTrans" cxnId="{625A438F-225C-445F-8340-06C397F699D1}">
      <dgm:prSet/>
      <dgm:spPr/>
      <dgm:t>
        <a:bodyPr/>
        <a:lstStyle/>
        <a:p>
          <a:endParaRPr lang="ru-RU">
            <a:solidFill>
              <a:schemeClr val="accent3">
                <a:lumMod val="50000"/>
              </a:schemeClr>
            </a:solidFill>
          </a:endParaRPr>
        </a:p>
      </dgm:t>
    </dgm:pt>
    <dgm:pt modelId="{36C854BF-B52A-4BAD-8FE9-F2523999037C}">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a:lnSpc>
              <a:spcPct val="80000"/>
            </a:lnSpc>
          </a:pPr>
          <a:r>
            <a:rPr lang="ru-RU" sz="1600" b="0" dirty="0">
              <a:solidFill>
                <a:schemeClr val="accent3">
                  <a:lumMod val="50000"/>
                </a:schemeClr>
              </a:solidFill>
              <a:effectLst>
                <a:outerShdw blurRad="38100" dist="38100" dir="2700000" algn="tl">
                  <a:srgbClr val="000000">
                    <a:alpha val="43137"/>
                  </a:srgbClr>
                </a:outerShdw>
              </a:effectLst>
              <a:latin typeface="+mn-lt"/>
            </a:rPr>
            <a:t>15</a:t>
          </a:r>
        </a:p>
        <a:p>
          <a:pPr>
            <a:lnSpc>
              <a:spcPct val="80000"/>
            </a:lnSpc>
          </a:pPr>
          <a:r>
            <a:rPr lang="ru-RU" sz="1600" b="0" dirty="0">
              <a:solidFill>
                <a:schemeClr val="accent3">
                  <a:lumMod val="50000"/>
                </a:schemeClr>
              </a:solidFill>
              <a:effectLst>
                <a:outerShdw blurRad="38100" dist="38100" dir="2700000" algn="tl">
                  <a:srgbClr val="000000">
                    <a:alpha val="43137"/>
                  </a:srgbClr>
                </a:outerShdw>
              </a:effectLst>
              <a:latin typeface="+mn-lt"/>
            </a:rPr>
            <a:t>Бюджеты поселений</a:t>
          </a:r>
        </a:p>
      </dgm:t>
    </dgm:pt>
    <dgm:pt modelId="{A582C93F-0081-40A8-BED0-25E907DEE320}" type="parTrans" cxnId="{1436EE6A-3152-4913-9D05-09B699EBBBC5}">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EA5030EB-6210-4CF5-A045-8285AC985F24}" type="sibTrans" cxnId="{1436EE6A-3152-4913-9D05-09B699EBBBC5}">
      <dgm:prSet/>
      <dgm:spPr/>
      <dgm:t>
        <a:bodyPr/>
        <a:lstStyle/>
        <a:p>
          <a:endParaRPr lang="ru-RU">
            <a:solidFill>
              <a:schemeClr val="accent3">
                <a:lumMod val="50000"/>
              </a:schemeClr>
            </a:solidFill>
          </a:endParaRPr>
        </a:p>
      </dgm:t>
    </dgm:pt>
    <dgm:pt modelId="{573A43F8-5390-4AB9-939A-9A152CF500D5}">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b="0" dirty="0">
              <a:solidFill>
                <a:schemeClr val="accent3">
                  <a:lumMod val="50000"/>
                </a:schemeClr>
              </a:solidFill>
              <a:effectLst>
                <a:outerShdw blurRad="38100" dist="38100" dir="2700000" algn="tl">
                  <a:srgbClr val="000000">
                    <a:alpha val="43137"/>
                  </a:srgbClr>
                </a:outerShdw>
              </a:effectLst>
            </a:rPr>
            <a:t>1</a:t>
          </a:r>
        </a:p>
        <a:p>
          <a:r>
            <a:rPr lang="ru-RU" sz="1600" b="0" dirty="0">
              <a:solidFill>
                <a:schemeClr val="accent3">
                  <a:lumMod val="50000"/>
                </a:schemeClr>
              </a:solidFill>
              <a:effectLst>
                <a:outerShdw blurRad="38100" dist="38100" dir="2700000" algn="tl">
                  <a:srgbClr val="000000">
                    <a:alpha val="43137"/>
                  </a:srgbClr>
                </a:outerShdw>
              </a:effectLst>
              <a:latin typeface="+mn-lt"/>
            </a:rPr>
            <a:t>Бюджет городского поселения – город Павловск</a:t>
          </a:r>
        </a:p>
      </dgm:t>
    </dgm:pt>
    <dgm:pt modelId="{C18E8504-02DB-4F71-A744-09FDF3D5F9F6}" type="parTrans" cxnId="{23C9464E-C320-42C8-9E6B-190B45773FB3}">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82A33EA7-5FA8-46D7-9A86-402CD82E909E}" type="sibTrans" cxnId="{23C9464E-C320-42C8-9E6B-190B45773FB3}">
      <dgm:prSet/>
      <dgm:spPr/>
      <dgm:t>
        <a:bodyPr/>
        <a:lstStyle/>
        <a:p>
          <a:endParaRPr lang="ru-RU">
            <a:solidFill>
              <a:schemeClr val="accent3">
                <a:lumMod val="50000"/>
              </a:schemeClr>
            </a:solidFill>
          </a:endParaRPr>
        </a:p>
      </dgm:t>
    </dgm:pt>
    <dgm:pt modelId="{98A41FB8-A203-4F63-A6D4-F6486778F238}">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b="0" dirty="0">
              <a:solidFill>
                <a:schemeClr val="accent3">
                  <a:lumMod val="50000"/>
                </a:schemeClr>
              </a:solidFill>
              <a:effectLst>
                <a:outerShdw blurRad="38100" dist="38100" dir="2700000" algn="tl">
                  <a:srgbClr val="000000">
                    <a:alpha val="43137"/>
                  </a:srgbClr>
                </a:outerShdw>
              </a:effectLst>
              <a:latin typeface="+mn-lt"/>
            </a:rPr>
            <a:t>14</a:t>
          </a:r>
        </a:p>
        <a:p>
          <a:r>
            <a:rPr lang="ru-RU" sz="1600" b="0" dirty="0">
              <a:solidFill>
                <a:schemeClr val="accent3">
                  <a:lumMod val="50000"/>
                </a:schemeClr>
              </a:solidFill>
              <a:effectLst>
                <a:outerShdw blurRad="38100" dist="38100" dir="2700000" algn="tl">
                  <a:srgbClr val="000000">
                    <a:alpha val="43137"/>
                  </a:srgbClr>
                </a:outerShdw>
              </a:effectLst>
              <a:latin typeface="+mn-lt"/>
            </a:rPr>
            <a:t>Бюджеты сельских поселений</a:t>
          </a:r>
        </a:p>
      </dgm:t>
    </dgm:pt>
    <dgm:pt modelId="{23C4A419-2499-4A4C-B693-EB52F02321B8}" type="parTrans" cxnId="{C2A3B03B-51FA-460D-BE53-C7FB34A6A9AE}">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FFF4520F-37A5-4DF4-A66E-220886788AC6}" type="sibTrans" cxnId="{C2A3B03B-51FA-460D-BE53-C7FB34A6A9AE}">
      <dgm:prSet/>
      <dgm:spPr/>
      <dgm:t>
        <a:bodyPr/>
        <a:lstStyle/>
        <a:p>
          <a:endParaRPr lang="ru-RU">
            <a:solidFill>
              <a:schemeClr val="accent3">
                <a:lumMod val="50000"/>
              </a:schemeClr>
            </a:solidFill>
          </a:endParaRPr>
        </a:p>
      </dgm:t>
    </dgm:pt>
    <dgm:pt modelId="{E1FB25FE-532A-4A8A-BECE-90E27D2ECBCF}">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b="0" dirty="0">
              <a:solidFill>
                <a:schemeClr val="accent3">
                  <a:lumMod val="50000"/>
                </a:schemeClr>
              </a:solidFill>
              <a:effectLst>
                <a:outerShdw blurRad="38100" dist="38100" dir="2700000" algn="tl">
                  <a:srgbClr val="000000">
                    <a:alpha val="43137"/>
                  </a:srgbClr>
                </a:outerShdw>
              </a:effectLst>
              <a:latin typeface="+mn-lt"/>
            </a:rPr>
            <a:t>Бюджет муниципального района</a:t>
          </a:r>
        </a:p>
      </dgm:t>
    </dgm:pt>
    <dgm:pt modelId="{2E260C23-362A-45BF-B467-97D3E6EDD8DB}" type="parTrans" cxnId="{DC849070-A5C6-4D72-B3B6-AEF7F5EC932A}">
      <dgm:prSet>
        <dgm:style>
          <a:lnRef idx="1">
            <a:schemeClr val="accent3"/>
          </a:lnRef>
          <a:fillRef idx="0">
            <a:schemeClr val="accent3"/>
          </a:fillRef>
          <a:effectRef idx="0">
            <a:schemeClr val="accent3"/>
          </a:effectRef>
          <a:fontRef idx="minor">
            <a:schemeClr val="tx1"/>
          </a:fontRef>
        </dgm:style>
      </dgm:prSet>
      <dgm:spPr/>
      <dgm:t>
        <a:bodyPr/>
        <a:lstStyle/>
        <a:p>
          <a:endParaRPr lang="ru-RU">
            <a:solidFill>
              <a:schemeClr val="accent3">
                <a:lumMod val="50000"/>
              </a:schemeClr>
            </a:solidFill>
          </a:endParaRPr>
        </a:p>
      </dgm:t>
    </dgm:pt>
    <dgm:pt modelId="{A5DE0721-D802-49A7-B936-D5032F70F988}" type="sibTrans" cxnId="{DC849070-A5C6-4D72-B3B6-AEF7F5EC932A}">
      <dgm:prSet/>
      <dgm:spPr/>
      <dgm:t>
        <a:bodyPr/>
        <a:lstStyle/>
        <a:p>
          <a:endParaRPr lang="ru-RU">
            <a:solidFill>
              <a:schemeClr val="accent3">
                <a:lumMod val="50000"/>
              </a:schemeClr>
            </a:solidFill>
          </a:endParaRPr>
        </a:p>
      </dgm:t>
    </dgm:pt>
    <dgm:pt modelId="{A1726C82-D531-42E5-8812-E10DA5CCC054}" type="pres">
      <dgm:prSet presAssocID="{D939F8FE-D0CE-4753-A4F0-7D68457C9CA2}" presName="hierChild1" presStyleCnt="0">
        <dgm:presLayoutVars>
          <dgm:orgChart val="1"/>
          <dgm:chPref val="1"/>
          <dgm:dir/>
          <dgm:animOne val="branch"/>
          <dgm:animLvl val="lvl"/>
          <dgm:resizeHandles/>
        </dgm:presLayoutVars>
      </dgm:prSet>
      <dgm:spPr/>
    </dgm:pt>
    <dgm:pt modelId="{B921E435-1E1D-41AA-BD26-58B3EBF36ABE}" type="pres">
      <dgm:prSet presAssocID="{671CEDCA-1A64-4439-9339-0F688EDE5058}" presName="hierRoot1" presStyleCnt="0">
        <dgm:presLayoutVars>
          <dgm:hierBranch val="init"/>
        </dgm:presLayoutVars>
      </dgm:prSet>
      <dgm:spPr/>
    </dgm:pt>
    <dgm:pt modelId="{2A54FA65-1CCD-4480-8FE9-A6FFF911B6F5}" type="pres">
      <dgm:prSet presAssocID="{671CEDCA-1A64-4439-9339-0F688EDE5058}" presName="rootComposite1" presStyleCnt="0"/>
      <dgm:spPr/>
    </dgm:pt>
    <dgm:pt modelId="{3CC37B14-09C2-45DC-A84B-D35581AB5892}" type="pres">
      <dgm:prSet presAssocID="{671CEDCA-1A64-4439-9339-0F688EDE5058}" presName="rootText1" presStyleLbl="node0" presStyleIdx="0" presStyleCnt="1" custScaleX="546133" custScaleY="160256" custLinFactX="-100000" custLinFactY="-158366" custLinFactNeighborX="-172009" custLinFactNeighborY="-200000">
        <dgm:presLayoutVars>
          <dgm:chPref val="3"/>
        </dgm:presLayoutVars>
      </dgm:prSet>
      <dgm:spPr/>
    </dgm:pt>
    <dgm:pt modelId="{42F80746-9081-420F-B648-427D4E077787}" type="pres">
      <dgm:prSet presAssocID="{671CEDCA-1A64-4439-9339-0F688EDE5058}" presName="rootConnector1" presStyleLbl="node1" presStyleIdx="0" presStyleCnt="0"/>
      <dgm:spPr/>
    </dgm:pt>
    <dgm:pt modelId="{55ED4E17-FC26-4B8C-B99A-6A2F73C14887}" type="pres">
      <dgm:prSet presAssocID="{671CEDCA-1A64-4439-9339-0F688EDE5058}" presName="hierChild2" presStyleCnt="0"/>
      <dgm:spPr/>
    </dgm:pt>
    <dgm:pt modelId="{BF25AB32-FFAC-4B58-B8E6-83E35D461773}" type="pres">
      <dgm:prSet presAssocID="{A582C93F-0081-40A8-BED0-25E907DEE320}" presName="Name37" presStyleLbl="parChTrans1D2" presStyleIdx="0" presStyleCnt="2"/>
      <dgm:spPr/>
    </dgm:pt>
    <dgm:pt modelId="{31339A48-9B90-4C58-A77B-A2218ECF236A}" type="pres">
      <dgm:prSet presAssocID="{36C854BF-B52A-4BAD-8FE9-F2523999037C}" presName="hierRoot2" presStyleCnt="0">
        <dgm:presLayoutVars>
          <dgm:hierBranch val="init"/>
        </dgm:presLayoutVars>
      </dgm:prSet>
      <dgm:spPr/>
    </dgm:pt>
    <dgm:pt modelId="{FFD78F60-2A2F-4C33-9B31-CE9B73BF06CF}" type="pres">
      <dgm:prSet presAssocID="{36C854BF-B52A-4BAD-8FE9-F2523999037C}" presName="rootComposite" presStyleCnt="0"/>
      <dgm:spPr/>
    </dgm:pt>
    <dgm:pt modelId="{5205DF40-9B9D-44C0-A600-FE41A879693F}" type="pres">
      <dgm:prSet presAssocID="{36C854BF-B52A-4BAD-8FE9-F2523999037C}" presName="rootText" presStyleLbl="node2" presStyleIdx="0" presStyleCnt="2" custScaleX="225838">
        <dgm:presLayoutVars>
          <dgm:chPref val="3"/>
        </dgm:presLayoutVars>
      </dgm:prSet>
      <dgm:spPr/>
    </dgm:pt>
    <dgm:pt modelId="{B1DC1E0F-C4A9-40B2-9D7E-4CBF676C48E5}" type="pres">
      <dgm:prSet presAssocID="{36C854BF-B52A-4BAD-8FE9-F2523999037C}" presName="rootConnector" presStyleLbl="node2" presStyleIdx="0" presStyleCnt="2"/>
      <dgm:spPr/>
    </dgm:pt>
    <dgm:pt modelId="{D1E8D53C-EBF6-4CEC-A865-AC1D5C1C8320}" type="pres">
      <dgm:prSet presAssocID="{36C854BF-B52A-4BAD-8FE9-F2523999037C}" presName="hierChild4" presStyleCnt="0"/>
      <dgm:spPr/>
    </dgm:pt>
    <dgm:pt modelId="{599E31DC-BFF0-4419-9E81-A3F134140454}" type="pres">
      <dgm:prSet presAssocID="{C18E8504-02DB-4F71-A744-09FDF3D5F9F6}" presName="Name37" presStyleLbl="parChTrans1D3" presStyleIdx="0" presStyleCnt="2"/>
      <dgm:spPr/>
    </dgm:pt>
    <dgm:pt modelId="{85F2AE46-9376-4E83-8A52-5BFEF3B0DB64}" type="pres">
      <dgm:prSet presAssocID="{573A43F8-5390-4AB9-939A-9A152CF500D5}" presName="hierRoot2" presStyleCnt="0">
        <dgm:presLayoutVars>
          <dgm:hierBranch val="init"/>
        </dgm:presLayoutVars>
      </dgm:prSet>
      <dgm:spPr/>
    </dgm:pt>
    <dgm:pt modelId="{CDE296DF-11C1-4939-88B3-B913F3297AE9}" type="pres">
      <dgm:prSet presAssocID="{573A43F8-5390-4AB9-939A-9A152CF500D5}" presName="rootComposite" presStyleCnt="0"/>
      <dgm:spPr/>
    </dgm:pt>
    <dgm:pt modelId="{98B99544-7CDE-443D-B0DB-9C3951712EF3}" type="pres">
      <dgm:prSet presAssocID="{573A43F8-5390-4AB9-939A-9A152CF500D5}" presName="rootText" presStyleLbl="node3" presStyleIdx="0" presStyleCnt="2" custScaleX="225737" custScaleY="119265">
        <dgm:presLayoutVars>
          <dgm:chPref val="3"/>
        </dgm:presLayoutVars>
      </dgm:prSet>
      <dgm:spPr/>
    </dgm:pt>
    <dgm:pt modelId="{9C243D79-F902-404F-9BA1-420CEB81113C}" type="pres">
      <dgm:prSet presAssocID="{573A43F8-5390-4AB9-939A-9A152CF500D5}" presName="rootConnector" presStyleLbl="node3" presStyleIdx="0" presStyleCnt="2"/>
      <dgm:spPr/>
    </dgm:pt>
    <dgm:pt modelId="{1BB40F78-B4C7-416D-8155-ED050DA88177}" type="pres">
      <dgm:prSet presAssocID="{573A43F8-5390-4AB9-939A-9A152CF500D5}" presName="hierChild4" presStyleCnt="0"/>
      <dgm:spPr/>
    </dgm:pt>
    <dgm:pt modelId="{85D930D6-EB83-4A21-B223-6A7EC7B8849A}" type="pres">
      <dgm:prSet presAssocID="{573A43F8-5390-4AB9-939A-9A152CF500D5}" presName="hierChild5" presStyleCnt="0"/>
      <dgm:spPr/>
    </dgm:pt>
    <dgm:pt modelId="{ED4E658C-BB82-4A73-A480-FD91A9795CBA}" type="pres">
      <dgm:prSet presAssocID="{23C4A419-2499-4A4C-B693-EB52F02321B8}" presName="Name37" presStyleLbl="parChTrans1D3" presStyleIdx="1" presStyleCnt="2"/>
      <dgm:spPr/>
    </dgm:pt>
    <dgm:pt modelId="{17FB6994-0D37-4B16-9865-6D5098B2B0AE}" type="pres">
      <dgm:prSet presAssocID="{98A41FB8-A203-4F63-A6D4-F6486778F238}" presName="hierRoot2" presStyleCnt="0">
        <dgm:presLayoutVars>
          <dgm:hierBranch val="init"/>
        </dgm:presLayoutVars>
      </dgm:prSet>
      <dgm:spPr/>
    </dgm:pt>
    <dgm:pt modelId="{C4CEF721-2409-4644-85AD-395B0DE1E41F}" type="pres">
      <dgm:prSet presAssocID="{98A41FB8-A203-4F63-A6D4-F6486778F238}" presName="rootComposite" presStyleCnt="0"/>
      <dgm:spPr/>
    </dgm:pt>
    <dgm:pt modelId="{E00FD14B-4291-4D2F-99A5-640B8AE86191}" type="pres">
      <dgm:prSet presAssocID="{98A41FB8-A203-4F63-A6D4-F6486778F238}" presName="rootText" presStyleLbl="node3" presStyleIdx="1" presStyleCnt="2" custScaleX="225737">
        <dgm:presLayoutVars>
          <dgm:chPref val="3"/>
        </dgm:presLayoutVars>
      </dgm:prSet>
      <dgm:spPr/>
    </dgm:pt>
    <dgm:pt modelId="{BC0C1067-CFBC-4DEB-B8D0-5FE56CD2412A}" type="pres">
      <dgm:prSet presAssocID="{98A41FB8-A203-4F63-A6D4-F6486778F238}" presName="rootConnector" presStyleLbl="node3" presStyleIdx="1" presStyleCnt="2"/>
      <dgm:spPr/>
    </dgm:pt>
    <dgm:pt modelId="{53F04730-DAF2-4A37-A1C1-7A772184CBB6}" type="pres">
      <dgm:prSet presAssocID="{98A41FB8-A203-4F63-A6D4-F6486778F238}" presName="hierChild4" presStyleCnt="0"/>
      <dgm:spPr/>
    </dgm:pt>
    <dgm:pt modelId="{5C690390-32E7-4E17-B064-EA3294DADD8B}" type="pres">
      <dgm:prSet presAssocID="{98A41FB8-A203-4F63-A6D4-F6486778F238}" presName="hierChild5" presStyleCnt="0"/>
      <dgm:spPr/>
    </dgm:pt>
    <dgm:pt modelId="{AFC9DBB4-1CC4-4378-AED2-192C7F1E94B5}" type="pres">
      <dgm:prSet presAssocID="{36C854BF-B52A-4BAD-8FE9-F2523999037C}" presName="hierChild5" presStyleCnt="0"/>
      <dgm:spPr/>
    </dgm:pt>
    <dgm:pt modelId="{230A55F6-D10A-4F91-9B4F-4043AA54C853}" type="pres">
      <dgm:prSet presAssocID="{2E260C23-362A-45BF-B467-97D3E6EDD8DB}" presName="Name37" presStyleLbl="parChTrans1D2" presStyleIdx="1" presStyleCnt="2"/>
      <dgm:spPr/>
    </dgm:pt>
    <dgm:pt modelId="{A1A365FF-9669-41EC-8111-26938621C1E3}" type="pres">
      <dgm:prSet presAssocID="{E1FB25FE-532A-4A8A-BECE-90E27D2ECBCF}" presName="hierRoot2" presStyleCnt="0">
        <dgm:presLayoutVars>
          <dgm:hierBranch val="init"/>
        </dgm:presLayoutVars>
      </dgm:prSet>
      <dgm:spPr/>
    </dgm:pt>
    <dgm:pt modelId="{84C7DB84-CD60-475B-96DB-63721A98E702}" type="pres">
      <dgm:prSet presAssocID="{E1FB25FE-532A-4A8A-BECE-90E27D2ECBCF}" presName="rootComposite" presStyleCnt="0"/>
      <dgm:spPr/>
    </dgm:pt>
    <dgm:pt modelId="{D859C348-7C3B-4376-BE14-73D14619B936}" type="pres">
      <dgm:prSet presAssocID="{E1FB25FE-532A-4A8A-BECE-90E27D2ECBCF}" presName="rootText" presStyleLbl="node2" presStyleIdx="1" presStyleCnt="2" custScaleX="209928">
        <dgm:presLayoutVars>
          <dgm:chPref val="3"/>
        </dgm:presLayoutVars>
      </dgm:prSet>
      <dgm:spPr/>
    </dgm:pt>
    <dgm:pt modelId="{31D0806C-6CA9-4523-A162-8DE0EB6C9B3B}" type="pres">
      <dgm:prSet presAssocID="{E1FB25FE-532A-4A8A-BECE-90E27D2ECBCF}" presName="rootConnector" presStyleLbl="node2" presStyleIdx="1" presStyleCnt="2"/>
      <dgm:spPr/>
    </dgm:pt>
    <dgm:pt modelId="{F598B16E-E282-48BF-93CB-A7C40FDABD8C}" type="pres">
      <dgm:prSet presAssocID="{E1FB25FE-532A-4A8A-BECE-90E27D2ECBCF}" presName="hierChild4" presStyleCnt="0"/>
      <dgm:spPr/>
    </dgm:pt>
    <dgm:pt modelId="{08B74AF2-ACE2-494A-9044-9E1B91CC1C9C}" type="pres">
      <dgm:prSet presAssocID="{E1FB25FE-532A-4A8A-BECE-90E27D2ECBCF}" presName="hierChild5" presStyleCnt="0"/>
      <dgm:spPr/>
    </dgm:pt>
    <dgm:pt modelId="{3945A45C-4DB4-4870-9D60-515D2E2F6A10}" type="pres">
      <dgm:prSet presAssocID="{671CEDCA-1A64-4439-9339-0F688EDE5058}" presName="hierChild3" presStyleCnt="0"/>
      <dgm:spPr/>
    </dgm:pt>
  </dgm:ptLst>
  <dgm:cxnLst>
    <dgm:cxn modelId="{9A1BC722-0992-42DF-B683-2D5010CFCE8C}" type="presOf" srcId="{573A43F8-5390-4AB9-939A-9A152CF500D5}" destId="{98B99544-7CDE-443D-B0DB-9C3951712EF3}" srcOrd="0" destOrd="0" presId="urn:microsoft.com/office/officeart/2005/8/layout/orgChart1"/>
    <dgm:cxn modelId="{1E514C32-11E9-44AE-A44D-C9E46817BD21}" type="presOf" srcId="{98A41FB8-A203-4F63-A6D4-F6486778F238}" destId="{BC0C1067-CFBC-4DEB-B8D0-5FE56CD2412A}" srcOrd="1" destOrd="0" presId="urn:microsoft.com/office/officeart/2005/8/layout/orgChart1"/>
    <dgm:cxn modelId="{C2A3B03B-51FA-460D-BE53-C7FB34A6A9AE}" srcId="{36C854BF-B52A-4BAD-8FE9-F2523999037C}" destId="{98A41FB8-A203-4F63-A6D4-F6486778F238}" srcOrd="1" destOrd="0" parTransId="{23C4A419-2499-4A4C-B693-EB52F02321B8}" sibTransId="{FFF4520F-37A5-4DF4-A66E-220886788AC6}"/>
    <dgm:cxn modelId="{0419A83C-FA66-4D86-B2A4-C7F2860FB2DF}" type="presOf" srcId="{A582C93F-0081-40A8-BED0-25E907DEE320}" destId="{BF25AB32-FFAC-4B58-B8E6-83E35D461773}" srcOrd="0" destOrd="0" presId="urn:microsoft.com/office/officeart/2005/8/layout/orgChart1"/>
    <dgm:cxn modelId="{8F419962-F385-42D0-95C9-F524605F0A2E}" type="presOf" srcId="{36C854BF-B52A-4BAD-8FE9-F2523999037C}" destId="{5205DF40-9B9D-44C0-A600-FE41A879693F}" srcOrd="0" destOrd="0" presId="urn:microsoft.com/office/officeart/2005/8/layout/orgChart1"/>
    <dgm:cxn modelId="{C8E96C64-A23E-461C-9668-C601889068B9}" type="presOf" srcId="{671CEDCA-1A64-4439-9339-0F688EDE5058}" destId="{42F80746-9081-420F-B648-427D4E077787}" srcOrd="1" destOrd="0" presId="urn:microsoft.com/office/officeart/2005/8/layout/orgChart1"/>
    <dgm:cxn modelId="{1436EE6A-3152-4913-9D05-09B699EBBBC5}" srcId="{671CEDCA-1A64-4439-9339-0F688EDE5058}" destId="{36C854BF-B52A-4BAD-8FE9-F2523999037C}" srcOrd="0" destOrd="0" parTransId="{A582C93F-0081-40A8-BED0-25E907DEE320}" sibTransId="{EA5030EB-6210-4CF5-A045-8285AC985F24}"/>
    <dgm:cxn modelId="{FAD4D54C-5002-4591-A7BF-D2900162BC53}" type="presOf" srcId="{573A43F8-5390-4AB9-939A-9A152CF500D5}" destId="{9C243D79-F902-404F-9BA1-420CEB81113C}" srcOrd="1" destOrd="0" presId="urn:microsoft.com/office/officeart/2005/8/layout/orgChart1"/>
    <dgm:cxn modelId="{96B9836D-87E3-4E36-B23F-A36D2A1F4874}" type="presOf" srcId="{23C4A419-2499-4A4C-B693-EB52F02321B8}" destId="{ED4E658C-BB82-4A73-A480-FD91A9795CBA}" srcOrd="0" destOrd="0" presId="urn:microsoft.com/office/officeart/2005/8/layout/orgChart1"/>
    <dgm:cxn modelId="{23C9464E-C320-42C8-9E6B-190B45773FB3}" srcId="{36C854BF-B52A-4BAD-8FE9-F2523999037C}" destId="{573A43F8-5390-4AB9-939A-9A152CF500D5}" srcOrd="0" destOrd="0" parTransId="{C18E8504-02DB-4F71-A744-09FDF3D5F9F6}" sibTransId="{82A33EA7-5FA8-46D7-9A86-402CD82E909E}"/>
    <dgm:cxn modelId="{0480AB6E-90BF-4495-A7D9-BC969632BAE0}" type="presOf" srcId="{C18E8504-02DB-4F71-A744-09FDF3D5F9F6}" destId="{599E31DC-BFF0-4419-9E81-A3F134140454}" srcOrd="0" destOrd="0" presId="urn:microsoft.com/office/officeart/2005/8/layout/orgChart1"/>
    <dgm:cxn modelId="{DC849070-A5C6-4D72-B3B6-AEF7F5EC932A}" srcId="{671CEDCA-1A64-4439-9339-0F688EDE5058}" destId="{E1FB25FE-532A-4A8A-BECE-90E27D2ECBCF}" srcOrd="1" destOrd="0" parTransId="{2E260C23-362A-45BF-B467-97D3E6EDD8DB}" sibTransId="{A5DE0721-D802-49A7-B936-D5032F70F988}"/>
    <dgm:cxn modelId="{D7044A77-8892-4D9B-BCE1-D3D3465BDC93}" type="presOf" srcId="{98A41FB8-A203-4F63-A6D4-F6486778F238}" destId="{E00FD14B-4291-4D2F-99A5-640B8AE86191}" srcOrd="0" destOrd="0" presId="urn:microsoft.com/office/officeart/2005/8/layout/orgChart1"/>
    <dgm:cxn modelId="{1CF89583-77B8-42BE-8AD0-81BB03F8D3F4}" type="presOf" srcId="{E1FB25FE-532A-4A8A-BECE-90E27D2ECBCF}" destId="{D859C348-7C3B-4376-BE14-73D14619B936}" srcOrd="0" destOrd="0" presId="urn:microsoft.com/office/officeart/2005/8/layout/orgChart1"/>
    <dgm:cxn modelId="{F6249786-592F-46DE-96FE-8AF46FCE0E43}" type="presOf" srcId="{D939F8FE-D0CE-4753-A4F0-7D68457C9CA2}" destId="{A1726C82-D531-42E5-8812-E10DA5CCC054}" srcOrd="0" destOrd="0" presId="urn:microsoft.com/office/officeart/2005/8/layout/orgChart1"/>
    <dgm:cxn modelId="{625A438F-225C-445F-8340-06C397F699D1}" srcId="{D939F8FE-D0CE-4753-A4F0-7D68457C9CA2}" destId="{671CEDCA-1A64-4439-9339-0F688EDE5058}" srcOrd="0" destOrd="0" parTransId="{3DA66334-1FE0-4407-BAF8-A68A68670F0F}" sibTransId="{D13344E8-16B3-4CA6-9F18-E9BE0D955015}"/>
    <dgm:cxn modelId="{49068EA8-95A7-4D2F-A95F-D0418B6CEFCB}" type="presOf" srcId="{671CEDCA-1A64-4439-9339-0F688EDE5058}" destId="{3CC37B14-09C2-45DC-A84B-D35581AB5892}" srcOrd="0" destOrd="0" presId="urn:microsoft.com/office/officeart/2005/8/layout/orgChart1"/>
    <dgm:cxn modelId="{D33ABDAE-D506-46E6-99E5-11D8DDA4BE3A}" type="presOf" srcId="{2E260C23-362A-45BF-B467-97D3E6EDD8DB}" destId="{230A55F6-D10A-4F91-9B4F-4043AA54C853}" srcOrd="0" destOrd="0" presId="urn:microsoft.com/office/officeart/2005/8/layout/orgChart1"/>
    <dgm:cxn modelId="{2DC0CFC6-C643-4C77-92AC-D36F90BE88F6}" type="presOf" srcId="{E1FB25FE-532A-4A8A-BECE-90E27D2ECBCF}" destId="{31D0806C-6CA9-4523-A162-8DE0EB6C9B3B}" srcOrd="1" destOrd="0" presId="urn:microsoft.com/office/officeart/2005/8/layout/orgChart1"/>
    <dgm:cxn modelId="{521D83DE-6A28-4363-9E0D-250F5C067FC8}" type="presOf" srcId="{36C854BF-B52A-4BAD-8FE9-F2523999037C}" destId="{B1DC1E0F-C4A9-40B2-9D7E-4CBF676C48E5}" srcOrd="1" destOrd="0" presId="urn:microsoft.com/office/officeart/2005/8/layout/orgChart1"/>
    <dgm:cxn modelId="{D1F89A2E-7D0A-4AFD-B251-275257FFD807}" type="presParOf" srcId="{A1726C82-D531-42E5-8812-E10DA5CCC054}" destId="{B921E435-1E1D-41AA-BD26-58B3EBF36ABE}" srcOrd="0" destOrd="0" presId="urn:microsoft.com/office/officeart/2005/8/layout/orgChart1"/>
    <dgm:cxn modelId="{0E5058C2-8AAD-40D3-9A9B-B31A275894D4}" type="presParOf" srcId="{B921E435-1E1D-41AA-BD26-58B3EBF36ABE}" destId="{2A54FA65-1CCD-4480-8FE9-A6FFF911B6F5}" srcOrd="0" destOrd="0" presId="urn:microsoft.com/office/officeart/2005/8/layout/orgChart1"/>
    <dgm:cxn modelId="{DF011E4E-F1A8-4EEB-8F6C-7DB99117C14F}" type="presParOf" srcId="{2A54FA65-1CCD-4480-8FE9-A6FFF911B6F5}" destId="{3CC37B14-09C2-45DC-A84B-D35581AB5892}" srcOrd="0" destOrd="0" presId="urn:microsoft.com/office/officeart/2005/8/layout/orgChart1"/>
    <dgm:cxn modelId="{34F7A25D-93A3-4919-BC81-F7034DFB58A2}" type="presParOf" srcId="{2A54FA65-1CCD-4480-8FE9-A6FFF911B6F5}" destId="{42F80746-9081-420F-B648-427D4E077787}" srcOrd="1" destOrd="0" presId="urn:microsoft.com/office/officeart/2005/8/layout/orgChart1"/>
    <dgm:cxn modelId="{423CEAD2-A03C-4208-9574-C025CFACEC65}" type="presParOf" srcId="{B921E435-1E1D-41AA-BD26-58B3EBF36ABE}" destId="{55ED4E17-FC26-4B8C-B99A-6A2F73C14887}" srcOrd="1" destOrd="0" presId="urn:microsoft.com/office/officeart/2005/8/layout/orgChart1"/>
    <dgm:cxn modelId="{8AFC0AF3-F6BF-4699-8BC7-F431588B229A}" type="presParOf" srcId="{55ED4E17-FC26-4B8C-B99A-6A2F73C14887}" destId="{BF25AB32-FFAC-4B58-B8E6-83E35D461773}" srcOrd="0" destOrd="0" presId="urn:microsoft.com/office/officeart/2005/8/layout/orgChart1"/>
    <dgm:cxn modelId="{CC4916A7-6C10-4D48-BE7B-398F34C81D8E}" type="presParOf" srcId="{55ED4E17-FC26-4B8C-B99A-6A2F73C14887}" destId="{31339A48-9B90-4C58-A77B-A2218ECF236A}" srcOrd="1" destOrd="0" presId="urn:microsoft.com/office/officeart/2005/8/layout/orgChart1"/>
    <dgm:cxn modelId="{29039981-1DFC-4333-A8CE-B04E8C072630}" type="presParOf" srcId="{31339A48-9B90-4C58-A77B-A2218ECF236A}" destId="{FFD78F60-2A2F-4C33-9B31-CE9B73BF06CF}" srcOrd="0" destOrd="0" presId="urn:microsoft.com/office/officeart/2005/8/layout/orgChart1"/>
    <dgm:cxn modelId="{44E7CB12-410A-4BD8-B612-C0F8C8AD5040}" type="presParOf" srcId="{FFD78F60-2A2F-4C33-9B31-CE9B73BF06CF}" destId="{5205DF40-9B9D-44C0-A600-FE41A879693F}" srcOrd="0" destOrd="0" presId="urn:microsoft.com/office/officeart/2005/8/layout/orgChart1"/>
    <dgm:cxn modelId="{B8AE8434-A567-4DCC-9EC2-B0F48484B0E7}" type="presParOf" srcId="{FFD78F60-2A2F-4C33-9B31-CE9B73BF06CF}" destId="{B1DC1E0F-C4A9-40B2-9D7E-4CBF676C48E5}" srcOrd="1" destOrd="0" presId="urn:microsoft.com/office/officeart/2005/8/layout/orgChart1"/>
    <dgm:cxn modelId="{EDAC9E7F-EB5B-4974-B967-BDD683134E5E}" type="presParOf" srcId="{31339A48-9B90-4C58-A77B-A2218ECF236A}" destId="{D1E8D53C-EBF6-4CEC-A865-AC1D5C1C8320}" srcOrd="1" destOrd="0" presId="urn:microsoft.com/office/officeart/2005/8/layout/orgChart1"/>
    <dgm:cxn modelId="{21E6D50F-02ED-4756-8F40-C7C2019A9E8A}" type="presParOf" srcId="{D1E8D53C-EBF6-4CEC-A865-AC1D5C1C8320}" destId="{599E31DC-BFF0-4419-9E81-A3F134140454}" srcOrd="0" destOrd="0" presId="urn:microsoft.com/office/officeart/2005/8/layout/orgChart1"/>
    <dgm:cxn modelId="{0583402F-3589-4301-9DCE-C8BE851F0606}" type="presParOf" srcId="{D1E8D53C-EBF6-4CEC-A865-AC1D5C1C8320}" destId="{85F2AE46-9376-4E83-8A52-5BFEF3B0DB64}" srcOrd="1" destOrd="0" presId="urn:microsoft.com/office/officeart/2005/8/layout/orgChart1"/>
    <dgm:cxn modelId="{3B2B2E3F-8792-4047-8181-0F218E880F98}" type="presParOf" srcId="{85F2AE46-9376-4E83-8A52-5BFEF3B0DB64}" destId="{CDE296DF-11C1-4939-88B3-B913F3297AE9}" srcOrd="0" destOrd="0" presId="urn:microsoft.com/office/officeart/2005/8/layout/orgChart1"/>
    <dgm:cxn modelId="{48E17599-519E-4A3F-921F-F537754B7EB0}" type="presParOf" srcId="{CDE296DF-11C1-4939-88B3-B913F3297AE9}" destId="{98B99544-7CDE-443D-B0DB-9C3951712EF3}" srcOrd="0" destOrd="0" presId="urn:microsoft.com/office/officeart/2005/8/layout/orgChart1"/>
    <dgm:cxn modelId="{A2ADBB62-6A5D-4001-85D2-D171B9AFFE82}" type="presParOf" srcId="{CDE296DF-11C1-4939-88B3-B913F3297AE9}" destId="{9C243D79-F902-404F-9BA1-420CEB81113C}" srcOrd="1" destOrd="0" presId="urn:microsoft.com/office/officeart/2005/8/layout/orgChart1"/>
    <dgm:cxn modelId="{8DB74725-6CB9-4609-99EB-0AEE5633AD3A}" type="presParOf" srcId="{85F2AE46-9376-4E83-8A52-5BFEF3B0DB64}" destId="{1BB40F78-B4C7-416D-8155-ED050DA88177}" srcOrd="1" destOrd="0" presId="urn:microsoft.com/office/officeart/2005/8/layout/orgChart1"/>
    <dgm:cxn modelId="{C68058F0-4117-488E-9F55-BBAE8D34C3D9}" type="presParOf" srcId="{85F2AE46-9376-4E83-8A52-5BFEF3B0DB64}" destId="{85D930D6-EB83-4A21-B223-6A7EC7B8849A}" srcOrd="2" destOrd="0" presId="urn:microsoft.com/office/officeart/2005/8/layout/orgChart1"/>
    <dgm:cxn modelId="{042C966D-DA45-4E34-9BCD-E4EC80954C07}" type="presParOf" srcId="{D1E8D53C-EBF6-4CEC-A865-AC1D5C1C8320}" destId="{ED4E658C-BB82-4A73-A480-FD91A9795CBA}" srcOrd="2" destOrd="0" presId="urn:microsoft.com/office/officeart/2005/8/layout/orgChart1"/>
    <dgm:cxn modelId="{5E23D014-DC75-4F5A-8E7C-3BE8A6D6488F}" type="presParOf" srcId="{D1E8D53C-EBF6-4CEC-A865-AC1D5C1C8320}" destId="{17FB6994-0D37-4B16-9865-6D5098B2B0AE}" srcOrd="3" destOrd="0" presId="urn:microsoft.com/office/officeart/2005/8/layout/orgChart1"/>
    <dgm:cxn modelId="{F2785365-F813-4D8F-9DDA-DDE0CF4EB82B}" type="presParOf" srcId="{17FB6994-0D37-4B16-9865-6D5098B2B0AE}" destId="{C4CEF721-2409-4644-85AD-395B0DE1E41F}" srcOrd="0" destOrd="0" presId="urn:microsoft.com/office/officeart/2005/8/layout/orgChart1"/>
    <dgm:cxn modelId="{25005978-32D0-4491-840B-D312C11B8548}" type="presParOf" srcId="{C4CEF721-2409-4644-85AD-395B0DE1E41F}" destId="{E00FD14B-4291-4D2F-99A5-640B8AE86191}" srcOrd="0" destOrd="0" presId="urn:microsoft.com/office/officeart/2005/8/layout/orgChart1"/>
    <dgm:cxn modelId="{5A16BDF1-E74F-49B6-BCDE-728B11D59C15}" type="presParOf" srcId="{C4CEF721-2409-4644-85AD-395B0DE1E41F}" destId="{BC0C1067-CFBC-4DEB-B8D0-5FE56CD2412A}" srcOrd="1" destOrd="0" presId="urn:microsoft.com/office/officeart/2005/8/layout/orgChart1"/>
    <dgm:cxn modelId="{F94BCB1A-30A8-4A56-AD57-6B82BF48D536}" type="presParOf" srcId="{17FB6994-0D37-4B16-9865-6D5098B2B0AE}" destId="{53F04730-DAF2-4A37-A1C1-7A772184CBB6}" srcOrd="1" destOrd="0" presId="urn:microsoft.com/office/officeart/2005/8/layout/orgChart1"/>
    <dgm:cxn modelId="{9FF9B4CF-5A50-4F8C-ADCD-206E05ADDD73}" type="presParOf" srcId="{17FB6994-0D37-4B16-9865-6D5098B2B0AE}" destId="{5C690390-32E7-4E17-B064-EA3294DADD8B}" srcOrd="2" destOrd="0" presId="urn:microsoft.com/office/officeart/2005/8/layout/orgChart1"/>
    <dgm:cxn modelId="{4110B631-B922-4F4D-88DE-64E6E1EF468E}" type="presParOf" srcId="{31339A48-9B90-4C58-A77B-A2218ECF236A}" destId="{AFC9DBB4-1CC4-4378-AED2-192C7F1E94B5}" srcOrd="2" destOrd="0" presId="urn:microsoft.com/office/officeart/2005/8/layout/orgChart1"/>
    <dgm:cxn modelId="{1C03FBC7-4125-44A6-B9E0-19739C97021B}" type="presParOf" srcId="{55ED4E17-FC26-4B8C-B99A-6A2F73C14887}" destId="{230A55F6-D10A-4F91-9B4F-4043AA54C853}" srcOrd="2" destOrd="0" presId="urn:microsoft.com/office/officeart/2005/8/layout/orgChart1"/>
    <dgm:cxn modelId="{5F6685B0-11EC-4042-939E-AB57C3FCAEBC}" type="presParOf" srcId="{55ED4E17-FC26-4B8C-B99A-6A2F73C14887}" destId="{A1A365FF-9669-41EC-8111-26938621C1E3}" srcOrd="3" destOrd="0" presId="urn:microsoft.com/office/officeart/2005/8/layout/orgChart1"/>
    <dgm:cxn modelId="{5674B315-AA43-4C4D-B0E8-4230F23CFEB4}" type="presParOf" srcId="{A1A365FF-9669-41EC-8111-26938621C1E3}" destId="{84C7DB84-CD60-475B-96DB-63721A98E702}" srcOrd="0" destOrd="0" presId="urn:microsoft.com/office/officeart/2005/8/layout/orgChart1"/>
    <dgm:cxn modelId="{B879E22F-6AA3-4A49-84E4-B5D8624AAD4F}" type="presParOf" srcId="{84C7DB84-CD60-475B-96DB-63721A98E702}" destId="{D859C348-7C3B-4376-BE14-73D14619B936}" srcOrd="0" destOrd="0" presId="urn:microsoft.com/office/officeart/2005/8/layout/orgChart1"/>
    <dgm:cxn modelId="{B350946D-C23F-482F-B13F-9A721C2C475D}" type="presParOf" srcId="{84C7DB84-CD60-475B-96DB-63721A98E702}" destId="{31D0806C-6CA9-4523-A162-8DE0EB6C9B3B}" srcOrd="1" destOrd="0" presId="urn:microsoft.com/office/officeart/2005/8/layout/orgChart1"/>
    <dgm:cxn modelId="{376491A2-2FF4-4268-B257-3447D98008D7}" type="presParOf" srcId="{A1A365FF-9669-41EC-8111-26938621C1E3}" destId="{F598B16E-E282-48BF-93CB-A7C40FDABD8C}" srcOrd="1" destOrd="0" presId="urn:microsoft.com/office/officeart/2005/8/layout/orgChart1"/>
    <dgm:cxn modelId="{9D2C29BC-B3C6-4437-B81F-BFC864196B59}" type="presParOf" srcId="{A1A365FF-9669-41EC-8111-26938621C1E3}" destId="{08B74AF2-ACE2-494A-9044-9E1B91CC1C9C}" srcOrd="2" destOrd="0" presId="urn:microsoft.com/office/officeart/2005/8/layout/orgChart1"/>
    <dgm:cxn modelId="{61582B1C-8DED-4E2F-AD91-12C3E3EE7786}" type="presParOf" srcId="{B921E435-1E1D-41AA-BD26-58B3EBF36ABE}" destId="{3945A45C-4DB4-4870-9D60-515D2E2F6A10}" srcOrd="2" destOrd="0" presId="urn:microsoft.com/office/officeart/2005/8/layout/orgChart1"/>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85BF792-B05B-4654-8DAF-922E203CA3A9}" type="doc">
      <dgm:prSet loTypeId="urn:microsoft.com/office/officeart/2008/layout/HorizontalMultiLevelHierarchy" loCatId="hierarchy" qsTypeId="urn:microsoft.com/office/officeart/2005/8/quickstyle/simple4" qsCatId="simple" csTypeId="urn:microsoft.com/office/officeart/2005/8/colors/accent4_1" csCatId="accent4" phldr="1"/>
      <dgm:spPr/>
      <dgm:t>
        <a:bodyPr/>
        <a:lstStyle/>
        <a:p>
          <a:endParaRPr lang="ru-RU"/>
        </a:p>
      </dgm:t>
    </dgm:pt>
    <dgm:pt modelId="{7D728C25-AF6E-4183-AF3C-49E7AC7F63E9}">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2000" dirty="0">
              <a:solidFill>
                <a:schemeClr val="accent3">
                  <a:lumMod val="50000"/>
                </a:schemeClr>
              </a:solidFill>
            </a:rPr>
            <a:t>Составление проекта бюджета муниципального района основывается на:</a:t>
          </a:r>
        </a:p>
      </dgm:t>
    </dgm:pt>
    <dgm:pt modelId="{ADE80A71-75D6-4DA1-B147-6CC30E99B317}" type="parTrans" cxnId="{6804F308-7CA5-4EF9-AA66-D57D6305A306}">
      <dgm:prSet/>
      <dgm:spPr/>
      <dgm:t>
        <a:bodyPr/>
        <a:lstStyle/>
        <a:p>
          <a:endParaRPr lang="ru-RU"/>
        </a:p>
      </dgm:t>
    </dgm:pt>
    <dgm:pt modelId="{89ECB8E2-1157-41F9-87CB-244DAF43F15B}" type="sibTrans" cxnId="{6804F308-7CA5-4EF9-AA66-D57D6305A306}">
      <dgm:prSet/>
      <dgm:spPr/>
      <dgm:t>
        <a:bodyPr/>
        <a:lstStyle/>
        <a:p>
          <a:endParaRPr lang="ru-RU"/>
        </a:p>
      </dgm:t>
    </dgm:pt>
    <dgm:pt modelId="{CE5FF539-6D18-4CA9-8256-5C4509C76C71}">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dirty="0">
              <a:solidFill>
                <a:schemeClr val="accent3">
                  <a:lumMod val="50000"/>
                </a:schemeClr>
              </a:solidFill>
            </a:rPr>
            <a:t>Основных направлениях бюджетной и налоговой политики Российской Федерации, Воронежской области и Павловского  муниципального района</a:t>
          </a:r>
        </a:p>
      </dgm:t>
    </dgm:pt>
    <dgm:pt modelId="{AB2CE94D-90BE-4552-A91D-5EE3E2DCEC3C}" type="parTrans" cxnId="{45EDC233-38CD-4FAE-938C-5CB7190E724C}">
      <dgm:prSet>
        <dgm:style>
          <a:lnRef idx="1">
            <a:schemeClr val="accent3"/>
          </a:lnRef>
          <a:fillRef idx="0">
            <a:schemeClr val="accent3"/>
          </a:fillRef>
          <a:effectRef idx="0">
            <a:schemeClr val="accent3"/>
          </a:effectRef>
          <a:fontRef idx="minor">
            <a:schemeClr val="tx1"/>
          </a:fontRef>
        </dgm:style>
      </dgm:prSet>
      <dgm:spPr/>
      <dgm:t>
        <a:bodyPr/>
        <a:lstStyle/>
        <a:p>
          <a:endParaRPr lang="ru-RU" dirty="0"/>
        </a:p>
      </dgm:t>
    </dgm:pt>
    <dgm:pt modelId="{16E9B7C1-8F4A-4ADA-A83B-F233BD829557}" type="sibTrans" cxnId="{45EDC233-38CD-4FAE-938C-5CB7190E724C}">
      <dgm:prSet/>
      <dgm:spPr/>
      <dgm:t>
        <a:bodyPr/>
        <a:lstStyle/>
        <a:p>
          <a:endParaRPr lang="ru-RU"/>
        </a:p>
      </dgm:t>
    </dgm:pt>
    <dgm:pt modelId="{CD6EE5B3-9B35-4140-903F-A434F26FC99C}">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dirty="0">
              <a:solidFill>
                <a:schemeClr val="accent3">
                  <a:lumMod val="50000"/>
                </a:schemeClr>
              </a:solidFill>
            </a:rPr>
            <a:t>Муниципальных</a:t>
          </a:r>
          <a:r>
            <a:rPr lang="ru-RU" sz="2000" dirty="0">
              <a:solidFill>
                <a:schemeClr val="accent3">
                  <a:lumMod val="50000"/>
                </a:schemeClr>
              </a:solidFill>
            </a:rPr>
            <a:t> </a:t>
          </a:r>
          <a:r>
            <a:rPr lang="ru-RU" sz="1600" dirty="0">
              <a:solidFill>
                <a:schemeClr val="accent3">
                  <a:lumMod val="50000"/>
                </a:schemeClr>
              </a:solidFill>
            </a:rPr>
            <a:t>программах Павловского муниципального района Воронежской области</a:t>
          </a:r>
        </a:p>
      </dgm:t>
    </dgm:pt>
    <dgm:pt modelId="{88168D9E-E8B6-428C-B546-BEC938E4C820}" type="parTrans" cxnId="{D6E8B0FD-6EE8-431B-A215-DBC1B0230B58}">
      <dgm:prSet>
        <dgm:style>
          <a:lnRef idx="1">
            <a:schemeClr val="accent3"/>
          </a:lnRef>
          <a:fillRef idx="0">
            <a:schemeClr val="accent3"/>
          </a:fillRef>
          <a:effectRef idx="0">
            <a:schemeClr val="accent3"/>
          </a:effectRef>
          <a:fontRef idx="minor">
            <a:schemeClr val="tx1"/>
          </a:fontRef>
        </dgm:style>
      </dgm:prSet>
      <dgm:spPr/>
      <dgm:t>
        <a:bodyPr/>
        <a:lstStyle/>
        <a:p>
          <a:endParaRPr lang="ru-RU" dirty="0"/>
        </a:p>
      </dgm:t>
    </dgm:pt>
    <dgm:pt modelId="{9E702513-CC47-4F90-A549-EB2598B57A43}" type="sibTrans" cxnId="{D6E8B0FD-6EE8-431B-A215-DBC1B0230B58}">
      <dgm:prSet/>
      <dgm:spPr/>
      <dgm:t>
        <a:bodyPr/>
        <a:lstStyle/>
        <a:p>
          <a:endParaRPr lang="ru-RU"/>
        </a:p>
      </dgm:t>
    </dgm:pt>
    <dgm:pt modelId="{763D00D5-9146-41C2-B294-C8FB293E24B2}">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600" dirty="0">
              <a:solidFill>
                <a:schemeClr val="accent3">
                  <a:lumMod val="50000"/>
                </a:schemeClr>
              </a:solidFill>
            </a:rPr>
            <a:t>Прогнозе социально-экономического развития Воронежской области и Павловского муниципального района</a:t>
          </a:r>
        </a:p>
      </dgm:t>
    </dgm:pt>
    <dgm:pt modelId="{E36B4BE5-1259-41CD-98B9-76DEC278CD7C}" type="parTrans" cxnId="{5E42F823-3107-40B3-A4F7-EF5C6EAFE5C9}">
      <dgm:prSet>
        <dgm:style>
          <a:lnRef idx="1">
            <a:schemeClr val="accent3"/>
          </a:lnRef>
          <a:fillRef idx="0">
            <a:schemeClr val="accent3"/>
          </a:fillRef>
          <a:effectRef idx="0">
            <a:schemeClr val="accent3"/>
          </a:effectRef>
          <a:fontRef idx="minor">
            <a:schemeClr val="tx1"/>
          </a:fontRef>
        </dgm:style>
      </dgm:prSet>
      <dgm:spPr/>
      <dgm:t>
        <a:bodyPr/>
        <a:lstStyle/>
        <a:p>
          <a:endParaRPr lang="ru-RU" dirty="0"/>
        </a:p>
      </dgm:t>
    </dgm:pt>
    <dgm:pt modelId="{630FDCD3-D765-42C3-AE4A-EB2366500770}" type="sibTrans" cxnId="{5E42F823-3107-40B3-A4F7-EF5C6EAFE5C9}">
      <dgm:prSet/>
      <dgm:spPr/>
      <dgm:t>
        <a:bodyPr/>
        <a:lstStyle/>
        <a:p>
          <a:endParaRPr lang="ru-RU"/>
        </a:p>
      </dgm:t>
    </dgm:pt>
    <dgm:pt modelId="{1B63CA42-7074-46BB-B925-B054D9DA9A1C}" type="pres">
      <dgm:prSet presAssocID="{A85BF792-B05B-4654-8DAF-922E203CA3A9}" presName="Name0" presStyleCnt="0">
        <dgm:presLayoutVars>
          <dgm:chPref val="1"/>
          <dgm:dir/>
          <dgm:animOne val="branch"/>
          <dgm:animLvl val="lvl"/>
          <dgm:resizeHandles val="exact"/>
        </dgm:presLayoutVars>
      </dgm:prSet>
      <dgm:spPr/>
    </dgm:pt>
    <dgm:pt modelId="{4F5AF686-0750-43FD-B26E-92B7C0AE1994}" type="pres">
      <dgm:prSet presAssocID="{7D728C25-AF6E-4183-AF3C-49E7AC7F63E9}" presName="root1" presStyleCnt="0"/>
      <dgm:spPr/>
    </dgm:pt>
    <dgm:pt modelId="{1E1AB717-7B2A-4106-B361-E831FBBDDD03}" type="pres">
      <dgm:prSet presAssocID="{7D728C25-AF6E-4183-AF3C-49E7AC7F63E9}" presName="LevelOneTextNode" presStyleLbl="node0" presStyleIdx="0" presStyleCnt="1" custAng="5400000" custScaleX="354490" custScaleY="65304" custLinFactNeighborX="-12435" custLinFactNeighborY="-8563">
        <dgm:presLayoutVars>
          <dgm:chPref val="3"/>
        </dgm:presLayoutVars>
      </dgm:prSet>
      <dgm:spPr/>
    </dgm:pt>
    <dgm:pt modelId="{DD1A6966-0FBF-43E6-AB7C-AC5584CD035A}" type="pres">
      <dgm:prSet presAssocID="{7D728C25-AF6E-4183-AF3C-49E7AC7F63E9}" presName="level2hierChild" presStyleCnt="0"/>
      <dgm:spPr/>
    </dgm:pt>
    <dgm:pt modelId="{566BC0B8-D216-4C18-BB80-BF145AB160F7}" type="pres">
      <dgm:prSet presAssocID="{AB2CE94D-90BE-4552-A91D-5EE3E2DCEC3C}" presName="conn2-1" presStyleLbl="parChTrans1D2" presStyleIdx="0" presStyleCnt="3"/>
      <dgm:spPr/>
    </dgm:pt>
    <dgm:pt modelId="{11A0474B-91DF-474B-8671-BFDFA9F688C4}" type="pres">
      <dgm:prSet presAssocID="{AB2CE94D-90BE-4552-A91D-5EE3E2DCEC3C}" presName="connTx" presStyleLbl="parChTrans1D2" presStyleIdx="0" presStyleCnt="3"/>
      <dgm:spPr/>
    </dgm:pt>
    <dgm:pt modelId="{342A4B55-FF08-4196-9D88-2CC496115FAE}" type="pres">
      <dgm:prSet presAssocID="{CE5FF539-6D18-4CA9-8256-5C4509C76C71}" presName="root2" presStyleCnt="0"/>
      <dgm:spPr/>
    </dgm:pt>
    <dgm:pt modelId="{57705B76-1030-420B-B863-26F1019084E9}" type="pres">
      <dgm:prSet presAssocID="{CE5FF539-6D18-4CA9-8256-5C4509C76C71}" presName="LevelTwoTextNode" presStyleLbl="node2" presStyleIdx="0" presStyleCnt="3" custScaleX="220408" custScaleY="149519" custLinFactY="-23859" custLinFactNeighborX="-2420" custLinFactNeighborY="-100000">
        <dgm:presLayoutVars>
          <dgm:chPref val="3"/>
        </dgm:presLayoutVars>
      </dgm:prSet>
      <dgm:spPr/>
    </dgm:pt>
    <dgm:pt modelId="{6C9BD6B8-F2E1-46FC-82A9-32121EA37596}" type="pres">
      <dgm:prSet presAssocID="{CE5FF539-6D18-4CA9-8256-5C4509C76C71}" presName="level3hierChild" presStyleCnt="0"/>
      <dgm:spPr/>
    </dgm:pt>
    <dgm:pt modelId="{C8D5CEF3-9895-41B4-BCEE-EB4A5442B841}" type="pres">
      <dgm:prSet presAssocID="{E36B4BE5-1259-41CD-98B9-76DEC278CD7C}" presName="conn2-1" presStyleLbl="parChTrans1D2" presStyleIdx="1" presStyleCnt="3"/>
      <dgm:spPr/>
    </dgm:pt>
    <dgm:pt modelId="{560BC02A-A0D5-4ECE-BBD8-6AFE93440E40}" type="pres">
      <dgm:prSet presAssocID="{E36B4BE5-1259-41CD-98B9-76DEC278CD7C}" presName="connTx" presStyleLbl="parChTrans1D2" presStyleIdx="1" presStyleCnt="3"/>
      <dgm:spPr/>
    </dgm:pt>
    <dgm:pt modelId="{00BB97DE-DE5C-414B-A266-2F5E5EAC8996}" type="pres">
      <dgm:prSet presAssocID="{763D00D5-9146-41C2-B294-C8FB293E24B2}" presName="root2" presStyleCnt="0"/>
      <dgm:spPr/>
    </dgm:pt>
    <dgm:pt modelId="{87036961-60FA-4312-973C-1DC4B557F651}" type="pres">
      <dgm:prSet presAssocID="{763D00D5-9146-41C2-B294-C8FB293E24B2}" presName="LevelTwoTextNode" presStyleLbl="node2" presStyleIdx="1" presStyleCnt="3" custScaleX="219186" custScaleY="116254" custLinFactNeighborX="-972" custLinFactNeighborY="-62717">
        <dgm:presLayoutVars>
          <dgm:chPref val="3"/>
        </dgm:presLayoutVars>
      </dgm:prSet>
      <dgm:spPr/>
    </dgm:pt>
    <dgm:pt modelId="{0819FD67-D045-4B1F-90EE-EA55C059B855}" type="pres">
      <dgm:prSet presAssocID="{763D00D5-9146-41C2-B294-C8FB293E24B2}" presName="level3hierChild" presStyleCnt="0"/>
      <dgm:spPr/>
    </dgm:pt>
    <dgm:pt modelId="{67AE9DCB-72D6-45A3-BC6B-0A24A95095F3}" type="pres">
      <dgm:prSet presAssocID="{88168D9E-E8B6-428C-B546-BEC938E4C820}" presName="conn2-1" presStyleLbl="parChTrans1D2" presStyleIdx="2" presStyleCnt="3"/>
      <dgm:spPr/>
    </dgm:pt>
    <dgm:pt modelId="{C46E3A84-727C-4755-8D3D-904EE4439838}" type="pres">
      <dgm:prSet presAssocID="{88168D9E-E8B6-428C-B546-BEC938E4C820}" presName="connTx" presStyleLbl="parChTrans1D2" presStyleIdx="2" presStyleCnt="3"/>
      <dgm:spPr/>
    </dgm:pt>
    <dgm:pt modelId="{175DCD98-6D12-4D51-A50E-9450A73D2A90}" type="pres">
      <dgm:prSet presAssocID="{CD6EE5B3-9B35-4140-903F-A434F26FC99C}" presName="root2" presStyleCnt="0"/>
      <dgm:spPr/>
    </dgm:pt>
    <dgm:pt modelId="{5C175D13-1D72-43DB-95FB-2A6DB3890D50}" type="pres">
      <dgm:prSet presAssocID="{CD6EE5B3-9B35-4140-903F-A434F26FC99C}" presName="LevelTwoTextNode" presStyleLbl="node2" presStyleIdx="2" presStyleCnt="3" custScaleX="220706" custScaleY="104293" custLinFactNeighborX="-2420" custLinFactNeighborY="-68641">
        <dgm:presLayoutVars>
          <dgm:chPref val="3"/>
        </dgm:presLayoutVars>
      </dgm:prSet>
      <dgm:spPr/>
    </dgm:pt>
    <dgm:pt modelId="{8C8B6913-A641-47F2-902B-EE6C53733A8C}" type="pres">
      <dgm:prSet presAssocID="{CD6EE5B3-9B35-4140-903F-A434F26FC99C}" presName="level3hierChild" presStyleCnt="0"/>
      <dgm:spPr/>
    </dgm:pt>
  </dgm:ptLst>
  <dgm:cxnLst>
    <dgm:cxn modelId="{6804F308-7CA5-4EF9-AA66-D57D6305A306}" srcId="{A85BF792-B05B-4654-8DAF-922E203CA3A9}" destId="{7D728C25-AF6E-4183-AF3C-49E7AC7F63E9}" srcOrd="0" destOrd="0" parTransId="{ADE80A71-75D6-4DA1-B147-6CC30E99B317}" sibTransId="{89ECB8E2-1157-41F9-87CB-244DAF43F15B}"/>
    <dgm:cxn modelId="{5E42F823-3107-40B3-A4F7-EF5C6EAFE5C9}" srcId="{7D728C25-AF6E-4183-AF3C-49E7AC7F63E9}" destId="{763D00D5-9146-41C2-B294-C8FB293E24B2}" srcOrd="1" destOrd="0" parTransId="{E36B4BE5-1259-41CD-98B9-76DEC278CD7C}" sibTransId="{630FDCD3-D765-42C3-AE4A-EB2366500770}"/>
    <dgm:cxn modelId="{45EDC233-38CD-4FAE-938C-5CB7190E724C}" srcId="{7D728C25-AF6E-4183-AF3C-49E7AC7F63E9}" destId="{CE5FF539-6D18-4CA9-8256-5C4509C76C71}" srcOrd="0" destOrd="0" parTransId="{AB2CE94D-90BE-4552-A91D-5EE3E2DCEC3C}" sibTransId="{16E9B7C1-8F4A-4ADA-A83B-F233BD829557}"/>
    <dgm:cxn modelId="{F0A0C93A-33A8-4FED-8743-0E97584E3E4B}" type="presOf" srcId="{CE5FF539-6D18-4CA9-8256-5C4509C76C71}" destId="{57705B76-1030-420B-B863-26F1019084E9}" srcOrd="0" destOrd="0" presId="urn:microsoft.com/office/officeart/2008/layout/HorizontalMultiLevelHierarchy"/>
    <dgm:cxn modelId="{4ABFF747-8732-434F-8266-CE0EE581D8DF}" type="presOf" srcId="{763D00D5-9146-41C2-B294-C8FB293E24B2}" destId="{87036961-60FA-4312-973C-1DC4B557F651}" srcOrd="0" destOrd="0" presId="urn:microsoft.com/office/officeart/2008/layout/HorizontalMultiLevelHierarchy"/>
    <dgm:cxn modelId="{9A409455-5B47-4C37-8719-88A7D186ADE4}" type="presOf" srcId="{A85BF792-B05B-4654-8DAF-922E203CA3A9}" destId="{1B63CA42-7074-46BB-B925-B054D9DA9A1C}" srcOrd="0" destOrd="0" presId="urn:microsoft.com/office/officeart/2008/layout/HorizontalMultiLevelHierarchy"/>
    <dgm:cxn modelId="{E1E77477-B2BE-412D-ACC0-E5FBC1936699}" type="presOf" srcId="{E36B4BE5-1259-41CD-98B9-76DEC278CD7C}" destId="{C8D5CEF3-9895-41B4-BCEE-EB4A5442B841}" srcOrd="0" destOrd="0" presId="urn:microsoft.com/office/officeart/2008/layout/HorizontalMultiLevelHierarchy"/>
    <dgm:cxn modelId="{94497D85-4E8E-4E99-A29C-C2B9FC54DB15}" type="presOf" srcId="{AB2CE94D-90BE-4552-A91D-5EE3E2DCEC3C}" destId="{11A0474B-91DF-474B-8671-BFDFA9F688C4}" srcOrd="1" destOrd="0" presId="urn:microsoft.com/office/officeart/2008/layout/HorizontalMultiLevelHierarchy"/>
    <dgm:cxn modelId="{2AF6DDAC-C5A0-4D1D-A20C-CBF7E4DDCD12}" type="presOf" srcId="{88168D9E-E8B6-428C-B546-BEC938E4C820}" destId="{C46E3A84-727C-4755-8D3D-904EE4439838}" srcOrd="1" destOrd="0" presId="urn:microsoft.com/office/officeart/2008/layout/HorizontalMultiLevelHierarchy"/>
    <dgm:cxn modelId="{1658FDAC-707E-47BB-99D9-76CF4B06A231}" type="presOf" srcId="{AB2CE94D-90BE-4552-A91D-5EE3E2DCEC3C}" destId="{566BC0B8-D216-4C18-BB80-BF145AB160F7}" srcOrd="0" destOrd="0" presId="urn:microsoft.com/office/officeart/2008/layout/HorizontalMultiLevelHierarchy"/>
    <dgm:cxn modelId="{4EDCC8B8-29B2-4C63-847C-B95827FE7D98}" type="presOf" srcId="{7D728C25-AF6E-4183-AF3C-49E7AC7F63E9}" destId="{1E1AB717-7B2A-4106-B361-E831FBBDDD03}" srcOrd="0" destOrd="0" presId="urn:microsoft.com/office/officeart/2008/layout/HorizontalMultiLevelHierarchy"/>
    <dgm:cxn modelId="{F84D06CA-8831-46C4-AC4F-36F02010EA74}" type="presOf" srcId="{88168D9E-E8B6-428C-B546-BEC938E4C820}" destId="{67AE9DCB-72D6-45A3-BC6B-0A24A95095F3}" srcOrd="0" destOrd="0" presId="urn:microsoft.com/office/officeart/2008/layout/HorizontalMultiLevelHierarchy"/>
    <dgm:cxn modelId="{F2406ACF-9405-4314-9DAE-3187581969E7}" type="presOf" srcId="{CD6EE5B3-9B35-4140-903F-A434F26FC99C}" destId="{5C175D13-1D72-43DB-95FB-2A6DB3890D50}" srcOrd="0" destOrd="0" presId="urn:microsoft.com/office/officeart/2008/layout/HorizontalMultiLevelHierarchy"/>
    <dgm:cxn modelId="{359FC2E6-4779-4FC1-A4E5-3E0F6707266C}" type="presOf" srcId="{E36B4BE5-1259-41CD-98B9-76DEC278CD7C}" destId="{560BC02A-A0D5-4ECE-BBD8-6AFE93440E40}" srcOrd="1" destOrd="0" presId="urn:microsoft.com/office/officeart/2008/layout/HorizontalMultiLevelHierarchy"/>
    <dgm:cxn modelId="{D6E8B0FD-6EE8-431B-A215-DBC1B0230B58}" srcId="{7D728C25-AF6E-4183-AF3C-49E7AC7F63E9}" destId="{CD6EE5B3-9B35-4140-903F-A434F26FC99C}" srcOrd="2" destOrd="0" parTransId="{88168D9E-E8B6-428C-B546-BEC938E4C820}" sibTransId="{9E702513-CC47-4F90-A549-EB2598B57A43}"/>
    <dgm:cxn modelId="{8689F66A-5EEF-4DDF-9457-4E57E34F4776}" type="presParOf" srcId="{1B63CA42-7074-46BB-B925-B054D9DA9A1C}" destId="{4F5AF686-0750-43FD-B26E-92B7C0AE1994}" srcOrd="0" destOrd="0" presId="urn:microsoft.com/office/officeart/2008/layout/HorizontalMultiLevelHierarchy"/>
    <dgm:cxn modelId="{05DEA36E-321A-4B0F-B11B-55B22446C120}" type="presParOf" srcId="{4F5AF686-0750-43FD-B26E-92B7C0AE1994}" destId="{1E1AB717-7B2A-4106-B361-E831FBBDDD03}" srcOrd="0" destOrd="0" presId="urn:microsoft.com/office/officeart/2008/layout/HorizontalMultiLevelHierarchy"/>
    <dgm:cxn modelId="{BC4E3F2D-2E24-4126-AB24-44DCDFE71012}" type="presParOf" srcId="{4F5AF686-0750-43FD-B26E-92B7C0AE1994}" destId="{DD1A6966-0FBF-43E6-AB7C-AC5584CD035A}" srcOrd="1" destOrd="0" presId="urn:microsoft.com/office/officeart/2008/layout/HorizontalMultiLevelHierarchy"/>
    <dgm:cxn modelId="{FC9F9E9C-E84D-4973-9387-D86306C242DC}" type="presParOf" srcId="{DD1A6966-0FBF-43E6-AB7C-AC5584CD035A}" destId="{566BC0B8-D216-4C18-BB80-BF145AB160F7}" srcOrd="0" destOrd="0" presId="urn:microsoft.com/office/officeart/2008/layout/HorizontalMultiLevelHierarchy"/>
    <dgm:cxn modelId="{17DF76C6-EF93-4574-8DE5-E6A6C4D100A0}" type="presParOf" srcId="{566BC0B8-D216-4C18-BB80-BF145AB160F7}" destId="{11A0474B-91DF-474B-8671-BFDFA9F688C4}" srcOrd="0" destOrd="0" presId="urn:microsoft.com/office/officeart/2008/layout/HorizontalMultiLevelHierarchy"/>
    <dgm:cxn modelId="{9F22664B-8DD6-4066-89B5-E3407092A1AB}" type="presParOf" srcId="{DD1A6966-0FBF-43E6-AB7C-AC5584CD035A}" destId="{342A4B55-FF08-4196-9D88-2CC496115FAE}" srcOrd="1" destOrd="0" presId="urn:microsoft.com/office/officeart/2008/layout/HorizontalMultiLevelHierarchy"/>
    <dgm:cxn modelId="{1BEA5A68-5D77-4DFD-9AB3-47BB0C371136}" type="presParOf" srcId="{342A4B55-FF08-4196-9D88-2CC496115FAE}" destId="{57705B76-1030-420B-B863-26F1019084E9}" srcOrd="0" destOrd="0" presId="urn:microsoft.com/office/officeart/2008/layout/HorizontalMultiLevelHierarchy"/>
    <dgm:cxn modelId="{19E16F13-3129-4176-8A1C-20E7647F9415}" type="presParOf" srcId="{342A4B55-FF08-4196-9D88-2CC496115FAE}" destId="{6C9BD6B8-F2E1-46FC-82A9-32121EA37596}" srcOrd="1" destOrd="0" presId="urn:microsoft.com/office/officeart/2008/layout/HorizontalMultiLevelHierarchy"/>
    <dgm:cxn modelId="{608CD78B-8A28-419C-BA62-5602BA61CCBC}" type="presParOf" srcId="{DD1A6966-0FBF-43E6-AB7C-AC5584CD035A}" destId="{C8D5CEF3-9895-41B4-BCEE-EB4A5442B841}" srcOrd="2" destOrd="0" presId="urn:microsoft.com/office/officeart/2008/layout/HorizontalMultiLevelHierarchy"/>
    <dgm:cxn modelId="{7392E35D-6EA6-4C2D-B5F2-AFC4E135EF64}" type="presParOf" srcId="{C8D5CEF3-9895-41B4-BCEE-EB4A5442B841}" destId="{560BC02A-A0D5-4ECE-BBD8-6AFE93440E40}" srcOrd="0" destOrd="0" presId="urn:microsoft.com/office/officeart/2008/layout/HorizontalMultiLevelHierarchy"/>
    <dgm:cxn modelId="{A952CB33-4D9A-4561-8202-0EA478D77C8E}" type="presParOf" srcId="{DD1A6966-0FBF-43E6-AB7C-AC5584CD035A}" destId="{00BB97DE-DE5C-414B-A266-2F5E5EAC8996}" srcOrd="3" destOrd="0" presId="urn:microsoft.com/office/officeart/2008/layout/HorizontalMultiLevelHierarchy"/>
    <dgm:cxn modelId="{B00D817C-FF44-4090-94B3-AEB9CAA4B2C4}" type="presParOf" srcId="{00BB97DE-DE5C-414B-A266-2F5E5EAC8996}" destId="{87036961-60FA-4312-973C-1DC4B557F651}" srcOrd="0" destOrd="0" presId="urn:microsoft.com/office/officeart/2008/layout/HorizontalMultiLevelHierarchy"/>
    <dgm:cxn modelId="{200E6B03-6758-42EF-ABC6-5DDBF1D7ABAD}" type="presParOf" srcId="{00BB97DE-DE5C-414B-A266-2F5E5EAC8996}" destId="{0819FD67-D045-4B1F-90EE-EA55C059B855}" srcOrd="1" destOrd="0" presId="urn:microsoft.com/office/officeart/2008/layout/HorizontalMultiLevelHierarchy"/>
    <dgm:cxn modelId="{CD922EAD-09AF-422D-997D-FC878AEACEC3}" type="presParOf" srcId="{DD1A6966-0FBF-43E6-AB7C-AC5584CD035A}" destId="{67AE9DCB-72D6-45A3-BC6B-0A24A95095F3}" srcOrd="4" destOrd="0" presId="urn:microsoft.com/office/officeart/2008/layout/HorizontalMultiLevelHierarchy"/>
    <dgm:cxn modelId="{0186DA7D-CEAC-426C-BEA4-7A7239A78A60}" type="presParOf" srcId="{67AE9DCB-72D6-45A3-BC6B-0A24A95095F3}" destId="{C46E3A84-727C-4755-8D3D-904EE4439838}" srcOrd="0" destOrd="0" presId="urn:microsoft.com/office/officeart/2008/layout/HorizontalMultiLevelHierarchy"/>
    <dgm:cxn modelId="{AAF96796-C264-4633-8962-EFE05127E899}" type="presParOf" srcId="{DD1A6966-0FBF-43E6-AB7C-AC5584CD035A}" destId="{175DCD98-6D12-4D51-A50E-9450A73D2A90}" srcOrd="5" destOrd="0" presId="urn:microsoft.com/office/officeart/2008/layout/HorizontalMultiLevelHierarchy"/>
    <dgm:cxn modelId="{272A07AA-2926-4C28-8AF2-E5CCB1B5D032}" type="presParOf" srcId="{175DCD98-6D12-4D51-A50E-9450A73D2A90}" destId="{5C175D13-1D72-43DB-95FB-2A6DB3890D50}" srcOrd="0" destOrd="0" presId="urn:microsoft.com/office/officeart/2008/layout/HorizontalMultiLevelHierarchy"/>
    <dgm:cxn modelId="{772DA1C1-4317-42A6-A59C-3EFB2B3CE4C7}" type="presParOf" srcId="{175DCD98-6D12-4D51-A50E-9450A73D2A90}" destId="{8C8B6913-A641-47F2-902B-EE6C53733A8C}"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C8F35CF-299E-4983-9278-716B92484A73}" type="doc">
      <dgm:prSet loTypeId="urn:microsoft.com/office/officeart/2005/8/layout/radial4" loCatId="relationship" qsTypeId="urn:microsoft.com/office/officeart/2005/8/quickstyle/3d2#1" qsCatId="3D" csTypeId="urn:microsoft.com/office/officeart/2005/8/colors/accent2_2" csCatId="accent2" phldr="1"/>
      <dgm:spPr/>
      <dgm:t>
        <a:bodyPr/>
        <a:lstStyle/>
        <a:p>
          <a:endParaRPr lang="ru-RU"/>
        </a:p>
      </dgm:t>
    </dgm:pt>
    <dgm:pt modelId="{D0A8354E-4703-406C-84DC-5D9026CCA8D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b="1" cap="none" spc="0" dirty="0">
              <a:ln w="12700">
                <a:solidFill>
                  <a:schemeClr val="tx2">
                    <a:satMod val="155000"/>
                  </a:schemeClr>
                </a:solidFill>
                <a:prstDash val="solid"/>
              </a:ln>
              <a:solidFill>
                <a:schemeClr val="accent4">
                  <a:lumMod val="50000"/>
                </a:schemeClr>
              </a:solidFill>
              <a:effectLst>
                <a:outerShdw blurRad="41275" dist="20320" dir="1800000" algn="tl" rotWithShape="0">
                  <a:srgbClr val="000000">
                    <a:alpha val="40000"/>
                  </a:srgbClr>
                </a:outerShdw>
              </a:effectLst>
            </a:rPr>
            <a:t>РАСХОДЫ</a:t>
          </a:r>
          <a:endParaRPr lang="ru-RU" dirty="0">
            <a:solidFill>
              <a:schemeClr val="accent4">
                <a:lumMod val="50000"/>
              </a:schemeClr>
            </a:solidFill>
          </a:endParaRPr>
        </a:p>
      </dgm:t>
    </dgm:pt>
    <dgm:pt modelId="{C2D65333-E470-4E00-AB68-F8812FE247E4}" type="parTrans" cxnId="{734D5595-2855-4EC5-AB95-113D6F2EB857}">
      <dgm:prSet/>
      <dgm:spPr/>
      <dgm:t>
        <a:bodyPr/>
        <a:lstStyle/>
        <a:p>
          <a:endParaRPr lang="ru-RU"/>
        </a:p>
      </dgm:t>
    </dgm:pt>
    <dgm:pt modelId="{1DD7EBDE-5397-4EF3-8A72-2910EB231063}" type="sibTrans" cxnId="{734D5595-2855-4EC5-AB95-113D6F2EB857}">
      <dgm:prSet/>
      <dgm:spPr/>
      <dgm:t>
        <a:bodyPr/>
        <a:lstStyle/>
        <a:p>
          <a:endParaRPr lang="ru-RU"/>
        </a:p>
      </dgm:t>
    </dgm:pt>
    <dgm:pt modelId="{FDA03024-AFDC-4C38-B2BF-AE0021061E3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a:solidFill>
                <a:schemeClr val="accent4">
                  <a:lumMod val="50000"/>
                </a:schemeClr>
              </a:solidFill>
            </a:rPr>
            <a:t>По ведомствам</a:t>
          </a:r>
        </a:p>
      </dgm:t>
    </dgm:pt>
    <dgm:pt modelId="{844F70C7-3306-4846-8B17-780B13FB85C0}" type="parTrans" cxnId="{CDCE72C7-9095-47A4-9EE2-89CFD1571B2B}">
      <dgm:prSet/>
      <dgm:spPr/>
      <dgm:t>
        <a:bodyPr/>
        <a:lstStyle/>
        <a:p>
          <a:endParaRPr lang="ru-RU"/>
        </a:p>
      </dgm:t>
    </dgm:pt>
    <dgm:pt modelId="{FB52D934-D0B9-426F-8EC9-E4479B642F17}" type="sibTrans" cxnId="{CDCE72C7-9095-47A4-9EE2-89CFD1571B2B}">
      <dgm:prSet/>
      <dgm:spPr/>
      <dgm:t>
        <a:bodyPr/>
        <a:lstStyle/>
        <a:p>
          <a:endParaRPr lang="ru-RU"/>
        </a:p>
      </dgm:t>
    </dgm:pt>
    <dgm:pt modelId="{3F704B5A-B7E1-486B-82E2-8C9F875CB84C}">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a:solidFill>
                <a:schemeClr val="accent4">
                  <a:lumMod val="50000"/>
                </a:schemeClr>
              </a:solidFill>
            </a:rPr>
            <a:t>По функциям организованного самоуправления</a:t>
          </a:r>
        </a:p>
      </dgm:t>
    </dgm:pt>
    <dgm:pt modelId="{91AD4358-6A7A-44DA-A88A-D24BB0B70B10}" type="parTrans" cxnId="{E7AF5B10-3934-43FA-96DB-4A75FC462C3D}">
      <dgm:prSet/>
      <dgm:spPr/>
      <dgm:t>
        <a:bodyPr/>
        <a:lstStyle/>
        <a:p>
          <a:endParaRPr lang="ru-RU"/>
        </a:p>
      </dgm:t>
    </dgm:pt>
    <dgm:pt modelId="{502D2674-C973-47F1-B76B-BFAF23F8A38A}" type="sibTrans" cxnId="{E7AF5B10-3934-43FA-96DB-4A75FC462C3D}">
      <dgm:prSet/>
      <dgm:spPr/>
      <dgm:t>
        <a:bodyPr/>
        <a:lstStyle/>
        <a:p>
          <a:endParaRPr lang="ru-RU"/>
        </a:p>
      </dgm:t>
    </dgm:pt>
    <dgm:pt modelId="{5555C06A-4ECA-47FA-B993-A222FCD3F535}">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a:solidFill>
                <a:schemeClr val="accent4">
                  <a:lumMod val="50000"/>
                </a:schemeClr>
              </a:solidFill>
            </a:rPr>
            <a:t>По муниципальным программам</a:t>
          </a:r>
        </a:p>
      </dgm:t>
    </dgm:pt>
    <dgm:pt modelId="{EF831116-AF7E-4EA6-8ABC-98ED62EC3D01}" type="parTrans" cxnId="{834B6042-E460-4688-9CFB-2F38AAE2E23C}">
      <dgm:prSet/>
      <dgm:spPr/>
      <dgm:t>
        <a:bodyPr/>
        <a:lstStyle/>
        <a:p>
          <a:endParaRPr lang="ru-RU"/>
        </a:p>
      </dgm:t>
    </dgm:pt>
    <dgm:pt modelId="{026D44BC-0DE7-492E-AC84-10974815C336}" type="sibTrans" cxnId="{834B6042-E460-4688-9CFB-2F38AAE2E23C}">
      <dgm:prSet/>
      <dgm:spPr/>
      <dgm:t>
        <a:bodyPr/>
        <a:lstStyle/>
        <a:p>
          <a:endParaRPr lang="ru-RU"/>
        </a:p>
      </dgm:t>
    </dgm:pt>
    <dgm:pt modelId="{4ECABFFD-35E8-4C2C-9771-DB959C0D2FD6}">
      <dgm:prSet phldrT="[Текст]">
        <dgm:style>
          <a:lnRef idx="1">
            <a:schemeClr val="accent3"/>
          </a:lnRef>
          <a:fillRef idx="2">
            <a:schemeClr val="accent3"/>
          </a:fillRef>
          <a:effectRef idx="1">
            <a:schemeClr val="accent3"/>
          </a:effectRef>
          <a:fontRef idx="minor">
            <a:schemeClr val="dk1"/>
          </a:fontRef>
        </dgm:style>
      </dgm:prSet>
      <dgm:spPr/>
      <dgm:t>
        <a:bodyPr/>
        <a:lstStyle/>
        <a:p>
          <a:r>
            <a:rPr lang="ru-RU" dirty="0">
              <a:solidFill>
                <a:schemeClr val="accent4">
                  <a:lumMod val="50000"/>
                </a:schemeClr>
              </a:solidFill>
            </a:rPr>
            <a:t>По типам расходных обязательств</a:t>
          </a:r>
        </a:p>
      </dgm:t>
    </dgm:pt>
    <dgm:pt modelId="{83C76DE8-8453-491E-89DA-D26628CD7C1F}" type="parTrans" cxnId="{370D86A3-90A7-4FB0-BD47-E9236A9C9C99}">
      <dgm:prSet/>
      <dgm:spPr/>
      <dgm:t>
        <a:bodyPr/>
        <a:lstStyle/>
        <a:p>
          <a:endParaRPr lang="ru-RU"/>
        </a:p>
      </dgm:t>
    </dgm:pt>
    <dgm:pt modelId="{1551B664-41FB-4207-8BBB-816C2B4F17A2}" type="sibTrans" cxnId="{370D86A3-90A7-4FB0-BD47-E9236A9C9C99}">
      <dgm:prSet/>
      <dgm:spPr/>
      <dgm:t>
        <a:bodyPr/>
        <a:lstStyle/>
        <a:p>
          <a:endParaRPr lang="ru-RU"/>
        </a:p>
      </dgm:t>
    </dgm:pt>
    <dgm:pt modelId="{F04F3FFB-3D7A-4E38-8261-A739DA05F18D}" type="pres">
      <dgm:prSet presAssocID="{1C8F35CF-299E-4983-9278-716B92484A73}" presName="cycle" presStyleCnt="0">
        <dgm:presLayoutVars>
          <dgm:chMax val="1"/>
          <dgm:dir/>
          <dgm:animLvl val="ctr"/>
          <dgm:resizeHandles val="exact"/>
        </dgm:presLayoutVars>
      </dgm:prSet>
      <dgm:spPr/>
    </dgm:pt>
    <dgm:pt modelId="{BE725B2D-F586-4A1B-B960-F1B94EA54C58}" type="pres">
      <dgm:prSet presAssocID="{D0A8354E-4703-406C-84DC-5D9026CCA8DC}" presName="centerShape" presStyleLbl="node0" presStyleIdx="0" presStyleCnt="1" custScaleX="116766" custScaleY="64620"/>
      <dgm:spPr/>
    </dgm:pt>
    <dgm:pt modelId="{1326B9B0-0EA2-410D-8266-A45126940775}" type="pres">
      <dgm:prSet presAssocID="{844F70C7-3306-4846-8B17-780B13FB85C0}" presName="parTrans" presStyleLbl="bgSibTrans2D1" presStyleIdx="0" presStyleCnt="4"/>
      <dgm:spPr/>
    </dgm:pt>
    <dgm:pt modelId="{050A3D06-2F1B-45F2-82B2-CA5927CF5AF0}" type="pres">
      <dgm:prSet presAssocID="{FDA03024-AFDC-4C38-B2BF-AE0021061E3C}" presName="node" presStyleLbl="node1" presStyleIdx="0" presStyleCnt="4" custScaleX="91600" custScaleY="63918">
        <dgm:presLayoutVars>
          <dgm:bulletEnabled val="1"/>
        </dgm:presLayoutVars>
      </dgm:prSet>
      <dgm:spPr/>
    </dgm:pt>
    <dgm:pt modelId="{BAAF49A3-E4AC-4E81-AC8D-C52889666EF8}" type="pres">
      <dgm:prSet presAssocID="{91AD4358-6A7A-44DA-A88A-D24BB0B70B10}" presName="parTrans" presStyleLbl="bgSibTrans2D1" presStyleIdx="1" presStyleCnt="4" custLinFactNeighborX="2078" custLinFactNeighborY="3810"/>
      <dgm:spPr/>
    </dgm:pt>
    <dgm:pt modelId="{6A70A1FE-53BB-44E7-9310-2B04C0590B0A}" type="pres">
      <dgm:prSet presAssocID="{3F704B5A-B7E1-486B-82E2-8C9F875CB84C}" presName="node" presStyleLbl="node1" presStyleIdx="1" presStyleCnt="4" custScaleX="105387" custScaleY="79083">
        <dgm:presLayoutVars>
          <dgm:bulletEnabled val="1"/>
        </dgm:presLayoutVars>
      </dgm:prSet>
      <dgm:spPr/>
    </dgm:pt>
    <dgm:pt modelId="{AD82A728-B52C-442A-A2BA-B1D07FF53459}" type="pres">
      <dgm:prSet presAssocID="{EF831116-AF7E-4EA6-8ABC-98ED62EC3D01}" presName="parTrans" presStyleLbl="bgSibTrans2D1" presStyleIdx="2" presStyleCnt="4"/>
      <dgm:spPr/>
    </dgm:pt>
    <dgm:pt modelId="{B9E8586C-AA25-411F-9D9C-6C82B2D13F6D}" type="pres">
      <dgm:prSet presAssocID="{5555C06A-4ECA-47FA-B993-A222FCD3F535}" presName="node" presStyleLbl="node1" presStyleIdx="2" presStyleCnt="4" custScaleX="96542" custScaleY="81122">
        <dgm:presLayoutVars>
          <dgm:bulletEnabled val="1"/>
        </dgm:presLayoutVars>
      </dgm:prSet>
      <dgm:spPr/>
    </dgm:pt>
    <dgm:pt modelId="{36174143-0D96-47F1-94A5-A84FBC98A7DD}" type="pres">
      <dgm:prSet presAssocID="{83C76DE8-8453-491E-89DA-D26628CD7C1F}" presName="parTrans" presStyleLbl="bgSibTrans2D1" presStyleIdx="3" presStyleCnt="4"/>
      <dgm:spPr/>
    </dgm:pt>
    <dgm:pt modelId="{2BE3BB4F-4E1A-4D89-A918-8FC32FDA86E2}" type="pres">
      <dgm:prSet presAssocID="{4ECABFFD-35E8-4C2C-9771-DB959C0D2FD6}" presName="node" presStyleLbl="node1" presStyleIdx="3" presStyleCnt="4" custScaleX="88373" custScaleY="65419">
        <dgm:presLayoutVars>
          <dgm:bulletEnabled val="1"/>
        </dgm:presLayoutVars>
      </dgm:prSet>
      <dgm:spPr/>
    </dgm:pt>
  </dgm:ptLst>
  <dgm:cxnLst>
    <dgm:cxn modelId="{74841902-5316-475B-8F2D-7DCB292D44D7}" type="presOf" srcId="{83C76DE8-8453-491E-89DA-D26628CD7C1F}" destId="{36174143-0D96-47F1-94A5-A84FBC98A7DD}" srcOrd="0" destOrd="0" presId="urn:microsoft.com/office/officeart/2005/8/layout/radial4"/>
    <dgm:cxn modelId="{E7AF5B10-3934-43FA-96DB-4A75FC462C3D}" srcId="{D0A8354E-4703-406C-84DC-5D9026CCA8DC}" destId="{3F704B5A-B7E1-486B-82E2-8C9F875CB84C}" srcOrd="1" destOrd="0" parTransId="{91AD4358-6A7A-44DA-A88A-D24BB0B70B10}" sibTransId="{502D2674-C973-47F1-B76B-BFAF23F8A38A}"/>
    <dgm:cxn modelId="{C2E4255D-830D-4B31-8F2B-0F484D2E0E48}" type="presOf" srcId="{FDA03024-AFDC-4C38-B2BF-AE0021061E3C}" destId="{050A3D06-2F1B-45F2-82B2-CA5927CF5AF0}" srcOrd="0" destOrd="0" presId="urn:microsoft.com/office/officeart/2005/8/layout/radial4"/>
    <dgm:cxn modelId="{834B6042-E460-4688-9CFB-2F38AAE2E23C}" srcId="{D0A8354E-4703-406C-84DC-5D9026CCA8DC}" destId="{5555C06A-4ECA-47FA-B993-A222FCD3F535}" srcOrd="2" destOrd="0" parTransId="{EF831116-AF7E-4EA6-8ABC-98ED62EC3D01}" sibTransId="{026D44BC-0DE7-492E-AC84-10974815C336}"/>
    <dgm:cxn modelId="{0527C362-BC0A-40CA-8341-F753D0718316}" type="presOf" srcId="{EF831116-AF7E-4EA6-8ABC-98ED62EC3D01}" destId="{AD82A728-B52C-442A-A2BA-B1D07FF53459}" srcOrd="0" destOrd="0" presId="urn:microsoft.com/office/officeart/2005/8/layout/radial4"/>
    <dgm:cxn modelId="{89D20764-1F5D-4AC7-91F8-DDE955DC1994}" type="presOf" srcId="{844F70C7-3306-4846-8B17-780B13FB85C0}" destId="{1326B9B0-0EA2-410D-8266-A45126940775}" srcOrd="0" destOrd="0" presId="urn:microsoft.com/office/officeart/2005/8/layout/radial4"/>
    <dgm:cxn modelId="{E0414159-3C88-493C-9EC5-018821CB2934}" type="presOf" srcId="{4ECABFFD-35E8-4C2C-9771-DB959C0D2FD6}" destId="{2BE3BB4F-4E1A-4D89-A918-8FC32FDA86E2}" srcOrd="0" destOrd="0" presId="urn:microsoft.com/office/officeart/2005/8/layout/radial4"/>
    <dgm:cxn modelId="{3DDDB47D-1836-4380-9926-14084A6B9FC3}" type="presOf" srcId="{3F704B5A-B7E1-486B-82E2-8C9F875CB84C}" destId="{6A70A1FE-53BB-44E7-9310-2B04C0590B0A}" srcOrd="0" destOrd="0" presId="urn:microsoft.com/office/officeart/2005/8/layout/radial4"/>
    <dgm:cxn modelId="{46649882-EDCB-44C5-82D7-64330750DC8E}" type="presOf" srcId="{1C8F35CF-299E-4983-9278-716B92484A73}" destId="{F04F3FFB-3D7A-4E38-8261-A739DA05F18D}" srcOrd="0" destOrd="0" presId="urn:microsoft.com/office/officeart/2005/8/layout/radial4"/>
    <dgm:cxn modelId="{734D5595-2855-4EC5-AB95-113D6F2EB857}" srcId="{1C8F35CF-299E-4983-9278-716B92484A73}" destId="{D0A8354E-4703-406C-84DC-5D9026CCA8DC}" srcOrd="0" destOrd="0" parTransId="{C2D65333-E470-4E00-AB68-F8812FE247E4}" sibTransId="{1DD7EBDE-5397-4EF3-8A72-2910EB231063}"/>
    <dgm:cxn modelId="{370D86A3-90A7-4FB0-BD47-E9236A9C9C99}" srcId="{D0A8354E-4703-406C-84DC-5D9026CCA8DC}" destId="{4ECABFFD-35E8-4C2C-9771-DB959C0D2FD6}" srcOrd="3" destOrd="0" parTransId="{83C76DE8-8453-491E-89DA-D26628CD7C1F}" sibTransId="{1551B664-41FB-4207-8BBB-816C2B4F17A2}"/>
    <dgm:cxn modelId="{A83F84A4-CDF2-44A7-863F-69CD45949034}" type="presOf" srcId="{5555C06A-4ECA-47FA-B993-A222FCD3F535}" destId="{B9E8586C-AA25-411F-9D9C-6C82B2D13F6D}" srcOrd="0" destOrd="0" presId="urn:microsoft.com/office/officeart/2005/8/layout/radial4"/>
    <dgm:cxn modelId="{0F33CAB2-9E2D-4A92-B966-73C1B014E56F}" type="presOf" srcId="{D0A8354E-4703-406C-84DC-5D9026CCA8DC}" destId="{BE725B2D-F586-4A1B-B960-F1B94EA54C58}" srcOrd="0" destOrd="0" presId="urn:microsoft.com/office/officeart/2005/8/layout/radial4"/>
    <dgm:cxn modelId="{CDCE72C7-9095-47A4-9EE2-89CFD1571B2B}" srcId="{D0A8354E-4703-406C-84DC-5D9026CCA8DC}" destId="{FDA03024-AFDC-4C38-B2BF-AE0021061E3C}" srcOrd="0" destOrd="0" parTransId="{844F70C7-3306-4846-8B17-780B13FB85C0}" sibTransId="{FB52D934-D0B9-426F-8EC9-E4479B642F17}"/>
    <dgm:cxn modelId="{8466B5FE-F608-4562-B07F-0A04E3BC6C97}" type="presOf" srcId="{91AD4358-6A7A-44DA-A88A-D24BB0B70B10}" destId="{BAAF49A3-E4AC-4E81-AC8D-C52889666EF8}" srcOrd="0" destOrd="0" presId="urn:microsoft.com/office/officeart/2005/8/layout/radial4"/>
    <dgm:cxn modelId="{4CCBC118-EC03-4A17-B68E-AF4B2DB0ECBE}" type="presParOf" srcId="{F04F3FFB-3D7A-4E38-8261-A739DA05F18D}" destId="{BE725B2D-F586-4A1B-B960-F1B94EA54C58}" srcOrd="0" destOrd="0" presId="urn:microsoft.com/office/officeart/2005/8/layout/radial4"/>
    <dgm:cxn modelId="{91F4B6D5-8A01-4725-9B3F-119C0173CB85}" type="presParOf" srcId="{F04F3FFB-3D7A-4E38-8261-A739DA05F18D}" destId="{1326B9B0-0EA2-410D-8266-A45126940775}" srcOrd="1" destOrd="0" presId="urn:microsoft.com/office/officeart/2005/8/layout/radial4"/>
    <dgm:cxn modelId="{458C956B-FE84-4C2B-B0A7-0F3CB6BB372E}" type="presParOf" srcId="{F04F3FFB-3D7A-4E38-8261-A739DA05F18D}" destId="{050A3D06-2F1B-45F2-82B2-CA5927CF5AF0}" srcOrd="2" destOrd="0" presId="urn:microsoft.com/office/officeart/2005/8/layout/radial4"/>
    <dgm:cxn modelId="{3303EB7C-DED9-4DBF-982B-41C6130092CD}" type="presParOf" srcId="{F04F3FFB-3D7A-4E38-8261-A739DA05F18D}" destId="{BAAF49A3-E4AC-4E81-AC8D-C52889666EF8}" srcOrd="3" destOrd="0" presId="urn:microsoft.com/office/officeart/2005/8/layout/radial4"/>
    <dgm:cxn modelId="{26A0E108-3022-46A3-A781-9DBA3D58F61F}" type="presParOf" srcId="{F04F3FFB-3D7A-4E38-8261-A739DA05F18D}" destId="{6A70A1FE-53BB-44E7-9310-2B04C0590B0A}" srcOrd="4" destOrd="0" presId="urn:microsoft.com/office/officeart/2005/8/layout/radial4"/>
    <dgm:cxn modelId="{E80CE93D-616F-4A3A-ADE9-62801F03275B}" type="presParOf" srcId="{F04F3FFB-3D7A-4E38-8261-A739DA05F18D}" destId="{AD82A728-B52C-442A-A2BA-B1D07FF53459}" srcOrd="5" destOrd="0" presId="urn:microsoft.com/office/officeart/2005/8/layout/radial4"/>
    <dgm:cxn modelId="{13DF1AD1-9832-4A00-B762-152200F4159F}" type="presParOf" srcId="{F04F3FFB-3D7A-4E38-8261-A739DA05F18D}" destId="{B9E8586C-AA25-411F-9D9C-6C82B2D13F6D}" srcOrd="6" destOrd="0" presId="urn:microsoft.com/office/officeart/2005/8/layout/radial4"/>
    <dgm:cxn modelId="{1F244FED-E396-4E89-86A6-C95C24B2A882}" type="presParOf" srcId="{F04F3FFB-3D7A-4E38-8261-A739DA05F18D}" destId="{36174143-0D96-47F1-94A5-A84FBC98A7DD}" srcOrd="7" destOrd="0" presId="urn:microsoft.com/office/officeart/2005/8/layout/radial4"/>
    <dgm:cxn modelId="{89C226FF-D409-4D69-B024-2CF4CCB7D555}" type="presParOf" srcId="{F04F3FFB-3D7A-4E38-8261-A739DA05F18D}" destId="{2BE3BB4F-4E1A-4D89-A918-8FC32FDA86E2}" srcOrd="8"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DC4FCF-20F1-4030-9A27-D67E435A6DDE}" type="doc">
      <dgm:prSet loTypeId="urn:microsoft.com/office/officeart/2005/8/layout/vList3#1" loCatId="picture" qsTypeId="urn:microsoft.com/office/officeart/2005/8/quickstyle/3d1" qsCatId="3D" csTypeId="urn:microsoft.com/office/officeart/2005/8/colors/accent2_2" csCatId="accent2" phldr="1"/>
      <dgm:spPr/>
      <dgm:t>
        <a:bodyPr/>
        <a:lstStyle/>
        <a:p>
          <a:endParaRPr lang="ru-RU"/>
        </a:p>
      </dgm:t>
    </dgm:pt>
    <dgm:pt modelId="{952D90D4-DAC3-4677-AE1E-F4CC571C7E8C}">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Общегосударственные вопросы</a:t>
          </a:r>
        </a:p>
      </dgm:t>
    </dgm:pt>
    <dgm:pt modelId="{866DA0D5-DD9A-4F4C-A132-56E869EC8D3E}" type="parTrans" cxnId="{8A2B6BCF-E071-41EB-83D9-E7F68F721278}">
      <dgm:prSet/>
      <dgm:spPr/>
      <dgm:t>
        <a:bodyPr/>
        <a:lstStyle/>
        <a:p>
          <a:endParaRPr lang="ru-RU" sz="1400"/>
        </a:p>
      </dgm:t>
    </dgm:pt>
    <dgm:pt modelId="{B3D6F599-1DDC-43F3-8E41-0CAB3608A824}" type="sibTrans" cxnId="{8A2B6BCF-E071-41EB-83D9-E7F68F721278}">
      <dgm:prSet/>
      <dgm:spPr/>
      <dgm:t>
        <a:bodyPr/>
        <a:lstStyle/>
        <a:p>
          <a:endParaRPr lang="ru-RU" sz="1400"/>
        </a:p>
      </dgm:t>
    </dgm:pt>
    <dgm:pt modelId="{0CFFBFC6-12C9-4759-B0BF-447A49980AF7}">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Национальная безопасность  и правоохранительная деятельность</a:t>
          </a:r>
        </a:p>
      </dgm:t>
    </dgm:pt>
    <dgm:pt modelId="{4C2BD734-4707-4FA6-A0B6-837A1C2309AA}" type="parTrans" cxnId="{D4B018B7-E4C1-4781-8E83-6881567C7158}">
      <dgm:prSet/>
      <dgm:spPr/>
      <dgm:t>
        <a:bodyPr/>
        <a:lstStyle/>
        <a:p>
          <a:endParaRPr lang="ru-RU" sz="1400"/>
        </a:p>
      </dgm:t>
    </dgm:pt>
    <dgm:pt modelId="{4313D71B-D4F4-4A1B-860C-C6B391EE0998}" type="sibTrans" cxnId="{D4B018B7-E4C1-4781-8E83-6881567C7158}">
      <dgm:prSet/>
      <dgm:spPr/>
      <dgm:t>
        <a:bodyPr/>
        <a:lstStyle/>
        <a:p>
          <a:endParaRPr lang="ru-RU" sz="1400"/>
        </a:p>
      </dgm:t>
    </dgm:pt>
    <dgm:pt modelId="{5049FFE2-EF29-4BDE-93B3-1336BF5AF57D}">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Национальная экономика</a:t>
          </a:r>
        </a:p>
      </dgm:t>
    </dgm:pt>
    <dgm:pt modelId="{A7B54E92-5758-46E6-87F4-F7B8B2977D17}" type="parTrans" cxnId="{829AB1A7-7A79-466A-B5C3-C0791A9394A8}">
      <dgm:prSet/>
      <dgm:spPr/>
      <dgm:t>
        <a:bodyPr/>
        <a:lstStyle/>
        <a:p>
          <a:endParaRPr lang="ru-RU" sz="1400"/>
        </a:p>
      </dgm:t>
    </dgm:pt>
    <dgm:pt modelId="{6B857907-8DA5-4464-9C26-03029E85331B}" type="sibTrans" cxnId="{829AB1A7-7A79-466A-B5C3-C0791A9394A8}">
      <dgm:prSet/>
      <dgm:spPr/>
      <dgm:t>
        <a:bodyPr/>
        <a:lstStyle/>
        <a:p>
          <a:endParaRPr lang="ru-RU" sz="1400"/>
        </a:p>
      </dgm:t>
    </dgm:pt>
    <dgm:pt modelId="{55EBBB03-6556-42B8-A9E9-173C6875B3BC}">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Охрана окружающей среды</a:t>
          </a:r>
        </a:p>
      </dgm:t>
    </dgm:pt>
    <dgm:pt modelId="{23AFF7FF-0F33-47D5-8B7B-7CDFD209EB1F}" type="parTrans" cxnId="{2C516F85-F176-43AB-B77C-2798037501F7}">
      <dgm:prSet/>
      <dgm:spPr/>
      <dgm:t>
        <a:bodyPr/>
        <a:lstStyle/>
        <a:p>
          <a:endParaRPr lang="ru-RU" sz="1400"/>
        </a:p>
      </dgm:t>
    </dgm:pt>
    <dgm:pt modelId="{A1FD0A67-8476-406F-A51B-3B472C14B2DC}" type="sibTrans" cxnId="{2C516F85-F176-43AB-B77C-2798037501F7}">
      <dgm:prSet/>
      <dgm:spPr/>
      <dgm:t>
        <a:bodyPr/>
        <a:lstStyle/>
        <a:p>
          <a:endParaRPr lang="ru-RU" sz="1400"/>
        </a:p>
      </dgm:t>
    </dgm:pt>
    <dgm:pt modelId="{28D1C18B-4970-4EF2-B78B-2EBF8E9EA2FA}">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Образование</a:t>
          </a:r>
        </a:p>
      </dgm:t>
    </dgm:pt>
    <dgm:pt modelId="{716A1495-A29C-4D70-A2B7-6D80D00CFA78}" type="parTrans" cxnId="{0CF40759-AE51-45C5-B860-378D5F4DCF35}">
      <dgm:prSet/>
      <dgm:spPr/>
      <dgm:t>
        <a:bodyPr/>
        <a:lstStyle/>
        <a:p>
          <a:endParaRPr lang="ru-RU" sz="1400"/>
        </a:p>
      </dgm:t>
    </dgm:pt>
    <dgm:pt modelId="{6E75925A-175B-4EC6-A5EA-AABD86B57D39}" type="sibTrans" cxnId="{0CF40759-AE51-45C5-B860-378D5F4DCF35}">
      <dgm:prSet/>
      <dgm:spPr/>
      <dgm:t>
        <a:bodyPr/>
        <a:lstStyle/>
        <a:p>
          <a:endParaRPr lang="ru-RU" sz="1400"/>
        </a:p>
      </dgm:t>
    </dgm:pt>
    <dgm:pt modelId="{26A1E3F9-A30D-4024-8367-B14B3563A2F3}">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Культура,  кинематография</a:t>
          </a:r>
        </a:p>
      </dgm:t>
    </dgm:pt>
    <dgm:pt modelId="{30BCBB87-E596-432E-B56F-B37E3CBFA5B8}" type="parTrans" cxnId="{A9B132D7-1DFB-4040-9695-B5852EA96F4C}">
      <dgm:prSet/>
      <dgm:spPr/>
      <dgm:t>
        <a:bodyPr/>
        <a:lstStyle/>
        <a:p>
          <a:endParaRPr lang="ru-RU" sz="1400"/>
        </a:p>
      </dgm:t>
    </dgm:pt>
    <dgm:pt modelId="{AF5F2B1D-76EE-45F9-9DAB-1BA1C9AABAF0}" type="sibTrans" cxnId="{A9B132D7-1DFB-4040-9695-B5852EA96F4C}">
      <dgm:prSet/>
      <dgm:spPr/>
      <dgm:t>
        <a:bodyPr/>
        <a:lstStyle/>
        <a:p>
          <a:endParaRPr lang="ru-RU" sz="1400"/>
        </a:p>
      </dgm:t>
    </dgm:pt>
    <dgm:pt modelId="{3668E430-433F-4E0E-A895-B6FE908C5535}">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Социальная политика</a:t>
          </a:r>
        </a:p>
      </dgm:t>
    </dgm:pt>
    <dgm:pt modelId="{2AB4993A-1BFE-4A1D-AA1C-12B43E736ACD}" type="parTrans" cxnId="{C7CF2494-5547-4898-8B67-0E4C2126E0DB}">
      <dgm:prSet/>
      <dgm:spPr/>
      <dgm:t>
        <a:bodyPr/>
        <a:lstStyle/>
        <a:p>
          <a:endParaRPr lang="ru-RU" sz="1400"/>
        </a:p>
      </dgm:t>
    </dgm:pt>
    <dgm:pt modelId="{5F3117D9-E619-4968-AE34-BC0134E05830}" type="sibTrans" cxnId="{C7CF2494-5547-4898-8B67-0E4C2126E0DB}">
      <dgm:prSet/>
      <dgm:spPr/>
      <dgm:t>
        <a:bodyPr/>
        <a:lstStyle/>
        <a:p>
          <a:endParaRPr lang="ru-RU" sz="1400"/>
        </a:p>
      </dgm:t>
    </dgm:pt>
    <dgm:pt modelId="{FA02CC56-A894-4BDA-A699-97C5EA0795A7}">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Физическая культура и спорт</a:t>
          </a:r>
        </a:p>
      </dgm:t>
    </dgm:pt>
    <dgm:pt modelId="{E5F4AB27-4C12-44C7-9DAC-D741C8353368}" type="parTrans" cxnId="{B3C2CEF1-D7C2-4A77-A4AD-DF98DD274A95}">
      <dgm:prSet/>
      <dgm:spPr/>
      <dgm:t>
        <a:bodyPr/>
        <a:lstStyle/>
        <a:p>
          <a:endParaRPr lang="ru-RU" sz="1400"/>
        </a:p>
      </dgm:t>
    </dgm:pt>
    <dgm:pt modelId="{8B9DF781-10BB-4EB9-B07C-2B279882A475}" type="sibTrans" cxnId="{B3C2CEF1-D7C2-4A77-A4AD-DF98DD274A95}">
      <dgm:prSet/>
      <dgm:spPr/>
      <dgm:t>
        <a:bodyPr/>
        <a:lstStyle/>
        <a:p>
          <a:endParaRPr lang="ru-RU" sz="1400"/>
        </a:p>
      </dgm:t>
    </dgm:pt>
    <dgm:pt modelId="{3A3E9D35-2621-4761-BFBD-30185527A4B9}">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Обслуживание государственного и муниципального долга</a:t>
          </a:r>
        </a:p>
      </dgm:t>
    </dgm:pt>
    <dgm:pt modelId="{1A00DCD4-B23E-46B7-8D97-A834B0A4D091}" type="parTrans" cxnId="{3EB5C6C0-E9B9-486E-8A92-6FE03507875A}">
      <dgm:prSet/>
      <dgm:spPr/>
      <dgm:t>
        <a:bodyPr/>
        <a:lstStyle/>
        <a:p>
          <a:endParaRPr lang="ru-RU" sz="1400"/>
        </a:p>
      </dgm:t>
    </dgm:pt>
    <dgm:pt modelId="{DE9BE107-31B2-4D8B-9B4F-9D02DBA152CC}" type="sibTrans" cxnId="{3EB5C6C0-E9B9-486E-8A92-6FE03507875A}">
      <dgm:prSet/>
      <dgm:spPr/>
      <dgm:t>
        <a:bodyPr/>
        <a:lstStyle/>
        <a:p>
          <a:endParaRPr lang="ru-RU" sz="1400"/>
        </a:p>
      </dgm:t>
    </dgm:pt>
    <dgm:pt modelId="{555F98A5-2DB4-41C6-93DE-B14428CADBA3}">
      <dgm:prSet custT="1">
        <dgm:style>
          <a:lnRef idx="1">
            <a:schemeClr val="accent3"/>
          </a:lnRef>
          <a:fillRef idx="2">
            <a:schemeClr val="accent3"/>
          </a:fillRef>
          <a:effectRef idx="1">
            <a:schemeClr val="accent3"/>
          </a:effectRef>
          <a:fontRef idx="minor">
            <a:schemeClr val="dk1"/>
          </a:fontRef>
        </dgm:style>
      </dgm:prSet>
      <dgm:spPr/>
      <dgm:t>
        <a:bodyPr/>
        <a:lstStyle/>
        <a:p>
          <a:r>
            <a:rPr lang="ru-RU" sz="1400" dirty="0">
              <a:solidFill>
                <a:schemeClr val="accent4">
                  <a:lumMod val="50000"/>
                </a:schemeClr>
              </a:solidFill>
            </a:rPr>
            <a:t>Межбюджетные трансферты общего характера</a:t>
          </a:r>
        </a:p>
      </dgm:t>
    </dgm:pt>
    <dgm:pt modelId="{F50809FD-FC1F-48C1-86A1-E433BB55E262}" type="parTrans" cxnId="{AB489C5E-255C-4FB4-B7A1-F51593FD64B1}">
      <dgm:prSet/>
      <dgm:spPr/>
      <dgm:t>
        <a:bodyPr/>
        <a:lstStyle/>
        <a:p>
          <a:endParaRPr lang="ru-RU" sz="1400"/>
        </a:p>
      </dgm:t>
    </dgm:pt>
    <dgm:pt modelId="{2BEF53BD-0AEF-4EE2-92DF-A59F4F669241}" type="sibTrans" cxnId="{AB489C5E-255C-4FB4-B7A1-F51593FD64B1}">
      <dgm:prSet/>
      <dgm:spPr/>
      <dgm:t>
        <a:bodyPr/>
        <a:lstStyle/>
        <a:p>
          <a:endParaRPr lang="ru-RU" sz="1400"/>
        </a:p>
      </dgm:t>
    </dgm:pt>
    <dgm:pt modelId="{6726C199-11E3-466B-B6CB-A7FA0991D0F1}" type="pres">
      <dgm:prSet presAssocID="{72DC4FCF-20F1-4030-9A27-D67E435A6DDE}" presName="linearFlow" presStyleCnt="0">
        <dgm:presLayoutVars>
          <dgm:dir/>
          <dgm:resizeHandles val="exact"/>
        </dgm:presLayoutVars>
      </dgm:prSet>
      <dgm:spPr/>
    </dgm:pt>
    <dgm:pt modelId="{7C167442-81CE-4169-AAA0-ED4DF2E09277}" type="pres">
      <dgm:prSet presAssocID="{952D90D4-DAC3-4677-AE1E-F4CC571C7E8C}" presName="composite" presStyleCnt="0"/>
      <dgm:spPr/>
    </dgm:pt>
    <dgm:pt modelId="{4E32A47B-6DFD-4572-B42D-C7BEAAF05E47}" type="pres">
      <dgm:prSet presAssocID="{952D90D4-DAC3-4677-AE1E-F4CC571C7E8C}" presName="imgShp" presStyleLbl="fgImgPlace1" presStyleIdx="0" presStyleCnt="10" custLinFactNeighborX="-53450" custLinFactNeighborY="-103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dgm:spPr>
    </dgm:pt>
    <dgm:pt modelId="{F0661283-4E7A-4CB9-867E-2886DE3454CC}" type="pres">
      <dgm:prSet presAssocID="{952D90D4-DAC3-4677-AE1E-F4CC571C7E8C}" presName="txShp" presStyleLbl="node1" presStyleIdx="0" presStyleCnt="10">
        <dgm:presLayoutVars>
          <dgm:bulletEnabled val="1"/>
        </dgm:presLayoutVars>
      </dgm:prSet>
      <dgm:spPr/>
    </dgm:pt>
    <dgm:pt modelId="{5B68A5DE-C614-461B-A18B-5A33709033D5}" type="pres">
      <dgm:prSet presAssocID="{B3D6F599-1DDC-43F3-8E41-0CAB3608A824}" presName="spacing" presStyleCnt="0"/>
      <dgm:spPr/>
    </dgm:pt>
    <dgm:pt modelId="{40F86BE1-0D30-4DE7-A2B6-0C5965FD8307}" type="pres">
      <dgm:prSet presAssocID="{0CFFBFC6-12C9-4759-B0BF-447A49980AF7}" presName="composite" presStyleCnt="0"/>
      <dgm:spPr/>
    </dgm:pt>
    <dgm:pt modelId="{9F429099-01B2-44F9-AC3F-BE2BC2AC2974}" type="pres">
      <dgm:prSet presAssocID="{0CFFBFC6-12C9-4759-B0BF-447A49980AF7}" presName="imgShp" presStyleLbl="fgImgPlace1" presStyleIdx="1" presStyleCnt="10" custLinFactNeighborX="-53450" custLinFactNeighborY="-734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23000" r="-123000"/>
          </a:stretch>
        </a:blipFill>
      </dgm:spPr>
    </dgm:pt>
    <dgm:pt modelId="{48E831E8-724D-4949-BA9F-112BD7CBB1C2}" type="pres">
      <dgm:prSet presAssocID="{0CFFBFC6-12C9-4759-B0BF-447A49980AF7}" presName="txShp" presStyleLbl="node1" presStyleIdx="1" presStyleCnt="10">
        <dgm:presLayoutVars>
          <dgm:bulletEnabled val="1"/>
        </dgm:presLayoutVars>
      </dgm:prSet>
      <dgm:spPr/>
    </dgm:pt>
    <dgm:pt modelId="{E44BBA27-81F1-420A-9E49-000C3CA50EC3}" type="pres">
      <dgm:prSet presAssocID="{4313D71B-D4F4-4A1B-860C-C6B391EE0998}" presName="spacing" presStyleCnt="0"/>
      <dgm:spPr/>
    </dgm:pt>
    <dgm:pt modelId="{89EC3782-7FBF-4AD2-850C-9CEC7D814822}" type="pres">
      <dgm:prSet presAssocID="{5049FFE2-EF29-4BDE-93B3-1336BF5AF57D}" presName="composite" presStyleCnt="0"/>
      <dgm:spPr/>
    </dgm:pt>
    <dgm:pt modelId="{A7732781-A45C-4D7B-ADB8-FB12202163CF}" type="pres">
      <dgm:prSet presAssocID="{5049FFE2-EF29-4BDE-93B3-1336BF5AF57D}" presName="imgShp" presStyleLbl="fgImgPlace1" presStyleIdx="2" presStyleCnt="10" custLinFactNeighborX="-53450" custLinFactNeighborY="3998"/>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36000" r="-36000"/>
          </a:stretch>
        </a:blipFill>
      </dgm:spPr>
    </dgm:pt>
    <dgm:pt modelId="{EF8A1A9E-DDD9-494B-9BDE-53F02754BAEC}" type="pres">
      <dgm:prSet presAssocID="{5049FFE2-EF29-4BDE-93B3-1336BF5AF57D}" presName="txShp" presStyleLbl="node1" presStyleIdx="2" presStyleCnt="10">
        <dgm:presLayoutVars>
          <dgm:bulletEnabled val="1"/>
        </dgm:presLayoutVars>
      </dgm:prSet>
      <dgm:spPr/>
    </dgm:pt>
    <dgm:pt modelId="{4B9F9BB1-C459-4843-9E9E-240F82191812}" type="pres">
      <dgm:prSet presAssocID="{6B857907-8DA5-4464-9C26-03029E85331B}" presName="spacing" presStyleCnt="0"/>
      <dgm:spPr/>
    </dgm:pt>
    <dgm:pt modelId="{AD83672C-2512-4B7A-A1DF-304171A1C69D}" type="pres">
      <dgm:prSet presAssocID="{55EBBB03-6556-42B8-A9E9-173C6875B3BC}" presName="composite" presStyleCnt="0"/>
      <dgm:spPr/>
    </dgm:pt>
    <dgm:pt modelId="{4DC30EA3-4E2B-41A0-B5F4-09CC89465EC9}" type="pres">
      <dgm:prSet presAssocID="{55EBBB03-6556-42B8-A9E9-173C6875B3BC}" presName="imgShp" presStyleLbl="fgImgPlace1" presStyleIdx="3" presStyleCnt="10" custLinFactNeighborX="-53450" custLinFactNeighborY="-2310"/>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13000" r="-113000"/>
          </a:stretch>
        </a:blipFill>
      </dgm:spPr>
    </dgm:pt>
    <dgm:pt modelId="{E9625F7A-8F94-4430-B580-092D94C63784}" type="pres">
      <dgm:prSet presAssocID="{55EBBB03-6556-42B8-A9E9-173C6875B3BC}" presName="txShp" presStyleLbl="node1" presStyleIdx="3" presStyleCnt="10">
        <dgm:presLayoutVars>
          <dgm:bulletEnabled val="1"/>
        </dgm:presLayoutVars>
      </dgm:prSet>
      <dgm:spPr/>
    </dgm:pt>
    <dgm:pt modelId="{A1C3259C-51FC-40C1-8978-854F8DE18C85}" type="pres">
      <dgm:prSet presAssocID="{A1FD0A67-8476-406F-A51B-3B472C14B2DC}" presName="spacing" presStyleCnt="0"/>
      <dgm:spPr/>
    </dgm:pt>
    <dgm:pt modelId="{D9396DA0-413A-4909-AA2F-D109FD95E92B}" type="pres">
      <dgm:prSet presAssocID="{28D1C18B-4970-4EF2-B78B-2EBF8E9EA2FA}" presName="composite" presStyleCnt="0"/>
      <dgm:spPr/>
    </dgm:pt>
    <dgm:pt modelId="{1EC63AAA-D2D3-4619-B05B-51F5504C6E2D}" type="pres">
      <dgm:prSet presAssocID="{28D1C18B-4970-4EF2-B78B-2EBF8E9EA2FA}" presName="imgShp" presStyleLbl="fgImgPlace1" presStyleIdx="4" presStyleCnt="10" custLinFactNeighborX="-53450" custLinFactNeighborY="-8617"/>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37000" r="-37000"/>
          </a:stretch>
        </a:blipFill>
      </dgm:spPr>
    </dgm:pt>
    <dgm:pt modelId="{D6ED9649-6E76-42BB-A95C-D5BA414E36F9}" type="pres">
      <dgm:prSet presAssocID="{28D1C18B-4970-4EF2-B78B-2EBF8E9EA2FA}" presName="txShp" presStyleLbl="node1" presStyleIdx="4" presStyleCnt="10">
        <dgm:presLayoutVars>
          <dgm:bulletEnabled val="1"/>
        </dgm:presLayoutVars>
      </dgm:prSet>
      <dgm:spPr/>
    </dgm:pt>
    <dgm:pt modelId="{EBE5D83A-78A7-405C-8FF9-0D696B7328A7}" type="pres">
      <dgm:prSet presAssocID="{6E75925A-175B-4EC6-A5EA-AABD86B57D39}" presName="spacing" presStyleCnt="0"/>
      <dgm:spPr/>
    </dgm:pt>
    <dgm:pt modelId="{4EB98F4D-5C3D-4CD5-B9FE-AEE957B26A27}" type="pres">
      <dgm:prSet presAssocID="{26A1E3F9-A30D-4024-8367-B14B3563A2F3}" presName="composite" presStyleCnt="0"/>
      <dgm:spPr/>
    </dgm:pt>
    <dgm:pt modelId="{A78FB94B-2D08-445D-AA70-2CC8C9FE6AD0}" type="pres">
      <dgm:prSet presAssocID="{26A1E3F9-A30D-4024-8367-B14B3563A2F3}" presName="imgShp" presStyleLbl="fgImgPlace1" presStyleIdx="5" presStyleCnt="10" custLinFactNeighborX="-53450" custLinFactNeighborY="2724"/>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38000" r="-38000"/>
          </a:stretch>
        </a:blipFill>
      </dgm:spPr>
    </dgm:pt>
    <dgm:pt modelId="{07ACF89F-2211-4C75-A018-2EE44F9DA550}" type="pres">
      <dgm:prSet presAssocID="{26A1E3F9-A30D-4024-8367-B14B3563A2F3}" presName="txShp" presStyleLbl="node1" presStyleIdx="5" presStyleCnt="10">
        <dgm:presLayoutVars>
          <dgm:bulletEnabled val="1"/>
        </dgm:presLayoutVars>
      </dgm:prSet>
      <dgm:spPr/>
    </dgm:pt>
    <dgm:pt modelId="{AEC2791E-0886-46A6-9E12-5EC034E8E410}" type="pres">
      <dgm:prSet presAssocID="{AF5F2B1D-76EE-45F9-9DAB-1BA1C9AABAF0}" presName="spacing" presStyleCnt="0"/>
      <dgm:spPr/>
    </dgm:pt>
    <dgm:pt modelId="{12D1383D-4A33-4983-9A8D-93FE8C8748FC}" type="pres">
      <dgm:prSet presAssocID="{3668E430-433F-4E0E-A895-B6FE908C5535}" presName="composite" presStyleCnt="0"/>
      <dgm:spPr/>
    </dgm:pt>
    <dgm:pt modelId="{1D062E86-32A6-4CD3-A5AB-505EB6297FB0}" type="pres">
      <dgm:prSet presAssocID="{3668E430-433F-4E0E-A895-B6FE908C5535}" presName="imgShp" presStyleLbl="fgImgPlace1" presStyleIdx="6" presStyleCnt="10" custLinFactNeighborX="-53450" custLinFactNeighborY="-3584"/>
      <dgm:spPr>
        <a:blipFill>
          <a:blip xmlns:r="http://schemas.openxmlformats.org/officeDocument/2006/relationships" r:embed="rId7" cstate="print">
            <a:extLst>
              <a:ext uri="{28A0092B-C50C-407E-A947-70E740481C1C}">
                <a14:useLocalDpi xmlns:a14="http://schemas.microsoft.com/office/drawing/2010/main" val="0"/>
              </a:ext>
            </a:extLst>
          </a:blip>
          <a:srcRect/>
          <a:stretch>
            <a:fillRect l="-103000" r="-103000"/>
          </a:stretch>
        </a:blipFill>
      </dgm:spPr>
    </dgm:pt>
    <dgm:pt modelId="{5E58AD27-9D16-4FF3-848B-E9F44F3D92B3}" type="pres">
      <dgm:prSet presAssocID="{3668E430-433F-4E0E-A895-B6FE908C5535}" presName="txShp" presStyleLbl="node1" presStyleIdx="6" presStyleCnt="10" custLinFactNeighborX="155" custLinFactNeighborY="-3584">
        <dgm:presLayoutVars>
          <dgm:bulletEnabled val="1"/>
        </dgm:presLayoutVars>
      </dgm:prSet>
      <dgm:spPr/>
    </dgm:pt>
    <dgm:pt modelId="{C14A2CC5-A59B-4C35-998E-FA873E099FBD}" type="pres">
      <dgm:prSet presAssocID="{5F3117D9-E619-4968-AE34-BC0134E05830}" presName="spacing" presStyleCnt="0"/>
      <dgm:spPr/>
    </dgm:pt>
    <dgm:pt modelId="{3D32F113-5FB5-422E-9D2D-724042B1A7F7}" type="pres">
      <dgm:prSet presAssocID="{FA02CC56-A894-4BDA-A699-97C5EA0795A7}" presName="composite" presStyleCnt="0"/>
      <dgm:spPr/>
    </dgm:pt>
    <dgm:pt modelId="{FA2AEB97-0648-42E5-A806-BFF5E1658F81}" type="pres">
      <dgm:prSet presAssocID="{FA02CC56-A894-4BDA-A699-97C5EA0795A7}" presName="imgShp" presStyleLbl="fgImgPlace1" presStyleIdx="7" presStyleCnt="10" custLinFactNeighborX="-53450" custLinFactNeighborY="7757"/>
      <dgm:spPr>
        <a:blipFill>
          <a:blip xmlns:r="http://schemas.openxmlformats.org/officeDocument/2006/relationships" r:embed="rId8" cstate="print">
            <a:extLst>
              <a:ext uri="{28A0092B-C50C-407E-A947-70E740481C1C}">
                <a14:useLocalDpi xmlns:a14="http://schemas.microsoft.com/office/drawing/2010/main" val="0"/>
              </a:ext>
            </a:extLst>
          </a:blip>
          <a:srcRect/>
          <a:stretch>
            <a:fillRect l="-14000" r="-14000"/>
          </a:stretch>
        </a:blipFill>
      </dgm:spPr>
    </dgm:pt>
    <dgm:pt modelId="{4BE343BF-78A8-422C-BB7E-5739E5F2F3A8}" type="pres">
      <dgm:prSet presAssocID="{FA02CC56-A894-4BDA-A699-97C5EA0795A7}" presName="txShp" presStyleLbl="node1" presStyleIdx="7" presStyleCnt="10">
        <dgm:presLayoutVars>
          <dgm:bulletEnabled val="1"/>
        </dgm:presLayoutVars>
      </dgm:prSet>
      <dgm:spPr/>
    </dgm:pt>
    <dgm:pt modelId="{236F0E5C-0875-4B4F-9926-252DFCC82FEA}" type="pres">
      <dgm:prSet presAssocID="{8B9DF781-10BB-4EB9-B07C-2B279882A475}" presName="spacing" presStyleCnt="0"/>
      <dgm:spPr/>
    </dgm:pt>
    <dgm:pt modelId="{605AF66B-1FF2-4536-ACCD-4BA656590767}" type="pres">
      <dgm:prSet presAssocID="{3A3E9D35-2621-4761-BFBD-30185527A4B9}" presName="composite" presStyleCnt="0"/>
      <dgm:spPr/>
    </dgm:pt>
    <dgm:pt modelId="{D2F11215-7F2F-47C3-8132-78D7C26F3E74}" type="pres">
      <dgm:prSet presAssocID="{3A3E9D35-2621-4761-BFBD-30185527A4B9}" presName="imgShp" presStyleLbl="fgImgPlace1" presStyleIdx="8" presStyleCnt="10" custLinFactNeighborX="-53450" custLinFactNeighborY="1449"/>
      <dgm:spPr>
        <a:blipFill>
          <a:blip xmlns:r="http://schemas.openxmlformats.org/officeDocument/2006/relationships" r:embed="rId9" cstate="print">
            <a:extLst>
              <a:ext uri="{28A0092B-C50C-407E-A947-70E740481C1C}">
                <a14:useLocalDpi xmlns:a14="http://schemas.microsoft.com/office/drawing/2010/main" val="0"/>
              </a:ext>
            </a:extLst>
          </a:blip>
          <a:srcRect/>
          <a:stretch>
            <a:fillRect l="-133000" r="-133000"/>
          </a:stretch>
        </a:blipFill>
      </dgm:spPr>
    </dgm:pt>
    <dgm:pt modelId="{3A92D9E5-C1EF-4F1F-9634-4470C1604149}" type="pres">
      <dgm:prSet presAssocID="{3A3E9D35-2621-4761-BFBD-30185527A4B9}" presName="txShp" presStyleLbl="node1" presStyleIdx="8" presStyleCnt="10">
        <dgm:presLayoutVars>
          <dgm:bulletEnabled val="1"/>
        </dgm:presLayoutVars>
      </dgm:prSet>
      <dgm:spPr/>
    </dgm:pt>
    <dgm:pt modelId="{18BF7ABC-DE83-4FFA-A4D3-C7F0BDE67982}" type="pres">
      <dgm:prSet presAssocID="{DE9BE107-31B2-4D8B-9B4F-9D02DBA152CC}" presName="spacing" presStyleCnt="0"/>
      <dgm:spPr/>
    </dgm:pt>
    <dgm:pt modelId="{222C60B9-F0BC-4074-BEEA-137970AC878A}" type="pres">
      <dgm:prSet presAssocID="{555F98A5-2DB4-41C6-93DE-B14428CADBA3}" presName="composite" presStyleCnt="0"/>
      <dgm:spPr/>
    </dgm:pt>
    <dgm:pt modelId="{1408A999-7880-45AD-9771-EB86F0EB36E2}" type="pres">
      <dgm:prSet presAssocID="{555F98A5-2DB4-41C6-93DE-B14428CADBA3}" presName="imgShp" presStyleLbl="fgImgPlace1" presStyleIdx="9" presStyleCnt="10" custLinFactNeighborX="-53450" custLinFactNeighborY="-4859"/>
      <dgm:spPr>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dgm:spPr>
    </dgm:pt>
    <dgm:pt modelId="{9D7DAA4C-8DEB-43FC-AE00-8229D74DB7B0}" type="pres">
      <dgm:prSet presAssocID="{555F98A5-2DB4-41C6-93DE-B14428CADBA3}" presName="txShp" presStyleLbl="node1" presStyleIdx="9" presStyleCnt="10">
        <dgm:presLayoutVars>
          <dgm:bulletEnabled val="1"/>
        </dgm:presLayoutVars>
      </dgm:prSet>
      <dgm:spPr/>
    </dgm:pt>
  </dgm:ptLst>
  <dgm:cxnLst>
    <dgm:cxn modelId="{8007A302-405F-4F8E-93A9-CA58E03E8CCA}" type="presOf" srcId="{26A1E3F9-A30D-4024-8367-B14B3563A2F3}" destId="{07ACF89F-2211-4C75-A018-2EE44F9DA550}" srcOrd="0" destOrd="0" presId="urn:microsoft.com/office/officeart/2005/8/layout/vList3#1"/>
    <dgm:cxn modelId="{EDD9C506-73D4-47F9-8911-881CC731B0C6}" type="presOf" srcId="{5049FFE2-EF29-4BDE-93B3-1336BF5AF57D}" destId="{EF8A1A9E-DDD9-494B-9BDE-53F02754BAEC}" srcOrd="0" destOrd="0" presId="urn:microsoft.com/office/officeart/2005/8/layout/vList3#1"/>
    <dgm:cxn modelId="{8E040B20-B701-4B99-9408-E2DD69CD6CF7}" type="presOf" srcId="{FA02CC56-A894-4BDA-A699-97C5EA0795A7}" destId="{4BE343BF-78A8-422C-BB7E-5739E5F2F3A8}" srcOrd="0" destOrd="0" presId="urn:microsoft.com/office/officeart/2005/8/layout/vList3#1"/>
    <dgm:cxn modelId="{9BE96730-8BAF-44B3-ADEF-5BC33377D5C7}" type="presOf" srcId="{555F98A5-2DB4-41C6-93DE-B14428CADBA3}" destId="{9D7DAA4C-8DEB-43FC-AE00-8229D74DB7B0}" srcOrd="0" destOrd="0" presId="urn:microsoft.com/office/officeart/2005/8/layout/vList3#1"/>
    <dgm:cxn modelId="{EDF5FB30-A27D-419C-A135-8AC12DB1A803}" type="presOf" srcId="{0CFFBFC6-12C9-4759-B0BF-447A49980AF7}" destId="{48E831E8-724D-4949-BA9F-112BD7CBB1C2}" srcOrd="0" destOrd="0" presId="urn:microsoft.com/office/officeart/2005/8/layout/vList3#1"/>
    <dgm:cxn modelId="{41BB4836-1038-42B5-B1C7-A57B1E8A421C}" type="presOf" srcId="{952D90D4-DAC3-4677-AE1E-F4CC571C7E8C}" destId="{F0661283-4E7A-4CB9-867E-2886DE3454CC}" srcOrd="0" destOrd="0" presId="urn:microsoft.com/office/officeart/2005/8/layout/vList3#1"/>
    <dgm:cxn modelId="{AB489C5E-255C-4FB4-B7A1-F51593FD64B1}" srcId="{72DC4FCF-20F1-4030-9A27-D67E435A6DDE}" destId="{555F98A5-2DB4-41C6-93DE-B14428CADBA3}" srcOrd="9" destOrd="0" parTransId="{F50809FD-FC1F-48C1-86A1-E433BB55E262}" sibTransId="{2BEF53BD-0AEF-4EE2-92DF-A59F4F669241}"/>
    <dgm:cxn modelId="{0CF40759-AE51-45C5-B860-378D5F4DCF35}" srcId="{72DC4FCF-20F1-4030-9A27-D67E435A6DDE}" destId="{28D1C18B-4970-4EF2-B78B-2EBF8E9EA2FA}" srcOrd="4" destOrd="0" parTransId="{716A1495-A29C-4D70-A2B7-6D80D00CFA78}" sibTransId="{6E75925A-175B-4EC6-A5EA-AABD86B57D39}"/>
    <dgm:cxn modelId="{2C516F85-F176-43AB-B77C-2798037501F7}" srcId="{72DC4FCF-20F1-4030-9A27-D67E435A6DDE}" destId="{55EBBB03-6556-42B8-A9E9-173C6875B3BC}" srcOrd="3" destOrd="0" parTransId="{23AFF7FF-0F33-47D5-8B7B-7CDFD209EB1F}" sibTransId="{A1FD0A67-8476-406F-A51B-3B472C14B2DC}"/>
    <dgm:cxn modelId="{C7CF2494-5547-4898-8B67-0E4C2126E0DB}" srcId="{72DC4FCF-20F1-4030-9A27-D67E435A6DDE}" destId="{3668E430-433F-4E0E-A895-B6FE908C5535}" srcOrd="6" destOrd="0" parTransId="{2AB4993A-1BFE-4A1D-AA1C-12B43E736ACD}" sibTransId="{5F3117D9-E619-4968-AE34-BC0134E05830}"/>
    <dgm:cxn modelId="{D5FF8299-BA59-4C6D-9FA0-2076809948E9}" type="presOf" srcId="{3A3E9D35-2621-4761-BFBD-30185527A4B9}" destId="{3A92D9E5-C1EF-4F1F-9634-4470C1604149}" srcOrd="0" destOrd="0" presId="urn:microsoft.com/office/officeart/2005/8/layout/vList3#1"/>
    <dgm:cxn modelId="{829AB1A7-7A79-466A-B5C3-C0791A9394A8}" srcId="{72DC4FCF-20F1-4030-9A27-D67E435A6DDE}" destId="{5049FFE2-EF29-4BDE-93B3-1336BF5AF57D}" srcOrd="2" destOrd="0" parTransId="{A7B54E92-5758-46E6-87F4-F7B8B2977D17}" sibTransId="{6B857907-8DA5-4464-9C26-03029E85331B}"/>
    <dgm:cxn modelId="{D4B018B7-E4C1-4781-8E83-6881567C7158}" srcId="{72DC4FCF-20F1-4030-9A27-D67E435A6DDE}" destId="{0CFFBFC6-12C9-4759-B0BF-447A49980AF7}" srcOrd="1" destOrd="0" parTransId="{4C2BD734-4707-4FA6-A0B6-837A1C2309AA}" sibTransId="{4313D71B-D4F4-4A1B-860C-C6B391EE0998}"/>
    <dgm:cxn modelId="{3EB5C6C0-E9B9-486E-8A92-6FE03507875A}" srcId="{72DC4FCF-20F1-4030-9A27-D67E435A6DDE}" destId="{3A3E9D35-2621-4761-BFBD-30185527A4B9}" srcOrd="8" destOrd="0" parTransId="{1A00DCD4-B23E-46B7-8D97-A834B0A4D091}" sibTransId="{DE9BE107-31B2-4D8B-9B4F-9D02DBA152CC}"/>
    <dgm:cxn modelId="{A0C20EC3-3EC5-49DB-8F2C-527A9AE85C16}" type="presOf" srcId="{28D1C18B-4970-4EF2-B78B-2EBF8E9EA2FA}" destId="{D6ED9649-6E76-42BB-A95C-D5BA414E36F9}" srcOrd="0" destOrd="0" presId="urn:microsoft.com/office/officeart/2005/8/layout/vList3#1"/>
    <dgm:cxn modelId="{1EA71FC7-9CDA-4892-B47A-7953D73CF601}" type="presOf" srcId="{55EBBB03-6556-42B8-A9E9-173C6875B3BC}" destId="{E9625F7A-8F94-4430-B580-092D94C63784}" srcOrd="0" destOrd="0" presId="urn:microsoft.com/office/officeart/2005/8/layout/vList3#1"/>
    <dgm:cxn modelId="{8A2B6BCF-E071-41EB-83D9-E7F68F721278}" srcId="{72DC4FCF-20F1-4030-9A27-D67E435A6DDE}" destId="{952D90D4-DAC3-4677-AE1E-F4CC571C7E8C}" srcOrd="0" destOrd="0" parTransId="{866DA0D5-DD9A-4F4C-A132-56E869EC8D3E}" sibTransId="{B3D6F599-1DDC-43F3-8E41-0CAB3608A824}"/>
    <dgm:cxn modelId="{A9B132D7-1DFB-4040-9695-B5852EA96F4C}" srcId="{72DC4FCF-20F1-4030-9A27-D67E435A6DDE}" destId="{26A1E3F9-A30D-4024-8367-B14B3563A2F3}" srcOrd="5" destOrd="0" parTransId="{30BCBB87-E596-432E-B56F-B37E3CBFA5B8}" sibTransId="{AF5F2B1D-76EE-45F9-9DAB-1BA1C9AABAF0}"/>
    <dgm:cxn modelId="{04C9F2D9-80B5-438E-A5FB-0CC4F46ADB4F}" type="presOf" srcId="{72DC4FCF-20F1-4030-9A27-D67E435A6DDE}" destId="{6726C199-11E3-466B-B6CB-A7FA0991D0F1}" srcOrd="0" destOrd="0" presId="urn:microsoft.com/office/officeart/2005/8/layout/vList3#1"/>
    <dgm:cxn modelId="{B3C2CEF1-D7C2-4A77-A4AD-DF98DD274A95}" srcId="{72DC4FCF-20F1-4030-9A27-D67E435A6DDE}" destId="{FA02CC56-A894-4BDA-A699-97C5EA0795A7}" srcOrd="7" destOrd="0" parTransId="{E5F4AB27-4C12-44C7-9DAC-D741C8353368}" sibTransId="{8B9DF781-10BB-4EB9-B07C-2B279882A475}"/>
    <dgm:cxn modelId="{19BFC8F4-450D-4EDE-9E0D-A82867202DEE}" type="presOf" srcId="{3668E430-433F-4E0E-A895-B6FE908C5535}" destId="{5E58AD27-9D16-4FF3-848B-E9F44F3D92B3}" srcOrd="0" destOrd="0" presId="urn:microsoft.com/office/officeart/2005/8/layout/vList3#1"/>
    <dgm:cxn modelId="{E9F78DCB-400A-4FFC-A7A0-85753AFE2D1D}" type="presParOf" srcId="{6726C199-11E3-466B-B6CB-A7FA0991D0F1}" destId="{7C167442-81CE-4169-AAA0-ED4DF2E09277}" srcOrd="0" destOrd="0" presId="urn:microsoft.com/office/officeart/2005/8/layout/vList3#1"/>
    <dgm:cxn modelId="{2E9B92F8-2D58-4C2D-9FE1-C390470A9037}" type="presParOf" srcId="{7C167442-81CE-4169-AAA0-ED4DF2E09277}" destId="{4E32A47B-6DFD-4572-B42D-C7BEAAF05E47}" srcOrd="0" destOrd="0" presId="urn:microsoft.com/office/officeart/2005/8/layout/vList3#1"/>
    <dgm:cxn modelId="{28472ADC-5F58-443B-AF28-C4BCEAEE6F56}" type="presParOf" srcId="{7C167442-81CE-4169-AAA0-ED4DF2E09277}" destId="{F0661283-4E7A-4CB9-867E-2886DE3454CC}" srcOrd="1" destOrd="0" presId="urn:microsoft.com/office/officeart/2005/8/layout/vList3#1"/>
    <dgm:cxn modelId="{84FA5A54-82B3-40B9-A956-9177CF5A1613}" type="presParOf" srcId="{6726C199-11E3-466B-B6CB-A7FA0991D0F1}" destId="{5B68A5DE-C614-461B-A18B-5A33709033D5}" srcOrd="1" destOrd="0" presId="urn:microsoft.com/office/officeart/2005/8/layout/vList3#1"/>
    <dgm:cxn modelId="{01BBA12E-0C67-471B-8B63-F78BE77E4C38}" type="presParOf" srcId="{6726C199-11E3-466B-B6CB-A7FA0991D0F1}" destId="{40F86BE1-0D30-4DE7-A2B6-0C5965FD8307}" srcOrd="2" destOrd="0" presId="urn:microsoft.com/office/officeart/2005/8/layout/vList3#1"/>
    <dgm:cxn modelId="{19FB9A47-82C0-4CF2-BD69-2B8E8B723E1F}" type="presParOf" srcId="{40F86BE1-0D30-4DE7-A2B6-0C5965FD8307}" destId="{9F429099-01B2-44F9-AC3F-BE2BC2AC2974}" srcOrd="0" destOrd="0" presId="urn:microsoft.com/office/officeart/2005/8/layout/vList3#1"/>
    <dgm:cxn modelId="{0DCADD41-8414-4B90-9347-846A52FD9633}" type="presParOf" srcId="{40F86BE1-0D30-4DE7-A2B6-0C5965FD8307}" destId="{48E831E8-724D-4949-BA9F-112BD7CBB1C2}" srcOrd="1" destOrd="0" presId="urn:microsoft.com/office/officeart/2005/8/layout/vList3#1"/>
    <dgm:cxn modelId="{31EF4182-53F7-4037-81D9-1CB0C52A64A3}" type="presParOf" srcId="{6726C199-11E3-466B-B6CB-A7FA0991D0F1}" destId="{E44BBA27-81F1-420A-9E49-000C3CA50EC3}" srcOrd="3" destOrd="0" presId="urn:microsoft.com/office/officeart/2005/8/layout/vList3#1"/>
    <dgm:cxn modelId="{1C7A5935-5282-4753-844D-D74DC669ED25}" type="presParOf" srcId="{6726C199-11E3-466B-B6CB-A7FA0991D0F1}" destId="{89EC3782-7FBF-4AD2-850C-9CEC7D814822}" srcOrd="4" destOrd="0" presId="urn:microsoft.com/office/officeart/2005/8/layout/vList3#1"/>
    <dgm:cxn modelId="{C5D99903-EF14-4000-9B46-5B06EEF593E9}" type="presParOf" srcId="{89EC3782-7FBF-4AD2-850C-9CEC7D814822}" destId="{A7732781-A45C-4D7B-ADB8-FB12202163CF}" srcOrd="0" destOrd="0" presId="urn:microsoft.com/office/officeart/2005/8/layout/vList3#1"/>
    <dgm:cxn modelId="{8E1D4F0A-9AD5-4376-BF95-6F6E53528A0A}" type="presParOf" srcId="{89EC3782-7FBF-4AD2-850C-9CEC7D814822}" destId="{EF8A1A9E-DDD9-494B-9BDE-53F02754BAEC}" srcOrd="1" destOrd="0" presId="urn:microsoft.com/office/officeart/2005/8/layout/vList3#1"/>
    <dgm:cxn modelId="{72CB2B09-C59D-48FE-827A-FEC876A610B9}" type="presParOf" srcId="{6726C199-11E3-466B-B6CB-A7FA0991D0F1}" destId="{4B9F9BB1-C459-4843-9E9E-240F82191812}" srcOrd="5" destOrd="0" presId="urn:microsoft.com/office/officeart/2005/8/layout/vList3#1"/>
    <dgm:cxn modelId="{9A76014A-D8DD-4923-AC04-41F9547AA8C2}" type="presParOf" srcId="{6726C199-11E3-466B-B6CB-A7FA0991D0F1}" destId="{AD83672C-2512-4B7A-A1DF-304171A1C69D}" srcOrd="6" destOrd="0" presId="urn:microsoft.com/office/officeart/2005/8/layout/vList3#1"/>
    <dgm:cxn modelId="{E1DCD43A-8AC4-47C6-8D7D-58C0A089CD7E}" type="presParOf" srcId="{AD83672C-2512-4B7A-A1DF-304171A1C69D}" destId="{4DC30EA3-4E2B-41A0-B5F4-09CC89465EC9}" srcOrd="0" destOrd="0" presId="urn:microsoft.com/office/officeart/2005/8/layout/vList3#1"/>
    <dgm:cxn modelId="{E4E673EB-1D0A-4356-89A2-FD84457BBFAC}" type="presParOf" srcId="{AD83672C-2512-4B7A-A1DF-304171A1C69D}" destId="{E9625F7A-8F94-4430-B580-092D94C63784}" srcOrd="1" destOrd="0" presId="urn:microsoft.com/office/officeart/2005/8/layout/vList3#1"/>
    <dgm:cxn modelId="{E79C7DF1-8565-4FEC-89CE-179C2CA31195}" type="presParOf" srcId="{6726C199-11E3-466B-B6CB-A7FA0991D0F1}" destId="{A1C3259C-51FC-40C1-8978-854F8DE18C85}" srcOrd="7" destOrd="0" presId="urn:microsoft.com/office/officeart/2005/8/layout/vList3#1"/>
    <dgm:cxn modelId="{926AD608-D815-4284-AFF0-41D61CC6C0D2}" type="presParOf" srcId="{6726C199-11E3-466B-B6CB-A7FA0991D0F1}" destId="{D9396DA0-413A-4909-AA2F-D109FD95E92B}" srcOrd="8" destOrd="0" presId="urn:microsoft.com/office/officeart/2005/8/layout/vList3#1"/>
    <dgm:cxn modelId="{8C7B3728-5ACB-4017-8170-B896190561B4}" type="presParOf" srcId="{D9396DA0-413A-4909-AA2F-D109FD95E92B}" destId="{1EC63AAA-D2D3-4619-B05B-51F5504C6E2D}" srcOrd="0" destOrd="0" presId="urn:microsoft.com/office/officeart/2005/8/layout/vList3#1"/>
    <dgm:cxn modelId="{FDA55875-E777-4CB4-BA71-1073CAD8599E}" type="presParOf" srcId="{D9396DA0-413A-4909-AA2F-D109FD95E92B}" destId="{D6ED9649-6E76-42BB-A95C-D5BA414E36F9}" srcOrd="1" destOrd="0" presId="urn:microsoft.com/office/officeart/2005/8/layout/vList3#1"/>
    <dgm:cxn modelId="{8BEFD6D6-383C-49C5-A04E-6A21610D3CA6}" type="presParOf" srcId="{6726C199-11E3-466B-B6CB-A7FA0991D0F1}" destId="{EBE5D83A-78A7-405C-8FF9-0D696B7328A7}" srcOrd="9" destOrd="0" presId="urn:microsoft.com/office/officeart/2005/8/layout/vList3#1"/>
    <dgm:cxn modelId="{F074C474-15D1-4A03-90B4-46E6743301F2}" type="presParOf" srcId="{6726C199-11E3-466B-B6CB-A7FA0991D0F1}" destId="{4EB98F4D-5C3D-4CD5-B9FE-AEE957B26A27}" srcOrd="10" destOrd="0" presId="urn:microsoft.com/office/officeart/2005/8/layout/vList3#1"/>
    <dgm:cxn modelId="{542A82C9-332A-4686-BAEB-C6C550F5291B}" type="presParOf" srcId="{4EB98F4D-5C3D-4CD5-B9FE-AEE957B26A27}" destId="{A78FB94B-2D08-445D-AA70-2CC8C9FE6AD0}" srcOrd="0" destOrd="0" presId="urn:microsoft.com/office/officeart/2005/8/layout/vList3#1"/>
    <dgm:cxn modelId="{0393D62D-CA54-4EA7-92B2-7D481DE6CD05}" type="presParOf" srcId="{4EB98F4D-5C3D-4CD5-B9FE-AEE957B26A27}" destId="{07ACF89F-2211-4C75-A018-2EE44F9DA550}" srcOrd="1" destOrd="0" presId="urn:microsoft.com/office/officeart/2005/8/layout/vList3#1"/>
    <dgm:cxn modelId="{19112F0E-2119-49F5-994F-FD0488E99283}" type="presParOf" srcId="{6726C199-11E3-466B-B6CB-A7FA0991D0F1}" destId="{AEC2791E-0886-46A6-9E12-5EC034E8E410}" srcOrd="11" destOrd="0" presId="urn:microsoft.com/office/officeart/2005/8/layout/vList3#1"/>
    <dgm:cxn modelId="{E7F68A2B-3B40-4FEF-8E93-327EB57FCDDC}" type="presParOf" srcId="{6726C199-11E3-466B-B6CB-A7FA0991D0F1}" destId="{12D1383D-4A33-4983-9A8D-93FE8C8748FC}" srcOrd="12" destOrd="0" presId="urn:microsoft.com/office/officeart/2005/8/layout/vList3#1"/>
    <dgm:cxn modelId="{281C3D87-7A87-40E4-B8E4-0073DDCA8AB3}" type="presParOf" srcId="{12D1383D-4A33-4983-9A8D-93FE8C8748FC}" destId="{1D062E86-32A6-4CD3-A5AB-505EB6297FB0}" srcOrd="0" destOrd="0" presId="urn:microsoft.com/office/officeart/2005/8/layout/vList3#1"/>
    <dgm:cxn modelId="{AA3888CA-AA03-49F7-BEEF-F1FDFD7D5226}" type="presParOf" srcId="{12D1383D-4A33-4983-9A8D-93FE8C8748FC}" destId="{5E58AD27-9D16-4FF3-848B-E9F44F3D92B3}" srcOrd="1" destOrd="0" presId="urn:microsoft.com/office/officeart/2005/8/layout/vList3#1"/>
    <dgm:cxn modelId="{D1652C18-B87B-4BFC-934C-A54E8476E7B6}" type="presParOf" srcId="{6726C199-11E3-466B-B6CB-A7FA0991D0F1}" destId="{C14A2CC5-A59B-4C35-998E-FA873E099FBD}" srcOrd="13" destOrd="0" presId="urn:microsoft.com/office/officeart/2005/8/layout/vList3#1"/>
    <dgm:cxn modelId="{37380362-BCA2-472A-ACB2-2AF275464952}" type="presParOf" srcId="{6726C199-11E3-466B-B6CB-A7FA0991D0F1}" destId="{3D32F113-5FB5-422E-9D2D-724042B1A7F7}" srcOrd="14" destOrd="0" presId="urn:microsoft.com/office/officeart/2005/8/layout/vList3#1"/>
    <dgm:cxn modelId="{3717221A-A3BD-4CDF-B356-8CF8E12FA485}" type="presParOf" srcId="{3D32F113-5FB5-422E-9D2D-724042B1A7F7}" destId="{FA2AEB97-0648-42E5-A806-BFF5E1658F81}" srcOrd="0" destOrd="0" presId="urn:microsoft.com/office/officeart/2005/8/layout/vList3#1"/>
    <dgm:cxn modelId="{A3CF65F0-9AED-409B-AE08-8093AEF9EF1E}" type="presParOf" srcId="{3D32F113-5FB5-422E-9D2D-724042B1A7F7}" destId="{4BE343BF-78A8-422C-BB7E-5739E5F2F3A8}" srcOrd="1" destOrd="0" presId="urn:microsoft.com/office/officeart/2005/8/layout/vList3#1"/>
    <dgm:cxn modelId="{02C0600A-9A6F-47C7-9A04-D27F1733D6DF}" type="presParOf" srcId="{6726C199-11E3-466B-B6CB-A7FA0991D0F1}" destId="{236F0E5C-0875-4B4F-9926-252DFCC82FEA}" srcOrd="15" destOrd="0" presId="urn:microsoft.com/office/officeart/2005/8/layout/vList3#1"/>
    <dgm:cxn modelId="{CBD6BB97-ED69-4FF6-9FF1-E7D9640689FE}" type="presParOf" srcId="{6726C199-11E3-466B-B6CB-A7FA0991D0F1}" destId="{605AF66B-1FF2-4536-ACCD-4BA656590767}" srcOrd="16" destOrd="0" presId="urn:microsoft.com/office/officeart/2005/8/layout/vList3#1"/>
    <dgm:cxn modelId="{A3F60AE0-3EE3-4C0B-BFFE-4297AEFEDCB7}" type="presParOf" srcId="{605AF66B-1FF2-4536-ACCD-4BA656590767}" destId="{D2F11215-7F2F-47C3-8132-78D7C26F3E74}" srcOrd="0" destOrd="0" presId="urn:microsoft.com/office/officeart/2005/8/layout/vList3#1"/>
    <dgm:cxn modelId="{4B0F53B3-6A66-4AC5-8BE7-4F067B97817A}" type="presParOf" srcId="{605AF66B-1FF2-4536-ACCD-4BA656590767}" destId="{3A92D9E5-C1EF-4F1F-9634-4470C1604149}" srcOrd="1" destOrd="0" presId="urn:microsoft.com/office/officeart/2005/8/layout/vList3#1"/>
    <dgm:cxn modelId="{05969EC9-8077-4DD9-AF4A-4107C3226E29}" type="presParOf" srcId="{6726C199-11E3-466B-B6CB-A7FA0991D0F1}" destId="{18BF7ABC-DE83-4FFA-A4D3-C7F0BDE67982}" srcOrd="17" destOrd="0" presId="urn:microsoft.com/office/officeart/2005/8/layout/vList3#1"/>
    <dgm:cxn modelId="{2DB330B2-6C13-4920-A5D5-08EEA53B1C14}" type="presParOf" srcId="{6726C199-11E3-466B-B6CB-A7FA0991D0F1}" destId="{222C60B9-F0BC-4074-BEEA-137970AC878A}" srcOrd="18" destOrd="0" presId="urn:microsoft.com/office/officeart/2005/8/layout/vList3#1"/>
    <dgm:cxn modelId="{A0A89088-053C-4ACB-A1EC-8941DE87C98F}" type="presParOf" srcId="{222C60B9-F0BC-4074-BEEA-137970AC878A}" destId="{1408A999-7880-45AD-9771-EB86F0EB36E2}" srcOrd="0" destOrd="0" presId="urn:microsoft.com/office/officeart/2005/8/layout/vList3#1"/>
    <dgm:cxn modelId="{1BD3F750-1113-41BA-9678-81F52C80AB58}" type="presParOf" srcId="{222C60B9-F0BC-4074-BEEA-137970AC878A}" destId="{9D7DAA4C-8DEB-43FC-AE00-8229D74DB7B0}"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56A497-8AF1-4325-AD4E-7D368B220433}"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ru-RU"/>
        </a:p>
      </dgm:t>
    </dgm:pt>
    <dgm:pt modelId="{95450EFF-62DD-4A14-BFFD-3898CB95167D}">
      <dgm:prSet custT="1">
        <dgm:style>
          <a:lnRef idx="1">
            <a:schemeClr val="accent3"/>
          </a:lnRef>
          <a:fillRef idx="2">
            <a:schemeClr val="accent3"/>
          </a:fillRef>
          <a:effectRef idx="1">
            <a:schemeClr val="accent3"/>
          </a:effectRef>
          <a:fontRef idx="minor">
            <a:schemeClr val="dk1"/>
          </a:fontRef>
        </dgm:style>
      </dgm:prSet>
      <dgm:spPr/>
      <dgm:t>
        <a:bodyPr/>
        <a:lstStyle/>
        <a:p>
          <a:pPr algn="ctr" rtl="0"/>
          <a:r>
            <a:rPr lang="ru-RU" sz="1600" b="1" u="sng" dirty="0">
              <a:solidFill>
                <a:schemeClr val="accent3">
                  <a:lumMod val="50000"/>
                </a:schemeClr>
              </a:solidFill>
            </a:rPr>
            <a:t>«Успех  каждого  ребенка»</a:t>
          </a:r>
        </a:p>
        <a:p>
          <a:pPr algn="ctr" rtl="0"/>
          <a:r>
            <a:rPr lang="ru-RU" sz="1300" b="1" dirty="0">
              <a:solidFill>
                <a:schemeClr val="accent3">
                  <a:lumMod val="50000"/>
                </a:schemeClr>
              </a:solidFill>
            </a:rPr>
            <a:t> </a:t>
          </a:r>
          <a:r>
            <a:rPr lang="ru-RU" sz="1300" dirty="0">
              <a:solidFill>
                <a:schemeClr val="accent3">
                  <a:lumMod val="50000"/>
                </a:schemeClr>
              </a:solidFill>
            </a:rPr>
            <a:t>планируются расходы на обновление материально-технической базы для организации учебно-исследовательской, научно-практической, творческой деятельности, занятий физической культурой и спортом в образовательных организациях  в сумме</a:t>
          </a:r>
        </a:p>
        <a:p>
          <a:pPr algn="ctr" rtl="0"/>
          <a:r>
            <a:rPr lang="ru-RU" sz="1400" b="1" dirty="0">
              <a:solidFill>
                <a:schemeClr val="accent3">
                  <a:lumMod val="50000"/>
                </a:schemeClr>
              </a:solidFill>
            </a:rPr>
            <a:t>в сумме 1 843,8 тыс. рублей.</a:t>
          </a:r>
        </a:p>
      </dgm:t>
    </dgm:pt>
    <dgm:pt modelId="{9F71DC19-6A5F-49AF-B0DA-4AEDF9E61B63}" type="parTrans" cxnId="{C1C35E75-5DD5-4E32-A4CC-EEB6D44B44E0}">
      <dgm:prSet/>
      <dgm:spPr/>
      <dgm:t>
        <a:bodyPr/>
        <a:lstStyle/>
        <a:p>
          <a:endParaRPr lang="ru-RU"/>
        </a:p>
      </dgm:t>
    </dgm:pt>
    <dgm:pt modelId="{A79C98B6-0ACE-453E-AB18-61EFA85EA412}" type="sibTrans" cxnId="{C1C35E75-5DD5-4E32-A4CC-EEB6D44B44E0}">
      <dgm:prSet/>
      <dgm:spPr/>
      <dgm:t>
        <a:bodyPr/>
        <a:lstStyle/>
        <a:p>
          <a:endParaRPr lang="ru-RU"/>
        </a:p>
      </dgm:t>
    </dgm:pt>
    <dgm:pt modelId="{CE57C799-5BD5-4C03-AEED-AA5C58E9C5B9}" type="pres">
      <dgm:prSet presAssocID="{9656A497-8AF1-4325-AD4E-7D368B220433}" presName="linear" presStyleCnt="0">
        <dgm:presLayoutVars>
          <dgm:animLvl val="lvl"/>
          <dgm:resizeHandles val="exact"/>
        </dgm:presLayoutVars>
      </dgm:prSet>
      <dgm:spPr/>
    </dgm:pt>
    <dgm:pt modelId="{2AD1E6DB-BD7E-4657-AD51-5C672CF78DD6}" type="pres">
      <dgm:prSet presAssocID="{95450EFF-62DD-4A14-BFFD-3898CB95167D}" presName="parentText" presStyleLbl="node1" presStyleIdx="0" presStyleCnt="1" custScaleX="99954" custScaleY="333002" custLinFactNeighborX="-1580" custLinFactNeighborY="19445">
        <dgm:presLayoutVars>
          <dgm:chMax val="0"/>
          <dgm:bulletEnabled val="1"/>
        </dgm:presLayoutVars>
      </dgm:prSet>
      <dgm:spPr/>
    </dgm:pt>
  </dgm:ptLst>
  <dgm:cxnLst>
    <dgm:cxn modelId="{86B3C439-CC04-4BC1-A682-D56B2271B13B}" type="presOf" srcId="{95450EFF-62DD-4A14-BFFD-3898CB95167D}" destId="{2AD1E6DB-BD7E-4657-AD51-5C672CF78DD6}" srcOrd="0" destOrd="0" presId="urn:microsoft.com/office/officeart/2005/8/layout/vList2"/>
    <dgm:cxn modelId="{C1C35E75-5DD5-4E32-A4CC-EEB6D44B44E0}" srcId="{9656A497-8AF1-4325-AD4E-7D368B220433}" destId="{95450EFF-62DD-4A14-BFFD-3898CB95167D}" srcOrd="0" destOrd="0" parTransId="{9F71DC19-6A5F-49AF-B0DA-4AEDF9E61B63}" sibTransId="{A79C98B6-0ACE-453E-AB18-61EFA85EA412}"/>
    <dgm:cxn modelId="{B4A716F8-A245-4EE5-8DA7-79CE1AE5DCD7}" type="presOf" srcId="{9656A497-8AF1-4325-AD4E-7D368B220433}" destId="{CE57C799-5BD5-4C03-AEED-AA5C58E9C5B9}" srcOrd="0" destOrd="0" presId="urn:microsoft.com/office/officeart/2005/8/layout/vList2"/>
    <dgm:cxn modelId="{96AE0259-BE5E-4269-A2ED-4EC29F6D87FA}" type="presParOf" srcId="{CE57C799-5BD5-4C03-AEED-AA5C58E9C5B9}" destId="{2AD1E6DB-BD7E-4657-AD51-5C672CF78DD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0A55F6-D10A-4F91-9B4F-4043AA54C853}">
      <dsp:nvSpPr>
        <dsp:cNvPr id="0" name=""/>
        <dsp:cNvSpPr/>
      </dsp:nvSpPr>
      <dsp:spPr>
        <a:xfrm>
          <a:off x="3960437" y="1162141"/>
          <a:ext cx="1790017" cy="305265"/>
        </a:xfrm>
        <a:custGeom>
          <a:avLst/>
          <a:gdLst/>
          <a:ahLst/>
          <a:cxnLst/>
          <a:rect l="0" t="0" r="0" b="0"/>
          <a:pathLst>
            <a:path>
              <a:moveTo>
                <a:pt x="0" y="0"/>
              </a:moveTo>
              <a:lnTo>
                <a:pt x="0" y="152978"/>
              </a:lnTo>
              <a:lnTo>
                <a:pt x="1790017" y="152978"/>
              </a:lnTo>
              <a:lnTo>
                <a:pt x="1790017" y="305265"/>
              </a:lnTo>
            </a:path>
          </a:pathLst>
        </a:custGeom>
        <a:noFill/>
        <a:ln w="12700" cap="flat" cmpd="sng" algn="ctr">
          <a:solidFill>
            <a:schemeClr val="accent3">
              <a:shade val="70000"/>
              <a:satMod val="150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ED4E658C-BB82-4A73-A480-FD91A9795CBA}">
      <dsp:nvSpPr>
        <dsp:cNvPr id="0" name=""/>
        <dsp:cNvSpPr/>
      </dsp:nvSpPr>
      <dsp:spPr>
        <a:xfrm>
          <a:off x="975618" y="2192585"/>
          <a:ext cx="491318" cy="1836622"/>
        </a:xfrm>
        <a:custGeom>
          <a:avLst/>
          <a:gdLst/>
          <a:ahLst/>
          <a:cxnLst/>
          <a:rect l="0" t="0" r="0" b="0"/>
          <a:pathLst>
            <a:path>
              <a:moveTo>
                <a:pt x="0" y="0"/>
              </a:moveTo>
              <a:lnTo>
                <a:pt x="0" y="1836622"/>
              </a:lnTo>
              <a:lnTo>
                <a:pt x="491318" y="1836622"/>
              </a:lnTo>
            </a:path>
          </a:pathLst>
        </a:custGeom>
        <a:noFill/>
        <a:ln w="12700" cap="flat" cmpd="sng" algn="ctr">
          <a:solidFill>
            <a:schemeClr val="accent3">
              <a:shade val="70000"/>
              <a:satMod val="150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599E31DC-BFF0-4419-9E81-A3F134140454}">
      <dsp:nvSpPr>
        <dsp:cNvPr id="0" name=""/>
        <dsp:cNvSpPr/>
      </dsp:nvSpPr>
      <dsp:spPr>
        <a:xfrm>
          <a:off x="975618" y="2192585"/>
          <a:ext cx="491318" cy="737016"/>
        </a:xfrm>
        <a:custGeom>
          <a:avLst/>
          <a:gdLst/>
          <a:ahLst/>
          <a:cxnLst/>
          <a:rect l="0" t="0" r="0" b="0"/>
          <a:pathLst>
            <a:path>
              <a:moveTo>
                <a:pt x="0" y="0"/>
              </a:moveTo>
              <a:lnTo>
                <a:pt x="0" y="737016"/>
              </a:lnTo>
              <a:lnTo>
                <a:pt x="491318" y="737016"/>
              </a:lnTo>
            </a:path>
          </a:pathLst>
        </a:custGeom>
        <a:noFill/>
        <a:ln w="12700" cap="flat" cmpd="sng" algn="ctr">
          <a:solidFill>
            <a:schemeClr val="accent3">
              <a:shade val="70000"/>
              <a:satMod val="150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BF25AB32-FFAC-4B58-B8E6-83E35D461773}">
      <dsp:nvSpPr>
        <dsp:cNvPr id="0" name=""/>
        <dsp:cNvSpPr/>
      </dsp:nvSpPr>
      <dsp:spPr>
        <a:xfrm>
          <a:off x="2285800" y="1162141"/>
          <a:ext cx="1674637" cy="305265"/>
        </a:xfrm>
        <a:custGeom>
          <a:avLst/>
          <a:gdLst/>
          <a:ahLst/>
          <a:cxnLst/>
          <a:rect l="0" t="0" r="0" b="0"/>
          <a:pathLst>
            <a:path>
              <a:moveTo>
                <a:pt x="1674637" y="0"/>
              </a:moveTo>
              <a:lnTo>
                <a:pt x="1674637" y="152978"/>
              </a:lnTo>
              <a:lnTo>
                <a:pt x="0" y="152978"/>
              </a:lnTo>
              <a:lnTo>
                <a:pt x="0" y="305265"/>
              </a:lnTo>
            </a:path>
          </a:pathLst>
        </a:custGeom>
        <a:noFill/>
        <a:ln w="12700" cap="flat" cmpd="sng" algn="ctr">
          <a:solidFill>
            <a:schemeClr val="accent3">
              <a:shade val="70000"/>
              <a:satMod val="150000"/>
            </a:schemeClr>
          </a:solidFill>
          <a:prstDash val="solid"/>
        </a:ln>
        <a:effectLst/>
      </dsp:spPr>
      <dsp:style>
        <a:lnRef idx="1">
          <a:schemeClr val="accent3"/>
        </a:lnRef>
        <a:fillRef idx="0">
          <a:schemeClr val="accent3"/>
        </a:fillRef>
        <a:effectRef idx="0">
          <a:schemeClr val="accent3"/>
        </a:effectRef>
        <a:fontRef idx="minor">
          <a:schemeClr val="tx1"/>
        </a:fontRef>
      </dsp:style>
    </dsp:sp>
    <dsp:sp modelId="{3CC37B14-09C2-45DC-A84B-D35581AB5892}">
      <dsp:nvSpPr>
        <dsp:cNvPr id="0" name=""/>
        <dsp:cNvSpPr/>
      </dsp:nvSpPr>
      <dsp:spPr>
        <a:xfrm>
          <a:off x="0" y="0"/>
          <a:ext cx="7920875" cy="1162141"/>
        </a:xfrm>
        <a:prstGeom prst="rect">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u-RU" sz="1800" b="0" kern="1200" dirty="0">
              <a:solidFill>
                <a:schemeClr val="accent3">
                  <a:lumMod val="50000"/>
                </a:schemeClr>
              </a:solidFill>
              <a:effectLst>
                <a:outerShdw blurRad="38100" dist="38100" dir="2700000" algn="tl">
                  <a:srgbClr val="000000">
                    <a:alpha val="43137"/>
                  </a:srgbClr>
                </a:outerShdw>
              </a:effectLst>
              <a:latin typeface="+mn-lt"/>
            </a:rPr>
            <a:t>Консолидированный бюджет </a:t>
          </a:r>
        </a:p>
        <a:p>
          <a:pPr marL="0" lvl="0" indent="0" algn="ctr" defTabSz="800100">
            <a:lnSpc>
              <a:spcPct val="90000"/>
            </a:lnSpc>
            <a:spcBef>
              <a:spcPct val="0"/>
            </a:spcBef>
            <a:spcAft>
              <a:spcPct val="35000"/>
            </a:spcAft>
            <a:buNone/>
          </a:pPr>
          <a:r>
            <a:rPr lang="ru-RU" sz="1800" b="0" kern="1200" dirty="0">
              <a:solidFill>
                <a:schemeClr val="accent3">
                  <a:lumMod val="50000"/>
                </a:schemeClr>
              </a:solidFill>
              <a:effectLst>
                <a:outerShdw blurRad="38100" dist="38100" dir="2700000" algn="tl">
                  <a:srgbClr val="000000">
                    <a:alpha val="43137"/>
                  </a:srgbClr>
                </a:outerShdw>
              </a:effectLst>
              <a:latin typeface="+mn-lt"/>
            </a:rPr>
            <a:t>Павловского муниципального района Воронежской области</a:t>
          </a:r>
          <a:endParaRPr lang="ru-RU" sz="1500" kern="1200" dirty="0">
            <a:solidFill>
              <a:schemeClr val="accent3">
                <a:lumMod val="50000"/>
              </a:schemeClr>
            </a:solidFill>
            <a:latin typeface="+mn-lt"/>
          </a:endParaRPr>
        </a:p>
      </dsp:txBody>
      <dsp:txXfrm>
        <a:off x="0" y="0"/>
        <a:ext cx="7920875" cy="1162141"/>
      </dsp:txXfrm>
    </dsp:sp>
    <dsp:sp modelId="{5205DF40-9B9D-44C0-A600-FE41A879693F}">
      <dsp:nvSpPr>
        <dsp:cNvPr id="0" name=""/>
        <dsp:cNvSpPr/>
      </dsp:nvSpPr>
      <dsp:spPr>
        <a:xfrm>
          <a:off x="648072" y="1467407"/>
          <a:ext cx="3275455" cy="725178"/>
        </a:xfrm>
        <a:prstGeom prst="rect">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8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latin typeface="+mn-lt"/>
            </a:rPr>
            <a:t>15</a:t>
          </a:r>
        </a:p>
        <a:p>
          <a:pPr marL="0" lvl="0" indent="0" algn="ctr" defTabSz="711200">
            <a:lnSpc>
              <a:spcPct val="8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latin typeface="+mn-lt"/>
            </a:rPr>
            <a:t>Бюджеты поселений</a:t>
          </a:r>
        </a:p>
      </dsp:txBody>
      <dsp:txXfrm>
        <a:off x="648072" y="1467407"/>
        <a:ext cx="3275455" cy="725178"/>
      </dsp:txXfrm>
    </dsp:sp>
    <dsp:sp modelId="{98B99544-7CDE-443D-B0DB-9C3951712EF3}">
      <dsp:nvSpPr>
        <dsp:cNvPr id="0" name=""/>
        <dsp:cNvSpPr/>
      </dsp:nvSpPr>
      <dsp:spPr>
        <a:xfrm>
          <a:off x="1466936" y="2497160"/>
          <a:ext cx="3273991" cy="864883"/>
        </a:xfrm>
        <a:prstGeom prst="rect">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rPr>
            <a:t>1</a:t>
          </a:r>
        </a:p>
        <a:p>
          <a:pPr marL="0" lvl="0" indent="0" algn="ctr" defTabSz="711200">
            <a:lnSpc>
              <a:spcPct val="9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latin typeface="+mn-lt"/>
            </a:rPr>
            <a:t>Бюджет городского поселения – город Павловск</a:t>
          </a:r>
        </a:p>
      </dsp:txBody>
      <dsp:txXfrm>
        <a:off x="1466936" y="2497160"/>
        <a:ext cx="3273991" cy="864883"/>
      </dsp:txXfrm>
    </dsp:sp>
    <dsp:sp modelId="{E00FD14B-4291-4D2F-99A5-640B8AE86191}">
      <dsp:nvSpPr>
        <dsp:cNvPr id="0" name=""/>
        <dsp:cNvSpPr/>
      </dsp:nvSpPr>
      <dsp:spPr>
        <a:xfrm>
          <a:off x="1466936" y="3666618"/>
          <a:ext cx="3273991" cy="725178"/>
        </a:xfrm>
        <a:prstGeom prst="rect">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latin typeface="+mn-lt"/>
            </a:rPr>
            <a:t>14</a:t>
          </a:r>
        </a:p>
        <a:p>
          <a:pPr marL="0" lvl="0" indent="0" algn="ctr" defTabSz="711200">
            <a:lnSpc>
              <a:spcPct val="9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latin typeface="+mn-lt"/>
            </a:rPr>
            <a:t>Бюджеты сельских поселений</a:t>
          </a:r>
        </a:p>
      </dsp:txBody>
      <dsp:txXfrm>
        <a:off x="1466936" y="3666618"/>
        <a:ext cx="3273991" cy="725178"/>
      </dsp:txXfrm>
    </dsp:sp>
    <dsp:sp modelId="{D859C348-7C3B-4376-BE14-73D14619B936}">
      <dsp:nvSpPr>
        <dsp:cNvPr id="0" name=""/>
        <dsp:cNvSpPr/>
      </dsp:nvSpPr>
      <dsp:spPr>
        <a:xfrm>
          <a:off x="4228103" y="1467407"/>
          <a:ext cx="3044704" cy="725178"/>
        </a:xfrm>
        <a:prstGeom prst="rect">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ru-RU" sz="1600" b="0" kern="1200" dirty="0">
              <a:solidFill>
                <a:schemeClr val="accent3">
                  <a:lumMod val="50000"/>
                </a:schemeClr>
              </a:solidFill>
              <a:effectLst>
                <a:outerShdw blurRad="38100" dist="38100" dir="2700000" algn="tl">
                  <a:srgbClr val="000000">
                    <a:alpha val="43137"/>
                  </a:srgbClr>
                </a:outerShdw>
              </a:effectLst>
              <a:latin typeface="+mn-lt"/>
            </a:rPr>
            <a:t>Бюджет муниципального района</a:t>
          </a:r>
        </a:p>
      </dsp:txBody>
      <dsp:txXfrm>
        <a:off x="4228103" y="1467407"/>
        <a:ext cx="3044704" cy="7251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AE9DCB-72D6-45A3-BC6B-0A24A95095F3}">
      <dsp:nvSpPr>
        <dsp:cNvPr id="0" name=""/>
        <dsp:cNvSpPr/>
      </dsp:nvSpPr>
      <dsp:spPr>
        <a:xfrm>
          <a:off x="2431101" y="1522349"/>
          <a:ext cx="488155" cy="935355"/>
        </a:xfrm>
        <a:custGeom>
          <a:avLst/>
          <a:gdLst/>
          <a:ahLst/>
          <a:cxnLst/>
          <a:rect l="0" t="0" r="0" b="0"/>
          <a:pathLst>
            <a:path>
              <a:moveTo>
                <a:pt x="0" y="0"/>
              </a:moveTo>
              <a:lnTo>
                <a:pt x="244077" y="0"/>
              </a:lnTo>
              <a:lnTo>
                <a:pt x="244077" y="935355"/>
              </a:lnTo>
              <a:lnTo>
                <a:pt x="488155" y="935355"/>
              </a:lnTo>
            </a:path>
          </a:pathLst>
        </a:custGeom>
        <a:noFill/>
        <a:ln w="12700" cap="flat" cmpd="sng" algn="ctr">
          <a:solidFill>
            <a:schemeClr val="accent3">
              <a:shade val="70000"/>
              <a:satMod val="150000"/>
            </a:schemeClr>
          </a:solidFill>
          <a:prstDash val="solid"/>
        </a:ln>
        <a:effectLst/>
      </dsp:spPr>
      <dsp:style>
        <a:lnRef idx="1">
          <a:schemeClr val="accent3"/>
        </a:lnRef>
        <a:fillRef idx="0">
          <a:schemeClr val="accent3"/>
        </a:fillRef>
        <a:effectRef idx="0">
          <a:schemeClr val="accent3"/>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dirty="0"/>
        </a:p>
      </dsp:txBody>
      <dsp:txXfrm>
        <a:off x="2648802" y="1963650"/>
        <a:ext cx="52753" cy="52753"/>
      </dsp:txXfrm>
    </dsp:sp>
    <dsp:sp modelId="{C8D5CEF3-9895-41B4-BCEE-EB4A5442B841}">
      <dsp:nvSpPr>
        <dsp:cNvPr id="0" name=""/>
        <dsp:cNvSpPr/>
      </dsp:nvSpPr>
      <dsp:spPr>
        <a:xfrm>
          <a:off x="2431101" y="1476629"/>
          <a:ext cx="521229" cy="91440"/>
        </a:xfrm>
        <a:custGeom>
          <a:avLst/>
          <a:gdLst/>
          <a:ahLst/>
          <a:cxnLst/>
          <a:rect l="0" t="0" r="0" b="0"/>
          <a:pathLst>
            <a:path>
              <a:moveTo>
                <a:pt x="0" y="45720"/>
              </a:moveTo>
              <a:lnTo>
                <a:pt x="260614" y="45720"/>
              </a:lnTo>
              <a:lnTo>
                <a:pt x="260614" y="80291"/>
              </a:lnTo>
              <a:lnTo>
                <a:pt x="521229" y="80291"/>
              </a:lnTo>
            </a:path>
          </a:pathLst>
        </a:custGeom>
        <a:noFill/>
        <a:ln w="12700" cap="flat" cmpd="sng" algn="ctr">
          <a:solidFill>
            <a:schemeClr val="accent3">
              <a:shade val="70000"/>
              <a:satMod val="150000"/>
            </a:schemeClr>
          </a:solidFill>
          <a:prstDash val="solid"/>
        </a:ln>
        <a:effectLst/>
      </dsp:spPr>
      <dsp:style>
        <a:lnRef idx="1">
          <a:schemeClr val="accent3"/>
        </a:lnRef>
        <a:fillRef idx="0">
          <a:schemeClr val="accent3"/>
        </a:fillRef>
        <a:effectRef idx="0">
          <a:schemeClr val="accent3"/>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dirty="0"/>
        </a:p>
      </dsp:txBody>
      <dsp:txXfrm>
        <a:off x="2678657" y="1509290"/>
        <a:ext cx="26118" cy="26118"/>
      </dsp:txXfrm>
    </dsp:sp>
    <dsp:sp modelId="{566BC0B8-D216-4C18-BB80-BF145AB160F7}">
      <dsp:nvSpPr>
        <dsp:cNvPr id="0" name=""/>
        <dsp:cNvSpPr/>
      </dsp:nvSpPr>
      <dsp:spPr>
        <a:xfrm>
          <a:off x="2431101" y="520621"/>
          <a:ext cx="488155" cy="1001727"/>
        </a:xfrm>
        <a:custGeom>
          <a:avLst/>
          <a:gdLst/>
          <a:ahLst/>
          <a:cxnLst/>
          <a:rect l="0" t="0" r="0" b="0"/>
          <a:pathLst>
            <a:path>
              <a:moveTo>
                <a:pt x="0" y="1001727"/>
              </a:moveTo>
              <a:lnTo>
                <a:pt x="244077" y="1001727"/>
              </a:lnTo>
              <a:lnTo>
                <a:pt x="244077" y="0"/>
              </a:lnTo>
              <a:lnTo>
                <a:pt x="488155" y="0"/>
              </a:lnTo>
            </a:path>
          </a:pathLst>
        </a:custGeom>
        <a:noFill/>
        <a:ln w="12700" cap="flat" cmpd="sng" algn="ctr">
          <a:solidFill>
            <a:schemeClr val="accent3">
              <a:shade val="70000"/>
              <a:satMod val="150000"/>
            </a:schemeClr>
          </a:solidFill>
          <a:prstDash val="solid"/>
        </a:ln>
        <a:effectLst/>
      </dsp:spPr>
      <dsp:style>
        <a:lnRef idx="1">
          <a:schemeClr val="accent3"/>
        </a:lnRef>
        <a:fillRef idx="0">
          <a:schemeClr val="accent3"/>
        </a:fillRef>
        <a:effectRef idx="0">
          <a:schemeClr val="accent3"/>
        </a:effectRef>
        <a:fontRef idx="minor">
          <a:schemeClr val="tx1"/>
        </a:fontRef>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dirty="0"/>
        </a:p>
      </dsp:txBody>
      <dsp:txXfrm>
        <a:off x="2647320" y="993627"/>
        <a:ext cx="55717" cy="55717"/>
      </dsp:txXfrm>
    </dsp:sp>
    <dsp:sp modelId="{1E1AB717-7B2A-4106-B361-E831FBBDDD03}">
      <dsp:nvSpPr>
        <dsp:cNvPr id="0" name=""/>
        <dsp:cNvSpPr/>
      </dsp:nvSpPr>
      <dsp:spPr>
        <a:xfrm>
          <a:off x="2" y="288023"/>
          <a:ext cx="2393547" cy="2468651"/>
        </a:xfrm>
        <a:prstGeom prst="rect">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ru-RU" sz="2000" kern="1200" dirty="0">
              <a:solidFill>
                <a:schemeClr val="accent3">
                  <a:lumMod val="50000"/>
                </a:schemeClr>
              </a:solidFill>
            </a:rPr>
            <a:t>Составление проекта бюджета муниципального района основывается на:</a:t>
          </a:r>
        </a:p>
      </dsp:txBody>
      <dsp:txXfrm>
        <a:off x="2" y="288023"/>
        <a:ext cx="2393547" cy="2468651"/>
      </dsp:txXfrm>
    </dsp:sp>
    <dsp:sp modelId="{57705B76-1030-420B-B863-26F1019084E9}">
      <dsp:nvSpPr>
        <dsp:cNvPr id="0" name=""/>
        <dsp:cNvSpPr/>
      </dsp:nvSpPr>
      <dsp:spPr>
        <a:xfrm>
          <a:off x="2919256" y="0"/>
          <a:ext cx="5034508" cy="1041243"/>
        </a:xfrm>
        <a:prstGeom prst="rect">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ru-RU" sz="1600" kern="1200" dirty="0">
              <a:solidFill>
                <a:schemeClr val="accent3">
                  <a:lumMod val="50000"/>
                </a:schemeClr>
              </a:solidFill>
            </a:rPr>
            <a:t>Основных направлениях бюджетной и налоговой политики Российской Федерации, Воронежской области и Павловского  муниципального района</a:t>
          </a:r>
        </a:p>
      </dsp:txBody>
      <dsp:txXfrm>
        <a:off x="2919256" y="0"/>
        <a:ext cx="5034508" cy="1041243"/>
      </dsp:txXfrm>
    </dsp:sp>
    <dsp:sp modelId="{87036961-60FA-4312-973C-1DC4B557F651}">
      <dsp:nvSpPr>
        <dsp:cNvPr id="0" name=""/>
        <dsp:cNvSpPr/>
      </dsp:nvSpPr>
      <dsp:spPr>
        <a:xfrm>
          <a:off x="2952331" y="1152127"/>
          <a:ext cx="5006595" cy="809587"/>
        </a:xfrm>
        <a:prstGeom prst="rect">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ru-RU" sz="1600" kern="1200" dirty="0">
              <a:solidFill>
                <a:schemeClr val="accent3">
                  <a:lumMod val="50000"/>
                </a:schemeClr>
              </a:solidFill>
            </a:rPr>
            <a:t>Прогнозе социально-экономического развития Воронежской области и Павловского муниципального района</a:t>
          </a:r>
        </a:p>
      </dsp:txBody>
      <dsp:txXfrm>
        <a:off x="2952331" y="1152127"/>
        <a:ext cx="5006595" cy="809587"/>
      </dsp:txXfrm>
    </dsp:sp>
    <dsp:sp modelId="{5C175D13-1D72-43DB-95FB-2A6DB3890D50}">
      <dsp:nvSpPr>
        <dsp:cNvPr id="0" name=""/>
        <dsp:cNvSpPr/>
      </dsp:nvSpPr>
      <dsp:spPr>
        <a:xfrm>
          <a:off x="2919256" y="2094559"/>
          <a:ext cx="5041315" cy="726291"/>
        </a:xfrm>
        <a:prstGeom prst="rect">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ru-RU" sz="1600" kern="1200" dirty="0">
              <a:solidFill>
                <a:schemeClr val="accent3">
                  <a:lumMod val="50000"/>
                </a:schemeClr>
              </a:solidFill>
            </a:rPr>
            <a:t>Муниципальных</a:t>
          </a:r>
          <a:r>
            <a:rPr lang="ru-RU" sz="2000" kern="1200" dirty="0">
              <a:solidFill>
                <a:schemeClr val="accent3">
                  <a:lumMod val="50000"/>
                </a:schemeClr>
              </a:solidFill>
            </a:rPr>
            <a:t> </a:t>
          </a:r>
          <a:r>
            <a:rPr lang="ru-RU" sz="1600" kern="1200" dirty="0">
              <a:solidFill>
                <a:schemeClr val="accent3">
                  <a:lumMod val="50000"/>
                </a:schemeClr>
              </a:solidFill>
            </a:rPr>
            <a:t>программах Павловского муниципального района Воронежской области</a:t>
          </a:r>
        </a:p>
      </dsp:txBody>
      <dsp:txXfrm>
        <a:off x="2919256" y="2094559"/>
        <a:ext cx="5041315" cy="7262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725B2D-F586-4A1B-B960-F1B94EA54C58}">
      <dsp:nvSpPr>
        <dsp:cNvPr id="0" name=""/>
        <dsp:cNvSpPr/>
      </dsp:nvSpPr>
      <dsp:spPr>
        <a:xfrm>
          <a:off x="2804443" y="3249050"/>
          <a:ext cx="2566960" cy="1420593"/>
        </a:xfrm>
        <a:prstGeom prst="ellipse">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ru-RU" sz="2300" b="1" kern="1200" cap="none" spc="0" dirty="0">
              <a:ln w="12700">
                <a:solidFill>
                  <a:schemeClr val="tx2">
                    <a:satMod val="155000"/>
                  </a:schemeClr>
                </a:solidFill>
                <a:prstDash val="solid"/>
              </a:ln>
              <a:solidFill>
                <a:schemeClr val="accent4">
                  <a:lumMod val="50000"/>
                </a:schemeClr>
              </a:solidFill>
              <a:effectLst>
                <a:outerShdw blurRad="41275" dist="20320" dir="1800000" algn="tl" rotWithShape="0">
                  <a:srgbClr val="000000">
                    <a:alpha val="40000"/>
                  </a:srgbClr>
                </a:outerShdw>
              </a:effectLst>
            </a:rPr>
            <a:t>РАСХОДЫ</a:t>
          </a:r>
          <a:endParaRPr lang="ru-RU" sz="2300" kern="1200" dirty="0">
            <a:solidFill>
              <a:schemeClr val="accent4">
                <a:lumMod val="50000"/>
              </a:schemeClr>
            </a:solidFill>
          </a:endParaRPr>
        </a:p>
      </dsp:txBody>
      <dsp:txXfrm>
        <a:off x="3180366" y="3457091"/>
        <a:ext cx="1815114" cy="1004511"/>
      </dsp:txXfrm>
    </dsp:sp>
    <dsp:sp modelId="{1326B9B0-0EA2-410D-8266-A45126940775}">
      <dsp:nvSpPr>
        <dsp:cNvPr id="0" name=""/>
        <dsp:cNvSpPr/>
      </dsp:nvSpPr>
      <dsp:spPr>
        <a:xfrm rot="11700000">
          <a:off x="1031273" y="3072191"/>
          <a:ext cx="1829759" cy="626538"/>
        </a:xfrm>
        <a:prstGeom prst="leftArrow">
          <a:avLst>
            <a:gd name="adj1" fmla="val 60000"/>
            <a:gd name="adj2" fmla="val 50000"/>
          </a:avLst>
        </a:prstGeom>
        <a:solidFill>
          <a:schemeClr val="accent2">
            <a:tint val="60000"/>
            <a:hueOff val="0"/>
            <a:satOff val="0"/>
            <a:lumOff val="0"/>
            <a:alphaOff val="0"/>
          </a:schemeClr>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050A3D06-2F1B-45F2-82B2-CA5927CF5AF0}">
      <dsp:nvSpPr>
        <dsp:cNvPr id="0" name=""/>
        <dsp:cNvSpPr/>
      </dsp:nvSpPr>
      <dsp:spPr>
        <a:xfrm>
          <a:off x="105931" y="2614711"/>
          <a:ext cx="1913030" cy="1067922"/>
        </a:xfrm>
        <a:prstGeom prst="roundRect">
          <a:avLst>
            <a:gd name="adj" fmla="val 10000"/>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ru-RU" sz="1800" kern="1200" dirty="0">
              <a:solidFill>
                <a:schemeClr val="accent4">
                  <a:lumMod val="50000"/>
                </a:schemeClr>
              </a:solidFill>
            </a:rPr>
            <a:t>По ведомствам</a:t>
          </a:r>
        </a:p>
      </dsp:txBody>
      <dsp:txXfrm>
        <a:off x="137209" y="2645989"/>
        <a:ext cx="1850474" cy="1005366"/>
      </dsp:txXfrm>
    </dsp:sp>
    <dsp:sp modelId="{BAAF49A3-E4AC-4E81-AC8D-C52889666EF8}">
      <dsp:nvSpPr>
        <dsp:cNvPr id="0" name=""/>
        <dsp:cNvSpPr/>
      </dsp:nvSpPr>
      <dsp:spPr>
        <a:xfrm rot="14700000">
          <a:off x="2163325" y="1847544"/>
          <a:ext cx="2242805" cy="626538"/>
        </a:xfrm>
        <a:prstGeom prst="leftArrow">
          <a:avLst>
            <a:gd name="adj1" fmla="val 60000"/>
            <a:gd name="adj2" fmla="val 50000"/>
          </a:avLst>
        </a:prstGeom>
        <a:solidFill>
          <a:schemeClr val="accent2">
            <a:tint val="60000"/>
            <a:hueOff val="0"/>
            <a:satOff val="0"/>
            <a:lumOff val="0"/>
            <a:alphaOff val="0"/>
          </a:schemeClr>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6A70A1FE-53BB-44E7-9310-2B04C0590B0A}">
      <dsp:nvSpPr>
        <dsp:cNvPr id="0" name=""/>
        <dsp:cNvSpPr/>
      </dsp:nvSpPr>
      <dsp:spPr>
        <a:xfrm>
          <a:off x="1663713" y="459958"/>
          <a:ext cx="2200966" cy="1321294"/>
        </a:xfrm>
        <a:prstGeom prst="roundRect">
          <a:avLst>
            <a:gd name="adj" fmla="val 10000"/>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ru-RU" sz="1800" kern="1200" dirty="0">
              <a:solidFill>
                <a:schemeClr val="accent4">
                  <a:lumMod val="50000"/>
                </a:schemeClr>
              </a:solidFill>
            </a:rPr>
            <a:t>По функциям организованного самоуправления</a:t>
          </a:r>
        </a:p>
      </dsp:txBody>
      <dsp:txXfrm>
        <a:off x="1702412" y="498657"/>
        <a:ext cx="2123568" cy="1243896"/>
      </dsp:txXfrm>
    </dsp:sp>
    <dsp:sp modelId="{AD82A728-B52C-442A-A2BA-B1D07FF53459}">
      <dsp:nvSpPr>
        <dsp:cNvPr id="0" name=""/>
        <dsp:cNvSpPr/>
      </dsp:nvSpPr>
      <dsp:spPr>
        <a:xfrm rot="17700000">
          <a:off x="3816321" y="1823673"/>
          <a:ext cx="2242805" cy="626538"/>
        </a:xfrm>
        <a:prstGeom prst="leftArrow">
          <a:avLst>
            <a:gd name="adj1" fmla="val 60000"/>
            <a:gd name="adj2" fmla="val 50000"/>
          </a:avLst>
        </a:prstGeom>
        <a:solidFill>
          <a:schemeClr val="accent2">
            <a:tint val="60000"/>
            <a:hueOff val="0"/>
            <a:satOff val="0"/>
            <a:lumOff val="0"/>
            <a:alphaOff val="0"/>
          </a:schemeClr>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B9E8586C-AA25-411F-9D9C-6C82B2D13F6D}">
      <dsp:nvSpPr>
        <dsp:cNvPr id="0" name=""/>
        <dsp:cNvSpPr/>
      </dsp:nvSpPr>
      <dsp:spPr>
        <a:xfrm>
          <a:off x="4403528" y="442925"/>
          <a:ext cx="2016242" cy="1355361"/>
        </a:xfrm>
        <a:prstGeom prst="roundRect">
          <a:avLst>
            <a:gd name="adj" fmla="val 10000"/>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ru-RU" sz="1800" kern="1200" dirty="0">
              <a:solidFill>
                <a:schemeClr val="accent4">
                  <a:lumMod val="50000"/>
                </a:schemeClr>
              </a:solidFill>
            </a:rPr>
            <a:t>По муниципальным программам</a:t>
          </a:r>
        </a:p>
      </dsp:txBody>
      <dsp:txXfrm>
        <a:off x="4443225" y="482622"/>
        <a:ext cx="1936848" cy="1275967"/>
      </dsp:txXfrm>
    </dsp:sp>
    <dsp:sp modelId="{36174143-0D96-47F1-94A5-A84FBC98A7DD}">
      <dsp:nvSpPr>
        <dsp:cNvPr id="0" name=""/>
        <dsp:cNvSpPr/>
      </dsp:nvSpPr>
      <dsp:spPr>
        <a:xfrm rot="20700000">
          <a:off x="5314814" y="3072191"/>
          <a:ext cx="1829759" cy="626538"/>
        </a:xfrm>
        <a:prstGeom prst="leftArrow">
          <a:avLst>
            <a:gd name="adj1" fmla="val 60000"/>
            <a:gd name="adj2" fmla="val 50000"/>
          </a:avLst>
        </a:prstGeom>
        <a:solidFill>
          <a:schemeClr val="accent2">
            <a:tint val="60000"/>
            <a:hueOff val="0"/>
            <a:satOff val="0"/>
            <a:lumOff val="0"/>
            <a:alphaOff val="0"/>
          </a:schemeClr>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2BE3BB4F-4E1A-4D89-A918-8FC32FDA86E2}">
      <dsp:nvSpPr>
        <dsp:cNvPr id="0" name=""/>
        <dsp:cNvSpPr/>
      </dsp:nvSpPr>
      <dsp:spPr>
        <a:xfrm>
          <a:off x="6190582" y="2602172"/>
          <a:ext cx="1845636" cy="1093000"/>
        </a:xfrm>
        <a:prstGeom prst="roundRect">
          <a:avLst>
            <a:gd name="adj" fmla="val 10000"/>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threePt" dir="t">
            <a:rot lat="0" lon="0" rev="7500000"/>
          </a:lightRig>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ru-RU" sz="1800" kern="1200" dirty="0">
              <a:solidFill>
                <a:schemeClr val="accent4">
                  <a:lumMod val="50000"/>
                </a:schemeClr>
              </a:solidFill>
            </a:rPr>
            <a:t>По типам расходных обязательств</a:t>
          </a:r>
        </a:p>
      </dsp:txBody>
      <dsp:txXfrm>
        <a:off x="6222595" y="2634185"/>
        <a:ext cx="1781610" cy="102897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661283-4E7A-4CB9-867E-2886DE3454CC}">
      <dsp:nvSpPr>
        <dsp:cNvPr id="0" name=""/>
        <dsp:cNvSpPr/>
      </dsp:nvSpPr>
      <dsp:spPr>
        <a:xfrm rot="10800000">
          <a:off x="1715457" y="2298"/>
          <a:ext cx="6416632" cy="396952"/>
        </a:xfrm>
        <a:prstGeom prst="homePlate">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Общегосударственные вопросы</a:t>
          </a:r>
        </a:p>
      </dsp:txBody>
      <dsp:txXfrm rot="10800000">
        <a:off x="1814695" y="2298"/>
        <a:ext cx="6317394" cy="396952"/>
      </dsp:txXfrm>
    </dsp:sp>
    <dsp:sp modelId="{4E32A47B-6DFD-4572-B42D-C7BEAAF05E47}">
      <dsp:nvSpPr>
        <dsp:cNvPr id="0" name=""/>
        <dsp:cNvSpPr/>
      </dsp:nvSpPr>
      <dsp:spPr>
        <a:xfrm>
          <a:off x="1304810" y="0"/>
          <a:ext cx="396952" cy="396952"/>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2000" b="-2000"/>
          </a:stretch>
        </a:blipFill>
        <a:ln>
          <a:noFill/>
        </a:ln>
        <a:effectLst>
          <a:outerShdw blurRad="50800" dist="20000" dir="5400000" rotWithShape="0">
            <a:srgbClr val="000000">
              <a:alpha val="4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8E831E8-724D-4949-BA9F-112BD7CBB1C2}">
      <dsp:nvSpPr>
        <dsp:cNvPr id="0" name=""/>
        <dsp:cNvSpPr/>
      </dsp:nvSpPr>
      <dsp:spPr>
        <a:xfrm rot="10800000">
          <a:off x="1715457" y="517744"/>
          <a:ext cx="6416632" cy="396952"/>
        </a:xfrm>
        <a:prstGeom prst="homePlate">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Национальная безопасность  и правоохранительная деятельность</a:t>
          </a:r>
        </a:p>
      </dsp:txBody>
      <dsp:txXfrm rot="10800000">
        <a:off x="1814695" y="517744"/>
        <a:ext cx="6317394" cy="396952"/>
      </dsp:txXfrm>
    </dsp:sp>
    <dsp:sp modelId="{9F429099-01B2-44F9-AC3F-BE2BC2AC2974}">
      <dsp:nvSpPr>
        <dsp:cNvPr id="0" name=""/>
        <dsp:cNvSpPr/>
      </dsp:nvSpPr>
      <dsp:spPr>
        <a:xfrm>
          <a:off x="1304810" y="488595"/>
          <a:ext cx="396952" cy="396952"/>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123000" r="-123000"/>
          </a:stretch>
        </a:blipFill>
        <a:ln>
          <a:noFill/>
        </a:ln>
        <a:effectLst>
          <a:outerShdw blurRad="50800" dist="20000" dir="5400000" rotWithShape="0">
            <a:srgbClr val="000000">
              <a:alpha val="4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EF8A1A9E-DDD9-494B-9BDE-53F02754BAEC}">
      <dsp:nvSpPr>
        <dsp:cNvPr id="0" name=""/>
        <dsp:cNvSpPr/>
      </dsp:nvSpPr>
      <dsp:spPr>
        <a:xfrm rot="10800000">
          <a:off x="1715457" y="1033189"/>
          <a:ext cx="6416632" cy="396952"/>
        </a:xfrm>
        <a:prstGeom prst="homePlate">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Национальная экономика</a:t>
          </a:r>
        </a:p>
      </dsp:txBody>
      <dsp:txXfrm rot="10800000">
        <a:off x="1814695" y="1033189"/>
        <a:ext cx="6317394" cy="396952"/>
      </dsp:txXfrm>
    </dsp:sp>
    <dsp:sp modelId="{A7732781-A45C-4D7B-ADB8-FB12202163CF}">
      <dsp:nvSpPr>
        <dsp:cNvPr id="0" name=""/>
        <dsp:cNvSpPr/>
      </dsp:nvSpPr>
      <dsp:spPr>
        <a:xfrm>
          <a:off x="1304810" y="1049059"/>
          <a:ext cx="396952" cy="396952"/>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36000" r="-36000"/>
          </a:stretch>
        </a:blipFill>
        <a:ln>
          <a:noFill/>
        </a:ln>
        <a:effectLst>
          <a:outerShdw blurRad="50800" dist="20000" dir="5400000" rotWithShape="0">
            <a:srgbClr val="000000">
              <a:alpha val="4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E9625F7A-8F94-4430-B580-092D94C63784}">
      <dsp:nvSpPr>
        <dsp:cNvPr id="0" name=""/>
        <dsp:cNvSpPr/>
      </dsp:nvSpPr>
      <dsp:spPr>
        <a:xfrm rot="10800000">
          <a:off x="1715457" y="1548635"/>
          <a:ext cx="6416632" cy="396952"/>
        </a:xfrm>
        <a:prstGeom prst="homePlate">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Охрана окружающей среды</a:t>
          </a:r>
        </a:p>
      </dsp:txBody>
      <dsp:txXfrm rot="10800000">
        <a:off x="1814695" y="1548635"/>
        <a:ext cx="6317394" cy="396952"/>
      </dsp:txXfrm>
    </dsp:sp>
    <dsp:sp modelId="{4DC30EA3-4E2B-41A0-B5F4-09CC89465EC9}">
      <dsp:nvSpPr>
        <dsp:cNvPr id="0" name=""/>
        <dsp:cNvSpPr/>
      </dsp:nvSpPr>
      <dsp:spPr>
        <a:xfrm>
          <a:off x="1304810" y="1539465"/>
          <a:ext cx="396952" cy="396952"/>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113000" r="-113000"/>
          </a:stretch>
        </a:blipFill>
        <a:ln>
          <a:noFill/>
        </a:ln>
        <a:effectLst>
          <a:outerShdw blurRad="50800" dist="20000" dir="5400000" rotWithShape="0">
            <a:srgbClr val="000000">
              <a:alpha val="4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D6ED9649-6E76-42BB-A95C-D5BA414E36F9}">
      <dsp:nvSpPr>
        <dsp:cNvPr id="0" name=""/>
        <dsp:cNvSpPr/>
      </dsp:nvSpPr>
      <dsp:spPr>
        <a:xfrm rot="10800000">
          <a:off x="1715457" y="2064081"/>
          <a:ext cx="6416632" cy="396952"/>
        </a:xfrm>
        <a:prstGeom prst="homePlate">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Образование</a:t>
          </a:r>
        </a:p>
      </dsp:txBody>
      <dsp:txXfrm rot="10800000">
        <a:off x="1814695" y="2064081"/>
        <a:ext cx="6317394" cy="396952"/>
      </dsp:txXfrm>
    </dsp:sp>
    <dsp:sp modelId="{1EC63AAA-D2D3-4619-B05B-51F5504C6E2D}">
      <dsp:nvSpPr>
        <dsp:cNvPr id="0" name=""/>
        <dsp:cNvSpPr/>
      </dsp:nvSpPr>
      <dsp:spPr>
        <a:xfrm>
          <a:off x="1304810" y="2029875"/>
          <a:ext cx="396952" cy="396952"/>
        </a:xfrm>
        <a:prstGeom prst="ellipse">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37000" r="-37000"/>
          </a:stretch>
        </a:blipFill>
        <a:ln>
          <a:noFill/>
        </a:ln>
        <a:effectLst>
          <a:outerShdw blurRad="50800" dist="20000" dir="5400000" rotWithShape="0">
            <a:srgbClr val="000000">
              <a:alpha val="4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07ACF89F-2211-4C75-A018-2EE44F9DA550}">
      <dsp:nvSpPr>
        <dsp:cNvPr id="0" name=""/>
        <dsp:cNvSpPr/>
      </dsp:nvSpPr>
      <dsp:spPr>
        <a:xfrm rot="10800000">
          <a:off x="1715457" y="2579526"/>
          <a:ext cx="6416632" cy="396952"/>
        </a:xfrm>
        <a:prstGeom prst="homePlate">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Культура,  кинематография</a:t>
          </a:r>
        </a:p>
      </dsp:txBody>
      <dsp:txXfrm rot="10800000">
        <a:off x="1814695" y="2579526"/>
        <a:ext cx="6317394" cy="396952"/>
      </dsp:txXfrm>
    </dsp:sp>
    <dsp:sp modelId="{A78FB94B-2D08-445D-AA70-2CC8C9FE6AD0}">
      <dsp:nvSpPr>
        <dsp:cNvPr id="0" name=""/>
        <dsp:cNvSpPr/>
      </dsp:nvSpPr>
      <dsp:spPr>
        <a:xfrm>
          <a:off x="1304810" y="2590339"/>
          <a:ext cx="396952" cy="396952"/>
        </a:xfrm>
        <a:prstGeom prst="ellipse">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38000" r="-38000"/>
          </a:stretch>
        </a:blipFill>
        <a:ln>
          <a:noFill/>
        </a:ln>
        <a:effectLst>
          <a:outerShdw blurRad="50800" dist="20000" dir="5400000" rotWithShape="0">
            <a:srgbClr val="000000">
              <a:alpha val="4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5E58AD27-9D16-4FF3-848B-E9F44F3D92B3}">
      <dsp:nvSpPr>
        <dsp:cNvPr id="0" name=""/>
        <dsp:cNvSpPr/>
      </dsp:nvSpPr>
      <dsp:spPr>
        <a:xfrm rot="10800000">
          <a:off x="1725403" y="3080745"/>
          <a:ext cx="6416632" cy="396952"/>
        </a:xfrm>
        <a:prstGeom prst="homePlate">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Социальная политика</a:t>
          </a:r>
        </a:p>
      </dsp:txBody>
      <dsp:txXfrm rot="10800000">
        <a:off x="1824641" y="3080745"/>
        <a:ext cx="6317394" cy="396952"/>
      </dsp:txXfrm>
    </dsp:sp>
    <dsp:sp modelId="{1D062E86-32A6-4CD3-A5AB-505EB6297FB0}">
      <dsp:nvSpPr>
        <dsp:cNvPr id="0" name=""/>
        <dsp:cNvSpPr/>
      </dsp:nvSpPr>
      <dsp:spPr>
        <a:xfrm>
          <a:off x="1304810" y="3080745"/>
          <a:ext cx="396952" cy="396952"/>
        </a:xfrm>
        <a:prstGeom prst="ellipse">
          <a:avLst/>
        </a:prstGeom>
        <a:blipFill>
          <a:blip xmlns:r="http://schemas.openxmlformats.org/officeDocument/2006/relationships" r:embed="rId7" cstate="print">
            <a:extLst>
              <a:ext uri="{28A0092B-C50C-407E-A947-70E740481C1C}">
                <a14:useLocalDpi xmlns:a14="http://schemas.microsoft.com/office/drawing/2010/main" val="0"/>
              </a:ext>
            </a:extLst>
          </a:blip>
          <a:srcRect/>
          <a:stretch>
            <a:fillRect l="-103000" r="-103000"/>
          </a:stretch>
        </a:blipFill>
        <a:ln>
          <a:noFill/>
        </a:ln>
        <a:effectLst>
          <a:outerShdw blurRad="50800" dist="20000" dir="5400000" rotWithShape="0">
            <a:srgbClr val="000000">
              <a:alpha val="4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4BE343BF-78A8-422C-BB7E-5739E5F2F3A8}">
      <dsp:nvSpPr>
        <dsp:cNvPr id="0" name=""/>
        <dsp:cNvSpPr/>
      </dsp:nvSpPr>
      <dsp:spPr>
        <a:xfrm rot="10800000">
          <a:off x="1715457" y="3610417"/>
          <a:ext cx="6416632" cy="396952"/>
        </a:xfrm>
        <a:prstGeom prst="homePlate">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Физическая культура и спорт</a:t>
          </a:r>
        </a:p>
      </dsp:txBody>
      <dsp:txXfrm rot="10800000">
        <a:off x="1814695" y="3610417"/>
        <a:ext cx="6317394" cy="396952"/>
      </dsp:txXfrm>
    </dsp:sp>
    <dsp:sp modelId="{FA2AEB97-0648-42E5-A806-BFF5E1658F81}">
      <dsp:nvSpPr>
        <dsp:cNvPr id="0" name=""/>
        <dsp:cNvSpPr/>
      </dsp:nvSpPr>
      <dsp:spPr>
        <a:xfrm>
          <a:off x="1304810" y="3641209"/>
          <a:ext cx="396952" cy="396952"/>
        </a:xfrm>
        <a:prstGeom prst="ellipse">
          <a:avLst/>
        </a:prstGeom>
        <a:blipFill>
          <a:blip xmlns:r="http://schemas.openxmlformats.org/officeDocument/2006/relationships" r:embed="rId8" cstate="print">
            <a:extLst>
              <a:ext uri="{28A0092B-C50C-407E-A947-70E740481C1C}">
                <a14:useLocalDpi xmlns:a14="http://schemas.microsoft.com/office/drawing/2010/main" val="0"/>
              </a:ext>
            </a:extLst>
          </a:blip>
          <a:srcRect/>
          <a:stretch>
            <a:fillRect l="-14000" r="-14000"/>
          </a:stretch>
        </a:blipFill>
        <a:ln>
          <a:noFill/>
        </a:ln>
        <a:effectLst>
          <a:outerShdw blurRad="50800" dist="20000" dir="5400000" rotWithShape="0">
            <a:srgbClr val="000000">
              <a:alpha val="4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A92D9E5-C1EF-4F1F-9634-4470C1604149}">
      <dsp:nvSpPr>
        <dsp:cNvPr id="0" name=""/>
        <dsp:cNvSpPr/>
      </dsp:nvSpPr>
      <dsp:spPr>
        <a:xfrm rot="10800000">
          <a:off x="1715457" y="4125863"/>
          <a:ext cx="6416632" cy="396952"/>
        </a:xfrm>
        <a:prstGeom prst="homePlate">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Обслуживание государственного и муниципального долга</a:t>
          </a:r>
        </a:p>
      </dsp:txBody>
      <dsp:txXfrm rot="10800000">
        <a:off x="1814695" y="4125863"/>
        <a:ext cx="6317394" cy="396952"/>
      </dsp:txXfrm>
    </dsp:sp>
    <dsp:sp modelId="{D2F11215-7F2F-47C3-8132-78D7C26F3E74}">
      <dsp:nvSpPr>
        <dsp:cNvPr id="0" name=""/>
        <dsp:cNvSpPr/>
      </dsp:nvSpPr>
      <dsp:spPr>
        <a:xfrm>
          <a:off x="1304810" y="4131615"/>
          <a:ext cx="396952" cy="396952"/>
        </a:xfrm>
        <a:prstGeom prst="ellipse">
          <a:avLst/>
        </a:prstGeom>
        <a:blipFill>
          <a:blip xmlns:r="http://schemas.openxmlformats.org/officeDocument/2006/relationships" r:embed="rId9" cstate="print">
            <a:extLst>
              <a:ext uri="{28A0092B-C50C-407E-A947-70E740481C1C}">
                <a14:useLocalDpi xmlns:a14="http://schemas.microsoft.com/office/drawing/2010/main" val="0"/>
              </a:ext>
            </a:extLst>
          </a:blip>
          <a:srcRect/>
          <a:stretch>
            <a:fillRect l="-133000" r="-133000"/>
          </a:stretch>
        </a:blipFill>
        <a:ln>
          <a:noFill/>
        </a:ln>
        <a:effectLst>
          <a:outerShdw blurRad="50800" dist="20000" dir="5400000" rotWithShape="0">
            <a:srgbClr val="000000">
              <a:alpha val="4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D7DAA4C-8DEB-43FC-AE00-8229D74DB7B0}">
      <dsp:nvSpPr>
        <dsp:cNvPr id="0" name=""/>
        <dsp:cNvSpPr/>
      </dsp:nvSpPr>
      <dsp:spPr>
        <a:xfrm rot="10800000">
          <a:off x="1715457" y="4641309"/>
          <a:ext cx="6416632" cy="396952"/>
        </a:xfrm>
        <a:prstGeom prst="homePlate">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75045" tIns="53340" rIns="99568" bIns="53340" numCol="1" spcCol="1270" anchor="ctr" anchorCtr="0">
          <a:noAutofit/>
        </a:bodyPr>
        <a:lstStyle/>
        <a:p>
          <a:pPr marL="0" lvl="0" indent="0" algn="ctr" defTabSz="622300">
            <a:lnSpc>
              <a:spcPct val="90000"/>
            </a:lnSpc>
            <a:spcBef>
              <a:spcPct val="0"/>
            </a:spcBef>
            <a:spcAft>
              <a:spcPct val="35000"/>
            </a:spcAft>
            <a:buNone/>
          </a:pPr>
          <a:r>
            <a:rPr lang="ru-RU" sz="1400" kern="1200" dirty="0">
              <a:solidFill>
                <a:schemeClr val="accent4">
                  <a:lumMod val="50000"/>
                </a:schemeClr>
              </a:solidFill>
            </a:rPr>
            <a:t>Межбюджетные трансферты общего характера</a:t>
          </a:r>
        </a:p>
      </dsp:txBody>
      <dsp:txXfrm rot="10800000">
        <a:off x="1814695" y="4641309"/>
        <a:ext cx="6317394" cy="396952"/>
      </dsp:txXfrm>
    </dsp:sp>
    <dsp:sp modelId="{1408A999-7880-45AD-9771-EB86F0EB36E2}">
      <dsp:nvSpPr>
        <dsp:cNvPr id="0" name=""/>
        <dsp:cNvSpPr/>
      </dsp:nvSpPr>
      <dsp:spPr>
        <a:xfrm>
          <a:off x="1304810" y="4622021"/>
          <a:ext cx="396952" cy="396952"/>
        </a:xfrm>
        <a:prstGeom prst="ellipse">
          <a:avLst/>
        </a:prstGeom>
        <a:blipFill>
          <a:blip xmlns:r="http://schemas.openxmlformats.org/officeDocument/2006/relationships" r:embed="rId10" cstate="print">
            <a:extLst>
              <a:ext uri="{28A0092B-C50C-407E-A947-70E740481C1C}">
                <a14:useLocalDpi xmlns:a14="http://schemas.microsoft.com/office/drawing/2010/main" val="0"/>
              </a:ext>
            </a:extLst>
          </a:blip>
          <a:srcRect/>
          <a:stretch>
            <a:fillRect l="-50000" r="-50000"/>
          </a:stretch>
        </a:blipFill>
        <a:ln>
          <a:noFill/>
        </a:ln>
        <a:effectLst>
          <a:outerShdw blurRad="50800" dist="20000" dir="5400000" rotWithShape="0">
            <a:srgbClr val="000000">
              <a:alpha val="42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D1E6DB-BD7E-4657-AD51-5C672CF78DD6}">
      <dsp:nvSpPr>
        <dsp:cNvPr id="0" name=""/>
        <dsp:cNvSpPr/>
      </dsp:nvSpPr>
      <dsp:spPr>
        <a:xfrm>
          <a:off x="0" y="1195"/>
          <a:ext cx="8201360" cy="1222940"/>
        </a:xfrm>
        <a:prstGeom prst="roundRect">
          <a:avLst/>
        </a:prstGeom>
        <a:gradFill rotWithShape="1">
          <a:gsLst>
            <a:gs pos="0">
              <a:schemeClr val="accent3">
                <a:tint val="35000"/>
                <a:satMod val="260000"/>
              </a:schemeClr>
            </a:gs>
            <a:gs pos="30000">
              <a:schemeClr val="accent3">
                <a:tint val="38000"/>
                <a:satMod val="260000"/>
              </a:schemeClr>
            </a:gs>
            <a:gs pos="75000">
              <a:schemeClr val="accent3">
                <a:tint val="55000"/>
                <a:satMod val="255000"/>
              </a:schemeClr>
            </a:gs>
            <a:gs pos="100000">
              <a:schemeClr val="accent3">
                <a:tint val="70000"/>
                <a:satMod val="255000"/>
              </a:schemeClr>
            </a:gs>
          </a:gsLst>
          <a:path path="circle">
            <a:fillToRect l="5000" t="100000" r="120000" b="10000"/>
          </a:path>
        </a:gradFill>
        <a:ln w="12700" cap="flat" cmpd="sng" algn="ctr">
          <a:solidFill>
            <a:schemeClr val="accent3">
              <a:shade val="70000"/>
              <a:satMod val="150000"/>
            </a:schemeClr>
          </a:solidFill>
          <a:prstDash val="solid"/>
        </a:ln>
        <a:effectLst>
          <a:outerShdw blurRad="50800" dist="25000" dir="5400000" rotWithShape="0">
            <a:srgbClr val="000000">
              <a:alpha val="40000"/>
            </a:srgbClr>
          </a:outerShdw>
        </a:effectLst>
        <a:scene3d>
          <a:camera prst="orthographicFront"/>
          <a:lightRig rig="flat" dir="t"/>
        </a:scene3d>
      </dsp:spPr>
      <dsp:style>
        <a:lnRef idx="1">
          <a:schemeClr val="accent3"/>
        </a:lnRef>
        <a:fillRef idx="2">
          <a:schemeClr val="accent3"/>
        </a:fillRef>
        <a:effectRef idx="1">
          <a:schemeClr val="accent3"/>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ru-RU" sz="1600" b="1" u="sng" kern="1200" dirty="0">
              <a:solidFill>
                <a:schemeClr val="accent3">
                  <a:lumMod val="50000"/>
                </a:schemeClr>
              </a:solidFill>
            </a:rPr>
            <a:t>«Успех  каждого  ребенка»</a:t>
          </a:r>
        </a:p>
        <a:p>
          <a:pPr marL="0" lvl="0" indent="0" algn="ctr" defTabSz="711200" rtl="0">
            <a:lnSpc>
              <a:spcPct val="90000"/>
            </a:lnSpc>
            <a:spcBef>
              <a:spcPct val="0"/>
            </a:spcBef>
            <a:spcAft>
              <a:spcPct val="35000"/>
            </a:spcAft>
            <a:buNone/>
          </a:pPr>
          <a:r>
            <a:rPr lang="ru-RU" sz="1300" b="1" kern="1200" dirty="0">
              <a:solidFill>
                <a:schemeClr val="accent3">
                  <a:lumMod val="50000"/>
                </a:schemeClr>
              </a:solidFill>
            </a:rPr>
            <a:t> </a:t>
          </a:r>
          <a:r>
            <a:rPr lang="ru-RU" sz="1300" kern="1200" dirty="0">
              <a:solidFill>
                <a:schemeClr val="accent3">
                  <a:lumMod val="50000"/>
                </a:schemeClr>
              </a:solidFill>
            </a:rPr>
            <a:t>планируются расходы на обновление материально-технической базы для организации учебно-исследовательской, научно-практической, творческой деятельности, занятий физической культурой и спортом в образовательных организациях  в сумме</a:t>
          </a:r>
        </a:p>
        <a:p>
          <a:pPr marL="0" lvl="0" indent="0" algn="ctr" defTabSz="711200" rtl="0">
            <a:lnSpc>
              <a:spcPct val="90000"/>
            </a:lnSpc>
            <a:spcBef>
              <a:spcPct val="0"/>
            </a:spcBef>
            <a:spcAft>
              <a:spcPct val="35000"/>
            </a:spcAft>
            <a:buNone/>
          </a:pPr>
          <a:r>
            <a:rPr lang="ru-RU" sz="1400" b="1" kern="1200" dirty="0">
              <a:solidFill>
                <a:schemeClr val="accent3">
                  <a:lumMod val="50000"/>
                </a:schemeClr>
              </a:solidFill>
            </a:rPr>
            <a:t>в сумме 1 843,8 тыс. рублей.</a:t>
          </a:r>
        </a:p>
      </dsp:txBody>
      <dsp:txXfrm>
        <a:off x="0" y="1195"/>
        <a:ext cx="8201360" cy="1222940"/>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0.41693</cdr:x>
      <cdr:y>0.10558</cdr:y>
    </cdr:from>
    <cdr:to>
      <cdr:x>0.51278</cdr:x>
      <cdr:y>0.2664</cdr:y>
    </cdr:to>
    <cdr:sp macro="" textlink="">
      <cdr:nvSpPr>
        <cdr:cNvPr id="2" name="TextBox 1"/>
        <cdr:cNvSpPr txBox="1"/>
      </cdr:nvSpPr>
      <cdr:spPr>
        <a:xfrm xmlns:a="http://schemas.openxmlformats.org/drawingml/2006/main">
          <a:off x="3977789" y="600289"/>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drawings/drawing2.xml><?xml version="1.0" encoding="utf-8"?>
<c:userShapes xmlns:c="http://schemas.openxmlformats.org/drawingml/2006/chart">
  <cdr:relSizeAnchor xmlns:cdr="http://schemas.openxmlformats.org/drawingml/2006/chartDrawing">
    <cdr:from>
      <cdr:x>0.77193</cdr:x>
      <cdr:y>0.8284</cdr:y>
    </cdr:from>
    <cdr:to>
      <cdr:x>0.88332</cdr:x>
      <cdr:y>1</cdr:y>
    </cdr:to>
    <cdr:sp macro="" textlink="">
      <cdr:nvSpPr>
        <cdr:cNvPr id="2" name="TextBox 1"/>
        <cdr:cNvSpPr txBox="1"/>
      </cdr:nvSpPr>
      <cdr:spPr>
        <a:xfrm xmlns:a="http://schemas.openxmlformats.org/drawingml/2006/main">
          <a:off x="6336704" y="4896544"/>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50444" y="0"/>
            <a:ext cx="2945659" cy="496412"/>
          </a:xfrm>
          <a:prstGeom prst="rect">
            <a:avLst/>
          </a:prstGeom>
        </p:spPr>
        <p:txBody>
          <a:bodyPr vert="horz" lIns="91440" tIns="45720" rIns="91440" bIns="45720" rtlCol="0"/>
          <a:lstStyle>
            <a:lvl1pPr algn="r">
              <a:defRPr sz="1200"/>
            </a:lvl1pPr>
          </a:lstStyle>
          <a:p>
            <a:fld id="{C4E7FAC5-78C6-4297-829B-541CB206CC75}" type="datetimeFigureOut">
              <a:rPr lang="ru-RU" smtClean="0"/>
              <a:pPr/>
              <a:t>29.02.2024</a:t>
            </a:fld>
            <a:endParaRPr lang="ru-RU"/>
          </a:p>
        </p:txBody>
      </p:sp>
      <p:sp>
        <p:nvSpPr>
          <p:cNvPr id="4" name="Нижний колонтитул 3"/>
          <p:cNvSpPr>
            <a:spLocks noGrp="1"/>
          </p:cNvSpPr>
          <p:nvPr>
            <p:ph type="ftr" sz="quarter" idx="2"/>
          </p:nvPr>
        </p:nvSpPr>
        <p:spPr>
          <a:xfrm>
            <a:off x="1" y="9430091"/>
            <a:ext cx="2945659" cy="496412"/>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4" y="9430091"/>
            <a:ext cx="2945659" cy="496412"/>
          </a:xfrm>
          <a:prstGeom prst="rect">
            <a:avLst/>
          </a:prstGeom>
        </p:spPr>
        <p:txBody>
          <a:bodyPr vert="horz" lIns="91440" tIns="45720" rIns="91440" bIns="45720" rtlCol="0" anchor="b"/>
          <a:lstStyle>
            <a:lvl1pPr algn="r">
              <a:defRPr sz="1200"/>
            </a:lvl1pPr>
          </a:lstStyle>
          <a:p>
            <a:fld id="{E9E0ACA0-FF2A-48F4-89BE-18A1E431994B}" type="slidenum">
              <a:rPr lang="ru-RU" smtClean="0"/>
              <a:pPr/>
              <a:t>‹#›</a:t>
            </a:fld>
            <a:endParaRPr lang="ru-RU"/>
          </a:p>
        </p:txBody>
      </p:sp>
    </p:spTree>
    <p:extLst>
      <p:ext uri="{BB962C8B-B14F-4D97-AF65-F5344CB8AC3E}">
        <p14:creationId xmlns:p14="http://schemas.microsoft.com/office/powerpoint/2010/main" val="3391099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4" y="0"/>
            <a:ext cx="2945659" cy="496412"/>
          </a:xfrm>
          <a:prstGeom prst="rect">
            <a:avLst/>
          </a:prstGeom>
        </p:spPr>
        <p:txBody>
          <a:bodyPr vert="horz" lIns="91440" tIns="45720" rIns="91440" bIns="45720" rtlCol="0"/>
          <a:lstStyle>
            <a:lvl1pPr algn="r">
              <a:defRPr sz="1200"/>
            </a:lvl1pPr>
          </a:lstStyle>
          <a:p>
            <a:fld id="{AED03D95-0642-4125-A8EA-86A814069500}" type="datetimeFigureOut">
              <a:rPr lang="ru-RU" smtClean="0"/>
              <a:pPr/>
              <a:t>29.02.2024</a:t>
            </a:fld>
            <a:endParaRPr lang="ru-RU" dirty="0"/>
          </a:p>
        </p:txBody>
      </p:sp>
      <p:sp>
        <p:nvSpPr>
          <p:cNvPr id="4" name="Образ слайда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15908"/>
            <a:ext cx="5438140" cy="4467702"/>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1" y="9430091"/>
            <a:ext cx="2945659" cy="49641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4" y="9430091"/>
            <a:ext cx="2945659" cy="496412"/>
          </a:xfrm>
          <a:prstGeom prst="rect">
            <a:avLst/>
          </a:prstGeom>
        </p:spPr>
        <p:txBody>
          <a:bodyPr vert="horz" lIns="91440" tIns="45720" rIns="91440" bIns="45720" rtlCol="0" anchor="b"/>
          <a:lstStyle>
            <a:lvl1pPr algn="r">
              <a:defRPr sz="1200"/>
            </a:lvl1pPr>
          </a:lstStyle>
          <a:p>
            <a:fld id="{C701BA1F-40D3-41DC-BCAC-1156E3D9274F}" type="slidenum">
              <a:rPr lang="ru-RU" smtClean="0"/>
              <a:pPr/>
              <a:t>‹#›</a:t>
            </a:fld>
            <a:endParaRPr lang="ru-RU" dirty="0"/>
          </a:p>
        </p:txBody>
      </p:sp>
    </p:spTree>
    <p:extLst>
      <p:ext uri="{BB962C8B-B14F-4D97-AF65-F5344CB8AC3E}">
        <p14:creationId xmlns:p14="http://schemas.microsoft.com/office/powerpoint/2010/main" val="3609528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701BA1F-40D3-41DC-BCAC-1156E3D9274F}" type="slidenum">
              <a:rPr lang="ru-RU" smtClean="0"/>
              <a:pPr/>
              <a:t>1</a:t>
            </a:fld>
            <a:endParaRPr lang="ru-RU" dirty="0"/>
          </a:p>
        </p:txBody>
      </p:sp>
    </p:spTree>
    <p:extLst>
      <p:ext uri="{BB962C8B-B14F-4D97-AF65-F5344CB8AC3E}">
        <p14:creationId xmlns:p14="http://schemas.microsoft.com/office/powerpoint/2010/main" val="3800472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7735C7FB-7B9B-40BF-BF6E-825F9AC2C7C6}" type="datetime1">
              <a:rPr lang="ru-RU" smtClean="0"/>
              <a:pPr/>
              <a:t>29.02.2024</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A0A62314-6350-4730-82A5-F729173FFB8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27D56E51-A956-4A10-A37D-74490671BBC9}" type="datetime1">
              <a:rPr lang="ru-RU" smtClean="0"/>
              <a:pPr/>
              <a:t>29.02.2024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A6A36DD6-B30A-4E2A-B223-1ECF51EFF9BF}" type="datetime1">
              <a:rPr lang="ru-RU" smtClean="0"/>
              <a:pPr/>
              <a:t>29.02.2024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4"/>
          </p:nvPr>
        </p:nvSpPr>
        <p:spPr/>
        <p:txBody>
          <a:bodyPr rtlCol="0"/>
          <a:lstStyle/>
          <a:p>
            <a:fld id="{7289C900-A482-403F-AF2B-4DFAF10E1F89}" type="datetime1">
              <a:rPr lang="ru-RU" smtClean="0"/>
              <a:pPr/>
              <a:t>29.02.2024</a:t>
            </a:fld>
            <a:endParaRPr lang="ru-RU"/>
          </a:p>
        </p:txBody>
      </p:sp>
      <p:sp>
        <p:nvSpPr>
          <p:cNvPr id="9" name="Номер слайда 8"/>
          <p:cNvSpPr>
            <a:spLocks noGrp="1"/>
          </p:cNvSpPr>
          <p:nvPr>
            <p:ph type="sldNum" sz="quarter" idx="15"/>
          </p:nvPr>
        </p:nvSpPr>
        <p:spPr/>
        <p:txBody>
          <a:bodyPr rtlCol="0"/>
          <a:lstStyle/>
          <a:p>
            <a:fld id="{A0A62314-6350-4730-82A5-F729173FFB84}"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06D52404-D68E-4CD8-BD38-CF74C568A4EA}" type="datetime1">
              <a:rPr lang="ru-RU" smtClean="0"/>
              <a:pPr/>
              <a:t>29.02.2024</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A0A62314-6350-4730-82A5-F729173FFB8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5" name="Дата 4"/>
          <p:cNvSpPr>
            <a:spLocks noGrp="1"/>
          </p:cNvSpPr>
          <p:nvPr>
            <p:ph type="dt" sz="half" idx="10"/>
          </p:nvPr>
        </p:nvSpPr>
        <p:spPr/>
        <p:txBody>
          <a:bodyPr/>
          <a:lstStyle/>
          <a:p>
            <a:fld id="{F015BD93-ED60-4B1B-9FBF-26961F5FE84E}" type="datetime1">
              <a:rPr lang="ru-RU" smtClean="0"/>
              <a:pPr/>
              <a:t>29.02.2024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A62314-6350-4730-82A5-F729173FFB84}" type="slidenum">
              <a:rPr lang="ru-RU" smtClean="0"/>
              <a:pPr/>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a:t>Образец заголовка</a:t>
            </a:r>
            <a:endParaRPr kumimoji="0" lang="en-US"/>
          </a:p>
        </p:txBody>
      </p:sp>
      <p:sp>
        <p:nvSpPr>
          <p:cNvPr id="7" name="Дата 6"/>
          <p:cNvSpPr>
            <a:spLocks noGrp="1"/>
          </p:cNvSpPr>
          <p:nvPr>
            <p:ph type="dt" sz="half" idx="10"/>
          </p:nvPr>
        </p:nvSpPr>
        <p:spPr/>
        <p:txBody>
          <a:bodyPr/>
          <a:lstStyle/>
          <a:p>
            <a:fld id="{93164C72-D4F6-4DA4-A658-8A2516BAD37C}" type="datetime1">
              <a:rPr lang="ru-RU" smtClean="0"/>
              <a:pPr/>
              <a:t>29.02.2024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0A62314-6350-4730-82A5-F729173FFB84}" type="slidenum">
              <a:rPr lang="ru-RU" smtClean="0"/>
              <a:pPr/>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6" name="Дата 5"/>
          <p:cNvSpPr>
            <a:spLocks noGrp="1"/>
          </p:cNvSpPr>
          <p:nvPr>
            <p:ph type="dt" sz="half" idx="10"/>
          </p:nvPr>
        </p:nvSpPr>
        <p:spPr/>
        <p:txBody>
          <a:bodyPr rtlCol="0"/>
          <a:lstStyle/>
          <a:p>
            <a:fld id="{89810E7C-05CC-4213-B068-7B75A2D6E5E9}" type="datetime1">
              <a:rPr lang="ru-RU" smtClean="0"/>
              <a:pPr/>
              <a:t>29.02.2024</a:t>
            </a:fld>
            <a:endParaRPr lang="ru-RU"/>
          </a:p>
        </p:txBody>
      </p:sp>
      <p:sp>
        <p:nvSpPr>
          <p:cNvPr id="7" name="Номер слайда 6"/>
          <p:cNvSpPr>
            <a:spLocks noGrp="1"/>
          </p:cNvSpPr>
          <p:nvPr>
            <p:ph type="sldNum" sz="quarter" idx="11"/>
          </p:nvPr>
        </p:nvSpPr>
        <p:spPr/>
        <p:txBody>
          <a:bodyPr rtlCol="0"/>
          <a:lstStyle/>
          <a:p>
            <a:fld id="{A0A62314-6350-4730-82A5-F729173FFB84}"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E52C3E7-43C0-45D6-A4F5-5F9D5EC20E99}" type="datetime1">
              <a:rPr lang="ru-RU" smtClean="0"/>
              <a:pPr/>
              <a:t>29.02.2024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0A62314-6350-4730-82A5-F729173FFB8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1" name="Дата 20"/>
          <p:cNvSpPr>
            <a:spLocks noGrp="1"/>
          </p:cNvSpPr>
          <p:nvPr>
            <p:ph type="dt" sz="half" idx="14"/>
          </p:nvPr>
        </p:nvSpPr>
        <p:spPr/>
        <p:txBody>
          <a:bodyPr rtlCol="0"/>
          <a:lstStyle/>
          <a:p>
            <a:fld id="{D03155B5-C88C-4B84-84AF-70071DF037C7}" type="datetime1">
              <a:rPr lang="ru-RU" smtClean="0"/>
              <a:pPr/>
              <a:t>29.02.2024</a:t>
            </a:fld>
            <a:endParaRPr lang="ru-RU"/>
          </a:p>
        </p:txBody>
      </p:sp>
      <p:sp>
        <p:nvSpPr>
          <p:cNvPr id="22" name="Номер слайда 21"/>
          <p:cNvSpPr>
            <a:spLocks noGrp="1"/>
          </p:cNvSpPr>
          <p:nvPr>
            <p:ph type="sldNum" sz="quarter" idx="15"/>
          </p:nvPr>
        </p:nvSpPr>
        <p:spPr/>
        <p:txBody>
          <a:bodyPr rtlCol="0"/>
          <a:lstStyle/>
          <a:p>
            <a:fld id="{A0A62314-6350-4730-82A5-F729173FFB84}"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E030F09-A564-4836-929F-7F6108A3FFF5}" type="datetime1">
              <a:rPr lang="ru-RU" smtClean="0"/>
              <a:pPr/>
              <a:t>29.02.2024</a:t>
            </a:fld>
            <a:endParaRPr lang="ru-RU"/>
          </a:p>
        </p:txBody>
      </p:sp>
      <p:sp>
        <p:nvSpPr>
          <p:cNvPr id="18" name="Номер слайда 17"/>
          <p:cNvSpPr>
            <a:spLocks noGrp="1"/>
          </p:cNvSpPr>
          <p:nvPr>
            <p:ph type="sldNum" sz="quarter" idx="11"/>
          </p:nvPr>
        </p:nvSpPr>
        <p:spPr/>
        <p:txBody>
          <a:bodyPr rtlCol="0"/>
          <a:lstStyle/>
          <a:p>
            <a:fld id="{A0A62314-6350-4730-82A5-F729173FFB84}"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alpha val="50000"/>
          </a:schemeClr>
        </a:soli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19B20FE-E5A6-4AB1-B028-F5A301EA3AE3}" type="datetime1">
              <a:rPr lang="ru-RU" smtClean="0"/>
              <a:pPr/>
              <a:t>29.02.2024</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0A62314-6350-4730-82A5-F729173FFB8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231" r:id="rId1"/>
    <p:sldLayoutId id="2147484232" r:id="rId2"/>
    <p:sldLayoutId id="2147484233" r:id="rId3"/>
    <p:sldLayoutId id="2147484234" r:id="rId4"/>
    <p:sldLayoutId id="2147484235" r:id="rId5"/>
    <p:sldLayoutId id="2147484236" r:id="rId6"/>
    <p:sldLayoutId id="2147484237" r:id="rId7"/>
    <p:sldLayoutId id="2147484238" r:id="rId8"/>
    <p:sldLayoutId id="2147484239" r:id="rId9"/>
    <p:sldLayoutId id="2147484240" r:id="rId10"/>
    <p:sldLayoutId id="2147484241"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 Id="rId4" Type="http://schemas.openxmlformats.org/officeDocument/2006/relationships/chart" Target="../charts/chart6.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 Id="rId4" Type="http://schemas.openxmlformats.org/officeDocument/2006/relationships/chart" Target="../charts/char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chart" Target="../charts/chart10.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diagramLayout" Target="../diagrams/layout5.xml"/><Relationship Id="rId7" Type="http://schemas.openxmlformats.org/officeDocument/2006/relationships/image" Target="../media/image20.jpe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image" Target="../media/image22.jpeg"/></Relationships>
</file>

<file path=ppt/slides/_rels/slide34.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4.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4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63688" y="188640"/>
            <a:ext cx="7056784" cy="1440160"/>
          </a:xfrm>
          <a:ln>
            <a:noFill/>
          </a:ln>
        </p:spPr>
        <p:txBody>
          <a:bodyPr>
            <a:normAutofit/>
          </a:bodyPr>
          <a:lstStyle/>
          <a:p>
            <a:pPr marL="0" indent="0" algn="ctr">
              <a:buNone/>
            </a:pPr>
            <a:r>
              <a:rPr lang="ru-RU" sz="44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t>Бюджет для граждан</a:t>
            </a:r>
            <a:br>
              <a:rPr lang="ru-RU" sz="15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br>
              <a:rPr lang="ru-RU" sz="15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latin typeface="Cambria" pitchFamily="18" charset="0"/>
                <a:ea typeface="Batang" pitchFamily="18" charset="-127"/>
              </a:rPr>
            </a:br>
            <a:endParaRPr lang="ru-RU" sz="1500" dirty="0">
              <a:solidFill>
                <a:schemeClr val="accent3">
                  <a:lumMod val="75000"/>
                </a:schemeClr>
              </a:solidFill>
              <a:ea typeface="Batang" pitchFamily="18" charset="-127"/>
            </a:endParaRPr>
          </a:p>
        </p:txBody>
      </p:sp>
      <p:sp>
        <p:nvSpPr>
          <p:cNvPr id="6" name="Заголовок 1"/>
          <p:cNvSpPr txBox="1">
            <a:spLocks/>
          </p:cNvSpPr>
          <p:nvPr/>
        </p:nvSpPr>
        <p:spPr>
          <a:xfrm>
            <a:off x="1763688" y="1340768"/>
            <a:ext cx="6984776" cy="1512168"/>
          </a:xfrm>
          <a:prstGeom prst="rect">
            <a:avLst/>
          </a:prstGeom>
          <a:ln>
            <a:noFill/>
          </a:ln>
        </p:spPr>
        <p:txBody>
          <a:bodyPr vert="horz" lIns="0" rIns="0" bIns="0" anchor="t">
            <a:normAutofit fontScale="90000" lnSpcReduction="2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br>
              <a:rPr lang="ru-RU" sz="1500" dirty="0">
                <a:solidFill>
                  <a:schemeClr val="accent3">
                    <a:lumMod val="75000"/>
                  </a:schemeClr>
                </a:solidFill>
                <a:effectLst>
                  <a:reflection blurRad="6350" stA="55000" endA="300" endPos="45500" dir="5400000" sy="-100000" algn="bl" rotWithShape="0"/>
                </a:effectLst>
                <a:latin typeface="Cambria" pitchFamily="18" charset="0"/>
                <a:ea typeface="Batang" pitchFamily="18" charset="-127"/>
              </a:rPr>
            </a:br>
            <a:r>
              <a:rPr lang="ru-RU" sz="20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ea typeface="Batang" pitchFamily="18" charset="-127"/>
              </a:rPr>
              <a:t>к решению Совета народных депутатов Павловского муниципального района  </a:t>
            </a:r>
          </a:p>
          <a:p>
            <a:pPr algn="ctr"/>
            <a:r>
              <a:rPr lang="ru-RU" sz="2000" dirty="0">
                <a:solidFill>
                  <a:schemeClr val="accent3">
                    <a:lumMod val="75000"/>
                  </a:schemeClr>
                </a:solidFill>
                <a:effectLst>
                  <a:outerShdw blurRad="38100" dist="38100" dir="2700000" algn="tl">
                    <a:srgbClr val="000000">
                      <a:alpha val="43137"/>
                    </a:srgbClr>
                  </a:outerShdw>
                  <a:reflection blurRad="6350" stA="55000" endA="300" endPos="45500" dir="5400000" sy="-100000" algn="bl" rotWithShape="0"/>
                </a:effectLst>
                <a:ea typeface="Batang" pitchFamily="18" charset="-127"/>
              </a:rPr>
              <a:t>     «Об утверждении бюджета Павловского муниципального района Воронежской области  на  2024  и  плановый период  2025  и  2026  годы»</a:t>
            </a:r>
            <a:br>
              <a:rPr lang="ru-RU" sz="1800" dirty="0">
                <a:solidFill>
                  <a:schemeClr val="accent3">
                    <a:lumMod val="75000"/>
                  </a:schemeClr>
                </a:solidFill>
                <a:ea typeface="Batang" pitchFamily="18" charset="-127"/>
              </a:rPr>
            </a:br>
            <a:endParaRPr lang="ru-RU" sz="1800" dirty="0">
              <a:solidFill>
                <a:schemeClr val="accent3">
                  <a:lumMod val="75000"/>
                </a:schemeClr>
              </a:solidFill>
              <a:ea typeface="Batang" pitchFamily="18" charset="-127"/>
            </a:endParaRPr>
          </a:p>
        </p:txBody>
      </p: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11760" y="3068960"/>
            <a:ext cx="5616624" cy="35804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87741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a:spLocks noChangeArrowheads="1"/>
          </p:cNvSpPr>
          <p:nvPr/>
        </p:nvSpPr>
        <p:spPr bwMode="auto">
          <a:xfrm>
            <a:off x="179512" y="471736"/>
            <a:ext cx="8497471"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500" b="0" i="0" u="none" strike="noStrike" cap="none" normalizeH="0" baseline="0" dirty="0" err="1">
                <a:ln>
                  <a:noFill/>
                </a:ln>
                <a:solidFill>
                  <a:schemeClr val="accent4">
                    <a:lumMod val="50000"/>
                  </a:schemeClr>
                </a:solidFill>
                <a:effectLst/>
                <a:ea typeface="Times New Roman" pitchFamily="18" charset="0"/>
                <a:cs typeface="Arial" pitchFamily="34" charset="0"/>
              </a:rPr>
              <a:t>приоритизация</a:t>
            </a:r>
            <a:r>
              <a:rPr kumimoji="0" lang="ru-RU" sz="1500" b="0" i="0" u="none" strike="noStrike" cap="none" normalizeH="0" baseline="0" dirty="0">
                <a:ln>
                  <a:noFill/>
                </a:ln>
                <a:solidFill>
                  <a:schemeClr val="accent4">
                    <a:lumMod val="50000"/>
                  </a:schemeClr>
                </a:solidFill>
                <a:effectLst/>
                <a:ea typeface="Times New Roman" pitchFamily="18" charset="0"/>
                <a:cs typeface="Arial" pitchFamily="34" charset="0"/>
              </a:rPr>
              <a:t> бюджетных расходов с учетом необходимости реализации мероприятий, реализуемых в рамках муниципальных программ и непрограммных направлений;</a:t>
            </a:r>
          </a:p>
          <a:p>
            <a:pPr marL="0" marR="0" lvl="0" indent="457200" algn="just" defTabSz="914400" rtl="0" eaLnBrk="0" fontAlgn="base" latinLnBrk="0" hangingPunct="0">
              <a:lnSpc>
                <a:spcPct val="100000"/>
              </a:lnSpc>
              <a:spcBef>
                <a:spcPct val="0"/>
              </a:spcBef>
              <a:spcAft>
                <a:spcPct val="0"/>
              </a:spcAft>
              <a:buClrTx/>
              <a:buSzTx/>
              <a:tabLst/>
            </a:pPr>
            <a:endParaRPr kumimoji="0" lang="ru-RU" sz="1500" b="0" i="0" u="none" strike="noStrike" cap="none" normalizeH="0" baseline="0" dirty="0">
              <a:ln>
                <a:noFill/>
              </a:ln>
              <a:solidFill>
                <a:schemeClr val="accent4">
                  <a:lumMod val="50000"/>
                </a:schemeClr>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500" b="0" i="0" u="none" strike="noStrike" cap="none" normalizeH="0" baseline="0" dirty="0">
                <a:ln>
                  <a:noFill/>
                </a:ln>
                <a:solidFill>
                  <a:schemeClr val="accent4">
                    <a:lumMod val="50000"/>
                  </a:schemeClr>
                </a:solidFill>
                <a:effectLst/>
                <a:ea typeface="Times New Roman" pitchFamily="18" charset="0"/>
                <a:cs typeface="Arial" pitchFamily="34" charset="0"/>
              </a:rPr>
              <a:t>повышение открытости и прозрачности информации об управлении общественными финансами.</a:t>
            </a:r>
            <a:endParaRPr kumimoji="0" lang="ru-RU" sz="1500" b="0" i="0" u="none" strike="noStrike" cap="none" normalizeH="0" baseline="0" dirty="0">
              <a:ln>
                <a:noFill/>
              </a:ln>
              <a:solidFill>
                <a:schemeClr val="accent4">
                  <a:lumMod val="50000"/>
                </a:schemeClr>
              </a:solidFill>
              <a:effectLst/>
              <a:cs typeface="Arial" pitchFamily="34" charset="0"/>
            </a:endParaRPr>
          </a:p>
        </p:txBody>
      </p:sp>
      <p:pic>
        <p:nvPicPr>
          <p:cNvPr id="2050" name="Picture 2" descr="E:\2022\для бюджета для граждан\для подготовки бюджета для граждан\картинки\byudzhet-federalniy-v-2018-godu.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2204864"/>
            <a:ext cx="2872904" cy="1920994"/>
          </a:xfrm>
          <a:prstGeom prst="rect">
            <a:avLst/>
          </a:prstGeom>
          <a:ln>
            <a:noFill/>
          </a:ln>
          <a:effectLst>
            <a:outerShdw blurRad="292100" dist="139700" dir="2700000" algn="tl" rotWithShape="0">
              <a:srgbClr val="333333">
                <a:alpha val="65000"/>
              </a:srgbClr>
            </a:outerShdw>
          </a:effectLst>
        </p:spPr>
      </p:pic>
      <p:pic>
        <p:nvPicPr>
          <p:cNvPr id="2054" name="Picture 6" descr="E:\2022\для бюджета для граждан\для подготовки бюджета для граждан\картинки\dinero-calculo-calculadora-liquidez-empresa-pyme-manejo_de_dinero-manejar-plata-contabilidad-contar-caclular_ELFIMA20150619_0006_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2204864"/>
            <a:ext cx="2983183" cy="1920994"/>
          </a:xfrm>
          <a:prstGeom prst="rect">
            <a:avLst/>
          </a:prstGeom>
          <a:ln>
            <a:noFill/>
          </a:ln>
          <a:effectLst>
            <a:outerShdw blurRad="292100" dist="139700" dir="2700000" algn="tl" rotWithShape="0">
              <a:srgbClr val="333333">
                <a:alpha val="65000"/>
              </a:srgbClr>
            </a:outerShdw>
          </a:effectLst>
        </p:spPr>
      </p:pic>
      <p:pic>
        <p:nvPicPr>
          <p:cNvPr id="1026" name="Picture 2" descr="D:\2023\для бюджета для граждан\для подготовки бюджета для граждан\картинки\1552810487_image.jpg"/>
          <p:cNvPicPr>
            <a:picLocks noChangeAspect="1" noChangeArrowheads="1"/>
          </p:cNvPicPr>
          <p:nvPr/>
        </p:nvPicPr>
        <p:blipFill>
          <a:blip r:embed="rId4" cstate="print"/>
          <a:srcRect/>
          <a:stretch>
            <a:fillRect/>
          </a:stretch>
        </p:blipFill>
        <p:spPr bwMode="auto">
          <a:xfrm>
            <a:off x="2915816" y="4293096"/>
            <a:ext cx="3168352" cy="2219325"/>
          </a:xfrm>
          <a:prstGeom prst="rect">
            <a:avLst/>
          </a:prstGeom>
          <a:ln>
            <a:noFill/>
          </a:ln>
          <a:effectLst>
            <a:outerShdw blurRad="292100" dist="139700" dir="2700000" algn="tl" rotWithShape="0">
              <a:srgbClr val="333333">
                <a:alpha val="65000"/>
              </a:srgbClr>
            </a:outerShdw>
          </a:effectLst>
        </p:spPr>
      </p:pic>
      <p:sp>
        <p:nvSpPr>
          <p:cNvPr id="6" name="Номер слайда 5"/>
          <p:cNvSpPr>
            <a:spLocks noGrp="1"/>
          </p:cNvSpPr>
          <p:nvPr>
            <p:ph type="sldNum" sz="quarter" idx="12"/>
          </p:nvPr>
        </p:nvSpPr>
        <p:spPr/>
        <p:txBody>
          <a:bodyPr/>
          <a:lstStyle/>
          <a:p>
            <a:fld id="{A0A62314-6350-4730-82A5-F729173FFB84}" type="slidenum">
              <a:rPr lang="ru-RU" smtClean="0"/>
              <a:pPr/>
              <a:t>10</a:t>
            </a:fld>
            <a:endParaRPr lang="ru-RU"/>
          </a:p>
        </p:txBody>
      </p:sp>
    </p:spTree>
    <p:extLst>
      <p:ext uri="{BB962C8B-B14F-4D97-AF65-F5344CB8AC3E}">
        <p14:creationId xmlns:p14="http://schemas.microsoft.com/office/powerpoint/2010/main" val="585284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9552" y="332656"/>
            <a:ext cx="8064897" cy="646331"/>
          </a:xfrm>
          <a:prstGeom prst="rect">
            <a:avLst/>
          </a:prstGeom>
          <a:noFill/>
        </p:spPr>
        <p:txBody>
          <a:bodyPr wrap="square" rtlCol="0">
            <a:spAutoFit/>
          </a:bodyPr>
          <a:lstStyle/>
          <a:p>
            <a:pPr algn="ctr"/>
            <a:r>
              <a:rPr lang="ru-RU" sz="2000" b="1" dirty="0">
                <a:solidFill>
                  <a:schemeClr val="accent3">
                    <a:lumMod val="50000"/>
                  </a:schemeClr>
                </a:solidFill>
              </a:rPr>
              <a:t>Принцип скользящей трехлетки</a:t>
            </a:r>
          </a:p>
          <a:p>
            <a:pPr algn="ctr"/>
            <a:r>
              <a:rPr lang="ru-RU" sz="1600" dirty="0">
                <a:solidFill>
                  <a:schemeClr val="accent3">
                    <a:lumMod val="50000"/>
                  </a:schemeClr>
                </a:solidFill>
              </a:rPr>
              <a:t>     </a:t>
            </a:r>
          </a:p>
        </p:txBody>
      </p:sp>
      <p:sp>
        <p:nvSpPr>
          <p:cNvPr id="2" name="Прямоугольник 1"/>
          <p:cNvSpPr/>
          <p:nvPr/>
        </p:nvSpPr>
        <p:spPr>
          <a:xfrm>
            <a:off x="107505" y="3284984"/>
            <a:ext cx="8656308" cy="2862322"/>
          </a:xfrm>
          <a:prstGeom prst="rect">
            <a:avLst/>
          </a:prstGeom>
        </p:spPr>
        <p:txBody>
          <a:bodyPr wrap="square">
            <a:spAutoFit/>
          </a:bodyPr>
          <a:lstStyle/>
          <a:p>
            <a:pPr lvl="0" indent="361950" algn="just"/>
            <a:r>
              <a:rPr lang="ru-RU" sz="1500" dirty="0">
                <a:solidFill>
                  <a:schemeClr val="accent4">
                    <a:lumMod val="50000"/>
                  </a:schemeClr>
                </a:solidFill>
              </a:rPr>
              <a:t>Бюджет Павловского муниципального района  Воронежской области утверждается на 3 года. Каждый год 3-летний период бюджетного планирования сдвигается на 1 год вперед, т.е. корректируются ранее утвержденные параметры 1 и 2-го года, добавляются параметры 3-го года.</a:t>
            </a:r>
          </a:p>
          <a:p>
            <a:pPr lvl="0" indent="361950" algn="just"/>
            <a:r>
              <a:rPr lang="ru-RU" sz="1500" dirty="0">
                <a:solidFill>
                  <a:schemeClr val="accent4">
                    <a:lumMod val="50000"/>
                  </a:schemeClr>
                </a:solidFill>
              </a:rPr>
              <a:t>При этом в составе бюджета на плановый период закладываются «условно утверждаемые» расходы, которые не распределяются по статьям, в объеме не менее 2,5 процента общего объема расходов бюджета (без учета расходов бюджета, предусмотренных за счет межбюджетных трансфертов из других бюджетов бюджетной системы Российской Федерации, имеющих целевое назначение) на первый год планового периода и не менее 5 процентов (без учета расходов бюджета, предусмотренных за счет межбюджетных трансфертов из других бюджетов бюджетной системы Российской Федерации, имеющих целевое назначение) – на второй год планового периода.</a:t>
            </a:r>
          </a:p>
        </p:txBody>
      </p:sp>
      <p:graphicFrame>
        <p:nvGraphicFramePr>
          <p:cNvPr id="17" name="Таблица 16"/>
          <p:cNvGraphicFramePr>
            <a:graphicFrameLocks noGrp="1"/>
          </p:cNvGraphicFramePr>
          <p:nvPr>
            <p:extLst>
              <p:ext uri="{D42A27DB-BD31-4B8C-83A1-F6EECF244321}">
                <p14:modId xmlns:p14="http://schemas.microsoft.com/office/powerpoint/2010/main" val="2995584933"/>
              </p:ext>
            </p:extLst>
          </p:nvPr>
        </p:nvGraphicFramePr>
        <p:xfrm>
          <a:off x="107503" y="764705"/>
          <a:ext cx="8576628" cy="2492518"/>
        </p:xfrm>
        <a:graphic>
          <a:graphicData uri="http://schemas.openxmlformats.org/drawingml/2006/table">
            <a:tbl>
              <a:tblPr firstRow="1" bandRow="1">
                <a:tableStyleId>{69012ECD-51FC-41F1-AA8D-1B2483CD663E}</a:tableStyleId>
              </a:tblPr>
              <a:tblGrid>
                <a:gridCol w="1429438">
                  <a:extLst>
                    <a:ext uri="{9D8B030D-6E8A-4147-A177-3AD203B41FA5}">
                      <a16:colId xmlns:a16="http://schemas.microsoft.com/office/drawing/2014/main" val="20000"/>
                    </a:ext>
                  </a:extLst>
                </a:gridCol>
                <a:gridCol w="1429438">
                  <a:extLst>
                    <a:ext uri="{9D8B030D-6E8A-4147-A177-3AD203B41FA5}">
                      <a16:colId xmlns:a16="http://schemas.microsoft.com/office/drawing/2014/main" val="20001"/>
                    </a:ext>
                  </a:extLst>
                </a:gridCol>
                <a:gridCol w="1429438">
                  <a:extLst>
                    <a:ext uri="{9D8B030D-6E8A-4147-A177-3AD203B41FA5}">
                      <a16:colId xmlns:a16="http://schemas.microsoft.com/office/drawing/2014/main" val="20002"/>
                    </a:ext>
                  </a:extLst>
                </a:gridCol>
                <a:gridCol w="1429438">
                  <a:extLst>
                    <a:ext uri="{9D8B030D-6E8A-4147-A177-3AD203B41FA5}">
                      <a16:colId xmlns:a16="http://schemas.microsoft.com/office/drawing/2014/main" val="20003"/>
                    </a:ext>
                  </a:extLst>
                </a:gridCol>
                <a:gridCol w="1429438">
                  <a:extLst>
                    <a:ext uri="{9D8B030D-6E8A-4147-A177-3AD203B41FA5}">
                      <a16:colId xmlns:a16="http://schemas.microsoft.com/office/drawing/2014/main" val="20004"/>
                    </a:ext>
                  </a:extLst>
                </a:gridCol>
                <a:gridCol w="1429438">
                  <a:extLst>
                    <a:ext uri="{9D8B030D-6E8A-4147-A177-3AD203B41FA5}">
                      <a16:colId xmlns:a16="http://schemas.microsoft.com/office/drawing/2014/main" val="20005"/>
                    </a:ext>
                  </a:extLst>
                </a:gridCol>
              </a:tblGrid>
              <a:tr h="311889">
                <a:tc rowSpan="8">
                  <a:txBody>
                    <a:bodyPr/>
                    <a:lstStyle/>
                    <a:p>
                      <a:pPr algn="ctr"/>
                      <a:r>
                        <a:rPr lang="ru-RU" sz="1400" b="1" i="1" dirty="0">
                          <a:ln>
                            <a:solidFill>
                              <a:schemeClr val="accent6">
                                <a:lumMod val="75000"/>
                              </a:schemeClr>
                            </a:solidFill>
                          </a:ln>
                          <a:solidFill>
                            <a:schemeClr val="accent3">
                              <a:lumMod val="50000"/>
                            </a:schemeClr>
                          </a:solidFill>
                          <a:effectLst/>
                        </a:rPr>
                        <a:t>Разработка бюджета на    3-х летний период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5">
                  <a:txBody>
                    <a:bodyPr/>
                    <a:lstStyle/>
                    <a:p>
                      <a:pPr algn="ctr"/>
                      <a:r>
                        <a:rPr lang="ru-RU" sz="1500" b="1" i="1" baseline="0" dirty="0">
                          <a:ln>
                            <a:solidFill>
                              <a:schemeClr val="accent6">
                                <a:lumMod val="75000"/>
                              </a:schemeClr>
                            </a:solidFill>
                          </a:ln>
                          <a:solidFill>
                            <a:schemeClr val="accent3">
                              <a:lumMod val="50000"/>
                            </a:schemeClr>
                          </a:solidFill>
                        </a:rPr>
                        <a:t>Периоды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val="10000"/>
                  </a:ext>
                </a:extLst>
              </a:tr>
              <a:tr h="267334">
                <a:tc vMerge="1">
                  <a:txBody>
                    <a:bodyPr/>
                    <a:lstStyle/>
                    <a:p>
                      <a:endParaRPr lang="ru-RU" dirty="0"/>
                    </a:p>
                  </a:txBody>
                  <a:tcPr/>
                </a:tc>
                <a:tc>
                  <a:txBody>
                    <a:bodyPr/>
                    <a:lstStyle/>
                    <a:p>
                      <a:pPr algn="ctr"/>
                      <a:r>
                        <a:rPr lang="ru-RU" sz="1200" dirty="0">
                          <a:ln>
                            <a:solidFill>
                              <a:schemeClr val="accent6">
                                <a:lumMod val="75000"/>
                              </a:schemeClr>
                            </a:solidFill>
                          </a:ln>
                        </a:rPr>
                        <a:t>Т</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Т+1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Т+2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Т+3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Т+4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67334">
                <a:tc vMerge="1">
                  <a:txBody>
                    <a:bodyPr/>
                    <a:lstStyle/>
                    <a:p>
                      <a:endParaRPr lang="ru-RU"/>
                    </a:p>
                  </a:txBody>
                  <a:tcPr/>
                </a:tc>
                <a:tc>
                  <a:txBody>
                    <a:bodyPr/>
                    <a:lstStyle/>
                    <a:p>
                      <a:pPr algn="ctr"/>
                      <a:r>
                        <a:rPr lang="ru-RU" sz="1200" dirty="0">
                          <a:ln>
                            <a:solidFill>
                              <a:schemeClr val="accent6">
                                <a:lumMod val="75000"/>
                              </a:schemeClr>
                            </a:solidFill>
                          </a:ln>
                        </a:rPr>
                        <a:t>2023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2024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2025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2026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200" dirty="0">
                          <a:ln>
                            <a:solidFill>
                              <a:schemeClr val="accent6">
                                <a:lumMod val="75000"/>
                              </a:schemeClr>
                            </a:solidFill>
                          </a:ln>
                        </a:rPr>
                        <a:t>2027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77579">
                <a:tc vMerge="1">
                  <a:txBody>
                    <a:bodyPr/>
                    <a:lstStyle/>
                    <a:p>
                      <a:endParaRPr lang="ru-RU" dirty="0"/>
                    </a:p>
                  </a:txBody>
                  <a:tcPr/>
                </a:tc>
                <a:tc>
                  <a:txBody>
                    <a:bodyPr/>
                    <a:lstStyle/>
                    <a:p>
                      <a:pPr algn="ctr"/>
                      <a:r>
                        <a:rPr lang="ru-RU" sz="1300" b="0" i="1" dirty="0">
                          <a:ln>
                            <a:solidFill>
                              <a:schemeClr val="accent6">
                                <a:lumMod val="75000"/>
                              </a:schemeClr>
                            </a:solidFill>
                          </a:ln>
                        </a:rPr>
                        <a:t>Очередной год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a:ln>
                            <a:solidFill>
                              <a:schemeClr val="accent6">
                                <a:lumMod val="75000"/>
                              </a:schemeClr>
                            </a:solidFill>
                          </a:ln>
                        </a:rPr>
                        <a:t>Плановый период, 2 года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c gridSpan="2">
                  <a:txBody>
                    <a:bodyPr/>
                    <a:lstStyle/>
                    <a:p>
                      <a:pPr algn="ctr"/>
                      <a:r>
                        <a:rPr lang="ru-RU" sz="1200" dirty="0">
                          <a:ln>
                            <a:solidFill>
                              <a:schemeClr val="accent6">
                                <a:lumMod val="75000"/>
                              </a:schemeClr>
                            </a:solidFill>
                          </a:ln>
                        </a:rPr>
                        <a:t>Разработка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pPr algn="ctr"/>
                      <a:endParaRPr lang="ru-RU" sz="1300" dirty="0"/>
                    </a:p>
                  </a:txBody>
                  <a:tcPr/>
                </a:tc>
                <a:extLst>
                  <a:ext uri="{0D108BD9-81ED-4DB2-BD59-A6C34878D82A}">
                    <a16:rowId xmlns:a16="http://schemas.microsoft.com/office/drawing/2014/main" val="10003"/>
                  </a:ext>
                </a:extLst>
              </a:tr>
              <a:tr h="282185">
                <a:tc vMerge="1">
                  <a:txBody>
                    <a:bodyPr/>
                    <a:lstStyle/>
                    <a:p>
                      <a:endParaRPr lang="ru-RU"/>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ru-RU" sz="1200" dirty="0">
                          <a:ln>
                            <a:solidFill>
                              <a:schemeClr val="accent6">
                                <a:lumMod val="75000"/>
                              </a:schemeClr>
                            </a:solidFill>
                          </a:ln>
                        </a:rPr>
                        <a:t>Корректировка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hMerge="1">
                  <a:txBody>
                    <a:bodyPr/>
                    <a:lstStyle/>
                    <a:p>
                      <a:pPr algn="ctr"/>
                      <a:endParaRPr lang="ru-RU" sz="1300" dirty="0"/>
                    </a:p>
                  </a:txBody>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77579">
                <a:tc vMerge="1">
                  <a:txBody>
                    <a:bodyPr/>
                    <a:lstStyle/>
                    <a:p>
                      <a:endParaRPr lang="ru-RU" dirty="0"/>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300" i="1" dirty="0">
                          <a:ln>
                            <a:solidFill>
                              <a:schemeClr val="accent6">
                                <a:lumMod val="75000"/>
                              </a:schemeClr>
                            </a:solidFill>
                          </a:ln>
                        </a:rPr>
                        <a:t>Очередной го</a:t>
                      </a:r>
                      <a:r>
                        <a:rPr lang="ru-RU" sz="1300" dirty="0">
                          <a:ln>
                            <a:solidFill>
                              <a:schemeClr val="accent6">
                                <a:lumMod val="75000"/>
                              </a:schemeClr>
                            </a:solidFill>
                          </a:ln>
                        </a:rPr>
                        <a:t>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a:ln>
                            <a:solidFill>
                              <a:schemeClr val="accent6">
                                <a:lumMod val="75000"/>
                              </a:schemeClr>
                            </a:solidFill>
                          </a:ln>
                        </a:rPr>
                        <a:t>Плановый период, 2 года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82185">
                <a:tc vMerge="1">
                  <a:txBody>
                    <a:bodyPr/>
                    <a:lstStyle/>
                    <a:p>
                      <a:endParaRPr lang="ru-RU" dirty="0"/>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ru-RU" sz="1200" dirty="0">
                          <a:ln>
                            <a:solidFill>
                              <a:schemeClr val="accent6">
                                <a:lumMod val="75000"/>
                              </a:schemeClr>
                            </a:solidFill>
                          </a:ln>
                        </a:rPr>
                        <a:t>Корректировка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hMerge="1">
                  <a:txBody>
                    <a:bodyPr/>
                    <a:lstStyle/>
                    <a:p>
                      <a:pPr algn="ctr"/>
                      <a:endParaRPr lang="ru-RU" sz="1300" dirty="0"/>
                    </a:p>
                  </a:txBody>
                  <a:tcPr/>
                </a:tc>
                <a:tc>
                  <a:txBody>
                    <a:bodyPr/>
                    <a:lstStyle/>
                    <a:p>
                      <a:pPr algn="ctr"/>
                      <a:endParaRPr lang="ru-RU" sz="12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82185">
                <a:tc vMerge="1">
                  <a:txBody>
                    <a:bodyPr/>
                    <a:lstStyle/>
                    <a:p>
                      <a:endParaRPr lang="ru-RU" dirty="0"/>
                    </a:p>
                  </a:txBody>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ru-RU" sz="1300" dirty="0">
                        <a:ln>
                          <a:solidFill>
                            <a:schemeClr val="accent6">
                              <a:lumMod val="75000"/>
                            </a:schemeClr>
                          </a:solidFill>
                        </a:l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i="1" dirty="0">
                          <a:ln>
                            <a:solidFill>
                              <a:schemeClr val="accent6">
                                <a:lumMod val="75000"/>
                              </a:schemeClr>
                            </a:solidFill>
                          </a:ln>
                        </a:rPr>
                        <a:t>Очередной год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ru-RU" sz="1200" dirty="0">
                          <a:ln>
                            <a:solidFill>
                              <a:schemeClr val="accent6">
                                <a:lumMod val="75000"/>
                              </a:schemeClr>
                            </a:solidFill>
                          </a:ln>
                        </a:rPr>
                        <a:t>Плановый период, 2 года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pPr algn="ctr"/>
                      <a:endParaRPr lang="ru-RU" sz="1300" dirty="0"/>
                    </a:p>
                  </a:txBody>
                  <a:tcPr/>
                </a:tc>
                <a:extLst>
                  <a:ext uri="{0D108BD9-81ED-4DB2-BD59-A6C34878D82A}">
                    <a16:rowId xmlns:a16="http://schemas.microsoft.com/office/drawing/2014/main" val="10007"/>
                  </a:ext>
                </a:extLst>
              </a:tr>
            </a:tbl>
          </a:graphicData>
        </a:graphic>
      </p:graphicFrame>
      <p:sp>
        <p:nvSpPr>
          <p:cNvPr id="18" name="Стрелка вниз 17"/>
          <p:cNvSpPr/>
          <p:nvPr/>
        </p:nvSpPr>
        <p:spPr>
          <a:xfrm>
            <a:off x="3351473" y="2005982"/>
            <a:ext cx="214314" cy="342897"/>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9262" y="2681947"/>
            <a:ext cx="274637" cy="2914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Стрелка вниз 19"/>
          <p:cNvSpPr/>
          <p:nvPr/>
        </p:nvSpPr>
        <p:spPr>
          <a:xfrm>
            <a:off x="6444208" y="2002882"/>
            <a:ext cx="214314" cy="345998"/>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низ 20"/>
          <p:cNvSpPr/>
          <p:nvPr/>
        </p:nvSpPr>
        <p:spPr>
          <a:xfrm>
            <a:off x="7038500" y="2662969"/>
            <a:ext cx="214314" cy="273882"/>
          </a:xfrm>
          <a:prstGeom prst="downArrow">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0667" y="2017366"/>
            <a:ext cx="297978" cy="95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Номер слайда 9"/>
          <p:cNvSpPr>
            <a:spLocks noGrp="1"/>
          </p:cNvSpPr>
          <p:nvPr>
            <p:ph type="sldNum" sz="quarter" idx="12"/>
          </p:nvPr>
        </p:nvSpPr>
        <p:spPr/>
        <p:txBody>
          <a:bodyPr/>
          <a:lstStyle/>
          <a:p>
            <a:fld id="{A0A62314-6350-4730-82A5-F729173FFB84}" type="slidenum">
              <a:rPr lang="ru-RU" smtClean="0"/>
              <a:pPr/>
              <a:t>11</a:t>
            </a:fld>
            <a:endParaRPr lang="ru-RU"/>
          </a:p>
        </p:txBody>
      </p:sp>
    </p:spTree>
    <p:extLst>
      <p:ext uri="{BB962C8B-B14F-4D97-AF65-F5344CB8AC3E}">
        <p14:creationId xmlns:p14="http://schemas.microsoft.com/office/powerpoint/2010/main" val="201413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79512" y="492915"/>
            <a:ext cx="8568568" cy="682625"/>
          </a:xfrm>
        </p:spPr>
        <p:txBody>
          <a:bodyPr>
            <a:noAutofit/>
          </a:bodyPr>
          <a:lstStyle/>
          <a:p>
            <a:pPr marL="0" indent="0" algn="ctr">
              <a:buNone/>
            </a:pPr>
            <a:r>
              <a:rPr lang="ru-RU" sz="2000" b="1" dirty="0">
                <a:solidFill>
                  <a:schemeClr val="accent3">
                    <a:lumMod val="50000"/>
                  </a:schemeClr>
                </a:solidFill>
                <a:latin typeface="+mn-lt"/>
              </a:rPr>
              <a:t>Доходы Павловского  муниципального района Воронежской области</a:t>
            </a:r>
          </a:p>
        </p:txBody>
      </p:sp>
      <p:sp>
        <p:nvSpPr>
          <p:cNvPr id="7" name="TextBox 6"/>
          <p:cNvSpPr txBox="1"/>
          <p:nvPr/>
        </p:nvSpPr>
        <p:spPr>
          <a:xfrm>
            <a:off x="107504" y="1175540"/>
            <a:ext cx="8640576" cy="338554"/>
          </a:xfrm>
          <a:prstGeom prst="rect">
            <a:avLst/>
          </a:prstGeom>
          <a:noFill/>
        </p:spPr>
        <p:txBody>
          <a:bodyPr wrap="square" rtlCol="0">
            <a:spAutoFit/>
          </a:bodyPr>
          <a:lstStyle/>
          <a:p>
            <a:pPr algn="ctr"/>
            <a:r>
              <a:rPr lang="ru-RU" sz="1600" b="1" i="1" dirty="0">
                <a:solidFill>
                  <a:schemeClr val="accent3">
                    <a:lumMod val="50000"/>
                  </a:schemeClr>
                </a:solidFill>
              </a:rPr>
              <a:t>Материалы для формирования доходов бюджета</a:t>
            </a:r>
          </a:p>
        </p:txBody>
      </p:sp>
      <p:sp>
        <p:nvSpPr>
          <p:cNvPr id="14" name="Прямоугольник 13"/>
          <p:cNvSpPr/>
          <p:nvPr/>
        </p:nvSpPr>
        <p:spPr>
          <a:xfrm>
            <a:off x="395536" y="1547954"/>
            <a:ext cx="1440160" cy="4041286"/>
          </a:xfrm>
          <a:prstGeom prst="rect">
            <a:avLst/>
          </a:prstGeom>
          <a:ln/>
        </p:spPr>
        <p:style>
          <a:lnRef idx="1">
            <a:schemeClr val="accent3"/>
          </a:lnRef>
          <a:fillRef idx="2">
            <a:schemeClr val="accent3"/>
          </a:fillRef>
          <a:effectRef idx="1">
            <a:schemeClr val="accent3"/>
          </a:effectRef>
          <a:fontRef idx="minor">
            <a:schemeClr val="dk1"/>
          </a:fontRef>
        </p:style>
        <p:txBody>
          <a:bodyPr vert="vert270" rtlCol="0" anchor="ctr"/>
          <a:lstStyle/>
          <a:p>
            <a:pPr algn="ctr"/>
            <a:r>
              <a:rPr lang="ru-RU" sz="1600" b="1" dirty="0">
                <a:solidFill>
                  <a:schemeClr val="accent3">
                    <a:lumMod val="50000"/>
                  </a:schemeClr>
                </a:solidFill>
              </a:rPr>
              <a:t>Прогноз  социально-экономического развития Павловского муниципального района Воронежской области</a:t>
            </a:r>
          </a:p>
        </p:txBody>
      </p:sp>
      <p:sp>
        <p:nvSpPr>
          <p:cNvPr id="15" name="Прямоугольник 14"/>
          <p:cNvSpPr/>
          <p:nvPr/>
        </p:nvSpPr>
        <p:spPr>
          <a:xfrm>
            <a:off x="2627785" y="1572235"/>
            <a:ext cx="5904656" cy="488613"/>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500" dirty="0">
                <a:solidFill>
                  <a:schemeClr val="accent3">
                    <a:lumMod val="50000"/>
                  </a:schemeClr>
                </a:solidFill>
              </a:rPr>
              <a:t>Положения послания Президента РФ Федеральному Собранию РФ, определяющих бюджетную политику</a:t>
            </a:r>
          </a:p>
        </p:txBody>
      </p:sp>
      <p:sp>
        <p:nvSpPr>
          <p:cNvPr id="16" name="Прямоугольник 15"/>
          <p:cNvSpPr/>
          <p:nvPr/>
        </p:nvSpPr>
        <p:spPr>
          <a:xfrm>
            <a:off x="2627784" y="2276873"/>
            <a:ext cx="5904657" cy="288031"/>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500" dirty="0">
                <a:solidFill>
                  <a:schemeClr val="accent3">
                    <a:lumMod val="50000"/>
                  </a:schemeClr>
                </a:solidFill>
              </a:rPr>
              <a:t>Основные направления бюджетной и налоговой политики РФ</a:t>
            </a:r>
          </a:p>
        </p:txBody>
      </p:sp>
      <p:sp>
        <p:nvSpPr>
          <p:cNvPr id="17" name="Прямоугольник 16"/>
          <p:cNvSpPr/>
          <p:nvPr/>
        </p:nvSpPr>
        <p:spPr>
          <a:xfrm>
            <a:off x="2627784" y="2780928"/>
            <a:ext cx="5904657" cy="50405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500" dirty="0">
                <a:solidFill>
                  <a:schemeClr val="accent3">
                    <a:lumMod val="50000"/>
                  </a:schemeClr>
                </a:solidFill>
              </a:rPr>
              <a:t>Основные направления бюджетной, налоговой политики Воронежской области</a:t>
            </a:r>
          </a:p>
        </p:txBody>
      </p:sp>
      <p:sp>
        <p:nvSpPr>
          <p:cNvPr id="18" name="Прямоугольник 17"/>
          <p:cNvSpPr/>
          <p:nvPr/>
        </p:nvSpPr>
        <p:spPr>
          <a:xfrm>
            <a:off x="2627784" y="3429000"/>
            <a:ext cx="5904657" cy="50405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500" dirty="0">
                <a:solidFill>
                  <a:schemeClr val="accent3">
                    <a:lumMod val="50000"/>
                  </a:schemeClr>
                </a:solidFill>
              </a:rPr>
              <a:t>Основные направления бюджетной, налоговой политики Павловского муниципального района Воронежской области</a:t>
            </a:r>
          </a:p>
        </p:txBody>
      </p:sp>
      <p:sp>
        <p:nvSpPr>
          <p:cNvPr id="19" name="Прямоугольник 18"/>
          <p:cNvSpPr/>
          <p:nvPr/>
        </p:nvSpPr>
        <p:spPr>
          <a:xfrm>
            <a:off x="2627784" y="4077072"/>
            <a:ext cx="5904657" cy="864096"/>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500" dirty="0">
                <a:solidFill>
                  <a:schemeClr val="accent3">
                    <a:lumMod val="50000"/>
                  </a:schemeClr>
                </a:solidFill>
              </a:rPr>
              <a:t>Закон Воронежской области от 17.11.2005 г. № 68-ОЗ «О межбюджетных отношениях органов государственной власти и органов местного самоуправления в Воронежской области»</a:t>
            </a:r>
          </a:p>
        </p:txBody>
      </p:sp>
      <p:sp>
        <p:nvSpPr>
          <p:cNvPr id="20" name="Прямоугольник 19"/>
          <p:cNvSpPr/>
          <p:nvPr/>
        </p:nvSpPr>
        <p:spPr>
          <a:xfrm>
            <a:off x="2627784" y="5085184"/>
            <a:ext cx="5904657" cy="330757"/>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500" dirty="0">
                <a:solidFill>
                  <a:schemeClr val="accent3">
                    <a:lumMod val="50000"/>
                  </a:schemeClr>
                </a:solidFill>
              </a:rPr>
              <a:t>Прогнозные данные главных администраторов доходов</a:t>
            </a:r>
          </a:p>
        </p:txBody>
      </p:sp>
      <p:cxnSp>
        <p:nvCxnSpPr>
          <p:cNvPr id="23" name="Прямая соединительная линия 22"/>
          <p:cNvCxnSpPr/>
          <p:nvPr/>
        </p:nvCxnSpPr>
        <p:spPr>
          <a:xfrm>
            <a:off x="1763688" y="1844824"/>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1763688" y="2420888"/>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1763688" y="3717032"/>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a:off x="1835696" y="4509120"/>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1835696" y="5229200"/>
            <a:ext cx="8640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a:off x="1763688" y="2996952"/>
            <a:ext cx="864096" cy="0"/>
          </a:xfrm>
          <a:prstGeom prst="line">
            <a:avLst/>
          </a:prstGeom>
        </p:spPr>
        <p:style>
          <a:lnRef idx="1">
            <a:schemeClr val="accent1"/>
          </a:lnRef>
          <a:fillRef idx="0">
            <a:schemeClr val="accent1"/>
          </a:fillRef>
          <a:effectRef idx="0">
            <a:schemeClr val="accent1"/>
          </a:effectRef>
          <a:fontRef idx="minor">
            <a:schemeClr val="tx1"/>
          </a:fontRef>
        </p:style>
      </p:cxnSp>
      <p:sp>
        <p:nvSpPr>
          <p:cNvPr id="21" name="Номер слайда 20"/>
          <p:cNvSpPr>
            <a:spLocks noGrp="1"/>
          </p:cNvSpPr>
          <p:nvPr>
            <p:ph type="sldNum" sz="quarter" idx="12"/>
          </p:nvPr>
        </p:nvSpPr>
        <p:spPr/>
        <p:txBody>
          <a:bodyPr/>
          <a:lstStyle/>
          <a:p>
            <a:fld id="{A0A62314-6350-4730-82A5-F729173FFB84}" type="slidenum">
              <a:rPr lang="ru-RU" smtClean="0"/>
              <a:pPr/>
              <a:t>12</a:t>
            </a:fld>
            <a:endParaRPr lang="ru-RU"/>
          </a:p>
        </p:txBody>
      </p:sp>
    </p:spTree>
    <p:extLst>
      <p:ext uri="{BB962C8B-B14F-4D97-AF65-F5344CB8AC3E}">
        <p14:creationId xmlns:p14="http://schemas.microsoft.com/office/powerpoint/2010/main" val="2845267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7504" y="476672"/>
            <a:ext cx="8652019" cy="615553"/>
          </a:xfrm>
          <a:prstGeom prst="rect">
            <a:avLst/>
          </a:prstGeom>
          <a:noFill/>
        </p:spPr>
        <p:txBody>
          <a:bodyPr wrap="square" rtlCol="0">
            <a:spAutoFit/>
          </a:bodyPr>
          <a:lstStyle/>
          <a:p>
            <a:pPr algn="ctr"/>
            <a:r>
              <a:rPr lang="ru-RU" sz="2000" b="1" dirty="0">
                <a:solidFill>
                  <a:schemeClr val="accent3">
                    <a:lumMod val="50000"/>
                  </a:schemeClr>
                </a:solidFill>
              </a:rPr>
              <a:t>Доходы</a:t>
            </a:r>
            <a:r>
              <a:rPr lang="ru-RU" sz="2000" dirty="0">
                <a:solidFill>
                  <a:schemeClr val="accent3">
                    <a:lumMod val="50000"/>
                  </a:schemeClr>
                </a:solidFill>
              </a:rPr>
              <a:t> </a:t>
            </a:r>
            <a:r>
              <a:rPr lang="ru-RU" sz="2000" b="1" dirty="0">
                <a:solidFill>
                  <a:schemeClr val="accent3">
                    <a:lumMod val="50000"/>
                  </a:schemeClr>
                </a:solidFill>
              </a:rPr>
              <a:t>бюджета</a:t>
            </a:r>
          </a:p>
          <a:p>
            <a:pPr algn="ctr"/>
            <a:r>
              <a:rPr lang="ru-RU" sz="1400" b="1" i="1" dirty="0">
                <a:solidFill>
                  <a:schemeClr val="accent3">
                    <a:lumMod val="50000"/>
                  </a:schemeClr>
                </a:solidFill>
              </a:rPr>
              <a:t> (безвозмездные и безвозвратные поступления денежных средств в бюджет)</a:t>
            </a:r>
          </a:p>
        </p:txBody>
      </p:sp>
      <p:sp>
        <p:nvSpPr>
          <p:cNvPr id="8" name="Скругленный прямоугольник 7"/>
          <p:cNvSpPr/>
          <p:nvPr/>
        </p:nvSpPr>
        <p:spPr>
          <a:xfrm>
            <a:off x="2267744" y="1340768"/>
            <a:ext cx="4126576" cy="1080120"/>
          </a:xfrm>
          <a:prstGeom prst="roundRect">
            <a:avLst>
              <a:gd name="adj" fmla="val 6693"/>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a:solidFill>
                  <a:schemeClr val="accent3">
                    <a:lumMod val="50000"/>
                  </a:schemeClr>
                </a:solidFill>
              </a:rPr>
              <a:t>Доходы бюджета</a:t>
            </a:r>
          </a:p>
        </p:txBody>
      </p:sp>
      <p:sp>
        <p:nvSpPr>
          <p:cNvPr id="9" name="Прямоугольник 8"/>
          <p:cNvSpPr/>
          <p:nvPr/>
        </p:nvSpPr>
        <p:spPr>
          <a:xfrm>
            <a:off x="251520" y="2780928"/>
            <a:ext cx="3600400" cy="364316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a:solidFill>
                <a:schemeClr val="accent3">
                  <a:lumMod val="50000"/>
                </a:schemeClr>
              </a:solidFill>
            </a:endParaRPr>
          </a:p>
          <a:p>
            <a:pPr algn="ctr"/>
            <a:r>
              <a:rPr lang="ru-RU" sz="1400" b="1" dirty="0">
                <a:solidFill>
                  <a:schemeClr val="accent3">
                    <a:lumMod val="50000"/>
                  </a:schemeClr>
                </a:solidFill>
              </a:rPr>
              <a:t>Налоговые доходы </a:t>
            </a:r>
          </a:p>
          <a:p>
            <a:pPr algn="ctr"/>
            <a:r>
              <a:rPr lang="ru-RU" sz="1400" i="1" dirty="0">
                <a:solidFill>
                  <a:schemeClr val="accent3">
                    <a:lumMod val="50000"/>
                  </a:schemeClr>
                </a:solidFill>
              </a:rPr>
              <a:t>Поступления от уплаты налогов, установленных Налоговым кодексом РФ, например:</a:t>
            </a:r>
          </a:p>
          <a:p>
            <a:pPr algn="just"/>
            <a:r>
              <a:rPr lang="ru-RU" sz="1400" dirty="0">
                <a:solidFill>
                  <a:schemeClr val="accent3">
                    <a:lumMod val="50000"/>
                  </a:schemeClr>
                </a:solidFill>
              </a:rPr>
              <a:t>*налог на доходы  физических лиц;</a:t>
            </a:r>
          </a:p>
          <a:p>
            <a:pPr algn="just"/>
            <a:r>
              <a:rPr lang="ru-RU" sz="1400" dirty="0">
                <a:solidFill>
                  <a:schemeClr val="accent3">
                    <a:lumMod val="50000"/>
                  </a:schemeClr>
                </a:solidFill>
              </a:rPr>
              <a:t>*единый сельскохозяйственный налог;</a:t>
            </a:r>
          </a:p>
          <a:p>
            <a:pPr algn="just"/>
            <a:r>
              <a:rPr lang="ru-RU" sz="1400" dirty="0">
                <a:solidFill>
                  <a:schemeClr val="accent3">
                    <a:lumMod val="50000"/>
                  </a:schemeClr>
                </a:solidFill>
              </a:rPr>
              <a:t>*налог, взимаемый в связи с применением упрощенной системы налогообложения;</a:t>
            </a:r>
          </a:p>
          <a:p>
            <a:pPr algn="just"/>
            <a:r>
              <a:rPr lang="ru-RU" sz="1400" dirty="0">
                <a:solidFill>
                  <a:schemeClr val="accent3">
                    <a:lumMod val="50000"/>
                  </a:schemeClr>
                </a:solidFill>
              </a:rPr>
              <a:t>*налоги на товары (работы, услуги), реализуемые на территории РФ;</a:t>
            </a:r>
          </a:p>
          <a:p>
            <a:pPr algn="just"/>
            <a:r>
              <a:rPr lang="ru-RU" sz="1400" dirty="0">
                <a:solidFill>
                  <a:schemeClr val="accent3">
                    <a:lumMod val="50000"/>
                  </a:schemeClr>
                </a:solidFill>
              </a:rPr>
              <a:t>*налог, взимаемый в связи с применением патентной системы налогообложения;</a:t>
            </a:r>
          </a:p>
          <a:p>
            <a:pPr algn="just"/>
            <a:r>
              <a:rPr lang="ru-RU" sz="1400" dirty="0">
                <a:solidFill>
                  <a:schemeClr val="accent3">
                    <a:lumMod val="50000"/>
                  </a:schemeClr>
                </a:solidFill>
              </a:rPr>
              <a:t>*другие налоги, пошлины.</a:t>
            </a:r>
          </a:p>
          <a:p>
            <a:pPr algn="just"/>
            <a:endParaRPr lang="ru-RU" sz="1400" dirty="0">
              <a:solidFill>
                <a:schemeClr val="accent3">
                  <a:lumMod val="50000"/>
                </a:schemeClr>
              </a:solidFill>
            </a:endParaRPr>
          </a:p>
        </p:txBody>
      </p:sp>
      <p:sp>
        <p:nvSpPr>
          <p:cNvPr id="10" name="Прямоугольник 9"/>
          <p:cNvSpPr/>
          <p:nvPr/>
        </p:nvSpPr>
        <p:spPr>
          <a:xfrm>
            <a:off x="4283968" y="2780928"/>
            <a:ext cx="2470391" cy="365184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b="1" dirty="0">
                <a:solidFill>
                  <a:schemeClr val="accent3">
                    <a:lumMod val="50000"/>
                  </a:schemeClr>
                </a:solidFill>
              </a:rPr>
              <a:t>Неналоговые доходы</a:t>
            </a:r>
          </a:p>
          <a:p>
            <a:pPr algn="ctr"/>
            <a:r>
              <a:rPr lang="ru-RU" sz="1400" i="1" dirty="0">
                <a:solidFill>
                  <a:schemeClr val="accent3">
                    <a:lumMod val="50000"/>
                  </a:schemeClr>
                </a:solidFill>
              </a:rPr>
              <a:t>Поступления от уплаты сборов, установленных законодательством, а также штрафов за нарушение законодательства, например:</a:t>
            </a:r>
          </a:p>
          <a:p>
            <a:pPr algn="ctr"/>
            <a:r>
              <a:rPr lang="ru-RU" sz="1400" dirty="0">
                <a:solidFill>
                  <a:schemeClr val="accent3">
                    <a:lumMod val="50000"/>
                  </a:schemeClr>
                </a:solidFill>
              </a:rPr>
              <a:t>*доходы от использования государственного (муниципального) имущества и земли;</a:t>
            </a:r>
          </a:p>
          <a:p>
            <a:pPr algn="ctr"/>
            <a:r>
              <a:rPr lang="ru-RU" sz="1400" dirty="0">
                <a:solidFill>
                  <a:schemeClr val="accent3">
                    <a:lumMod val="50000"/>
                  </a:schemeClr>
                </a:solidFill>
              </a:rPr>
              <a:t>*доходы от оказания платных услуг (работ);</a:t>
            </a:r>
          </a:p>
          <a:p>
            <a:pPr algn="ctr">
              <a:buFont typeface="Arial" charset="0"/>
              <a:buChar char="•"/>
            </a:pPr>
            <a:r>
              <a:rPr lang="ru-RU" sz="1400" dirty="0">
                <a:solidFill>
                  <a:schemeClr val="accent3">
                    <a:lumMod val="50000"/>
                  </a:schemeClr>
                </a:solidFill>
              </a:rPr>
              <a:t>другие доходы.</a:t>
            </a:r>
          </a:p>
        </p:txBody>
      </p:sp>
      <p:sp>
        <p:nvSpPr>
          <p:cNvPr id="11" name="Прямоугольник 10"/>
          <p:cNvSpPr/>
          <p:nvPr/>
        </p:nvSpPr>
        <p:spPr>
          <a:xfrm>
            <a:off x="7020272" y="2780928"/>
            <a:ext cx="1728192" cy="367240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a:solidFill>
                <a:schemeClr val="accent3">
                  <a:lumMod val="50000"/>
                </a:schemeClr>
              </a:solidFill>
            </a:endParaRPr>
          </a:p>
          <a:p>
            <a:pPr algn="ctr"/>
            <a:endParaRPr lang="ru-RU" sz="1400" b="1" dirty="0">
              <a:solidFill>
                <a:schemeClr val="accent3">
                  <a:lumMod val="50000"/>
                </a:schemeClr>
              </a:solidFill>
            </a:endParaRPr>
          </a:p>
          <a:p>
            <a:pPr algn="ctr"/>
            <a:r>
              <a:rPr lang="ru-RU" sz="1400" b="1" dirty="0">
                <a:solidFill>
                  <a:schemeClr val="accent3">
                    <a:lumMod val="50000"/>
                  </a:schemeClr>
                </a:solidFill>
              </a:rPr>
              <a:t>Безвозмездные поступления</a:t>
            </a:r>
          </a:p>
          <a:p>
            <a:pPr algn="ctr"/>
            <a:r>
              <a:rPr lang="ru-RU" sz="1400" i="1" dirty="0">
                <a:solidFill>
                  <a:schemeClr val="accent3">
                    <a:lumMod val="50000"/>
                  </a:schemeClr>
                </a:solidFill>
              </a:rPr>
              <a:t>Поступления от других бюджетов бюджетной системы (межбюджетные трансферты), организаций, граждан (кроме налоговых и неналоговых доходов)</a:t>
            </a:r>
          </a:p>
          <a:p>
            <a:pPr algn="ctr"/>
            <a:endParaRPr lang="ru-RU" sz="1500" i="1" dirty="0">
              <a:solidFill>
                <a:schemeClr val="accent3">
                  <a:lumMod val="50000"/>
                </a:schemeClr>
              </a:solidFill>
            </a:endParaRPr>
          </a:p>
          <a:p>
            <a:pPr algn="ctr"/>
            <a:endParaRPr lang="ru-RU" sz="1500" i="1" dirty="0">
              <a:solidFill>
                <a:schemeClr val="accent3">
                  <a:lumMod val="50000"/>
                </a:schemeClr>
              </a:solidFill>
            </a:endParaRPr>
          </a:p>
          <a:p>
            <a:pPr algn="ctr"/>
            <a:endParaRPr lang="ru-RU" sz="1500" i="1" dirty="0">
              <a:solidFill>
                <a:schemeClr val="accent3">
                  <a:lumMod val="50000"/>
                </a:schemeClr>
              </a:solidFill>
            </a:endParaRPr>
          </a:p>
          <a:p>
            <a:pPr algn="ctr"/>
            <a:endParaRPr lang="ru-RU" sz="1000" i="1" dirty="0">
              <a:solidFill>
                <a:schemeClr val="accent3">
                  <a:lumMod val="50000"/>
                </a:schemeClr>
              </a:solidFill>
            </a:endParaRPr>
          </a:p>
        </p:txBody>
      </p:sp>
    </p:spTree>
    <p:extLst>
      <p:ext uri="{BB962C8B-B14F-4D97-AF65-F5344CB8AC3E}">
        <p14:creationId xmlns:p14="http://schemas.microsoft.com/office/powerpoint/2010/main" val="1665318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7504" y="332656"/>
            <a:ext cx="8632218" cy="646331"/>
          </a:xfrm>
          <a:prstGeom prst="rect">
            <a:avLst/>
          </a:prstGeom>
          <a:noFill/>
        </p:spPr>
        <p:txBody>
          <a:bodyPr wrap="square" rtlCol="0">
            <a:spAutoFit/>
          </a:bodyPr>
          <a:lstStyle/>
          <a:p>
            <a:pPr algn="ctr"/>
            <a:r>
              <a:rPr lang="ru-RU" sz="2000" b="1" dirty="0">
                <a:solidFill>
                  <a:schemeClr val="accent3">
                    <a:lumMod val="50000"/>
                  </a:schemeClr>
                </a:solidFill>
              </a:rPr>
              <a:t>Федеральные, региональные и местные налоги</a:t>
            </a:r>
          </a:p>
          <a:p>
            <a:endParaRPr lang="ru-RU" sz="1600" dirty="0">
              <a:solidFill>
                <a:srgbClr val="FF0000"/>
              </a:solidFill>
            </a:endParaRPr>
          </a:p>
        </p:txBody>
      </p:sp>
      <p:sp>
        <p:nvSpPr>
          <p:cNvPr id="8" name="Прямоугольник 7"/>
          <p:cNvSpPr/>
          <p:nvPr/>
        </p:nvSpPr>
        <p:spPr>
          <a:xfrm>
            <a:off x="179512" y="2160151"/>
            <a:ext cx="8560210" cy="692785"/>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a:solidFill>
                  <a:schemeClr val="accent3">
                    <a:lumMod val="50000"/>
                  </a:schemeClr>
                </a:solidFill>
              </a:rPr>
              <a:t>Виды налогов</a:t>
            </a:r>
          </a:p>
          <a:p>
            <a:pPr algn="ctr"/>
            <a:r>
              <a:rPr lang="ru-RU" sz="1600" dirty="0">
                <a:solidFill>
                  <a:schemeClr val="accent3">
                    <a:lumMod val="50000"/>
                  </a:schemeClr>
                </a:solidFill>
              </a:rPr>
              <a:t>Установлены Налоговым кодексом Российской Федерации</a:t>
            </a:r>
          </a:p>
        </p:txBody>
      </p:sp>
      <p:sp>
        <p:nvSpPr>
          <p:cNvPr id="9" name="Прямоугольник 8"/>
          <p:cNvSpPr/>
          <p:nvPr/>
        </p:nvSpPr>
        <p:spPr>
          <a:xfrm>
            <a:off x="179512" y="3068960"/>
            <a:ext cx="2664296" cy="324036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a:solidFill>
                <a:schemeClr val="accent3">
                  <a:lumMod val="50000"/>
                </a:schemeClr>
              </a:solidFill>
            </a:endParaRPr>
          </a:p>
          <a:p>
            <a:pPr algn="ctr"/>
            <a:endParaRPr lang="ru-RU" sz="1400" b="1" dirty="0">
              <a:solidFill>
                <a:schemeClr val="accent3">
                  <a:lumMod val="50000"/>
                </a:schemeClr>
              </a:solidFill>
            </a:endParaRPr>
          </a:p>
          <a:p>
            <a:pPr algn="ctr"/>
            <a:r>
              <a:rPr lang="ru-RU" sz="1400" b="1" dirty="0">
                <a:solidFill>
                  <a:schemeClr val="accent3">
                    <a:lumMod val="50000"/>
                  </a:schemeClr>
                </a:solidFill>
              </a:rPr>
              <a:t>Федеральные</a:t>
            </a:r>
          </a:p>
          <a:p>
            <a:pPr algn="ctr"/>
            <a:r>
              <a:rPr lang="ru-RU" sz="1400" i="1" dirty="0">
                <a:solidFill>
                  <a:schemeClr val="accent3">
                    <a:lumMod val="50000"/>
                  </a:schemeClr>
                </a:solidFill>
              </a:rPr>
              <a:t>и обязательны к уплате на всей территории Российской Федерации, например:</a:t>
            </a:r>
          </a:p>
          <a:p>
            <a:pPr algn="ctr"/>
            <a:r>
              <a:rPr lang="ru-RU" sz="1400" dirty="0">
                <a:solidFill>
                  <a:schemeClr val="accent3">
                    <a:lumMod val="50000"/>
                  </a:schemeClr>
                </a:solidFill>
              </a:rPr>
              <a:t>*Налог на доходы физических лиц</a:t>
            </a:r>
          </a:p>
          <a:p>
            <a:pPr algn="ctr"/>
            <a:r>
              <a:rPr lang="ru-RU" sz="1400" dirty="0">
                <a:solidFill>
                  <a:schemeClr val="accent3">
                    <a:lumMod val="50000"/>
                  </a:schemeClr>
                </a:solidFill>
              </a:rPr>
              <a:t>*ЕСХН</a:t>
            </a:r>
          </a:p>
          <a:p>
            <a:pPr algn="ctr"/>
            <a:r>
              <a:rPr lang="ru-RU" sz="1400" dirty="0">
                <a:solidFill>
                  <a:schemeClr val="accent3">
                    <a:lumMod val="50000"/>
                  </a:schemeClr>
                </a:solidFill>
              </a:rPr>
              <a:t>*Акцизы</a:t>
            </a:r>
          </a:p>
          <a:p>
            <a:pPr algn="ctr"/>
            <a:r>
              <a:rPr lang="ru-RU" sz="1400" dirty="0">
                <a:solidFill>
                  <a:schemeClr val="accent3">
                    <a:lumMod val="50000"/>
                  </a:schemeClr>
                </a:solidFill>
              </a:rPr>
              <a:t>*УСН</a:t>
            </a:r>
          </a:p>
          <a:p>
            <a:pPr algn="ctr"/>
            <a:r>
              <a:rPr lang="ru-RU" sz="1400" dirty="0">
                <a:solidFill>
                  <a:schemeClr val="accent3">
                    <a:lumMod val="50000"/>
                  </a:schemeClr>
                </a:solidFill>
              </a:rPr>
              <a:t>*Налог на прибыль организаций</a:t>
            </a:r>
          </a:p>
          <a:p>
            <a:pPr algn="ctr"/>
            <a:endParaRPr lang="ru-RU" sz="1400" dirty="0">
              <a:solidFill>
                <a:schemeClr val="accent3">
                  <a:lumMod val="50000"/>
                </a:schemeClr>
              </a:solidFill>
            </a:endParaRPr>
          </a:p>
          <a:p>
            <a:pPr algn="ctr"/>
            <a:endParaRPr lang="ru-RU" sz="1400" dirty="0">
              <a:solidFill>
                <a:schemeClr val="accent3">
                  <a:lumMod val="50000"/>
                </a:schemeClr>
              </a:solidFill>
            </a:endParaRPr>
          </a:p>
          <a:p>
            <a:pPr algn="ctr"/>
            <a:endParaRPr lang="ru-RU" sz="1400" dirty="0">
              <a:solidFill>
                <a:schemeClr val="accent3">
                  <a:lumMod val="50000"/>
                </a:schemeClr>
              </a:solidFill>
            </a:endParaRPr>
          </a:p>
          <a:p>
            <a:pPr algn="ctr"/>
            <a:endParaRPr lang="ru-RU" sz="1400" dirty="0">
              <a:solidFill>
                <a:schemeClr val="accent3">
                  <a:lumMod val="50000"/>
                </a:schemeClr>
              </a:solidFill>
            </a:endParaRPr>
          </a:p>
        </p:txBody>
      </p:sp>
      <p:sp>
        <p:nvSpPr>
          <p:cNvPr id="10" name="Прямоугольник 9"/>
          <p:cNvSpPr/>
          <p:nvPr/>
        </p:nvSpPr>
        <p:spPr>
          <a:xfrm>
            <a:off x="3059832" y="3068960"/>
            <a:ext cx="2829038" cy="324036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400" b="1" dirty="0">
              <a:solidFill>
                <a:schemeClr val="accent3">
                  <a:lumMod val="50000"/>
                </a:schemeClr>
              </a:solidFill>
            </a:endParaRPr>
          </a:p>
          <a:p>
            <a:pPr algn="ctr"/>
            <a:endParaRPr lang="ru-RU" sz="1400" b="1" dirty="0">
              <a:solidFill>
                <a:schemeClr val="accent3">
                  <a:lumMod val="50000"/>
                </a:schemeClr>
              </a:solidFill>
            </a:endParaRPr>
          </a:p>
          <a:p>
            <a:pPr algn="ctr"/>
            <a:r>
              <a:rPr lang="ru-RU" sz="1400" b="1" dirty="0">
                <a:solidFill>
                  <a:schemeClr val="accent3">
                    <a:lumMod val="50000"/>
                  </a:schemeClr>
                </a:solidFill>
              </a:rPr>
              <a:t>Региональные</a:t>
            </a:r>
          </a:p>
          <a:p>
            <a:pPr algn="ctr"/>
            <a:r>
              <a:rPr lang="ru-RU" sz="1400" i="1" dirty="0">
                <a:solidFill>
                  <a:schemeClr val="accent3">
                    <a:lumMod val="50000"/>
                  </a:schemeClr>
                </a:solidFill>
              </a:rPr>
              <a:t>и законами субъектов Российской Федерации и обязательны к уплате на территориях соответствующих субъектов РФ, например:</a:t>
            </a:r>
          </a:p>
          <a:p>
            <a:pPr algn="ctr"/>
            <a:r>
              <a:rPr lang="ru-RU" sz="1400" dirty="0">
                <a:solidFill>
                  <a:schemeClr val="accent3">
                    <a:lumMod val="50000"/>
                  </a:schemeClr>
                </a:solidFill>
              </a:rPr>
              <a:t>*Транспортный налог</a:t>
            </a:r>
          </a:p>
          <a:p>
            <a:pPr algn="ctr"/>
            <a:r>
              <a:rPr lang="ru-RU" sz="1400" dirty="0">
                <a:solidFill>
                  <a:schemeClr val="accent3">
                    <a:lumMod val="50000"/>
                  </a:schemeClr>
                </a:solidFill>
              </a:rPr>
              <a:t>*Налог на имущество организаций</a:t>
            </a:r>
          </a:p>
          <a:p>
            <a:pPr algn="ctr"/>
            <a:r>
              <a:rPr lang="ru-RU" sz="1400" dirty="0">
                <a:solidFill>
                  <a:schemeClr val="accent3">
                    <a:lumMod val="50000"/>
                  </a:schemeClr>
                </a:solidFill>
              </a:rPr>
              <a:t>*Патентная система налогообложения</a:t>
            </a:r>
          </a:p>
          <a:p>
            <a:pPr algn="ctr"/>
            <a:endParaRPr lang="ru-RU" sz="1400" dirty="0">
              <a:solidFill>
                <a:schemeClr val="accent3">
                  <a:lumMod val="50000"/>
                </a:schemeClr>
              </a:solidFill>
            </a:endParaRPr>
          </a:p>
          <a:p>
            <a:pPr algn="ctr"/>
            <a:endParaRPr lang="ru-RU" sz="1400" dirty="0">
              <a:solidFill>
                <a:schemeClr val="accent3">
                  <a:lumMod val="50000"/>
                </a:schemeClr>
              </a:solidFill>
            </a:endParaRPr>
          </a:p>
          <a:p>
            <a:pPr algn="ctr"/>
            <a:endParaRPr lang="ru-RU" sz="1400" dirty="0">
              <a:solidFill>
                <a:schemeClr val="accent3">
                  <a:lumMod val="50000"/>
                </a:schemeClr>
              </a:solidFill>
            </a:endParaRPr>
          </a:p>
        </p:txBody>
      </p:sp>
      <p:sp>
        <p:nvSpPr>
          <p:cNvPr id="11" name="Прямоугольник 10"/>
          <p:cNvSpPr/>
          <p:nvPr/>
        </p:nvSpPr>
        <p:spPr>
          <a:xfrm>
            <a:off x="6084167" y="3068960"/>
            <a:ext cx="2655555" cy="324036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b="1" dirty="0">
                <a:solidFill>
                  <a:schemeClr val="accent3">
                    <a:lumMod val="50000"/>
                  </a:schemeClr>
                </a:solidFill>
              </a:rPr>
              <a:t>Местные</a:t>
            </a:r>
          </a:p>
          <a:p>
            <a:pPr algn="ctr"/>
            <a:r>
              <a:rPr lang="ru-RU" sz="1400" i="1" dirty="0">
                <a:solidFill>
                  <a:schemeClr val="accent3">
                    <a:lumMod val="50000"/>
                  </a:schemeClr>
                </a:solidFill>
              </a:rPr>
              <a:t>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 например:</a:t>
            </a:r>
            <a:endParaRPr lang="ru-RU" sz="1400" dirty="0">
              <a:solidFill>
                <a:schemeClr val="accent3">
                  <a:lumMod val="50000"/>
                </a:schemeClr>
              </a:solidFill>
            </a:endParaRPr>
          </a:p>
          <a:p>
            <a:pPr algn="ctr"/>
            <a:r>
              <a:rPr lang="ru-RU" sz="1400" dirty="0">
                <a:solidFill>
                  <a:schemeClr val="accent3">
                    <a:lumMod val="50000"/>
                  </a:schemeClr>
                </a:solidFill>
              </a:rPr>
              <a:t>*Земельный налог</a:t>
            </a:r>
          </a:p>
          <a:p>
            <a:pPr algn="ctr"/>
            <a:r>
              <a:rPr lang="ru-RU" sz="1400" dirty="0">
                <a:solidFill>
                  <a:schemeClr val="accent3">
                    <a:lumMod val="50000"/>
                  </a:schemeClr>
                </a:solidFill>
              </a:rPr>
              <a:t>*Налог на имущество физических лиц </a:t>
            </a:r>
          </a:p>
          <a:p>
            <a:pPr algn="ctr"/>
            <a:endParaRPr lang="ru-RU" sz="1200" dirty="0">
              <a:solidFill>
                <a:schemeClr val="accent3">
                  <a:lumMod val="50000"/>
                </a:schemeClr>
              </a:solidFill>
            </a:endParaRPr>
          </a:p>
        </p:txBody>
      </p:sp>
      <p:sp>
        <p:nvSpPr>
          <p:cNvPr id="3" name="Прямоугольник 2"/>
          <p:cNvSpPr/>
          <p:nvPr/>
        </p:nvSpPr>
        <p:spPr>
          <a:xfrm>
            <a:off x="107504" y="836712"/>
            <a:ext cx="8676925" cy="1246495"/>
          </a:xfrm>
          <a:prstGeom prst="rect">
            <a:avLst/>
          </a:prstGeom>
        </p:spPr>
        <p:txBody>
          <a:bodyPr wrap="square">
            <a:spAutoFit/>
          </a:bodyPr>
          <a:lstStyle/>
          <a:p>
            <a:pPr indent="457200" algn="just"/>
            <a:r>
              <a:rPr lang="ru-RU" sz="1500" b="1" i="1" u="sng" dirty="0">
                <a:solidFill>
                  <a:schemeClr val="accent4">
                    <a:lumMod val="50000"/>
                  </a:schemeClr>
                </a:solidFill>
              </a:rPr>
              <a:t>Налог</a:t>
            </a:r>
            <a:r>
              <a:rPr lang="ru-RU" sz="1500" dirty="0">
                <a:solidFill>
                  <a:schemeClr val="accent4">
                    <a:lumMod val="50000"/>
                  </a:schemeClr>
                </a:solidFill>
              </a:rPr>
              <a:t> – обязательный, индивидуально безвозмездный платеж, взимаемый с организаций и физических лиц в форме отчуждения принадлежащих им на праве собственности, хозяйственного ведения или оперативного управления денежных средств в целях финансового обеспечения деятельности государства и (или) муниципальных образований.</a:t>
            </a:r>
          </a:p>
        </p:txBody>
      </p:sp>
    </p:spTree>
    <p:extLst>
      <p:ext uri="{BB962C8B-B14F-4D97-AF65-F5344CB8AC3E}">
        <p14:creationId xmlns:p14="http://schemas.microsoft.com/office/powerpoint/2010/main" val="3436068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390443"/>
            <a:ext cx="8427259" cy="707886"/>
          </a:xfrm>
          <a:prstGeom prst="rect">
            <a:avLst/>
          </a:prstGeom>
          <a:noFill/>
        </p:spPr>
        <p:txBody>
          <a:bodyPr wrap="square" rtlCol="0">
            <a:spAutoFit/>
          </a:bodyPr>
          <a:lstStyle/>
          <a:p>
            <a:pPr algn="ctr"/>
            <a:r>
              <a:rPr lang="ru-RU" sz="2000" b="1" dirty="0">
                <a:solidFill>
                  <a:schemeClr val="accent3">
                    <a:lumMod val="50000"/>
                  </a:schemeClr>
                </a:solidFill>
              </a:rPr>
              <a:t>Налоговые доходы, поступающие от граждан Павловского муниципального района Воронежской области</a:t>
            </a:r>
          </a:p>
        </p:txBody>
      </p:sp>
      <p:sp>
        <p:nvSpPr>
          <p:cNvPr id="6" name="TextBox 5"/>
          <p:cNvSpPr txBox="1"/>
          <p:nvPr/>
        </p:nvSpPr>
        <p:spPr>
          <a:xfrm>
            <a:off x="467544" y="1124744"/>
            <a:ext cx="4608512" cy="553998"/>
          </a:xfrm>
          <a:prstGeom prst="rect">
            <a:avLst/>
          </a:prstGeom>
          <a:noFill/>
        </p:spPr>
        <p:txBody>
          <a:bodyPr wrap="square" rtlCol="0">
            <a:spAutoFit/>
          </a:bodyPr>
          <a:lstStyle/>
          <a:p>
            <a:pPr algn="ctr"/>
            <a:r>
              <a:rPr lang="ru-RU" sz="1500" dirty="0">
                <a:solidFill>
                  <a:schemeClr val="accent4">
                    <a:lumMod val="50000"/>
                  </a:schemeClr>
                </a:solidFill>
              </a:rPr>
              <a:t>Глава 23 </a:t>
            </a:r>
          </a:p>
          <a:p>
            <a:pPr algn="ctr"/>
            <a:r>
              <a:rPr lang="ru-RU" sz="1500" dirty="0">
                <a:solidFill>
                  <a:schemeClr val="accent4">
                    <a:lumMod val="50000"/>
                  </a:schemeClr>
                </a:solidFill>
              </a:rPr>
              <a:t>Налогового кодекса Российской Федерации</a:t>
            </a:r>
          </a:p>
        </p:txBody>
      </p:sp>
      <p:sp>
        <p:nvSpPr>
          <p:cNvPr id="7" name="Прямоугольник 6"/>
          <p:cNvSpPr/>
          <p:nvPr/>
        </p:nvSpPr>
        <p:spPr>
          <a:xfrm>
            <a:off x="179512" y="1744661"/>
            <a:ext cx="4896544" cy="460204"/>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a:solidFill>
                  <a:schemeClr val="accent3">
                    <a:lumMod val="50000"/>
                  </a:schemeClr>
                </a:solidFill>
              </a:rPr>
              <a:t>Налог на доходы физических лиц</a:t>
            </a:r>
          </a:p>
        </p:txBody>
      </p:sp>
      <p:sp>
        <p:nvSpPr>
          <p:cNvPr id="9" name="Прямоугольник 8"/>
          <p:cNvSpPr/>
          <p:nvPr/>
        </p:nvSpPr>
        <p:spPr>
          <a:xfrm>
            <a:off x="179512" y="2348151"/>
            <a:ext cx="4896544" cy="3961169"/>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3">
                    <a:lumMod val="50000"/>
                  </a:schemeClr>
                </a:solidFill>
              </a:rPr>
              <a:t>Налог на доходы физических лиц уплачивается в основном</a:t>
            </a:r>
          </a:p>
          <a:p>
            <a:pPr algn="ctr"/>
            <a:r>
              <a:rPr lang="ru-RU" sz="1400" b="1" dirty="0">
                <a:solidFill>
                  <a:schemeClr val="accent3">
                    <a:lumMod val="50000"/>
                  </a:schemeClr>
                </a:solidFill>
              </a:rPr>
              <a:t>по ставке налога 13 %.</a:t>
            </a:r>
          </a:p>
          <a:p>
            <a:pPr algn="ctr"/>
            <a:r>
              <a:rPr lang="ru-RU" sz="1400" b="1" dirty="0">
                <a:solidFill>
                  <a:schemeClr val="accent3">
                    <a:lumMod val="50000"/>
                  </a:schemeClr>
                </a:solidFill>
              </a:rPr>
              <a:t>В отдельных случаях по ставкам:</a:t>
            </a:r>
          </a:p>
          <a:p>
            <a:pPr algn="ctr"/>
            <a:r>
              <a:rPr lang="ru-RU" sz="1400" b="1" dirty="0">
                <a:solidFill>
                  <a:schemeClr val="accent3">
                    <a:lumMod val="50000"/>
                  </a:schemeClr>
                </a:solidFill>
              </a:rPr>
              <a:t>9 % - </a:t>
            </a:r>
            <a:r>
              <a:rPr lang="ru-RU" sz="1400" dirty="0">
                <a:solidFill>
                  <a:schemeClr val="accent3">
                    <a:lumMod val="50000"/>
                  </a:schemeClr>
                </a:solidFill>
              </a:rPr>
              <a:t>в отношении доходов в виде процентов по облигациям с ипотечным покрытием, а также по доходам, полученным на основании приобретения ипотечных сертификатов участия;</a:t>
            </a:r>
          </a:p>
          <a:p>
            <a:pPr algn="ctr"/>
            <a:r>
              <a:rPr lang="ru-RU" sz="1400" b="1" dirty="0">
                <a:solidFill>
                  <a:schemeClr val="accent3">
                    <a:lumMod val="50000"/>
                  </a:schemeClr>
                </a:solidFill>
              </a:rPr>
              <a:t>15 % -</a:t>
            </a:r>
            <a:r>
              <a:rPr lang="ru-RU" sz="1400" dirty="0">
                <a:solidFill>
                  <a:schemeClr val="accent3">
                    <a:lumMod val="50000"/>
                  </a:schemeClr>
                </a:solidFill>
              </a:rPr>
              <a:t>  в отношении доходов, получаемых физическими лицами- иностранными гражданами в виде дивидендов от долевого участия в деятельности российских организаций, а также в случае превышения налогооблагаемой базы за налоговый период 5 млн. рублей;</a:t>
            </a:r>
          </a:p>
          <a:p>
            <a:pPr algn="ctr"/>
            <a:r>
              <a:rPr lang="ru-RU" sz="1400" b="1" dirty="0">
                <a:solidFill>
                  <a:schemeClr val="accent3">
                    <a:lumMod val="50000"/>
                  </a:schemeClr>
                </a:solidFill>
              </a:rPr>
              <a:t>30 %- </a:t>
            </a:r>
            <a:r>
              <a:rPr lang="ru-RU" sz="1400" dirty="0">
                <a:solidFill>
                  <a:schemeClr val="accent3">
                    <a:lumMod val="50000"/>
                  </a:schemeClr>
                </a:solidFill>
              </a:rPr>
              <a:t>в отношении доходов, получаемых физическими лицами – иностранными гражданами;</a:t>
            </a:r>
          </a:p>
          <a:p>
            <a:pPr algn="ctr"/>
            <a:r>
              <a:rPr lang="ru-RU" sz="1400" b="1" dirty="0">
                <a:solidFill>
                  <a:schemeClr val="accent3">
                    <a:lumMod val="50000"/>
                  </a:schemeClr>
                </a:solidFill>
              </a:rPr>
              <a:t>35 % - </a:t>
            </a:r>
            <a:r>
              <a:rPr lang="ru-RU" sz="1400" dirty="0">
                <a:solidFill>
                  <a:schemeClr val="accent3">
                    <a:lumMod val="50000"/>
                  </a:schemeClr>
                </a:solidFill>
              </a:rPr>
              <a:t>в отношении стоимости полученных выигрышей и призов</a:t>
            </a:r>
            <a:r>
              <a:rPr lang="ru-RU" sz="1350" dirty="0">
                <a:solidFill>
                  <a:schemeClr val="accent3">
                    <a:lumMod val="50000"/>
                  </a:schemeClr>
                </a:solidFill>
              </a:rPr>
              <a:t>.</a:t>
            </a:r>
          </a:p>
        </p:txBody>
      </p:sp>
      <p:sp>
        <p:nvSpPr>
          <p:cNvPr id="11" name="TextBox 10"/>
          <p:cNvSpPr txBox="1"/>
          <p:nvPr/>
        </p:nvSpPr>
        <p:spPr>
          <a:xfrm>
            <a:off x="5142011" y="1190662"/>
            <a:ext cx="3829353" cy="784830"/>
          </a:xfrm>
          <a:prstGeom prst="rect">
            <a:avLst/>
          </a:prstGeom>
          <a:noFill/>
        </p:spPr>
        <p:txBody>
          <a:bodyPr wrap="square" rtlCol="0">
            <a:spAutoFit/>
          </a:bodyPr>
          <a:lstStyle/>
          <a:p>
            <a:pPr algn="ctr"/>
            <a:r>
              <a:rPr lang="ru-RU" sz="1500" dirty="0">
                <a:solidFill>
                  <a:schemeClr val="accent4">
                    <a:lumMod val="50000"/>
                  </a:schemeClr>
                </a:solidFill>
              </a:rPr>
              <a:t>Глава 25.3  </a:t>
            </a:r>
          </a:p>
          <a:p>
            <a:pPr algn="ctr"/>
            <a:r>
              <a:rPr lang="ru-RU" sz="1500" dirty="0">
                <a:solidFill>
                  <a:schemeClr val="accent4">
                    <a:lumMod val="50000"/>
                  </a:schemeClr>
                </a:solidFill>
              </a:rPr>
              <a:t>Налогового кодекса Российской Федерации</a:t>
            </a:r>
          </a:p>
        </p:txBody>
      </p:sp>
      <p:sp>
        <p:nvSpPr>
          <p:cNvPr id="12" name="Прямоугольник 11"/>
          <p:cNvSpPr/>
          <p:nvPr/>
        </p:nvSpPr>
        <p:spPr>
          <a:xfrm>
            <a:off x="5220072" y="1744661"/>
            <a:ext cx="3528392" cy="460203"/>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a:solidFill>
                  <a:schemeClr val="accent3">
                    <a:lumMod val="50000"/>
                  </a:schemeClr>
                </a:solidFill>
              </a:rPr>
              <a:t>Государственная пошлина</a:t>
            </a:r>
          </a:p>
        </p:txBody>
      </p:sp>
      <p:sp>
        <p:nvSpPr>
          <p:cNvPr id="13" name="Прямоугольник 12"/>
          <p:cNvSpPr/>
          <p:nvPr/>
        </p:nvSpPr>
        <p:spPr>
          <a:xfrm>
            <a:off x="5220072" y="2348881"/>
            <a:ext cx="3528392" cy="396044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3">
                    <a:lumMod val="50000"/>
                  </a:schemeClr>
                </a:solidFill>
              </a:rPr>
              <a:t>Размеры государственной пошлины по делам, рассматриваемым Верховным Судом Российской Федерации, судами общей юрисдикции, мировыми судьями устанавливаются </a:t>
            </a:r>
            <a:r>
              <a:rPr lang="ru-RU" sz="1400" b="1" dirty="0">
                <a:solidFill>
                  <a:schemeClr val="accent3">
                    <a:lumMod val="50000"/>
                  </a:schemeClr>
                </a:solidFill>
              </a:rPr>
              <a:t>статьей 333.19 </a:t>
            </a:r>
            <a:r>
              <a:rPr lang="ru-RU" sz="1400" dirty="0">
                <a:solidFill>
                  <a:schemeClr val="accent3">
                    <a:lumMod val="50000"/>
                  </a:schemeClr>
                </a:solidFill>
              </a:rPr>
              <a:t>главы 25.3 Налогового кодекса Российской Федерации</a:t>
            </a:r>
          </a:p>
        </p:txBody>
      </p:sp>
    </p:spTree>
    <p:extLst>
      <p:ext uri="{BB962C8B-B14F-4D97-AF65-F5344CB8AC3E}">
        <p14:creationId xmlns:p14="http://schemas.microsoft.com/office/powerpoint/2010/main" val="25926962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558828"/>
            <a:ext cx="8484585" cy="400110"/>
          </a:xfrm>
          <a:prstGeom prst="rect">
            <a:avLst/>
          </a:prstGeom>
          <a:noFill/>
        </p:spPr>
        <p:txBody>
          <a:bodyPr wrap="square" rtlCol="0">
            <a:spAutoFit/>
          </a:bodyPr>
          <a:lstStyle/>
          <a:p>
            <a:pPr algn="ctr"/>
            <a:r>
              <a:rPr lang="ru-RU" sz="2000" b="1" dirty="0">
                <a:solidFill>
                  <a:schemeClr val="accent3">
                    <a:lumMod val="50000"/>
                  </a:schemeClr>
                </a:solidFill>
              </a:rPr>
              <a:t>Налог на доходы физических лиц</a:t>
            </a:r>
          </a:p>
        </p:txBody>
      </p:sp>
      <p:sp>
        <p:nvSpPr>
          <p:cNvPr id="5" name="TextBox 4"/>
          <p:cNvSpPr txBox="1"/>
          <p:nvPr/>
        </p:nvSpPr>
        <p:spPr>
          <a:xfrm>
            <a:off x="665287" y="1196752"/>
            <a:ext cx="7972212" cy="923330"/>
          </a:xfrm>
          <a:prstGeom prst="rect">
            <a:avLst/>
          </a:prstGeom>
          <a:noFill/>
        </p:spPr>
        <p:txBody>
          <a:bodyPr wrap="square" rtlCol="0">
            <a:spAutoFit/>
          </a:bodyPr>
          <a:lstStyle/>
          <a:p>
            <a:pPr algn="ctr"/>
            <a:r>
              <a:rPr lang="ru-RU" dirty="0">
                <a:solidFill>
                  <a:schemeClr val="accent4">
                    <a:lumMod val="50000"/>
                  </a:schemeClr>
                </a:solidFill>
              </a:rPr>
              <a:t>В соответствии со ст. ст. 218-221 главы 23 Налогового кодекса Российской Федерации предоставляются налоговые вычеты, из которых наиболее распространенными являются:</a:t>
            </a:r>
          </a:p>
        </p:txBody>
      </p:sp>
      <p:sp>
        <p:nvSpPr>
          <p:cNvPr id="6" name="Прямоугольник 5"/>
          <p:cNvSpPr/>
          <p:nvPr/>
        </p:nvSpPr>
        <p:spPr>
          <a:xfrm>
            <a:off x="395536" y="2420888"/>
            <a:ext cx="3672408" cy="180020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a:solidFill>
                  <a:schemeClr val="accent3">
                    <a:lumMod val="50000"/>
                  </a:schemeClr>
                </a:solidFill>
              </a:rPr>
              <a:t>Социальные</a:t>
            </a:r>
          </a:p>
          <a:p>
            <a:pPr algn="ctr"/>
            <a:r>
              <a:rPr lang="ru-RU" sz="1400" i="1" dirty="0">
                <a:solidFill>
                  <a:schemeClr val="accent3">
                    <a:lumMod val="50000"/>
                  </a:schemeClr>
                </a:solidFill>
              </a:rPr>
              <a:t>в том числе в сумме, уплаченной:</a:t>
            </a:r>
          </a:p>
          <a:p>
            <a:pPr algn="ctr"/>
            <a:r>
              <a:rPr lang="ru-RU" sz="1400" i="1" dirty="0">
                <a:solidFill>
                  <a:schemeClr val="accent3">
                    <a:lumMod val="50000"/>
                  </a:schemeClr>
                </a:solidFill>
              </a:rPr>
              <a:t>*за обучение (не более 50 тыс. рублей);</a:t>
            </a:r>
          </a:p>
          <a:p>
            <a:pPr algn="ctr"/>
            <a:r>
              <a:rPr lang="ru-RU" sz="1400" i="1" dirty="0">
                <a:solidFill>
                  <a:schemeClr val="accent3">
                    <a:lumMod val="50000"/>
                  </a:schemeClr>
                </a:solidFill>
              </a:rPr>
              <a:t>*за медицинские услуги и лечение; </a:t>
            </a:r>
          </a:p>
          <a:p>
            <a:pPr algn="ctr"/>
            <a:r>
              <a:rPr lang="ru-RU" sz="1400" i="1" dirty="0">
                <a:solidFill>
                  <a:schemeClr val="accent3">
                    <a:lumMod val="50000"/>
                  </a:schemeClr>
                </a:solidFill>
              </a:rPr>
              <a:t>*в качестве дополнительных взносов на накопительную пенсию</a:t>
            </a:r>
            <a:endParaRPr lang="ru-RU" i="1" dirty="0">
              <a:solidFill>
                <a:schemeClr val="accent3">
                  <a:lumMod val="50000"/>
                </a:schemeClr>
              </a:solidFill>
            </a:endParaRPr>
          </a:p>
        </p:txBody>
      </p:sp>
      <p:sp>
        <p:nvSpPr>
          <p:cNvPr id="7" name="Прямоугольник 6"/>
          <p:cNvSpPr/>
          <p:nvPr/>
        </p:nvSpPr>
        <p:spPr>
          <a:xfrm>
            <a:off x="395536" y="4509120"/>
            <a:ext cx="3672408" cy="180020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a:solidFill>
                  <a:schemeClr val="accent3">
                    <a:lumMod val="50000"/>
                  </a:schemeClr>
                </a:solidFill>
              </a:rPr>
              <a:t>Профессиональные</a:t>
            </a:r>
          </a:p>
          <a:p>
            <a:pPr algn="ctr"/>
            <a:r>
              <a:rPr lang="ru-RU" sz="1400" i="1" dirty="0">
                <a:solidFill>
                  <a:schemeClr val="accent3">
                    <a:lumMod val="50000"/>
                  </a:schemeClr>
                </a:solidFill>
              </a:rPr>
              <a:t>в том числе для лиц, получающих авторские вознаграждения</a:t>
            </a:r>
          </a:p>
        </p:txBody>
      </p:sp>
      <p:sp>
        <p:nvSpPr>
          <p:cNvPr id="8" name="Прямоугольник 7"/>
          <p:cNvSpPr/>
          <p:nvPr/>
        </p:nvSpPr>
        <p:spPr>
          <a:xfrm>
            <a:off x="4796340" y="2420888"/>
            <a:ext cx="3859440" cy="180020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a:solidFill>
                  <a:schemeClr val="accent3">
                    <a:lumMod val="50000"/>
                  </a:schemeClr>
                </a:solidFill>
              </a:rPr>
              <a:t>Стандартные</a:t>
            </a:r>
          </a:p>
          <a:p>
            <a:pPr algn="ctr"/>
            <a:r>
              <a:rPr lang="ru-RU" sz="1400" i="1" dirty="0">
                <a:solidFill>
                  <a:schemeClr val="accent3">
                    <a:lumMod val="50000"/>
                  </a:schemeClr>
                </a:solidFill>
              </a:rPr>
              <a:t>в том числе на детей:</a:t>
            </a:r>
          </a:p>
          <a:p>
            <a:pPr algn="ctr"/>
            <a:r>
              <a:rPr lang="ru-RU" sz="1400" i="1" dirty="0">
                <a:solidFill>
                  <a:schemeClr val="accent3">
                    <a:lumMod val="50000"/>
                  </a:schemeClr>
                </a:solidFill>
              </a:rPr>
              <a:t>*1 400 – на первого ребенка;</a:t>
            </a:r>
          </a:p>
          <a:p>
            <a:pPr algn="ctr"/>
            <a:r>
              <a:rPr lang="ru-RU" sz="1400" i="1" dirty="0">
                <a:solidFill>
                  <a:schemeClr val="accent3">
                    <a:lumMod val="50000"/>
                  </a:schemeClr>
                </a:solidFill>
              </a:rPr>
              <a:t>*1 400 – на второго ребенка;</a:t>
            </a:r>
          </a:p>
          <a:p>
            <a:pPr algn="ctr"/>
            <a:r>
              <a:rPr lang="ru-RU" sz="1400" i="1" dirty="0">
                <a:solidFill>
                  <a:schemeClr val="accent3">
                    <a:lumMod val="50000"/>
                  </a:schemeClr>
                </a:solidFill>
              </a:rPr>
              <a:t>*3 000 – на третьего и каждого последующего ребенка</a:t>
            </a:r>
          </a:p>
          <a:p>
            <a:pPr algn="ctr"/>
            <a:endParaRPr lang="ru-RU" dirty="0">
              <a:solidFill>
                <a:schemeClr val="accent3">
                  <a:lumMod val="50000"/>
                </a:schemeClr>
              </a:solidFill>
            </a:endParaRPr>
          </a:p>
        </p:txBody>
      </p:sp>
      <p:sp>
        <p:nvSpPr>
          <p:cNvPr id="9" name="Прямоугольник 8"/>
          <p:cNvSpPr/>
          <p:nvPr/>
        </p:nvSpPr>
        <p:spPr>
          <a:xfrm>
            <a:off x="4788024" y="4509120"/>
            <a:ext cx="3888432" cy="180020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u="sng" dirty="0">
                <a:solidFill>
                  <a:schemeClr val="accent3">
                    <a:lumMod val="50000"/>
                  </a:schemeClr>
                </a:solidFill>
              </a:rPr>
              <a:t>Имущественные</a:t>
            </a:r>
          </a:p>
          <a:p>
            <a:pPr algn="ctr"/>
            <a:r>
              <a:rPr lang="ru-RU" sz="1400" i="1" dirty="0">
                <a:solidFill>
                  <a:schemeClr val="accent3">
                    <a:lumMod val="50000"/>
                  </a:schemeClr>
                </a:solidFill>
              </a:rPr>
              <a:t>в том числе на приобретение жилья  и земельных участков (один или несколько объектов имущества, не превышающих в стоимости 2,0 млн. рублей)</a:t>
            </a:r>
          </a:p>
        </p:txBody>
      </p:sp>
    </p:spTree>
    <p:extLst>
      <p:ext uri="{BB962C8B-B14F-4D97-AF65-F5344CB8AC3E}">
        <p14:creationId xmlns:p14="http://schemas.microsoft.com/office/powerpoint/2010/main" val="4212590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8885" y="260648"/>
            <a:ext cx="8568951" cy="1015663"/>
          </a:xfrm>
          <a:prstGeom prst="rect">
            <a:avLst/>
          </a:prstGeom>
        </p:spPr>
        <p:txBody>
          <a:bodyPr wrap="square">
            <a:spAutoFit/>
          </a:bodyPr>
          <a:lstStyle/>
          <a:p>
            <a:pPr marL="45720" indent="0" algn="ctr">
              <a:buNone/>
            </a:pPr>
            <a:r>
              <a:rPr lang="ru-RU" sz="2000" b="1" dirty="0">
                <a:solidFill>
                  <a:schemeClr val="accent3">
                    <a:lumMod val="50000"/>
                  </a:schemeClr>
                </a:solidFill>
              </a:rPr>
              <a:t>Нормативы зачисления налогов по уровням бюджетов на территории Павловского муниципального района Воронежской области в 2024 году</a:t>
            </a:r>
          </a:p>
        </p:txBody>
      </p:sp>
      <p:graphicFrame>
        <p:nvGraphicFramePr>
          <p:cNvPr id="3" name="Таблица 2"/>
          <p:cNvGraphicFramePr>
            <a:graphicFrameLocks noGrp="1"/>
          </p:cNvGraphicFramePr>
          <p:nvPr>
            <p:extLst>
              <p:ext uri="{D42A27DB-BD31-4B8C-83A1-F6EECF244321}">
                <p14:modId xmlns:p14="http://schemas.microsoft.com/office/powerpoint/2010/main" val="2571829155"/>
              </p:ext>
            </p:extLst>
          </p:nvPr>
        </p:nvGraphicFramePr>
        <p:xfrm>
          <a:off x="179515" y="1556792"/>
          <a:ext cx="8568949" cy="4824536"/>
        </p:xfrm>
        <a:graphic>
          <a:graphicData uri="http://schemas.openxmlformats.org/drawingml/2006/table">
            <a:tbl>
              <a:tblPr>
                <a:tableStyleId>{69C7853C-536D-4A76-A0AE-DD22124D55A5}</a:tableStyleId>
              </a:tblPr>
              <a:tblGrid>
                <a:gridCol w="3949113">
                  <a:extLst>
                    <a:ext uri="{9D8B030D-6E8A-4147-A177-3AD203B41FA5}">
                      <a16:colId xmlns:a16="http://schemas.microsoft.com/office/drawing/2014/main" val="20000"/>
                    </a:ext>
                  </a:extLst>
                </a:gridCol>
                <a:gridCol w="2552970">
                  <a:extLst>
                    <a:ext uri="{9D8B030D-6E8A-4147-A177-3AD203B41FA5}">
                      <a16:colId xmlns:a16="http://schemas.microsoft.com/office/drawing/2014/main" val="20001"/>
                    </a:ext>
                  </a:extLst>
                </a:gridCol>
                <a:gridCol w="1112527">
                  <a:extLst>
                    <a:ext uri="{9D8B030D-6E8A-4147-A177-3AD203B41FA5}">
                      <a16:colId xmlns:a16="http://schemas.microsoft.com/office/drawing/2014/main" val="20002"/>
                    </a:ext>
                  </a:extLst>
                </a:gridCol>
                <a:gridCol w="954339">
                  <a:extLst>
                    <a:ext uri="{9D8B030D-6E8A-4147-A177-3AD203B41FA5}">
                      <a16:colId xmlns:a16="http://schemas.microsoft.com/office/drawing/2014/main" val="20003"/>
                    </a:ext>
                  </a:extLst>
                </a:gridCol>
              </a:tblGrid>
              <a:tr h="222374">
                <a:tc rowSpan="2">
                  <a:txBody>
                    <a:bodyPr/>
                    <a:lstStyle/>
                    <a:p>
                      <a:pPr algn="ctr" fontAlgn="ctr"/>
                      <a:r>
                        <a:rPr lang="ru-RU" sz="1400" u="none" strike="noStrike" dirty="0">
                          <a:solidFill>
                            <a:schemeClr val="accent3">
                              <a:lumMod val="50000"/>
                            </a:schemeClr>
                          </a:solidFill>
                          <a:effectLst/>
                        </a:rPr>
                        <a:t>Налоги и сборы, установленные законодательством</a:t>
                      </a:r>
                      <a:endParaRPr lang="ru-RU" sz="14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fontAlgn="ctr"/>
                      <a:r>
                        <a:rPr lang="ru-RU" sz="1400" u="none" strike="noStrike" dirty="0">
                          <a:solidFill>
                            <a:schemeClr val="accent3">
                              <a:lumMod val="50000"/>
                            </a:schemeClr>
                          </a:solidFill>
                          <a:effectLst/>
                        </a:rPr>
                        <a:t>Уровни бюджета</a:t>
                      </a:r>
                      <a:endParaRPr lang="ru-RU" sz="14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657610">
                <a:tc vMerge="1">
                  <a:txBody>
                    <a:bodyPr/>
                    <a:lstStyle/>
                    <a:p>
                      <a:endParaRPr lang="ru-RU"/>
                    </a:p>
                  </a:txBody>
                  <a:tcPr/>
                </a:tc>
                <a:tc>
                  <a:txBody>
                    <a:bodyPr/>
                    <a:lstStyle/>
                    <a:p>
                      <a:pPr algn="ctr" fontAlgn="ctr"/>
                      <a:r>
                        <a:rPr lang="ru-RU" sz="1400" u="none" strike="noStrike" dirty="0">
                          <a:solidFill>
                            <a:schemeClr val="accent3">
                              <a:lumMod val="50000"/>
                            </a:schemeClr>
                          </a:solidFill>
                          <a:effectLst/>
                        </a:rPr>
                        <a:t>Бюджет муниципального района</a:t>
                      </a:r>
                      <a:endParaRPr lang="ru-RU" sz="14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400" u="none" strike="noStrike" dirty="0">
                          <a:solidFill>
                            <a:schemeClr val="accent3">
                              <a:lumMod val="50000"/>
                            </a:schemeClr>
                          </a:solidFill>
                          <a:effectLst/>
                        </a:rPr>
                        <a:t>Бюджеты городских поселений</a:t>
                      </a:r>
                      <a:endParaRPr lang="ru-RU" sz="14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400" u="none" strike="noStrike" dirty="0">
                          <a:solidFill>
                            <a:schemeClr val="accent3">
                              <a:lumMod val="50000"/>
                            </a:schemeClr>
                          </a:solidFill>
                          <a:effectLst/>
                        </a:rPr>
                        <a:t>Бюджеты сельских  поселений</a:t>
                      </a:r>
                      <a:endParaRPr lang="ru-RU" sz="14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96568">
                <a:tc>
                  <a:txBody>
                    <a:bodyPr/>
                    <a:lstStyle/>
                    <a:p>
                      <a:pPr algn="l" fontAlgn="ctr"/>
                      <a:r>
                        <a:rPr lang="ru-RU" sz="1300" u="none" strike="noStrike" dirty="0">
                          <a:solidFill>
                            <a:schemeClr val="accent3">
                              <a:lumMod val="50000"/>
                            </a:schemeClr>
                          </a:solidFill>
                          <a:effectLst/>
                        </a:rPr>
                        <a:t> 1. Налоги на доходы физических лиц</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39,0 % с территории городских поселений,         47,0 % с территории сельских поселений</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a:solidFill>
                            <a:schemeClr val="accent3">
                              <a:lumMod val="50000"/>
                            </a:schemeClr>
                          </a:solidFill>
                          <a:effectLst/>
                        </a:rPr>
                        <a:t>10%</a:t>
                      </a:r>
                      <a:endParaRPr lang="ru-RU" sz="1300" b="0" i="0" u="none" strike="noStrike">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2%</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26692">
                <a:tc>
                  <a:txBody>
                    <a:bodyPr/>
                    <a:lstStyle/>
                    <a:p>
                      <a:pPr algn="l" fontAlgn="ctr"/>
                      <a:r>
                        <a:rPr lang="ru-RU" sz="1300" u="none" strike="noStrike" dirty="0">
                          <a:solidFill>
                            <a:schemeClr val="accent3">
                              <a:lumMod val="50000"/>
                            </a:schemeClr>
                          </a:solidFill>
                          <a:effectLst/>
                        </a:rPr>
                        <a:t> 2. Налоги со специальными налоговыми      режимами, в т. ч.</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 </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 </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 </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83926">
                <a:tc>
                  <a:txBody>
                    <a:bodyPr/>
                    <a:lstStyle/>
                    <a:p>
                      <a:pPr algn="l" fontAlgn="ctr"/>
                      <a:r>
                        <a:rPr lang="ru-RU" sz="1300" u="none" strike="noStrike" dirty="0">
                          <a:solidFill>
                            <a:schemeClr val="accent3">
                              <a:lumMod val="50000"/>
                            </a:schemeClr>
                          </a:solidFill>
                          <a:effectLst/>
                        </a:rPr>
                        <a:t> 2.1 налог, взимаемый в связи с применением упрощенной системы налогообложения</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10%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796568">
                <a:tc>
                  <a:txBody>
                    <a:bodyPr/>
                    <a:lstStyle/>
                    <a:p>
                      <a:pPr algn="l" fontAlgn="ctr"/>
                      <a:r>
                        <a:rPr lang="ru-RU" sz="1300" u="none" strike="noStrike" dirty="0">
                          <a:solidFill>
                            <a:schemeClr val="accent3">
                              <a:lumMod val="50000"/>
                            </a:schemeClr>
                          </a:solidFill>
                          <a:effectLst/>
                        </a:rPr>
                        <a:t> 2.2 единый сельскохозяйственный налог</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50 % с территории городских поселений,         70 % с территории сельских поселений</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50%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30%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58060">
                <a:tc>
                  <a:txBody>
                    <a:bodyPr/>
                    <a:lstStyle/>
                    <a:p>
                      <a:pPr algn="l" fontAlgn="ctr"/>
                      <a:r>
                        <a:rPr lang="ru-RU" sz="1300" u="none" strike="noStrike" dirty="0">
                          <a:solidFill>
                            <a:schemeClr val="accent3">
                              <a:lumMod val="50000"/>
                            </a:schemeClr>
                          </a:solidFill>
                          <a:effectLst/>
                        </a:rPr>
                        <a:t> 2.3 налог, взимаемый в связи с применением патентной системы налогообложения</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100%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514114">
                <a:tc>
                  <a:txBody>
                    <a:bodyPr/>
                    <a:lstStyle/>
                    <a:p>
                      <a:pPr algn="l" fontAlgn="ctr"/>
                      <a:r>
                        <a:rPr lang="ru-RU" sz="1300" u="none" strike="noStrike" dirty="0">
                          <a:solidFill>
                            <a:schemeClr val="accent3">
                              <a:lumMod val="50000"/>
                            </a:schemeClr>
                          </a:solidFill>
                          <a:effectLst/>
                        </a:rPr>
                        <a:t> 3. Государственная пошлина (в зависимости от установленных полномочий)</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100%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100%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100%</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468624">
                <a:tc>
                  <a:txBody>
                    <a:bodyPr/>
                    <a:lstStyle/>
                    <a:p>
                      <a:pPr algn="l" fontAlgn="ctr"/>
                      <a:r>
                        <a:rPr lang="ru-RU" sz="1300" u="none" strike="noStrike" dirty="0">
                          <a:solidFill>
                            <a:schemeClr val="accent3">
                              <a:lumMod val="50000"/>
                            </a:schemeClr>
                          </a:solidFill>
                          <a:effectLst/>
                        </a:rPr>
                        <a:t> 4. Доходы от уплаты акцизов на нефтепродукты</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0,22%</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0,05%</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ru-RU" sz="130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Times New Roman"/>
                      </a:endParaRPr>
                    </a:p>
                  </a:txBody>
                  <a:tcPr marL="4664" marR="4664" marT="46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3778892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6344" y="584708"/>
            <a:ext cx="8620160" cy="477054"/>
          </a:xfrm>
          <a:prstGeom prst="rect">
            <a:avLst/>
          </a:prstGeom>
          <a:noFill/>
        </p:spPr>
        <p:txBody>
          <a:bodyPr wrap="square" rtlCol="0">
            <a:spAutoFit/>
          </a:bodyPr>
          <a:lstStyle/>
          <a:p>
            <a:pPr algn="ctr"/>
            <a:r>
              <a:rPr lang="ru-RU" sz="2000" b="1" dirty="0">
                <a:solidFill>
                  <a:schemeClr val="accent3">
                    <a:lumMod val="50000"/>
                  </a:schemeClr>
                </a:solidFill>
              </a:rPr>
              <a:t>Структура доходов бюджета в 2024 году, тыс. руб</a:t>
            </a:r>
            <a:r>
              <a:rPr lang="ru-RU" sz="2500" b="1" dirty="0">
                <a:solidFill>
                  <a:schemeClr val="accent3">
                    <a:lumMod val="50000"/>
                  </a:schemeClr>
                </a:solidFill>
              </a:rPr>
              <a:t>.</a:t>
            </a:r>
          </a:p>
        </p:txBody>
      </p:sp>
      <p:sp>
        <p:nvSpPr>
          <p:cNvPr id="5" name="Скругленный прямоугольник 4"/>
          <p:cNvSpPr/>
          <p:nvPr/>
        </p:nvSpPr>
        <p:spPr>
          <a:xfrm>
            <a:off x="899591" y="2882289"/>
            <a:ext cx="2376265" cy="1127331"/>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a:solidFill>
                  <a:schemeClr val="accent3">
                    <a:lumMod val="50000"/>
                  </a:schemeClr>
                </a:solidFill>
              </a:rPr>
              <a:t>Доходы всего</a:t>
            </a:r>
          </a:p>
          <a:p>
            <a:pPr algn="ctr"/>
            <a:r>
              <a:rPr lang="ru-RU" b="1" dirty="0">
                <a:solidFill>
                  <a:schemeClr val="accent3">
                    <a:lumMod val="50000"/>
                  </a:schemeClr>
                </a:solidFill>
              </a:rPr>
              <a:t>2 035 717,8</a:t>
            </a:r>
          </a:p>
          <a:p>
            <a:pPr algn="ctr"/>
            <a:r>
              <a:rPr lang="ru-RU" dirty="0">
                <a:solidFill>
                  <a:schemeClr val="accent3">
                    <a:lumMod val="50000"/>
                  </a:schemeClr>
                </a:solidFill>
              </a:rPr>
              <a:t>(100,0%)</a:t>
            </a:r>
          </a:p>
        </p:txBody>
      </p:sp>
      <p:sp>
        <p:nvSpPr>
          <p:cNvPr id="6" name="Скругленный прямоугольник 5"/>
          <p:cNvSpPr/>
          <p:nvPr/>
        </p:nvSpPr>
        <p:spPr>
          <a:xfrm>
            <a:off x="4302644" y="1590156"/>
            <a:ext cx="3365700" cy="83073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3">
                    <a:lumMod val="50000"/>
                  </a:schemeClr>
                </a:solidFill>
              </a:rPr>
              <a:t>Неналоговые доходы        </a:t>
            </a:r>
          </a:p>
          <a:p>
            <a:pPr algn="ctr"/>
            <a:r>
              <a:rPr lang="ru-RU" sz="1600" b="1" dirty="0">
                <a:solidFill>
                  <a:schemeClr val="accent3">
                    <a:lumMod val="50000"/>
                  </a:schemeClr>
                </a:solidFill>
              </a:rPr>
              <a:t>68 244,9</a:t>
            </a:r>
          </a:p>
          <a:p>
            <a:pPr algn="ctr"/>
            <a:r>
              <a:rPr lang="ru-RU" sz="1600" dirty="0">
                <a:solidFill>
                  <a:schemeClr val="accent3">
                    <a:lumMod val="50000"/>
                  </a:schemeClr>
                </a:solidFill>
              </a:rPr>
              <a:t>(3,35 %)</a:t>
            </a:r>
          </a:p>
        </p:txBody>
      </p:sp>
      <p:sp>
        <p:nvSpPr>
          <p:cNvPr id="7" name="Скругленный прямоугольник 6"/>
          <p:cNvSpPr/>
          <p:nvPr/>
        </p:nvSpPr>
        <p:spPr>
          <a:xfrm>
            <a:off x="4294190" y="3180629"/>
            <a:ext cx="3374154" cy="75242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3">
                    <a:lumMod val="50000"/>
                  </a:schemeClr>
                </a:solidFill>
              </a:rPr>
              <a:t>Налоговые доходы</a:t>
            </a:r>
          </a:p>
          <a:p>
            <a:pPr algn="ctr"/>
            <a:r>
              <a:rPr lang="ru-RU" sz="1600" b="1" dirty="0">
                <a:solidFill>
                  <a:schemeClr val="accent3">
                    <a:lumMod val="50000"/>
                  </a:schemeClr>
                </a:solidFill>
              </a:rPr>
              <a:t>514 103,6</a:t>
            </a:r>
          </a:p>
          <a:p>
            <a:pPr algn="ctr"/>
            <a:r>
              <a:rPr lang="ru-RU" sz="1600" dirty="0">
                <a:solidFill>
                  <a:schemeClr val="accent3">
                    <a:lumMod val="50000"/>
                  </a:schemeClr>
                </a:solidFill>
              </a:rPr>
              <a:t>(25,25 %)</a:t>
            </a:r>
          </a:p>
        </p:txBody>
      </p:sp>
      <p:sp>
        <p:nvSpPr>
          <p:cNvPr id="8" name="Скругленный прямоугольник 7"/>
          <p:cNvSpPr/>
          <p:nvPr/>
        </p:nvSpPr>
        <p:spPr>
          <a:xfrm>
            <a:off x="4313342" y="4721134"/>
            <a:ext cx="3355002" cy="724090"/>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600" dirty="0">
                <a:solidFill>
                  <a:schemeClr val="accent3">
                    <a:lumMod val="50000"/>
                  </a:schemeClr>
                </a:solidFill>
              </a:rPr>
              <a:t>Безвозмездные поступления </a:t>
            </a:r>
          </a:p>
          <a:p>
            <a:pPr algn="ctr"/>
            <a:r>
              <a:rPr lang="ru-RU" sz="1600" b="1" dirty="0">
                <a:solidFill>
                  <a:schemeClr val="accent3">
                    <a:lumMod val="50000"/>
                  </a:schemeClr>
                </a:solidFill>
              </a:rPr>
              <a:t>1 453 369,3</a:t>
            </a:r>
          </a:p>
          <a:p>
            <a:pPr algn="ctr"/>
            <a:r>
              <a:rPr lang="ru-RU" sz="1600" dirty="0">
                <a:solidFill>
                  <a:schemeClr val="accent3">
                    <a:lumMod val="50000"/>
                  </a:schemeClr>
                </a:solidFill>
              </a:rPr>
              <a:t>(71,39 %)</a:t>
            </a:r>
          </a:p>
        </p:txBody>
      </p:sp>
      <p:cxnSp>
        <p:nvCxnSpPr>
          <p:cNvPr id="9" name="Прямая соединительная линия 8"/>
          <p:cNvCxnSpPr>
            <a:cxnSpLocks/>
          </p:cNvCxnSpPr>
          <p:nvPr/>
        </p:nvCxnSpPr>
        <p:spPr>
          <a:xfrm flipV="1">
            <a:off x="3275856" y="3438486"/>
            <a:ext cx="566789" cy="74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Соединительная линия уступом 9"/>
          <p:cNvCxnSpPr>
            <a:cxnSpLocks/>
            <a:stCxn id="6" idx="1"/>
          </p:cNvCxnSpPr>
          <p:nvPr/>
        </p:nvCxnSpPr>
        <p:spPr>
          <a:xfrm rot="10800000" flipV="1">
            <a:off x="3842652" y="2005522"/>
            <a:ext cx="459993" cy="298550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a:cxnSpLocks/>
          </p:cNvCxnSpPr>
          <p:nvPr/>
        </p:nvCxnSpPr>
        <p:spPr>
          <a:xfrm>
            <a:off x="3842808" y="4988444"/>
            <a:ext cx="459837" cy="257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a:cxnSpLocks/>
          </p:cNvCxnSpPr>
          <p:nvPr/>
        </p:nvCxnSpPr>
        <p:spPr>
          <a:xfrm flipV="1">
            <a:off x="3851920" y="3429000"/>
            <a:ext cx="432048" cy="7468"/>
          </a:xfrm>
          <a:prstGeom prst="line">
            <a:avLst/>
          </a:prstGeom>
        </p:spPr>
        <p:style>
          <a:lnRef idx="1">
            <a:schemeClr val="accent1"/>
          </a:lnRef>
          <a:fillRef idx="0">
            <a:schemeClr val="accent1"/>
          </a:fillRef>
          <a:effectRef idx="0">
            <a:schemeClr val="accent1"/>
          </a:effectRef>
          <a:fontRef idx="minor">
            <a:schemeClr val="tx1"/>
          </a:fontRef>
        </p:style>
      </p:cxnSp>
      <p:sp>
        <p:nvSpPr>
          <p:cNvPr id="12" name="Номер слайда 11"/>
          <p:cNvSpPr>
            <a:spLocks noGrp="1"/>
          </p:cNvSpPr>
          <p:nvPr>
            <p:ph type="sldNum" sz="quarter" idx="12"/>
          </p:nvPr>
        </p:nvSpPr>
        <p:spPr/>
        <p:txBody>
          <a:bodyPr/>
          <a:lstStyle/>
          <a:p>
            <a:fld id="{A0A62314-6350-4730-82A5-F729173FFB84}" type="slidenum">
              <a:rPr lang="ru-RU" smtClean="0"/>
              <a:pPr/>
              <a:t>18</a:t>
            </a:fld>
            <a:endParaRPr lang="ru-RU"/>
          </a:p>
        </p:txBody>
      </p:sp>
    </p:spTree>
    <p:extLst>
      <p:ext uri="{BB962C8B-B14F-4D97-AF65-F5344CB8AC3E}">
        <p14:creationId xmlns:p14="http://schemas.microsoft.com/office/powerpoint/2010/main" val="20065520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3249" y="374454"/>
            <a:ext cx="8784976" cy="707886"/>
          </a:xfrm>
          <a:prstGeom prst="rect">
            <a:avLst/>
          </a:prstGeom>
          <a:noFill/>
        </p:spPr>
        <p:txBody>
          <a:bodyPr wrap="square" rtlCol="0">
            <a:spAutoFit/>
          </a:bodyPr>
          <a:lstStyle/>
          <a:p>
            <a:pPr algn="ctr"/>
            <a:r>
              <a:rPr lang="ru-RU" sz="2000" b="1" dirty="0">
                <a:solidFill>
                  <a:schemeClr val="accent3">
                    <a:lumMod val="50000"/>
                  </a:schemeClr>
                </a:solidFill>
              </a:rPr>
              <a:t>Структура налоговых доходов бюджета </a:t>
            </a:r>
          </a:p>
          <a:p>
            <a:pPr algn="ctr"/>
            <a:r>
              <a:rPr lang="ru-RU" sz="2000" b="1" dirty="0">
                <a:solidFill>
                  <a:schemeClr val="accent3">
                    <a:lumMod val="50000"/>
                  </a:schemeClr>
                </a:solidFill>
              </a:rPr>
              <a:t>на 2024 год, тыс. руб.</a:t>
            </a:r>
          </a:p>
        </p:txBody>
      </p:sp>
      <p:graphicFrame>
        <p:nvGraphicFramePr>
          <p:cNvPr id="4" name="Диаграмма 3"/>
          <p:cNvGraphicFramePr/>
          <p:nvPr>
            <p:extLst>
              <p:ext uri="{D42A27DB-BD31-4B8C-83A1-F6EECF244321}">
                <p14:modId xmlns:p14="http://schemas.microsoft.com/office/powerpoint/2010/main" val="1863234841"/>
              </p:ext>
            </p:extLst>
          </p:nvPr>
        </p:nvGraphicFramePr>
        <p:xfrm>
          <a:off x="251520" y="1340768"/>
          <a:ext cx="8892480" cy="53285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Диаграмма 4"/>
          <p:cNvGraphicFramePr>
            <a:graphicFrameLocks/>
          </p:cNvGraphicFramePr>
          <p:nvPr>
            <p:extLst>
              <p:ext uri="{D42A27DB-BD31-4B8C-83A1-F6EECF244321}">
                <p14:modId xmlns:p14="http://schemas.microsoft.com/office/powerpoint/2010/main" val="2781057521"/>
              </p:ext>
            </p:extLst>
          </p:nvPr>
        </p:nvGraphicFramePr>
        <p:xfrm>
          <a:off x="503548" y="823912"/>
          <a:ext cx="8280920" cy="5276618"/>
        </p:xfrm>
        <a:graphic>
          <a:graphicData uri="http://schemas.openxmlformats.org/drawingml/2006/chart">
            <c:chart xmlns:c="http://schemas.openxmlformats.org/drawingml/2006/chart" xmlns:r="http://schemas.openxmlformats.org/officeDocument/2006/relationships" r:id="rId3"/>
          </a:graphicData>
        </a:graphic>
      </p:graphicFrame>
      <p:sp>
        <p:nvSpPr>
          <p:cNvPr id="7" name="Номер слайда 6"/>
          <p:cNvSpPr>
            <a:spLocks noGrp="1"/>
          </p:cNvSpPr>
          <p:nvPr>
            <p:ph type="sldNum" sz="quarter" idx="12"/>
          </p:nvPr>
        </p:nvSpPr>
        <p:spPr/>
        <p:txBody>
          <a:bodyPr/>
          <a:lstStyle/>
          <a:p>
            <a:fld id="{A0A62314-6350-4730-82A5-F729173FFB84}" type="slidenum">
              <a:rPr lang="ru-RU" smtClean="0"/>
              <a:pPr/>
              <a:t>19</a:t>
            </a:fld>
            <a:endParaRPr lang="ru-RU"/>
          </a:p>
        </p:txBody>
      </p:sp>
      <p:graphicFrame>
        <p:nvGraphicFramePr>
          <p:cNvPr id="8" name="Диаграмма 7">
            <a:extLst>
              <a:ext uri="{FF2B5EF4-FFF2-40B4-BE49-F238E27FC236}">
                <a16:creationId xmlns:a16="http://schemas.microsoft.com/office/drawing/2014/main" id="{C37CA707-5E2B-41C2-AB3E-7F46A91A6726}"/>
              </a:ext>
            </a:extLst>
          </p:cNvPr>
          <p:cNvGraphicFramePr>
            <a:graphicFrameLocks/>
          </p:cNvGraphicFramePr>
          <p:nvPr>
            <p:extLst>
              <p:ext uri="{D42A27DB-BD31-4B8C-83A1-F6EECF244321}">
                <p14:modId xmlns:p14="http://schemas.microsoft.com/office/powerpoint/2010/main" val="2352320683"/>
              </p:ext>
            </p:extLst>
          </p:nvPr>
        </p:nvGraphicFramePr>
        <p:xfrm>
          <a:off x="1590675" y="823912"/>
          <a:ext cx="5962650" cy="521017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64225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4294967295"/>
          </p:nvPr>
        </p:nvSpPr>
        <p:spPr>
          <a:xfrm>
            <a:off x="107504" y="980728"/>
            <a:ext cx="8640960" cy="4392612"/>
          </a:xfrm>
        </p:spPr>
        <p:txBody>
          <a:bodyPr>
            <a:normAutofit fontScale="92500" lnSpcReduction="10000"/>
          </a:bodyPr>
          <a:lstStyle/>
          <a:p>
            <a:pPr marL="560070" indent="-285750" algn="just">
              <a:buFont typeface="Wingdings" pitchFamily="2" charset="2"/>
              <a:buChar char="Ø"/>
            </a:pPr>
            <a:r>
              <a:rPr lang="ru-RU" sz="1600" dirty="0">
                <a:solidFill>
                  <a:schemeClr val="accent4">
                    <a:lumMod val="50000"/>
                  </a:schemeClr>
                </a:solidFill>
              </a:rPr>
              <a:t>«Бюджет для граждан» позволит Вам составить представление об источниках формирования доходов бюджета Павловского муниципального района Воронежской области, направлениях расходования бюджетных средств в 2024 году и сделать выводы об эффективности использования бюджетных средств.</a:t>
            </a:r>
          </a:p>
          <a:p>
            <a:pPr marL="560070" indent="-285750" algn="just">
              <a:buFont typeface="Wingdings" pitchFamily="2" charset="2"/>
              <a:buChar char="Ø"/>
            </a:pPr>
            <a:endParaRPr lang="ru-RU" sz="1600" dirty="0">
              <a:solidFill>
                <a:schemeClr val="accent4">
                  <a:lumMod val="50000"/>
                </a:schemeClr>
              </a:solidFill>
            </a:endParaRPr>
          </a:p>
          <a:p>
            <a:pPr marL="560070" indent="-285750" algn="just">
              <a:buFont typeface="Wingdings" pitchFamily="2" charset="2"/>
              <a:buChar char="Ø"/>
            </a:pPr>
            <a:r>
              <a:rPr lang="ru-RU" sz="1600" dirty="0">
                <a:solidFill>
                  <a:schemeClr val="accent4">
                    <a:lumMod val="50000"/>
                  </a:schemeClr>
                </a:solidFill>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пенсионерам и другим категориям населения, так как бюджет затрагивает интересы каждого жителя Павловского муниципального района Воронежской области.</a:t>
            </a:r>
          </a:p>
          <a:p>
            <a:pPr marL="560070" indent="-285750" algn="just">
              <a:buNone/>
            </a:pPr>
            <a:endParaRPr lang="ru-RU" sz="1600" dirty="0">
              <a:solidFill>
                <a:schemeClr val="accent4">
                  <a:lumMod val="50000"/>
                </a:schemeClr>
              </a:solidFill>
            </a:endParaRPr>
          </a:p>
          <a:p>
            <a:pPr marL="560070" indent="-285750" algn="just">
              <a:buFont typeface="Wingdings" pitchFamily="2" charset="2"/>
              <a:buChar char="Ø"/>
            </a:pPr>
            <a:r>
              <a:rPr lang="ru-RU" sz="1600" dirty="0">
                <a:solidFill>
                  <a:schemeClr val="accent4">
                    <a:lumMod val="50000"/>
                  </a:schemeClr>
                </a:solidFill>
              </a:rPr>
              <a:t> Граждане — и как налогоплательщики, и как потребители общественных благ — должны быть уверены в том, что передаваемые ими в распоряжение государства средства используются прозрачно и эффективно, приносят конкретные результаты как для общества в целом, так и для каждой семьи, для каждого человека.</a:t>
            </a:r>
          </a:p>
          <a:p>
            <a:pPr marL="560070" indent="-285750" algn="just">
              <a:buNone/>
            </a:pPr>
            <a:endParaRPr lang="ru-RU" sz="1600" dirty="0">
              <a:solidFill>
                <a:schemeClr val="accent4">
                  <a:lumMod val="50000"/>
                </a:schemeClr>
              </a:solidFill>
            </a:endParaRPr>
          </a:p>
          <a:p>
            <a:pPr marL="560070" indent="-285750" algn="just">
              <a:buFont typeface="Wingdings" pitchFamily="2" charset="2"/>
              <a:buChar char="Ø"/>
            </a:pPr>
            <a:r>
              <a:rPr lang="ru-RU" sz="1600" dirty="0">
                <a:solidFill>
                  <a:schemeClr val="accent4">
                    <a:lumMod val="50000"/>
                  </a:schemeClr>
                </a:solidFill>
              </a:rPr>
              <a:t> Мы постарались в доступной и понятной для граждан форме показать основные параметры бюджета Павловского муниципального района Воронежской области.</a:t>
            </a:r>
          </a:p>
        </p:txBody>
      </p:sp>
      <p:sp>
        <p:nvSpPr>
          <p:cNvPr id="4" name="Номер слайда 3"/>
          <p:cNvSpPr>
            <a:spLocks noGrp="1"/>
          </p:cNvSpPr>
          <p:nvPr>
            <p:ph type="sldNum" sz="quarter" idx="11"/>
          </p:nvPr>
        </p:nvSpPr>
        <p:spPr/>
        <p:txBody>
          <a:bodyPr/>
          <a:lstStyle/>
          <a:p>
            <a:fld id="{A0A62314-6350-4730-82A5-F729173FFB84}" type="slidenum">
              <a:rPr lang="ru-RU" smtClean="0"/>
              <a:pPr/>
              <a:t>2</a:t>
            </a:fld>
            <a:endParaRPr lang="ru-RU"/>
          </a:p>
        </p:txBody>
      </p:sp>
    </p:spTree>
    <p:extLst>
      <p:ext uri="{BB962C8B-B14F-4D97-AF65-F5344CB8AC3E}">
        <p14:creationId xmlns:p14="http://schemas.microsoft.com/office/powerpoint/2010/main" val="25831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Диаграмма 11"/>
          <p:cNvGraphicFramePr/>
          <p:nvPr/>
        </p:nvGraphicFramePr>
        <p:xfrm>
          <a:off x="262622" y="3064174"/>
          <a:ext cx="8784975" cy="38536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Диаграмма 12">
            <a:extLst>
              <a:ext uri="{FF2B5EF4-FFF2-40B4-BE49-F238E27FC236}">
                <a16:creationId xmlns:a16="http://schemas.microsoft.com/office/drawing/2014/main" id="{E5E49366-A9A2-4039-89A9-5E747105EAB3}"/>
              </a:ext>
            </a:extLst>
          </p:cNvPr>
          <p:cNvGraphicFramePr>
            <a:graphicFrameLocks/>
          </p:cNvGraphicFramePr>
          <p:nvPr>
            <p:extLst>
              <p:ext uri="{D42A27DB-BD31-4B8C-83A1-F6EECF244321}">
                <p14:modId xmlns:p14="http://schemas.microsoft.com/office/powerpoint/2010/main" val="2359732861"/>
              </p:ext>
            </p:extLst>
          </p:nvPr>
        </p:nvGraphicFramePr>
        <p:xfrm>
          <a:off x="893905" y="620689"/>
          <a:ext cx="7153275" cy="5421250"/>
        </p:xfrm>
        <a:graphic>
          <a:graphicData uri="http://schemas.openxmlformats.org/drawingml/2006/chart">
            <c:chart xmlns:c="http://schemas.openxmlformats.org/drawingml/2006/chart" xmlns:r="http://schemas.openxmlformats.org/officeDocument/2006/relationships" r:id="rId3"/>
          </a:graphicData>
        </a:graphic>
      </p:graphicFrame>
      <p:sp>
        <p:nvSpPr>
          <p:cNvPr id="4" name="Номер слайда 3"/>
          <p:cNvSpPr>
            <a:spLocks noGrp="1"/>
          </p:cNvSpPr>
          <p:nvPr>
            <p:ph type="sldNum" sz="quarter" idx="12"/>
          </p:nvPr>
        </p:nvSpPr>
        <p:spPr/>
        <p:txBody>
          <a:bodyPr/>
          <a:lstStyle/>
          <a:p>
            <a:fld id="{A0A62314-6350-4730-82A5-F729173FFB84}" type="slidenum">
              <a:rPr lang="ru-RU" smtClean="0"/>
              <a:pPr/>
              <a:t>20</a:t>
            </a:fld>
            <a:endParaRPr lang="ru-RU"/>
          </a:p>
        </p:txBody>
      </p:sp>
      <p:graphicFrame>
        <p:nvGraphicFramePr>
          <p:cNvPr id="5" name="Диаграмма 4">
            <a:extLst>
              <a:ext uri="{FF2B5EF4-FFF2-40B4-BE49-F238E27FC236}">
                <a16:creationId xmlns:a16="http://schemas.microsoft.com/office/drawing/2014/main" id="{454A36C0-F89D-4DA6-B6C0-4AE3D7861A34}"/>
              </a:ext>
            </a:extLst>
          </p:cNvPr>
          <p:cNvGraphicFramePr>
            <a:graphicFrameLocks/>
          </p:cNvGraphicFramePr>
          <p:nvPr>
            <p:extLst>
              <p:ext uri="{D42A27DB-BD31-4B8C-83A1-F6EECF244321}">
                <p14:modId xmlns:p14="http://schemas.microsoft.com/office/powerpoint/2010/main" val="3616386639"/>
              </p:ext>
            </p:extLst>
          </p:nvPr>
        </p:nvGraphicFramePr>
        <p:xfrm>
          <a:off x="995363" y="331850"/>
          <a:ext cx="7133654" cy="604947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91835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9512" y="399958"/>
            <a:ext cx="8568952" cy="1015663"/>
          </a:xfrm>
          <a:prstGeom prst="rect">
            <a:avLst/>
          </a:prstGeom>
          <a:noFill/>
        </p:spPr>
        <p:txBody>
          <a:bodyPr wrap="square" rtlCol="0">
            <a:spAutoFit/>
          </a:bodyPr>
          <a:lstStyle/>
          <a:p>
            <a:pPr algn="ctr"/>
            <a:r>
              <a:rPr lang="ru-RU" sz="2000" b="1" dirty="0">
                <a:solidFill>
                  <a:schemeClr val="accent3">
                    <a:lumMod val="50000"/>
                  </a:schemeClr>
                </a:solidFill>
              </a:rPr>
              <a:t>Безвозмездные поступления в бюджет Павловского муниципального района  Воронежской области на 2024 год, тыс. руб.</a:t>
            </a:r>
          </a:p>
        </p:txBody>
      </p:sp>
      <p:graphicFrame>
        <p:nvGraphicFramePr>
          <p:cNvPr id="4" name="Диаграмма 3">
            <a:extLst>
              <a:ext uri="{FF2B5EF4-FFF2-40B4-BE49-F238E27FC236}">
                <a16:creationId xmlns:a16="http://schemas.microsoft.com/office/drawing/2014/main" id="{F49EC686-F208-4DC3-BE55-E71C1776A8F8}"/>
              </a:ext>
            </a:extLst>
          </p:cNvPr>
          <p:cNvGraphicFramePr>
            <a:graphicFrameLocks/>
          </p:cNvGraphicFramePr>
          <p:nvPr>
            <p:extLst>
              <p:ext uri="{D42A27DB-BD31-4B8C-83A1-F6EECF244321}">
                <p14:modId xmlns:p14="http://schemas.microsoft.com/office/powerpoint/2010/main" val="1427973127"/>
              </p:ext>
            </p:extLst>
          </p:nvPr>
        </p:nvGraphicFramePr>
        <p:xfrm>
          <a:off x="827584" y="1000124"/>
          <a:ext cx="7488831" cy="538120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Диаграмма 7"/>
          <p:cNvGraphicFramePr>
            <a:graphicFrameLocks/>
          </p:cNvGraphicFramePr>
          <p:nvPr>
            <p:extLst>
              <p:ext uri="{D42A27DB-BD31-4B8C-83A1-F6EECF244321}">
                <p14:modId xmlns:p14="http://schemas.microsoft.com/office/powerpoint/2010/main" val="3872545514"/>
              </p:ext>
            </p:extLst>
          </p:nvPr>
        </p:nvGraphicFramePr>
        <p:xfrm>
          <a:off x="971600" y="1412776"/>
          <a:ext cx="7632848" cy="47673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Диаграмма 8"/>
          <p:cNvGraphicFramePr>
            <a:graphicFrameLocks/>
          </p:cNvGraphicFramePr>
          <p:nvPr>
            <p:extLst>
              <p:ext uri="{D42A27DB-BD31-4B8C-83A1-F6EECF244321}">
                <p14:modId xmlns:p14="http://schemas.microsoft.com/office/powerpoint/2010/main" val="3299268931"/>
              </p:ext>
            </p:extLst>
          </p:nvPr>
        </p:nvGraphicFramePr>
        <p:xfrm>
          <a:off x="611560" y="1127760"/>
          <a:ext cx="8064896" cy="5613608"/>
        </p:xfrm>
        <a:graphic>
          <a:graphicData uri="http://schemas.openxmlformats.org/drawingml/2006/chart">
            <c:chart xmlns:c="http://schemas.openxmlformats.org/drawingml/2006/chart" xmlns:r="http://schemas.openxmlformats.org/officeDocument/2006/relationships" r:id="rId4"/>
          </a:graphicData>
        </a:graphic>
      </p:graphicFrame>
      <p:sp>
        <p:nvSpPr>
          <p:cNvPr id="7" name="Номер слайда 6"/>
          <p:cNvSpPr>
            <a:spLocks noGrp="1"/>
          </p:cNvSpPr>
          <p:nvPr>
            <p:ph type="sldNum" sz="quarter" idx="12"/>
          </p:nvPr>
        </p:nvSpPr>
        <p:spPr/>
        <p:txBody>
          <a:bodyPr/>
          <a:lstStyle/>
          <a:p>
            <a:fld id="{A0A62314-6350-4730-82A5-F729173FFB84}" type="slidenum">
              <a:rPr lang="ru-RU" smtClean="0"/>
              <a:pPr/>
              <a:t>21</a:t>
            </a:fld>
            <a:endParaRPr lang="ru-RU"/>
          </a:p>
        </p:txBody>
      </p:sp>
    </p:spTree>
    <p:extLst>
      <p:ext uri="{BB962C8B-B14F-4D97-AF65-F5344CB8AC3E}">
        <p14:creationId xmlns:p14="http://schemas.microsoft.com/office/powerpoint/2010/main" val="34441360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39552" y="116632"/>
            <a:ext cx="8208912" cy="936104"/>
          </a:xfrm>
        </p:spPr>
        <p:txBody>
          <a:bodyPr>
            <a:normAutofit/>
          </a:bodyPr>
          <a:lstStyle/>
          <a:p>
            <a:pPr marL="0" indent="0" algn="ctr">
              <a:buNone/>
            </a:pPr>
            <a:r>
              <a:rPr lang="ru-RU" sz="2000" b="1" dirty="0">
                <a:solidFill>
                  <a:schemeClr val="accent3">
                    <a:lumMod val="50000"/>
                  </a:schemeClr>
                </a:solidFill>
                <a:latin typeface="+mn-lt"/>
              </a:rPr>
              <a:t>Основные характеристики бюджета на период </a:t>
            </a:r>
            <a:br>
              <a:rPr lang="ru-RU" sz="2000" b="1" dirty="0">
                <a:solidFill>
                  <a:schemeClr val="accent3">
                    <a:lumMod val="50000"/>
                  </a:schemeClr>
                </a:solidFill>
                <a:latin typeface="+mn-lt"/>
              </a:rPr>
            </a:br>
            <a:r>
              <a:rPr lang="ru-RU" sz="2000" b="1" dirty="0">
                <a:solidFill>
                  <a:schemeClr val="accent3">
                    <a:lumMod val="50000"/>
                  </a:schemeClr>
                </a:solidFill>
                <a:latin typeface="+mn-lt"/>
              </a:rPr>
              <a:t>2024-2026 годы, тыс. руб.</a:t>
            </a:r>
          </a:p>
        </p:txBody>
      </p:sp>
      <p:graphicFrame>
        <p:nvGraphicFramePr>
          <p:cNvPr id="9" name="Объект 8"/>
          <p:cNvGraphicFramePr>
            <a:graphicFrameLocks noGrp="1"/>
          </p:cNvGraphicFramePr>
          <p:nvPr>
            <p:ph sz="quarter" idx="1"/>
            <p:extLst>
              <p:ext uri="{D42A27DB-BD31-4B8C-83A1-F6EECF244321}">
                <p14:modId xmlns:p14="http://schemas.microsoft.com/office/powerpoint/2010/main" val="3276963511"/>
              </p:ext>
            </p:extLst>
          </p:nvPr>
        </p:nvGraphicFramePr>
        <p:xfrm>
          <a:off x="251519" y="1268762"/>
          <a:ext cx="8496944" cy="5112567"/>
        </p:xfrm>
        <a:graphic>
          <a:graphicData uri="http://schemas.openxmlformats.org/drawingml/2006/table">
            <a:tbl>
              <a:tblPr firstRow="1" bandRow="1">
                <a:tableStyleId>{69C7853C-536D-4A76-A0AE-DD22124D55A5}</a:tableStyleId>
              </a:tblPr>
              <a:tblGrid>
                <a:gridCol w="3191316">
                  <a:extLst>
                    <a:ext uri="{9D8B030D-6E8A-4147-A177-3AD203B41FA5}">
                      <a16:colId xmlns:a16="http://schemas.microsoft.com/office/drawing/2014/main" val="20000"/>
                    </a:ext>
                  </a:extLst>
                </a:gridCol>
                <a:gridCol w="1489205">
                  <a:extLst>
                    <a:ext uri="{9D8B030D-6E8A-4147-A177-3AD203B41FA5}">
                      <a16:colId xmlns:a16="http://schemas.microsoft.com/office/drawing/2014/main" val="20001"/>
                    </a:ext>
                  </a:extLst>
                </a:gridCol>
                <a:gridCol w="1512168">
                  <a:extLst>
                    <a:ext uri="{9D8B030D-6E8A-4147-A177-3AD203B41FA5}">
                      <a16:colId xmlns:a16="http://schemas.microsoft.com/office/drawing/2014/main" val="20002"/>
                    </a:ext>
                  </a:extLst>
                </a:gridCol>
                <a:gridCol w="1090406">
                  <a:extLst>
                    <a:ext uri="{9D8B030D-6E8A-4147-A177-3AD203B41FA5}">
                      <a16:colId xmlns:a16="http://schemas.microsoft.com/office/drawing/2014/main" val="20003"/>
                    </a:ext>
                  </a:extLst>
                </a:gridCol>
                <a:gridCol w="1213849">
                  <a:extLst>
                    <a:ext uri="{9D8B030D-6E8A-4147-A177-3AD203B41FA5}">
                      <a16:colId xmlns:a16="http://schemas.microsoft.com/office/drawing/2014/main" val="20004"/>
                    </a:ext>
                  </a:extLst>
                </a:gridCol>
              </a:tblGrid>
              <a:tr h="364376">
                <a:tc rowSpan="2">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Показатели</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rowSpan="2">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Утвержденный бюджет</a:t>
                      </a:r>
                    </a:p>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на 2023 год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rowSpan="2">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Утвержденный бюджет </a:t>
                      </a:r>
                    </a:p>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на 2024 год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gridSpan="2">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Плановый период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hMerge="1">
                  <a:txBody>
                    <a:bodyPr/>
                    <a:lstStyle/>
                    <a:p>
                      <a:endParaRPr lang="ru-RU"/>
                    </a:p>
                  </a:txBody>
                  <a:tcPr/>
                </a:tc>
                <a:extLst>
                  <a:ext uri="{0D108BD9-81ED-4DB2-BD59-A6C34878D82A}">
                    <a16:rowId xmlns:a16="http://schemas.microsoft.com/office/drawing/2014/main" val="10000"/>
                  </a:ext>
                </a:extLst>
              </a:tr>
              <a:tr h="1002196">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2025 год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2026 год</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1"/>
                  </a:ext>
                </a:extLst>
              </a:tr>
              <a:tr h="367651">
                <a:tc>
                  <a:txBody>
                    <a:bodyPr/>
                    <a:lstStyle/>
                    <a:p>
                      <a:pPr marL="0" algn="ctr"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Доходы, всего</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2 539 026,7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2 035 717,8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2 183 276,1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2 365 938,2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2"/>
                  </a:ext>
                </a:extLst>
              </a:tr>
              <a:tr h="367651">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из них</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a:solidFill>
                            <a:schemeClr val="accent3">
                              <a:lumMod val="50000"/>
                            </a:schemeClr>
                          </a:solidFill>
                          <a:effectLst/>
                          <a:latin typeface="+mn-lt"/>
                          <a:ea typeface="+mn-ea"/>
                          <a:cs typeface="+mn-cs"/>
                        </a:rPr>
                        <a:t>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3"/>
                  </a:ext>
                </a:extLst>
              </a:tr>
              <a:tr h="367651">
                <a:tc>
                  <a:txBody>
                    <a:bodyPr/>
                    <a:lstStyle/>
                    <a:p>
                      <a:pPr marL="0" algn="ctr" rtl="0" eaLnBrk="1" fontAlgn="ctr" latinLnBrk="0" hangingPunct="1">
                        <a:lnSpc>
                          <a:spcPct val="150000"/>
                        </a:lnSpc>
                        <a:spcBef>
                          <a:spcPts val="500"/>
                        </a:spcBef>
                        <a:spcAft>
                          <a:spcPts val="0"/>
                        </a:spcAft>
                        <a:tabLst>
                          <a:tab pos="3155950" algn="l"/>
                        </a:tabLst>
                      </a:pPr>
                      <a:r>
                        <a:rPr kumimoji="0" lang="ru-RU" sz="1300" u="none" strike="noStrike" kern="1200" dirty="0">
                          <a:solidFill>
                            <a:schemeClr val="accent3">
                              <a:lumMod val="50000"/>
                            </a:schemeClr>
                          </a:solidFill>
                          <a:effectLst/>
                          <a:latin typeface="+mn-lt"/>
                          <a:ea typeface="+mn-ea"/>
                          <a:cs typeface="+mn-cs"/>
                        </a:rPr>
                        <a:t>Налоговые + неналоговые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478 699,2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582 348,5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624 305,2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673 838,1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4"/>
                  </a:ext>
                </a:extLst>
              </a:tr>
              <a:tr h="906743">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Безвозмездные перечисления от других бюджетов бюджетной системы</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1 990 706,3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1 399 248,3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1 558 970,9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1 692 100,1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5"/>
                  </a:ext>
                </a:extLst>
              </a:tr>
              <a:tr h="439416">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Прочие безвозмездные поступления</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69 621,2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54 121,0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a:solidFill>
                            <a:schemeClr val="accent3">
                              <a:lumMod val="50000"/>
                            </a:schemeClr>
                          </a:solidFill>
                          <a:effectLst/>
                          <a:latin typeface="+mn-lt"/>
                          <a:ea typeface="+mn-ea"/>
                          <a:cs typeface="+mn-cs"/>
                        </a:rPr>
                        <a:t>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6"/>
                  </a:ext>
                </a:extLst>
              </a:tr>
              <a:tr h="361496">
                <a:tc>
                  <a:txBody>
                    <a:bodyPr/>
                    <a:lstStyle/>
                    <a:p>
                      <a:pPr marL="0" algn="ctr"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Расходы, всего</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2 557 026,7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2 093 605,6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2 197 124,7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b="1" u="none" strike="noStrike" kern="1200" dirty="0">
                          <a:solidFill>
                            <a:schemeClr val="accent3">
                              <a:lumMod val="50000"/>
                            </a:schemeClr>
                          </a:solidFill>
                          <a:effectLst/>
                          <a:latin typeface="+mn-lt"/>
                          <a:ea typeface="+mn-ea"/>
                          <a:cs typeface="+mn-cs"/>
                        </a:rPr>
                        <a:t>2 374 786,9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7"/>
                  </a:ext>
                </a:extLst>
              </a:tr>
              <a:tr h="367651">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Дефицит (-), профицит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-18 000,0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-57 887,8 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-13 848,6 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-8 848,7 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8"/>
                  </a:ext>
                </a:extLst>
              </a:tr>
              <a:tr h="567736">
                <a:tc>
                  <a:txBody>
                    <a:bodyPr/>
                    <a:lstStyle/>
                    <a:p>
                      <a:pPr marL="0" algn="ctr"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Размер дефицита, профицита (%)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3,8</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9,9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2,2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ctr" latinLnBrk="0" hangingPunct="1">
                        <a:lnSpc>
                          <a:spcPct val="150000"/>
                        </a:lnSpc>
                        <a:spcBef>
                          <a:spcPts val="500"/>
                        </a:spcBef>
                        <a:spcAft>
                          <a:spcPts val="0"/>
                        </a:spcAft>
                      </a:pPr>
                      <a:r>
                        <a:rPr kumimoji="0" lang="ru-RU" sz="1300" u="none" strike="noStrike" kern="1200" dirty="0">
                          <a:solidFill>
                            <a:schemeClr val="accent3">
                              <a:lumMod val="50000"/>
                            </a:schemeClr>
                          </a:solidFill>
                          <a:effectLst/>
                          <a:latin typeface="+mn-lt"/>
                          <a:ea typeface="+mn-ea"/>
                          <a:cs typeface="+mn-cs"/>
                        </a:rPr>
                        <a:t>1,3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6923068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395536" y="188641"/>
            <a:ext cx="8424936" cy="1152127"/>
          </a:xfrm>
        </p:spPr>
        <p:txBody>
          <a:bodyPr>
            <a:noAutofit/>
          </a:bodyPr>
          <a:lstStyle/>
          <a:p>
            <a:pPr marL="45720" indent="0" algn="ctr">
              <a:buNone/>
            </a:pPr>
            <a:r>
              <a:rPr lang="ru-RU" sz="2000" b="1" dirty="0">
                <a:solidFill>
                  <a:schemeClr val="accent3">
                    <a:lumMod val="50000"/>
                  </a:schemeClr>
                </a:solidFill>
              </a:rPr>
              <a:t>Структура налоговых и неналоговых доходов бюджета Павловского муниципального района Воронежской области  2023-2026 годов</a:t>
            </a:r>
          </a:p>
        </p:txBody>
      </p:sp>
      <p:graphicFrame>
        <p:nvGraphicFramePr>
          <p:cNvPr id="5" name="Таблица 4">
            <a:extLst>
              <a:ext uri="{FF2B5EF4-FFF2-40B4-BE49-F238E27FC236}">
                <a16:creationId xmlns:a16="http://schemas.microsoft.com/office/drawing/2014/main" id="{A3FF6F5F-2BFC-4497-9F11-36F76F815BFF}"/>
              </a:ext>
            </a:extLst>
          </p:cNvPr>
          <p:cNvGraphicFramePr>
            <a:graphicFrameLocks noGrp="1"/>
          </p:cNvGraphicFramePr>
          <p:nvPr>
            <p:extLst>
              <p:ext uri="{D42A27DB-BD31-4B8C-83A1-F6EECF244321}">
                <p14:modId xmlns:p14="http://schemas.microsoft.com/office/powerpoint/2010/main" val="2644598826"/>
              </p:ext>
            </p:extLst>
          </p:nvPr>
        </p:nvGraphicFramePr>
        <p:xfrm>
          <a:off x="179511" y="1196752"/>
          <a:ext cx="8568953" cy="5448295"/>
        </p:xfrm>
        <a:graphic>
          <a:graphicData uri="http://schemas.openxmlformats.org/drawingml/2006/table">
            <a:tbl>
              <a:tblPr>
                <a:tableStyleId>{69C7853C-536D-4A76-A0AE-DD22124D55A5}</a:tableStyleId>
              </a:tblPr>
              <a:tblGrid>
                <a:gridCol w="2801873">
                  <a:extLst>
                    <a:ext uri="{9D8B030D-6E8A-4147-A177-3AD203B41FA5}">
                      <a16:colId xmlns:a16="http://schemas.microsoft.com/office/drawing/2014/main" val="3740146595"/>
                    </a:ext>
                  </a:extLst>
                </a:gridCol>
                <a:gridCol w="1193622">
                  <a:extLst>
                    <a:ext uri="{9D8B030D-6E8A-4147-A177-3AD203B41FA5}">
                      <a16:colId xmlns:a16="http://schemas.microsoft.com/office/drawing/2014/main" val="3303633883"/>
                    </a:ext>
                  </a:extLst>
                </a:gridCol>
                <a:gridCol w="1524486">
                  <a:extLst>
                    <a:ext uri="{9D8B030D-6E8A-4147-A177-3AD203B41FA5}">
                      <a16:colId xmlns:a16="http://schemas.microsoft.com/office/drawing/2014/main" val="1879530567"/>
                    </a:ext>
                  </a:extLst>
                </a:gridCol>
                <a:gridCol w="1524486">
                  <a:extLst>
                    <a:ext uri="{9D8B030D-6E8A-4147-A177-3AD203B41FA5}">
                      <a16:colId xmlns:a16="http://schemas.microsoft.com/office/drawing/2014/main" val="3628769190"/>
                    </a:ext>
                  </a:extLst>
                </a:gridCol>
                <a:gridCol w="1524486">
                  <a:extLst>
                    <a:ext uri="{9D8B030D-6E8A-4147-A177-3AD203B41FA5}">
                      <a16:colId xmlns:a16="http://schemas.microsoft.com/office/drawing/2014/main" val="4262777435"/>
                    </a:ext>
                  </a:extLst>
                </a:gridCol>
              </a:tblGrid>
              <a:tr h="360040">
                <a:tc>
                  <a:txBody>
                    <a:bodyPr/>
                    <a:lstStyle/>
                    <a:p>
                      <a:pPr algn="ctr" rtl="0" fontAlgn="ctr"/>
                      <a:r>
                        <a:rPr lang="ru-RU" sz="1200" b="1" u="none" strike="noStrike" dirty="0">
                          <a:solidFill>
                            <a:schemeClr val="accent3">
                              <a:lumMod val="50000"/>
                            </a:schemeClr>
                          </a:solidFill>
                          <a:effectLst/>
                        </a:rPr>
                        <a:t>Показатели бюджета</a:t>
                      </a:r>
                      <a:endParaRPr lang="ru-RU" sz="1200" b="1"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200" b="1" u="none" strike="noStrike" dirty="0">
                          <a:solidFill>
                            <a:schemeClr val="accent3">
                              <a:lumMod val="50000"/>
                            </a:schemeClr>
                          </a:solidFill>
                          <a:effectLst/>
                        </a:rPr>
                        <a:t>Факт 2023 год</a:t>
                      </a:r>
                      <a:endParaRPr lang="ru-RU" sz="1200" b="1"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t"/>
                      <a:r>
                        <a:rPr lang="ru-RU" sz="1200" b="1" u="none" strike="noStrike" dirty="0">
                          <a:solidFill>
                            <a:schemeClr val="accent3">
                              <a:lumMod val="50000"/>
                            </a:schemeClr>
                          </a:solidFill>
                          <a:effectLst/>
                        </a:rPr>
                        <a:t>Прогноз 2024 года</a:t>
                      </a:r>
                      <a:endParaRPr lang="ru-RU" sz="1200" b="1"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t"/>
                      <a:r>
                        <a:rPr lang="ru-RU" sz="1200" b="1" u="none" strike="noStrike" dirty="0">
                          <a:solidFill>
                            <a:schemeClr val="accent3">
                              <a:lumMod val="50000"/>
                            </a:schemeClr>
                          </a:solidFill>
                          <a:effectLst/>
                        </a:rPr>
                        <a:t>Прогноз 2025 года</a:t>
                      </a:r>
                      <a:endParaRPr lang="ru-RU" sz="1200" b="1"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t"/>
                      <a:r>
                        <a:rPr lang="ru-RU" sz="1200" b="1" u="none" strike="noStrike" dirty="0">
                          <a:solidFill>
                            <a:schemeClr val="accent3">
                              <a:lumMod val="50000"/>
                            </a:schemeClr>
                          </a:solidFill>
                          <a:effectLst/>
                        </a:rPr>
                        <a:t>Прогноз 2026 года </a:t>
                      </a:r>
                      <a:endParaRPr lang="ru-RU" sz="1200" b="1"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2518167"/>
                  </a:ext>
                </a:extLst>
              </a:tr>
              <a:tr h="309377">
                <a:tc>
                  <a:txBody>
                    <a:bodyPr/>
                    <a:lstStyle/>
                    <a:p>
                      <a:pPr algn="l" rtl="0" fontAlgn="ctr"/>
                      <a:r>
                        <a:rPr lang="ru-RU" sz="1050" u="none" strike="noStrike" dirty="0">
                          <a:solidFill>
                            <a:schemeClr val="accent3">
                              <a:lumMod val="50000"/>
                            </a:schemeClr>
                          </a:solidFill>
                          <a:effectLst/>
                        </a:rPr>
                        <a:t>Налоговые и неналоговые доходы - всего</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dirty="0">
                          <a:solidFill>
                            <a:schemeClr val="accent3">
                              <a:lumMod val="50000"/>
                            </a:schemeClr>
                          </a:solidFill>
                          <a:effectLst/>
                        </a:rPr>
                        <a:t>724 861,2</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a:solidFill>
                            <a:schemeClr val="accent3">
                              <a:lumMod val="50000"/>
                            </a:schemeClr>
                          </a:solidFill>
                          <a:effectLst/>
                        </a:rPr>
                        <a:t>582 348,5</a:t>
                      </a:r>
                      <a:endParaRPr lang="ru-RU" sz="1050" b="0" i="0" u="none" strike="noStrike">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a:solidFill>
                            <a:schemeClr val="accent3">
                              <a:lumMod val="50000"/>
                            </a:schemeClr>
                          </a:solidFill>
                          <a:effectLst/>
                        </a:rPr>
                        <a:t>624 305,2</a:t>
                      </a:r>
                      <a:endParaRPr lang="ru-RU" sz="1050" b="0" i="0" u="none" strike="noStrike">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a:solidFill>
                            <a:schemeClr val="accent3">
                              <a:lumMod val="50000"/>
                            </a:schemeClr>
                          </a:solidFill>
                          <a:effectLst/>
                        </a:rPr>
                        <a:t>673 838,1</a:t>
                      </a:r>
                      <a:endParaRPr lang="ru-RU" sz="1050" b="0" i="0" u="none" strike="noStrike">
                        <a:solidFill>
                          <a:schemeClr val="accent3">
                            <a:lumMod val="50000"/>
                          </a:schemeClr>
                        </a:solidFill>
                        <a:effectLst/>
                        <a:latin typeface="Century Schoolbook" panose="02040604050505020304" pitchFamily="18" charset="0"/>
                      </a:endParaRPr>
                    </a:p>
                  </a:txBody>
                  <a:tcPr marL="8288"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1348401"/>
                  </a:ext>
                </a:extLst>
              </a:tr>
              <a:tr h="309377">
                <a:tc>
                  <a:txBody>
                    <a:bodyPr/>
                    <a:lstStyle/>
                    <a:p>
                      <a:pPr algn="l" rtl="0" fontAlgn="ctr"/>
                      <a:r>
                        <a:rPr lang="ru-RU" sz="1050" u="none" strike="noStrike" dirty="0">
                          <a:solidFill>
                            <a:schemeClr val="accent3">
                              <a:lumMod val="50000"/>
                            </a:schemeClr>
                          </a:solidFill>
                          <a:effectLst/>
                        </a:rPr>
                        <a:t>налог на доходы физических лиц</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dirty="0">
                          <a:solidFill>
                            <a:schemeClr val="accent3">
                              <a:lumMod val="50000"/>
                            </a:schemeClr>
                          </a:solidFill>
                          <a:effectLst/>
                        </a:rPr>
                        <a:t>565 665,1</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442 003,0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476 501,0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a:solidFill>
                            <a:schemeClr val="accent3">
                              <a:lumMod val="50000"/>
                            </a:schemeClr>
                          </a:solidFill>
                          <a:effectLst/>
                        </a:rPr>
                        <a:t>521 490,0</a:t>
                      </a:r>
                      <a:endParaRPr lang="ru-RU" sz="1050" b="0" i="0" u="none" strike="noStrike">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6860127"/>
                  </a:ext>
                </a:extLst>
              </a:tr>
              <a:tr h="185625">
                <a:tc>
                  <a:txBody>
                    <a:bodyPr/>
                    <a:lstStyle/>
                    <a:p>
                      <a:pPr algn="l" rtl="0" fontAlgn="ctr"/>
                      <a:r>
                        <a:rPr lang="ru-RU" sz="1050" u="none" strike="noStrike" dirty="0">
                          <a:solidFill>
                            <a:schemeClr val="accent3">
                              <a:lumMod val="50000"/>
                            </a:schemeClr>
                          </a:solidFill>
                          <a:effectLst/>
                        </a:rPr>
                        <a:t>акцизы</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a:solidFill>
                            <a:schemeClr val="accent3">
                              <a:lumMod val="50000"/>
                            </a:schemeClr>
                          </a:solidFill>
                          <a:effectLst/>
                        </a:rPr>
                        <a:t>23 909,4</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a:solidFill>
                            <a:schemeClr val="accent3">
                              <a:lumMod val="50000"/>
                            </a:schemeClr>
                          </a:solidFill>
                          <a:effectLst/>
                        </a:rPr>
                        <a:t>24 283,6</a:t>
                      </a:r>
                      <a:endParaRPr lang="ru-RU" sz="1050" b="0" i="0" u="none" strike="noStrike">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26 470,3</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a:solidFill>
                            <a:schemeClr val="accent3">
                              <a:lumMod val="50000"/>
                            </a:schemeClr>
                          </a:solidFill>
                          <a:effectLst/>
                        </a:rPr>
                        <a:t>27 014,2</a:t>
                      </a:r>
                      <a:endParaRPr lang="ru-RU" sz="1050" b="0" i="0" u="none" strike="noStrike">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20910807"/>
                  </a:ext>
                </a:extLst>
              </a:tr>
              <a:tr h="459645">
                <a:tc>
                  <a:txBody>
                    <a:bodyPr/>
                    <a:lstStyle/>
                    <a:p>
                      <a:pPr algn="l" rtl="0" fontAlgn="ctr"/>
                      <a:r>
                        <a:rPr lang="ru-RU" sz="1050" u="none" strike="noStrike" dirty="0">
                          <a:solidFill>
                            <a:schemeClr val="accent3">
                              <a:lumMod val="50000"/>
                            </a:schemeClr>
                          </a:solidFill>
                          <a:effectLst/>
                        </a:rPr>
                        <a:t>налог, взимаемый в связи с применением упрощенной системы налогообложения</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dirty="0">
                          <a:solidFill>
                            <a:schemeClr val="accent3">
                              <a:lumMod val="50000"/>
                            </a:schemeClr>
                          </a:solidFill>
                          <a:effectLst/>
                        </a:rPr>
                        <a:t>27 652,7</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27 848,0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29 191,0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a:solidFill>
                            <a:schemeClr val="accent3">
                              <a:lumMod val="50000"/>
                            </a:schemeClr>
                          </a:solidFill>
                          <a:effectLst/>
                        </a:rPr>
                        <a:t>30 510,0</a:t>
                      </a:r>
                      <a:endParaRPr lang="ru-RU" sz="1050" b="0" i="0" u="none" strike="noStrike">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0484035"/>
                  </a:ext>
                </a:extLst>
              </a:tr>
              <a:tr h="459645">
                <a:tc>
                  <a:txBody>
                    <a:bodyPr/>
                    <a:lstStyle/>
                    <a:p>
                      <a:pPr algn="l" rtl="0" fontAlgn="ctr"/>
                      <a:r>
                        <a:rPr lang="ru-RU" sz="1050" u="none" strike="noStrike" dirty="0">
                          <a:solidFill>
                            <a:schemeClr val="accent3">
                              <a:lumMod val="50000"/>
                            </a:schemeClr>
                          </a:solidFill>
                          <a:effectLst/>
                        </a:rPr>
                        <a:t>единый налог на вмененный доход для отдельных видов деятельности</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a:solidFill>
                            <a:schemeClr val="accent3">
                              <a:lumMod val="50000"/>
                            </a:schemeClr>
                          </a:solidFill>
                          <a:effectLst/>
                        </a:rPr>
                        <a:t>-83,2</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 </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 </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a:solidFill>
                            <a:schemeClr val="accent3">
                              <a:lumMod val="50000"/>
                            </a:schemeClr>
                          </a:solidFill>
                          <a:effectLst/>
                        </a:rPr>
                        <a:t> </a:t>
                      </a:r>
                      <a:endParaRPr lang="ru-RU" sz="1050" b="0" i="0" u="none" strike="noStrike">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51392605"/>
                  </a:ext>
                </a:extLst>
              </a:tr>
              <a:tr h="309377">
                <a:tc>
                  <a:txBody>
                    <a:bodyPr/>
                    <a:lstStyle/>
                    <a:p>
                      <a:pPr algn="l" rtl="0" fontAlgn="ctr"/>
                      <a:r>
                        <a:rPr lang="ru-RU" sz="1050" u="none" strike="noStrike" dirty="0">
                          <a:solidFill>
                            <a:schemeClr val="accent3">
                              <a:lumMod val="50000"/>
                            </a:schemeClr>
                          </a:solidFill>
                          <a:effectLst/>
                        </a:rPr>
                        <a:t>единый сельскохозяйственный налог </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a:solidFill>
                            <a:schemeClr val="accent3">
                              <a:lumMod val="50000"/>
                            </a:schemeClr>
                          </a:solidFill>
                          <a:effectLst/>
                        </a:rPr>
                        <a:t>8 327,8</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7 233,0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7 580,0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a:solidFill>
                            <a:schemeClr val="accent3">
                              <a:lumMod val="50000"/>
                            </a:schemeClr>
                          </a:solidFill>
                          <a:effectLst/>
                        </a:rPr>
                        <a:t>7 921,0</a:t>
                      </a:r>
                      <a:endParaRPr lang="ru-RU" sz="1050" b="0" i="0" u="none" strike="noStrike">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21716232"/>
                  </a:ext>
                </a:extLst>
              </a:tr>
              <a:tr h="459645">
                <a:tc>
                  <a:txBody>
                    <a:bodyPr/>
                    <a:lstStyle/>
                    <a:p>
                      <a:pPr algn="l" rtl="0" fontAlgn="ctr"/>
                      <a:r>
                        <a:rPr lang="ru-RU" sz="1050" u="none" strike="noStrike" dirty="0">
                          <a:solidFill>
                            <a:schemeClr val="accent3">
                              <a:lumMod val="50000"/>
                            </a:schemeClr>
                          </a:solidFill>
                          <a:effectLst/>
                        </a:rPr>
                        <a:t>налог, взимаемый в связи с применением патентной системы налогообложения</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dirty="0">
                          <a:solidFill>
                            <a:schemeClr val="accent3">
                              <a:lumMod val="50000"/>
                            </a:schemeClr>
                          </a:solidFill>
                          <a:effectLst/>
                        </a:rPr>
                        <a:t>3 286,4</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7 392,0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7 724,0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8 072,0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09213625"/>
                  </a:ext>
                </a:extLst>
              </a:tr>
              <a:tr h="185625">
                <a:tc>
                  <a:txBody>
                    <a:bodyPr/>
                    <a:lstStyle/>
                    <a:p>
                      <a:pPr algn="l" rtl="0" fontAlgn="ctr"/>
                      <a:r>
                        <a:rPr lang="ru-RU" sz="1050" u="none" strike="noStrike">
                          <a:solidFill>
                            <a:schemeClr val="accent3">
                              <a:lumMod val="50000"/>
                            </a:schemeClr>
                          </a:solidFill>
                          <a:effectLst/>
                        </a:rPr>
                        <a:t>государственная пошлина</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a:solidFill>
                            <a:schemeClr val="accent3">
                              <a:lumMod val="50000"/>
                            </a:schemeClr>
                          </a:solidFill>
                          <a:effectLst/>
                        </a:rPr>
                        <a:t>5 620,7</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5 344,0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5 540,0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a:solidFill>
                            <a:schemeClr val="accent3">
                              <a:lumMod val="50000"/>
                            </a:schemeClr>
                          </a:solidFill>
                          <a:effectLst/>
                        </a:rPr>
                        <a:t>5 540,0</a:t>
                      </a:r>
                      <a:endParaRPr lang="ru-RU" sz="1050" b="0" i="0" u="none" strike="noStrike">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8178580"/>
                  </a:ext>
                </a:extLst>
              </a:tr>
              <a:tr h="609913">
                <a:tc>
                  <a:txBody>
                    <a:bodyPr/>
                    <a:lstStyle/>
                    <a:p>
                      <a:pPr algn="l" rtl="0" fontAlgn="ctr"/>
                      <a:r>
                        <a:rPr lang="ru-RU" sz="1050" u="none" strike="noStrike" dirty="0">
                          <a:solidFill>
                            <a:schemeClr val="accent3">
                              <a:lumMod val="50000"/>
                            </a:schemeClr>
                          </a:solidFill>
                          <a:effectLst/>
                        </a:rPr>
                        <a:t>доходы от использования имущества, находящегося в государственной и муниципальной собственности</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a:solidFill>
                            <a:schemeClr val="accent3">
                              <a:lumMod val="50000"/>
                            </a:schemeClr>
                          </a:solidFill>
                          <a:effectLst/>
                        </a:rPr>
                        <a:t>27 020,5</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23 038,9</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23 266,9</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23 266,9</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7890621"/>
                  </a:ext>
                </a:extLst>
              </a:tr>
              <a:tr h="309377">
                <a:tc>
                  <a:txBody>
                    <a:bodyPr/>
                    <a:lstStyle/>
                    <a:p>
                      <a:pPr algn="l" rtl="0" fontAlgn="ctr"/>
                      <a:r>
                        <a:rPr lang="ru-RU" sz="1050" u="none" strike="noStrike">
                          <a:solidFill>
                            <a:schemeClr val="accent3">
                              <a:lumMod val="50000"/>
                            </a:schemeClr>
                          </a:solidFill>
                          <a:effectLst/>
                        </a:rPr>
                        <a:t>платежи при пользовании природными ресурсами</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a:solidFill>
                            <a:schemeClr val="accent3">
                              <a:lumMod val="50000"/>
                            </a:schemeClr>
                          </a:solidFill>
                          <a:effectLst/>
                        </a:rPr>
                        <a:t>8 142,2</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4 084,0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4 084,0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4 084,0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4888308"/>
                  </a:ext>
                </a:extLst>
              </a:tr>
              <a:tr h="459645">
                <a:tc>
                  <a:txBody>
                    <a:bodyPr/>
                    <a:lstStyle/>
                    <a:p>
                      <a:pPr algn="l" rtl="0" fontAlgn="ctr"/>
                      <a:r>
                        <a:rPr lang="ru-RU" sz="1050" u="none" strike="noStrike">
                          <a:solidFill>
                            <a:schemeClr val="accent3">
                              <a:lumMod val="50000"/>
                            </a:schemeClr>
                          </a:solidFill>
                          <a:effectLst/>
                        </a:rPr>
                        <a:t>доходы от оказания платных услуг и компенсации затрат государства</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dirty="0">
                          <a:solidFill>
                            <a:schemeClr val="accent3">
                              <a:lumMod val="50000"/>
                            </a:schemeClr>
                          </a:solidFill>
                          <a:effectLst/>
                        </a:rPr>
                        <a:t>39 581,3</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38 630,0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41 376,0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43 368,0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2805615"/>
                  </a:ext>
                </a:extLst>
              </a:tr>
              <a:tr h="459645">
                <a:tc>
                  <a:txBody>
                    <a:bodyPr/>
                    <a:lstStyle/>
                    <a:p>
                      <a:pPr algn="l" rtl="0" fontAlgn="ctr"/>
                      <a:r>
                        <a:rPr lang="ru-RU" sz="1050" u="none" strike="noStrike">
                          <a:solidFill>
                            <a:schemeClr val="accent3">
                              <a:lumMod val="50000"/>
                            </a:schemeClr>
                          </a:solidFill>
                          <a:effectLst/>
                        </a:rPr>
                        <a:t>доходы от продажи материальных и нематериальных активов</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dirty="0">
                          <a:solidFill>
                            <a:schemeClr val="accent3">
                              <a:lumMod val="50000"/>
                            </a:schemeClr>
                          </a:solidFill>
                          <a:effectLst/>
                        </a:rPr>
                        <a:t>12 421,7</a:t>
                      </a:r>
                      <a:endParaRPr lang="ru-RU" sz="1050" b="0" i="0" u="none" strike="noStrike" dirty="0">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0,0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0,0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0,0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19494046"/>
                  </a:ext>
                </a:extLst>
              </a:tr>
              <a:tr h="309377">
                <a:tc>
                  <a:txBody>
                    <a:bodyPr/>
                    <a:lstStyle/>
                    <a:p>
                      <a:pPr algn="l" rtl="0" fontAlgn="ctr"/>
                      <a:r>
                        <a:rPr lang="ru-RU" sz="1050" u="none" strike="noStrike">
                          <a:solidFill>
                            <a:schemeClr val="accent3">
                              <a:lumMod val="50000"/>
                            </a:schemeClr>
                          </a:solidFill>
                          <a:effectLst/>
                        </a:rPr>
                        <a:t>штрафы, санкции, возмещение ущерба</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a:solidFill>
                            <a:schemeClr val="accent3">
                              <a:lumMod val="50000"/>
                            </a:schemeClr>
                          </a:solidFill>
                          <a:effectLst/>
                        </a:rPr>
                        <a:t>1 491,3</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900,0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900,0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900,0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6712265"/>
                  </a:ext>
                </a:extLst>
              </a:tr>
              <a:tr h="185625">
                <a:tc>
                  <a:txBody>
                    <a:bodyPr/>
                    <a:lstStyle/>
                    <a:p>
                      <a:pPr algn="l" rtl="0" fontAlgn="ctr"/>
                      <a:r>
                        <a:rPr lang="ru-RU" sz="1050" u="none" strike="noStrike">
                          <a:solidFill>
                            <a:schemeClr val="accent3">
                              <a:lumMod val="50000"/>
                            </a:schemeClr>
                          </a:solidFill>
                          <a:effectLst/>
                        </a:rPr>
                        <a:t>прочие неналогвые доходы</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ru-RU" sz="1050" u="none" strike="noStrike">
                          <a:solidFill>
                            <a:schemeClr val="accent3">
                              <a:lumMod val="50000"/>
                            </a:schemeClr>
                          </a:solidFill>
                          <a:effectLst/>
                        </a:rPr>
                        <a:t>1 825,3</a:t>
                      </a:r>
                      <a:endParaRPr lang="ru-RU" sz="1050" b="0" i="0" u="none" strike="noStrike">
                        <a:solidFill>
                          <a:schemeClr val="accent3">
                            <a:lumMod val="50000"/>
                          </a:schemeClr>
                        </a:solidFill>
                        <a:effectLst/>
                        <a:latin typeface="Century Schoolbook" panose="02040604050505020304" pitchFamily="18" charset="0"/>
                      </a:endParaRPr>
                    </a:p>
                  </a:txBody>
                  <a:tcPr marL="149193" marR="8288" marT="8288"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a:solidFill>
                            <a:schemeClr val="accent3">
                              <a:lumMod val="50000"/>
                            </a:schemeClr>
                          </a:solidFill>
                          <a:effectLst/>
                        </a:rPr>
                        <a:t>1 592,0</a:t>
                      </a:r>
                      <a:endParaRPr lang="ru-RU" sz="1050" b="0" i="0" u="none" strike="noStrike">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1 672,0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ru-RU" sz="1050" u="none" strike="noStrike" dirty="0">
                          <a:solidFill>
                            <a:schemeClr val="accent3">
                              <a:lumMod val="50000"/>
                            </a:schemeClr>
                          </a:solidFill>
                          <a:effectLst/>
                        </a:rPr>
                        <a:t>1 672,0</a:t>
                      </a:r>
                      <a:endParaRPr lang="ru-RU" sz="1050" b="0" i="0" u="none" strike="noStrike" dirty="0">
                        <a:solidFill>
                          <a:schemeClr val="accent3">
                            <a:lumMod val="50000"/>
                          </a:schemeClr>
                        </a:solidFill>
                        <a:effectLst/>
                        <a:latin typeface="Century Schoolbook" panose="02040604050505020304" pitchFamily="18" charset="0"/>
                      </a:endParaRPr>
                    </a:p>
                  </a:txBody>
                  <a:tcPr marL="8288" marR="8288" marT="8288"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4491361"/>
                  </a:ext>
                </a:extLst>
              </a:tr>
            </a:tbl>
          </a:graphicData>
        </a:graphic>
      </p:graphicFrame>
    </p:spTree>
    <p:extLst>
      <p:ext uri="{BB962C8B-B14F-4D97-AF65-F5344CB8AC3E}">
        <p14:creationId xmlns:p14="http://schemas.microsoft.com/office/powerpoint/2010/main" val="3273783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306" y="476673"/>
            <a:ext cx="8413339" cy="432048"/>
          </a:xfrm>
        </p:spPr>
        <p:txBody>
          <a:bodyPr>
            <a:noAutofit/>
          </a:bodyPr>
          <a:lstStyle/>
          <a:p>
            <a:pPr marL="0" indent="0" algn="ctr">
              <a:buNone/>
            </a:pPr>
            <a:r>
              <a:rPr lang="ru-RU" sz="2000" b="1" dirty="0">
                <a:solidFill>
                  <a:schemeClr val="accent3">
                    <a:lumMod val="50000"/>
                  </a:schemeClr>
                </a:solidFill>
                <a:latin typeface="+mn-lt"/>
              </a:rPr>
              <a:t>Расходы Павловского муниципального района</a:t>
            </a:r>
          </a:p>
        </p:txBody>
      </p:sp>
      <p:graphicFrame>
        <p:nvGraphicFramePr>
          <p:cNvPr id="5" name="Объект 4"/>
          <p:cNvGraphicFramePr>
            <a:graphicFrameLocks noGrp="1"/>
          </p:cNvGraphicFramePr>
          <p:nvPr>
            <p:ph sz="quarter" idx="1"/>
            <p:extLst>
              <p:ext uri="{D42A27DB-BD31-4B8C-83A1-F6EECF244321}">
                <p14:modId xmlns:p14="http://schemas.microsoft.com/office/powerpoint/2010/main" val="2280216003"/>
              </p:ext>
            </p:extLst>
          </p:nvPr>
        </p:nvGraphicFramePr>
        <p:xfrm>
          <a:off x="971600" y="2132856"/>
          <a:ext cx="2088728" cy="6481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Объект 8"/>
          <p:cNvGraphicFramePr>
            <a:graphicFrameLocks noGrp="1"/>
          </p:cNvGraphicFramePr>
          <p:nvPr>
            <p:ph sz="quarter" idx="2"/>
            <p:extLst>
              <p:ext uri="{D42A27DB-BD31-4B8C-83A1-F6EECF244321}">
                <p14:modId xmlns:p14="http://schemas.microsoft.com/office/powerpoint/2010/main" val="2513865985"/>
              </p:ext>
            </p:extLst>
          </p:nvPr>
        </p:nvGraphicFramePr>
        <p:xfrm>
          <a:off x="534306" y="980727"/>
          <a:ext cx="8142150" cy="5112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Объект 5"/>
          <p:cNvSpPr txBox="1">
            <a:spLocks/>
          </p:cNvSpPr>
          <p:nvPr/>
        </p:nvSpPr>
        <p:spPr>
          <a:xfrm>
            <a:off x="1475656" y="1182789"/>
            <a:ext cx="3816424" cy="1310107"/>
          </a:xfrm>
          <a:prstGeom prst="rect">
            <a:avLst/>
          </a:prstGeom>
        </p:spPr>
        <p:txBody>
          <a:bodyPr vert="horz" lIns="91440" tIns="45720" rIns="91440" bIns="45720" rtlCol="0">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indent="0" algn="just">
              <a:buFont typeface="Georgia" pitchFamily="18" charset="0"/>
              <a:buNone/>
            </a:pPr>
            <a:r>
              <a:rPr lang="ru-RU" sz="1600" dirty="0"/>
              <a:t>.</a:t>
            </a:r>
          </a:p>
        </p:txBody>
      </p:sp>
      <p:sp>
        <p:nvSpPr>
          <p:cNvPr id="6" name="Номер слайда 5"/>
          <p:cNvSpPr>
            <a:spLocks noGrp="1"/>
          </p:cNvSpPr>
          <p:nvPr>
            <p:ph type="sldNum" sz="quarter" idx="12"/>
          </p:nvPr>
        </p:nvSpPr>
        <p:spPr/>
        <p:txBody>
          <a:bodyPr/>
          <a:lstStyle/>
          <a:p>
            <a:fld id="{A0A62314-6350-4730-82A5-F729173FFB84}" type="slidenum">
              <a:rPr lang="ru-RU" smtClean="0"/>
              <a:pPr/>
              <a:t>24</a:t>
            </a:fld>
            <a:endParaRPr lang="ru-RU"/>
          </a:p>
        </p:txBody>
      </p:sp>
    </p:spTree>
    <p:extLst>
      <p:ext uri="{BB962C8B-B14F-4D97-AF65-F5344CB8AC3E}">
        <p14:creationId xmlns:p14="http://schemas.microsoft.com/office/powerpoint/2010/main" val="17484611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Объект 7"/>
          <p:cNvSpPr>
            <a:spLocks noGrp="1"/>
          </p:cNvSpPr>
          <p:nvPr>
            <p:ph sz="quarter" idx="1"/>
          </p:nvPr>
        </p:nvSpPr>
        <p:spPr>
          <a:xfrm>
            <a:off x="575556" y="476672"/>
            <a:ext cx="8064896" cy="432048"/>
          </a:xfrm>
        </p:spPr>
        <p:txBody>
          <a:bodyPr>
            <a:noAutofit/>
          </a:bodyPr>
          <a:lstStyle/>
          <a:p>
            <a:pPr marL="44450" indent="319088" algn="ctr">
              <a:buNone/>
            </a:pPr>
            <a:r>
              <a:rPr lang="ru-RU" sz="2000" b="1" dirty="0">
                <a:solidFill>
                  <a:schemeClr val="accent3">
                    <a:lumMod val="50000"/>
                  </a:schemeClr>
                </a:solidFill>
              </a:rPr>
              <a:t>Понятия и принципы расходных обязательств</a:t>
            </a:r>
          </a:p>
        </p:txBody>
      </p:sp>
      <p:sp>
        <p:nvSpPr>
          <p:cNvPr id="3" name="Прямоугольник 2"/>
          <p:cNvSpPr/>
          <p:nvPr/>
        </p:nvSpPr>
        <p:spPr>
          <a:xfrm>
            <a:off x="611560" y="1052736"/>
            <a:ext cx="7992888" cy="646331"/>
          </a:xfrm>
          <a:prstGeom prst="rect">
            <a:avLst/>
          </a:prstGeom>
        </p:spPr>
        <p:txBody>
          <a:bodyPr wrap="square">
            <a:spAutoFit/>
          </a:bodyPr>
          <a:lstStyle/>
          <a:p>
            <a:pPr marL="44450" indent="319088" algn="ctr">
              <a:buNone/>
            </a:pPr>
            <a:r>
              <a:rPr lang="ru-RU" b="1" i="1" u="sng" dirty="0">
                <a:solidFill>
                  <a:schemeClr val="accent4">
                    <a:lumMod val="50000"/>
                  </a:schemeClr>
                </a:solidFill>
              </a:rPr>
              <a:t>Расходное обязательство </a:t>
            </a:r>
            <a:r>
              <a:rPr lang="ru-RU" dirty="0">
                <a:solidFill>
                  <a:schemeClr val="accent4">
                    <a:lumMod val="50000"/>
                  </a:schemeClr>
                </a:solidFill>
              </a:rPr>
              <a:t>– это обязанность выплатить денежные средства из соответствующего бюджета</a:t>
            </a:r>
          </a:p>
        </p:txBody>
      </p:sp>
      <p:graphicFrame>
        <p:nvGraphicFramePr>
          <p:cNvPr id="8" name="Таблица 7"/>
          <p:cNvGraphicFramePr>
            <a:graphicFrameLocks noGrp="1"/>
          </p:cNvGraphicFramePr>
          <p:nvPr>
            <p:extLst>
              <p:ext uri="{D42A27DB-BD31-4B8C-83A1-F6EECF244321}">
                <p14:modId xmlns:p14="http://schemas.microsoft.com/office/powerpoint/2010/main" val="2321503969"/>
              </p:ext>
            </p:extLst>
          </p:nvPr>
        </p:nvGraphicFramePr>
        <p:xfrm>
          <a:off x="323528" y="2132856"/>
          <a:ext cx="8424936" cy="4176465"/>
        </p:xfrm>
        <a:graphic>
          <a:graphicData uri="http://schemas.openxmlformats.org/drawingml/2006/table">
            <a:tbl>
              <a:tblPr firstRow="1" bandRow="1">
                <a:tableStyleId>{69C7853C-536D-4A76-A0AE-DD22124D55A5}</a:tableStyleId>
              </a:tblPr>
              <a:tblGrid>
                <a:gridCol w="2324293">
                  <a:extLst>
                    <a:ext uri="{9D8B030D-6E8A-4147-A177-3AD203B41FA5}">
                      <a16:colId xmlns:a16="http://schemas.microsoft.com/office/drawing/2014/main" val="20000"/>
                    </a:ext>
                  </a:extLst>
                </a:gridCol>
                <a:gridCol w="6100643">
                  <a:extLst>
                    <a:ext uri="{9D8B030D-6E8A-4147-A177-3AD203B41FA5}">
                      <a16:colId xmlns:a16="http://schemas.microsoft.com/office/drawing/2014/main" val="20001"/>
                    </a:ext>
                  </a:extLst>
                </a:gridCol>
              </a:tblGrid>
              <a:tr h="808828">
                <a:tc>
                  <a:txBody>
                    <a:bodyPr/>
                    <a:lstStyle/>
                    <a:p>
                      <a:pPr algn="ctr"/>
                      <a:r>
                        <a:rPr lang="ru-RU" dirty="0">
                          <a:solidFill>
                            <a:schemeClr val="accent3">
                              <a:lumMod val="50000"/>
                            </a:schemeClr>
                          </a:solidFill>
                        </a:rPr>
                        <a:t>Расходные обязательства </a:t>
                      </a:r>
                      <a:endParaRPr lang="ru-RU" b="0" dirty="0">
                        <a:solidFill>
                          <a:schemeClr val="accent3">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a:solidFill>
                            <a:schemeClr val="accent3">
                              <a:lumMod val="50000"/>
                            </a:schemeClr>
                          </a:solidFill>
                        </a:rPr>
                        <a:t>Основания для возникновения и оплаты</a:t>
                      </a:r>
                    </a:p>
                    <a:p>
                      <a:pPr algn="ctr"/>
                      <a:endParaRPr lang="ru-RU" b="0" dirty="0">
                        <a:solidFill>
                          <a:schemeClr val="accent3">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extLst>
                  <a:ext uri="{0D108BD9-81ED-4DB2-BD59-A6C34878D82A}">
                    <a16:rowId xmlns:a16="http://schemas.microsoft.com/office/drawing/2014/main" val="10000"/>
                  </a:ext>
                </a:extLst>
              </a:tr>
              <a:tr h="13480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a:solidFill>
                            <a:schemeClr val="accent3">
                              <a:lumMod val="50000"/>
                            </a:schemeClr>
                          </a:solidFill>
                        </a:rPr>
                        <a:t>Публичные</a:t>
                      </a:r>
                    </a:p>
                    <a:p>
                      <a:pPr algn="ctr"/>
                      <a:endParaRPr lang="ru-RU" sz="1600" dirty="0">
                        <a:solidFill>
                          <a:schemeClr val="accent3">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tc>
                  <a:txBody>
                    <a:bodyPr/>
                    <a:lstStyle/>
                    <a:p>
                      <a:pPr algn="ctr"/>
                      <a:r>
                        <a:rPr lang="ru-RU" sz="1600" dirty="0">
                          <a:solidFill>
                            <a:schemeClr val="accent3">
                              <a:lumMod val="50000"/>
                            </a:schemeClr>
                          </a:solidFill>
                        </a:rPr>
                        <a:t>Нормативные</a:t>
                      </a:r>
                      <a:r>
                        <a:rPr lang="ru-RU" sz="1600" baseline="0" dirty="0">
                          <a:solidFill>
                            <a:schemeClr val="accent3">
                              <a:lumMod val="50000"/>
                            </a:schemeClr>
                          </a:solidFill>
                        </a:rPr>
                        <a:t> правовые акты</a:t>
                      </a:r>
                      <a:r>
                        <a:rPr lang="ru-RU" sz="1600" dirty="0">
                          <a:solidFill>
                            <a:schemeClr val="accent3">
                              <a:lumMod val="50000"/>
                            </a:schemeClr>
                          </a:solidFill>
                        </a:rPr>
                        <a:t>, </a:t>
                      </a:r>
                    </a:p>
                    <a:p>
                      <a:pPr algn="ctr"/>
                      <a:r>
                        <a:rPr lang="ru-RU" sz="1600" dirty="0">
                          <a:solidFill>
                            <a:schemeClr val="accent3">
                              <a:lumMod val="50000"/>
                            </a:schemeClr>
                          </a:solidFill>
                        </a:rPr>
                        <a:t>определяющие объем и правила</a:t>
                      </a:r>
                    </a:p>
                    <a:p>
                      <a:pPr algn="ctr"/>
                      <a:r>
                        <a:rPr lang="ru-RU" sz="1600" dirty="0">
                          <a:solidFill>
                            <a:schemeClr val="accent3">
                              <a:lumMod val="50000"/>
                            </a:schemeClr>
                          </a:solidFill>
                        </a:rPr>
                        <a:t>определения объема обязательств перед</a:t>
                      </a:r>
                    </a:p>
                    <a:p>
                      <a:pPr algn="ctr"/>
                      <a:r>
                        <a:rPr lang="ru-RU" sz="1600" dirty="0">
                          <a:solidFill>
                            <a:schemeClr val="accent3">
                              <a:lumMod val="50000"/>
                            </a:schemeClr>
                          </a:solidFill>
                        </a:rPr>
                        <a:t>гражданами, организациями, органами власти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extLst>
                  <a:ext uri="{0D108BD9-81ED-4DB2-BD59-A6C34878D82A}">
                    <a16:rowId xmlns:a16="http://schemas.microsoft.com/office/drawing/2014/main" val="10001"/>
                  </a:ext>
                </a:extLst>
              </a:tr>
              <a:tr h="109190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a:solidFill>
                            <a:schemeClr val="accent3">
                              <a:lumMod val="50000"/>
                            </a:schemeClr>
                          </a:solidFill>
                        </a:rPr>
                        <a:t> в том числе:</a:t>
                      </a:r>
                    </a:p>
                    <a:p>
                      <a:pPr algn="ctr"/>
                      <a:endParaRPr lang="ru-RU" sz="1600" dirty="0">
                        <a:solidFill>
                          <a:schemeClr val="accent3">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tc>
                  <a:txBody>
                    <a:bodyPr/>
                    <a:lstStyle/>
                    <a:p>
                      <a:pPr algn="ctr"/>
                      <a:r>
                        <a:rPr lang="ru-RU" sz="1600" dirty="0">
                          <a:solidFill>
                            <a:schemeClr val="accent3">
                              <a:lumMod val="50000"/>
                            </a:schemeClr>
                          </a:solidFill>
                        </a:rPr>
                        <a:t>устанавливающие права</a:t>
                      </a:r>
                    </a:p>
                    <a:p>
                      <a:pPr algn="ctr"/>
                      <a:r>
                        <a:rPr lang="ru-RU" sz="1600" dirty="0">
                          <a:solidFill>
                            <a:schemeClr val="accent3">
                              <a:lumMod val="50000"/>
                            </a:schemeClr>
                          </a:solidFill>
                        </a:rPr>
                        <a:t>граждан на получение социальных выплат</a:t>
                      </a:r>
                    </a:p>
                    <a:p>
                      <a:pPr algn="ctr"/>
                      <a:r>
                        <a:rPr lang="ru-RU" sz="1600" dirty="0">
                          <a:solidFill>
                            <a:schemeClr val="accent3">
                              <a:lumMod val="50000"/>
                            </a:schemeClr>
                          </a:solidFill>
                        </a:rPr>
                        <a:t>(пенсий, пособий, компенсаций)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extLst>
                  <a:ext uri="{0D108BD9-81ED-4DB2-BD59-A6C34878D82A}">
                    <a16:rowId xmlns:a16="http://schemas.microsoft.com/office/drawing/2014/main" val="10002"/>
                  </a:ext>
                </a:extLst>
              </a:tr>
              <a:tr h="927689">
                <a:tc>
                  <a:txBody>
                    <a:bodyPr/>
                    <a:lstStyle/>
                    <a:p>
                      <a:pPr algn="ctr"/>
                      <a:r>
                        <a:rPr lang="ru-RU" sz="1600" dirty="0">
                          <a:solidFill>
                            <a:schemeClr val="accent3">
                              <a:lumMod val="50000"/>
                            </a:schemeClr>
                          </a:solidFill>
                        </a:rPr>
                        <a:t>Гражданско-правовые </a:t>
                      </a:r>
                      <a:endParaRPr lang="ru-RU" sz="1600" b="1" dirty="0">
                        <a:solidFill>
                          <a:schemeClr val="accent3">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tc>
                  <a:txBody>
                    <a:bodyPr/>
                    <a:lstStyle/>
                    <a:p>
                      <a:pPr algn="ctr"/>
                      <a:r>
                        <a:rPr lang="ru-RU" sz="1600" dirty="0">
                          <a:solidFill>
                            <a:schemeClr val="accent3">
                              <a:lumMod val="50000"/>
                            </a:schemeClr>
                          </a:solidFill>
                        </a:rPr>
                        <a:t>Муниципальный контракты,</a:t>
                      </a:r>
                    </a:p>
                    <a:p>
                      <a:pPr algn="ctr"/>
                      <a:r>
                        <a:rPr lang="ru-RU" sz="1600" dirty="0">
                          <a:solidFill>
                            <a:schemeClr val="accent3">
                              <a:lumMod val="50000"/>
                            </a:schemeClr>
                          </a:solidFill>
                        </a:rPr>
                        <a:t>трудовое соглашение и т.д.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9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3512069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539552" y="188640"/>
            <a:ext cx="8296076" cy="1031604"/>
          </a:xfrm>
        </p:spPr>
        <p:txBody>
          <a:bodyPr>
            <a:noAutofit/>
          </a:bodyPr>
          <a:lstStyle/>
          <a:p>
            <a:pPr marL="45720" indent="0" algn="ctr">
              <a:buNone/>
            </a:pPr>
            <a:r>
              <a:rPr lang="ru-RU" sz="2000" b="1" dirty="0">
                <a:solidFill>
                  <a:schemeClr val="accent3">
                    <a:lumMod val="50000"/>
                  </a:schemeClr>
                </a:solidFill>
              </a:rPr>
              <a:t>Расходы бюджета по основным функциям органов местного самоуправления (разделы) </a:t>
            </a:r>
          </a:p>
        </p:txBody>
      </p:sp>
      <p:graphicFrame>
        <p:nvGraphicFramePr>
          <p:cNvPr id="7" name="Объект 6"/>
          <p:cNvGraphicFramePr>
            <a:graphicFrameLocks noGrp="1"/>
          </p:cNvGraphicFramePr>
          <p:nvPr>
            <p:ph sz="quarter" idx="2"/>
            <p:extLst>
              <p:ext uri="{D42A27DB-BD31-4B8C-83A1-F6EECF244321}">
                <p14:modId xmlns:p14="http://schemas.microsoft.com/office/powerpoint/2010/main" val="2732771669"/>
              </p:ext>
            </p:extLst>
          </p:nvPr>
        </p:nvGraphicFramePr>
        <p:xfrm>
          <a:off x="-252536" y="1052736"/>
          <a:ext cx="9649072"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Номер слайда 4"/>
          <p:cNvSpPr>
            <a:spLocks noGrp="1"/>
          </p:cNvSpPr>
          <p:nvPr>
            <p:ph type="sldNum" sz="quarter" idx="12"/>
          </p:nvPr>
        </p:nvSpPr>
        <p:spPr/>
        <p:txBody>
          <a:bodyPr/>
          <a:lstStyle/>
          <a:p>
            <a:fld id="{A0A62314-6350-4730-82A5-F729173FFB84}" type="slidenum">
              <a:rPr lang="ru-RU" smtClean="0"/>
              <a:pPr/>
              <a:t>26</a:t>
            </a:fld>
            <a:endParaRPr lang="ru-RU"/>
          </a:p>
        </p:txBody>
      </p:sp>
    </p:spTree>
    <p:extLst>
      <p:ext uri="{BB962C8B-B14F-4D97-AF65-F5344CB8AC3E}">
        <p14:creationId xmlns:p14="http://schemas.microsoft.com/office/powerpoint/2010/main" val="1859331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4294967295"/>
          </p:nvPr>
        </p:nvSpPr>
        <p:spPr>
          <a:xfrm>
            <a:off x="4549775" y="457200"/>
            <a:ext cx="4594225" cy="4114800"/>
          </a:xfrm>
        </p:spPr>
        <p:txBody>
          <a:bodyPr>
            <a:normAutofit/>
          </a:bodyPr>
          <a:lstStyle/>
          <a:p>
            <a:pPr marL="45720" indent="0" algn="just">
              <a:buNone/>
            </a:pPr>
            <a:r>
              <a:rPr lang="ru-RU" sz="1600" dirty="0"/>
              <a:t> </a:t>
            </a:r>
          </a:p>
        </p:txBody>
      </p:sp>
      <p:sp>
        <p:nvSpPr>
          <p:cNvPr id="11" name="Текст 10"/>
          <p:cNvSpPr>
            <a:spLocks noGrp="1"/>
          </p:cNvSpPr>
          <p:nvPr>
            <p:ph type="body" sz="half" idx="4294967295"/>
          </p:nvPr>
        </p:nvSpPr>
        <p:spPr>
          <a:xfrm>
            <a:off x="179512" y="332656"/>
            <a:ext cx="8496944" cy="792162"/>
          </a:xfrm>
        </p:spPr>
        <p:txBody>
          <a:bodyPr>
            <a:noAutofit/>
          </a:bodyPr>
          <a:lstStyle/>
          <a:p>
            <a:pPr marL="0" indent="0" algn="ctr">
              <a:buNone/>
            </a:pPr>
            <a:r>
              <a:rPr lang="ru-RU" sz="2000" b="1" dirty="0">
                <a:solidFill>
                  <a:schemeClr val="accent3">
                    <a:lumMod val="50000"/>
                  </a:schemeClr>
                </a:solidFill>
              </a:rPr>
              <a:t>Ведомственная структура расходов бюджета и бюджетная классификация</a:t>
            </a:r>
          </a:p>
        </p:txBody>
      </p:sp>
      <p:sp>
        <p:nvSpPr>
          <p:cNvPr id="2" name="Прямоугольник 1"/>
          <p:cNvSpPr/>
          <p:nvPr/>
        </p:nvSpPr>
        <p:spPr>
          <a:xfrm>
            <a:off x="408923" y="1124744"/>
            <a:ext cx="8424936" cy="2197525"/>
          </a:xfrm>
          <a:prstGeom prst="rect">
            <a:avLst/>
          </a:prstGeom>
        </p:spPr>
        <p:txBody>
          <a:bodyPr wrap="square">
            <a:spAutoFit/>
          </a:bodyPr>
          <a:lstStyle/>
          <a:p>
            <a:pPr algn="just">
              <a:lnSpc>
                <a:spcPct val="90000"/>
              </a:lnSpc>
            </a:pPr>
            <a:r>
              <a:rPr lang="ru-RU" sz="1500" b="1" i="1" dirty="0">
                <a:solidFill>
                  <a:schemeClr val="accent4">
                    <a:lumMod val="50000"/>
                  </a:schemeClr>
                </a:solidFill>
              </a:rPr>
              <a:t>Бюджетная классификация Российской Федерации </a:t>
            </a:r>
            <a:r>
              <a:rPr lang="ru-RU" sz="1500" dirty="0">
                <a:solidFill>
                  <a:schemeClr val="accent4">
                    <a:lumMod val="50000"/>
                  </a:schemeClr>
                </a:solidFill>
              </a:rPr>
              <a:t>– это группировка доходов, расходов и источников финансирования дефицитов бюджетов бюджетной системы Российской Федерации, используемая для составления и исполнения бюджетов, составления бюджетной отчетности, обеспечивающей сопоставимость показателей бюджетов бюджетной системы Российской Федерации (статья 18 Бюджетного кодекса). </a:t>
            </a:r>
          </a:p>
          <a:p>
            <a:pPr algn="just">
              <a:lnSpc>
                <a:spcPct val="90000"/>
              </a:lnSpc>
            </a:pPr>
            <a:r>
              <a:rPr lang="ru-RU" sz="1500" dirty="0">
                <a:solidFill>
                  <a:schemeClr val="accent4">
                    <a:lumMod val="50000"/>
                  </a:schemeClr>
                </a:solidFill>
              </a:rPr>
              <a:t>Состав бюджетной классификации (статья 19 Бюджетного кодекса)</a:t>
            </a:r>
          </a:p>
          <a:p>
            <a:pPr algn="just">
              <a:lnSpc>
                <a:spcPct val="90000"/>
              </a:lnSpc>
            </a:pPr>
            <a:r>
              <a:rPr lang="ru-RU" sz="1500" dirty="0">
                <a:solidFill>
                  <a:schemeClr val="accent4">
                    <a:lumMod val="50000"/>
                  </a:schemeClr>
                </a:solidFill>
              </a:rPr>
              <a:t>  Классификация доходов бюджетов; </a:t>
            </a:r>
          </a:p>
          <a:p>
            <a:pPr algn="just">
              <a:lnSpc>
                <a:spcPct val="90000"/>
              </a:lnSpc>
            </a:pPr>
            <a:r>
              <a:rPr lang="ru-RU" sz="1500" dirty="0">
                <a:solidFill>
                  <a:schemeClr val="accent4">
                    <a:lumMod val="50000"/>
                  </a:schemeClr>
                </a:solidFill>
              </a:rPr>
              <a:t>  Классификация расходов бюджетов;</a:t>
            </a:r>
          </a:p>
          <a:p>
            <a:pPr algn="just">
              <a:lnSpc>
                <a:spcPct val="90000"/>
              </a:lnSpc>
            </a:pPr>
            <a:r>
              <a:rPr lang="ru-RU" sz="1500" dirty="0">
                <a:solidFill>
                  <a:schemeClr val="accent4">
                    <a:lumMod val="50000"/>
                  </a:schemeClr>
                </a:solidFill>
              </a:rPr>
              <a:t>  Классификация источников финансирования дефицитов бюджетов;</a:t>
            </a:r>
          </a:p>
          <a:p>
            <a:pPr>
              <a:lnSpc>
                <a:spcPct val="90000"/>
              </a:lnSpc>
            </a:pPr>
            <a:r>
              <a:rPr lang="ru-RU" sz="1500" dirty="0">
                <a:solidFill>
                  <a:schemeClr val="accent4">
                    <a:lumMod val="50000"/>
                  </a:schemeClr>
                </a:solidFill>
              </a:rPr>
              <a:t>  Классификация операций  публично-правовых образований .</a:t>
            </a:r>
          </a:p>
        </p:txBody>
      </p:sp>
      <p:pic>
        <p:nvPicPr>
          <p:cNvPr id="2050" name="Picture 2" descr="E:\2023\для бюджета для граждан\59f486b4bad4ae5c1cfd2d2413a16365-800x.jp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Effect>
                      <a14:colorTemperature colorTemp="5900"/>
                    </a14:imgEffect>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a:off x="107504" y="3433068"/>
            <a:ext cx="8640960" cy="2948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6692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p:cNvGraphicFramePr>
            <a:graphicFrameLocks noGrp="1"/>
          </p:cNvGraphicFramePr>
          <p:nvPr>
            <p:ph sz="quarter" idx="1"/>
            <p:extLst>
              <p:ext uri="{D42A27DB-BD31-4B8C-83A1-F6EECF244321}">
                <p14:modId xmlns:p14="http://schemas.microsoft.com/office/powerpoint/2010/main" val="2933115493"/>
              </p:ext>
            </p:extLst>
          </p:nvPr>
        </p:nvGraphicFramePr>
        <p:xfrm>
          <a:off x="179512" y="836712"/>
          <a:ext cx="8568952" cy="5616625"/>
        </p:xfrm>
        <a:graphic>
          <a:graphicData uri="http://schemas.openxmlformats.org/drawingml/2006/table">
            <a:tbl>
              <a:tblPr firstRow="1" bandRow="1">
                <a:tableStyleId>{69C7853C-536D-4A76-A0AE-DD22124D55A5}</a:tableStyleId>
              </a:tblPr>
              <a:tblGrid>
                <a:gridCol w="2736304">
                  <a:extLst>
                    <a:ext uri="{9D8B030D-6E8A-4147-A177-3AD203B41FA5}">
                      <a16:colId xmlns:a16="http://schemas.microsoft.com/office/drawing/2014/main" val="20000"/>
                    </a:ext>
                  </a:extLst>
                </a:gridCol>
                <a:gridCol w="1129236">
                  <a:extLst>
                    <a:ext uri="{9D8B030D-6E8A-4147-A177-3AD203B41FA5}">
                      <a16:colId xmlns:a16="http://schemas.microsoft.com/office/drawing/2014/main" val="20001"/>
                    </a:ext>
                  </a:extLst>
                </a:gridCol>
                <a:gridCol w="1343457">
                  <a:extLst>
                    <a:ext uri="{9D8B030D-6E8A-4147-A177-3AD203B41FA5}">
                      <a16:colId xmlns:a16="http://schemas.microsoft.com/office/drawing/2014/main" val="20002"/>
                    </a:ext>
                  </a:extLst>
                </a:gridCol>
                <a:gridCol w="895638">
                  <a:extLst>
                    <a:ext uri="{9D8B030D-6E8A-4147-A177-3AD203B41FA5}">
                      <a16:colId xmlns:a16="http://schemas.microsoft.com/office/drawing/2014/main" val="20003"/>
                    </a:ext>
                  </a:extLst>
                </a:gridCol>
                <a:gridCol w="1240181">
                  <a:extLst>
                    <a:ext uri="{9D8B030D-6E8A-4147-A177-3AD203B41FA5}">
                      <a16:colId xmlns:a16="http://schemas.microsoft.com/office/drawing/2014/main" val="20004"/>
                    </a:ext>
                  </a:extLst>
                </a:gridCol>
                <a:gridCol w="1224136">
                  <a:extLst>
                    <a:ext uri="{9D8B030D-6E8A-4147-A177-3AD203B41FA5}">
                      <a16:colId xmlns:a16="http://schemas.microsoft.com/office/drawing/2014/main" val="20005"/>
                    </a:ext>
                  </a:extLst>
                </a:gridCol>
              </a:tblGrid>
              <a:tr h="638848">
                <a:tc>
                  <a:txBody>
                    <a:bodyPr/>
                    <a:lstStyle/>
                    <a:p>
                      <a:pPr marL="0" algn="ctr" rtl="0" eaLnBrk="1" fontAlgn="b" latinLnBrk="0" hangingPunct="1"/>
                      <a:r>
                        <a:rPr kumimoji="0" lang="ru-RU" sz="1200" u="none" strike="noStrike" kern="1200" dirty="0">
                          <a:solidFill>
                            <a:schemeClr val="accent3">
                              <a:lumMod val="50000"/>
                            </a:schemeClr>
                          </a:solidFill>
                          <a:effectLst/>
                        </a:rPr>
                        <a:t>Наименование раздела бюджетной классификации</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Утверждено на 2023 год</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Утвержденный бюджет на 2024 год</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 к итогу</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Разница 2024 к 2023</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 роста 2024   к 2023</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0"/>
                  </a:ext>
                </a:extLst>
              </a:tr>
              <a:tr h="401810">
                <a:tc>
                  <a:txBody>
                    <a:bodyPr/>
                    <a:lstStyle/>
                    <a:p>
                      <a:pPr marL="0" algn="ctr" rtl="0" eaLnBrk="1" fontAlgn="b" latinLnBrk="0" hangingPunct="1"/>
                      <a:r>
                        <a:rPr kumimoji="0" lang="ru-RU" sz="1200" b="0" u="none" strike="noStrike" kern="1200" dirty="0">
                          <a:solidFill>
                            <a:schemeClr val="accent3">
                              <a:lumMod val="50000"/>
                            </a:schemeClr>
                          </a:solidFill>
                          <a:effectLst/>
                        </a:rPr>
                        <a:t>ВСЕГО РАСХОДОВ</a:t>
                      </a:r>
                      <a:endParaRPr kumimoji="0" lang="ru-RU" sz="120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b="0" u="none" strike="noStrike" kern="1200" dirty="0">
                          <a:solidFill>
                            <a:schemeClr val="accent3">
                              <a:lumMod val="50000"/>
                            </a:schemeClr>
                          </a:solidFill>
                          <a:effectLst/>
                        </a:rPr>
                        <a:t>2 557 026,70</a:t>
                      </a:r>
                      <a:endParaRPr kumimoji="0" lang="ru-RU" sz="120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b="0" u="none" strike="noStrike" kern="1200" dirty="0">
                          <a:solidFill>
                            <a:schemeClr val="accent3">
                              <a:lumMod val="50000"/>
                            </a:schemeClr>
                          </a:solidFill>
                          <a:effectLst/>
                        </a:rPr>
                        <a:t>2 093 605,6</a:t>
                      </a:r>
                      <a:endParaRPr kumimoji="0" lang="ru-RU" sz="120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b="0" u="none" strike="noStrike" kern="1200">
                          <a:solidFill>
                            <a:schemeClr val="accent3">
                              <a:lumMod val="50000"/>
                            </a:schemeClr>
                          </a:solidFill>
                          <a:effectLst/>
                        </a:rPr>
                        <a:t> </a:t>
                      </a:r>
                      <a:endParaRPr kumimoji="0" lang="ru-RU" sz="1200" b="0" u="none" strike="noStrike" kern="120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b="0" u="none" strike="noStrike" kern="1200" dirty="0">
                          <a:solidFill>
                            <a:schemeClr val="accent3">
                              <a:lumMod val="50000"/>
                            </a:schemeClr>
                          </a:solidFill>
                          <a:effectLst/>
                        </a:rPr>
                        <a:t>-463 421,1</a:t>
                      </a:r>
                      <a:endParaRPr kumimoji="0" lang="ru-RU" sz="120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b="0" u="none" strike="noStrike" kern="1200" dirty="0">
                          <a:solidFill>
                            <a:schemeClr val="accent3">
                              <a:lumMod val="50000"/>
                            </a:schemeClr>
                          </a:solidFill>
                          <a:effectLst/>
                        </a:rPr>
                        <a:t>81,9</a:t>
                      </a:r>
                      <a:endParaRPr kumimoji="0" lang="ru-RU" sz="120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1"/>
                  </a:ext>
                </a:extLst>
              </a:tr>
              <a:tr h="244038">
                <a:tc>
                  <a:txBody>
                    <a:bodyPr/>
                    <a:lstStyle/>
                    <a:p>
                      <a:pPr marL="0" algn="ctr" rtl="0" eaLnBrk="1" fontAlgn="b" latinLnBrk="0" hangingPunct="1"/>
                      <a:r>
                        <a:rPr kumimoji="0" lang="ru-RU" sz="1200" u="none" strike="noStrike" kern="1200" dirty="0">
                          <a:solidFill>
                            <a:schemeClr val="accent3">
                              <a:lumMod val="50000"/>
                            </a:schemeClr>
                          </a:solidFill>
                          <a:effectLst/>
                        </a:rPr>
                        <a:t>в том числе:</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 </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 </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a:solidFill>
                            <a:schemeClr val="accent3">
                              <a:lumMod val="50000"/>
                            </a:schemeClr>
                          </a:solidFill>
                          <a:effectLst/>
                        </a:rPr>
                        <a:t> </a:t>
                      </a:r>
                      <a:endParaRPr kumimoji="0" lang="ru-RU" sz="1200" u="none" strike="noStrike" kern="120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a:solidFill>
                            <a:schemeClr val="accent3">
                              <a:lumMod val="50000"/>
                            </a:schemeClr>
                          </a:solidFill>
                          <a:effectLst/>
                        </a:rPr>
                        <a:t> </a:t>
                      </a:r>
                      <a:endParaRPr kumimoji="0" lang="ru-RU" sz="1200" u="none" strike="noStrike" kern="120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a:solidFill>
                            <a:schemeClr val="accent3">
                              <a:lumMod val="50000"/>
                            </a:schemeClr>
                          </a:solidFill>
                          <a:effectLst/>
                        </a:rPr>
                        <a:t> </a:t>
                      </a:r>
                      <a:endParaRPr kumimoji="0" lang="ru-RU" sz="1200" u="none" strike="noStrike" kern="120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2"/>
                  </a:ext>
                </a:extLst>
              </a:tr>
              <a:tr h="313401">
                <a:tc>
                  <a:txBody>
                    <a:bodyPr/>
                    <a:lstStyle/>
                    <a:p>
                      <a:pPr marL="0" algn="ctr" rtl="0" eaLnBrk="1" fontAlgn="b" latinLnBrk="0" hangingPunct="1"/>
                      <a:r>
                        <a:rPr kumimoji="0" lang="ru-RU" sz="1200" u="none" strike="noStrike" kern="1200" dirty="0">
                          <a:solidFill>
                            <a:schemeClr val="accent3">
                              <a:lumMod val="50000"/>
                            </a:schemeClr>
                          </a:solidFill>
                          <a:effectLst/>
                        </a:rPr>
                        <a:t>Общегосударственные вопросы</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a:solidFill>
                            <a:schemeClr val="accent3">
                              <a:lumMod val="50000"/>
                            </a:schemeClr>
                          </a:solidFill>
                          <a:effectLst/>
                        </a:rPr>
                        <a:t>159 116,90</a:t>
                      </a:r>
                      <a:endParaRPr kumimoji="0" lang="ru-RU" sz="1200" u="none" strike="noStrike" kern="120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143 807,9</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en-US" sz="1200" u="none" strike="noStrike" kern="1200" dirty="0">
                          <a:solidFill>
                            <a:schemeClr val="accent3">
                              <a:lumMod val="50000"/>
                            </a:schemeClr>
                          </a:solidFill>
                          <a:effectLst/>
                        </a:rPr>
                        <a:t>6</a:t>
                      </a:r>
                      <a:r>
                        <a:rPr kumimoji="0" lang="ru-RU" sz="1200" u="none" strike="noStrike" kern="1200" dirty="0">
                          <a:solidFill>
                            <a:schemeClr val="accent3">
                              <a:lumMod val="50000"/>
                            </a:schemeClr>
                          </a:solidFill>
                          <a:effectLst/>
                        </a:rPr>
                        <a:t>,</a:t>
                      </a:r>
                      <a:r>
                        <a:rPr kumimoji="0" lang="en-US" sz="1200" u="none" strike="noStrike" kern="1200" dirty="0">
                          <a:solidFill>
                            <a:schemeClr val="accent3">
                              <a:lumMod val="50000"/>
                            </a:schemeClr>
                          </a:solidFill>
                          <a:effectLst/>
                        </a:rPr>
                        <a:t>87</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-15 309,0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90,4</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3"/>
                  </a:ext>
                </a:extLst>
              </a:tr>
              <a:tr h="667997">
                <a:tc>
                  <a:txBody>
                    <a:bodyPr/>
                    <a:lstStyle/>
                    <a:p>
                      <a:pPr marL="0" algn="ctr" rtl="0" eaLnBrk="1" fontAlgn="b" latinLnBrk="0" hangingPunct="1"/>
                      <a:r>
                        <a:rPr kumimoji="0" lang="ru-RU" sz="1200" u="none" strike="noStrike" kern="1200" dirty="0">
                          <a:solidFill>
                            <a:schemeClr val="accent3">
                              <a:lumMod val="50000"/>
                            </a:schemeClr>
                          </a:solidFill>
                          <a:effectLst/>
                        </a:rPr>
                        <a:t>Национальная безопасность и правоохранительная деятельность</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5 418,70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6 853,8</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0,33</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1 435,1</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126,5</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4"/>
                  </a:ext>
                </a:extLst>
              </a:tr>
              <a:tr h="265521">
                <a:tc>
                  <a:txBody>
                    <a:bodyPr/>
                    <a:lstStyle/>
                    <a:p>
                      <a:pPr marL="0" algn="ctr" rtl="0" eaLnBrk="1" fontAlgn="b" latinLnBrk="0" hangingPunct="1"/>
                      <a:r>
                        <a:rPr kumimoji="0" lang="ru-RU" sz="1200" u="none" strike="noStrike" kern="1200">
                          <a:solidFill>
                            <a:schemeClr val="accent3">
                              <a:lumMod val="50000"/>
                            </a:schemeClr>
                          </a:solidFill>
                          <a:effectLst/>
                        </a:rPr>
                        <a:t>Национальная экономика</a:t>
                      </a:r>
                      <a:endParaRPr kumimoji="0" lang="ru-RU" sz="1200" u="none" strike="noStrike" kern="120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185 639,20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162 060,3</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7,74</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-23 578,9</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87,3</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5"/>
                  </a:ext>
                </a:extLst>
              </a:tr>
              <a:tr h="448150">
                <a:tc>
                  <a:txBody>
                    <a:bodyPr/>
                    <a:lstStyle/>
                    <a:p>
                      <a:pPr marL="0" algn="ctr" rtl="0" eaLnBrk="1" fontAlgn="b" latinLnBrk="0" hangingPunct="1"/>
                      <a:r>
                        <a:rPr kumimoji="0" lang="ru-RU" sz="1200" u="none" strike="noStrike" kern="1200" dirty="0">
                          <a:solidFill>
                            <a:schemeClr val="accent3">
                              <a:lumMod val="50000"/>
                            </a:schemeClr>
                          </a:solidFill>
                          <a:effectLst/>
                        </a:rPr>
                        <a:t>Жилищно-коммунальное хозяйство</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896 087,80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417 360,5</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19,93</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-478 727,3</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46,6</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6"/>
                  </a:ext>
                </a:extLst>
              </a:tr>
              <a:tr h="341493">
                <a:tc>
                  <a:txBody>
                    <a:bodyPr/>
                    <a:lstStyle/>
                    <a:p>
                      <a:pPr marL="0" algn="ctr" rtl="0" eaLnBrk="1" fontAlgn="b" latinLnBrk="0" hangingPunct="1"/>
                      <a:r>
                        <a:rPr kumimoji="0" lang="ru-RU" sz="1200" u="none" strike="noStrike" kern="1200" dirty="0">
                          <a:solidFill>
                            <a:schemeClr val="accent3">
                              <a:lumMod val="50000"/>
                            </a:schemeClr>
                          </a:solidFill>
                          <a:effectLst/>
                        </a:rPr>
                        <a:t>Образование</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1 003 934,20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996 251,2</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47,59</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-7 683,0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99,2</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7"/>
                  </a:ext>
                </a:extLst>
              </a:tr>
              <a:tr h="337170">
                <a:tc>
                  <a:txBody>
                    <a:bodyPr/>
                    <a:lstStyle/>
                    <a:p>
                      <a:pPr marL="0" algn="ctr" rtl="0" eaLnBrk="1" fontAlgn="b" latinLnBrk="0" hangingPunct="1"/>
                      <a:r>
                        <a:rPr kumimoji="0" lang="ru-RU" sz="1200" u="none" strike="noStrike" kern="1200" dirty="0">
                          <a:solidFill>
                            <a:schemeClr val="accent3">
                              <a:lumMod val="50000"/>
                            </a:schemeClr>
                          </a:solidFill>
                          <a:effectLst/>
                        </a:rPr>
                        <a:t>Культура, кинематография</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149 193,00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191 147,4</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9,13</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41 954,4</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128,1</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8"/>
                  </a:ext>
                </a:extLst>
              </a:tr>
              <a:tr h="319619">
                <a:tc>
                  <a:txBody>
                    <a:bodyPr/>
                    <a:lstStyle/>
                    <a:p>
                      <a:pPr marL="0" algn="ctr" rtl="0" eaLnBrk="1" fontAlgn="b" latinLnBrk="0" hangingPunct="1"/>
                      <a:r>
                        <a:rPr kumimoji="0" lang="ru-RU" sz="1200" u="none" strike="noStrike" kern="1200" dirty="0">
                          <a:solidFill>
                            <a:schemeClr val="accent3">
                              <a:lumMod val="50000"/>
                            </a:schemeClr>
                          </a:solidFill>
                          <a:effectLst/>
                        </a:rPr>
                        <a:t>Социальная политика</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a:solidFill>
                            <a:schemeClr val="accent3">
                              <a:lumMod val="50000"/>
                            </a:schemeClr>
                          </a:solidFill>
                          <a:effectLst/>
                        </a:rPr>
                        <a:t>46 969,20</a:t>
                      </a:r>
                      <a:endParaRPr kumimoji="0" lang="ru-RU" sz="1200" u="none" strike="noStrike" kern="120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53 017,3</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2,53</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6 048,1</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112,9</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9"/>
                  </a:ext>
                </a:extLst>
              </a:tr>
              <a:tr h="302717">
                <a:tc>
                  <a:txBody>
                    <a:bodyPr/>
                    <a:lstStyle/>
                    <a:p>
                      <a:pPr marL="0" algn="ctr" rtl="0" eaLnBrk="1" fontAlgn="b" latinLnBrk="0" hangingPunct="1"/>
                      <a:r>
                        <a:rPr kumimoji="0" lang="ru-RU" sz="1200" u="none" strike="noStrike" kern="1200">
                          <a:solidFill>
                            <a:schemeClr val="accent3">
                              <a:lumMod val="50000"/>
                            </a:schemeClr>
                          </a:solidFill>
                          <a:effectLst/>
                        </a:rPr>
                        <a:t>Физическая культура и спорт</a:t>
                      </a:r>
                      <a:endParaRPr kumimoji="0" lang="ru-RU" sz="1200" u="none" strike="noStrike" kern="120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31 695,70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35 952,2</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1,72</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4 256,5</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113,4</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0"/>
                  </a:ext>
                </a:extLst>
              </a:tr>
              <a:tr h="535199">
                <a:tc>
                  <a:txBody>
                    <a:bodyPr/>
                    <a:lstStyle/>
                    <a:p>
                      <a:pPr marL="0" algn="ctr" rtl="0" eaLnBrk="1" fontAlgn="b" latinLnBrk="0" hangingPunct="1"/>
                      <a:r>
                        <a:rPr kumimoji="0" lang="ru-RU" sz="1200" u="none" strike="noStrike" kern="1200" dirty="0">
                          <a:solidFill>
                            <a:schemeClr val="accent3">
                              <a:lumMod val="50000"/>
                            </a:schemeClr>
                          </a:solidFill>
                          <a:effectLst/>
                        </a:rPr>
                        <a:t>Обслуживание государственного и муниципального долга</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9,00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7,00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 </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-2,00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77,8</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1"/>
                  </a:ext>
                </a:extLst>
              </a:tr>
              <a:tr h="800662">
                <a:tc>
                  <a:txBody>
                    <a:bodyPr/>
                    <a:lstStyle/>
                    <a:p>
                      <a:pPr marL="0" algn="ctr" rtl="0" eaLnBrk="1" fontAlgn="b" latinLnBrk="0" hangingPunct="1"/>
                      <a:r>
                        <a:rPr kumimoji="0" lang="ru-RU" sz="1200" u="none" strike="noStrike" kern="1200" dirty="0">
                          <a:solidFill>
                            <a:schemeClr val="accent3">
                              <a:lumMod val="50000"/>
                            </a:schemeClr>
                          </a:solidFill>
                          <a:effectLst/>
                        </a:rPr>
                        <a:t>Межбюджетные трансферты общего характера бюджетам муниципальных образований</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78 963,00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87 148,0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4,16</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8 185,0</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200" u="none" strike="noStrike" kern="1200" dirty="0">
                          <a:solidFill>
                            <a:schemeClr val="accent3">
                              <a:lumMod val="50000"/>
                            </a:schemeClr>
                          </a:solidFill>
                          <a:effectLst/>
                        </a:rPr>
                        <a:t>110,4</a:t>
                      </a:r>
                      <a:endParaRPr kumimoji="0" lang="ru-RU" sz="12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2"/>
                  </a:ext>
                </a:extLst>
              </a:tr>
            </a:tbl>
          </a:graphicData>
        </a:graphic>
      </p:graphicFrame>
      <p:sp>
        <p:nvSpPr>
          <p:cNvPr id="10" name="Прямоугольник 9"/>
          <p:cNvSpPr/>
          <p:nvPr/>
        </p:nvSpPr>
        <p:spPr>
          <a:xfrm>
            <a:off x="323528" y="404664"/>
            <a:ext cx="8545422" cy="400110"/>
          </a:xfrm>
          <a:prstGeom prst="rect">
            <a:avLst/>
          </a:prstGeom>
        </p:spPr>
        <p:txBody>
          <a:bodyPr wrap="square">
            <a:spAutoFit/>
          </a:bodyPr>
          <a:lstStyle/>
          <a:p>
            <a:pPr algn="ctr"/>
            <a:r>
              <a:rPr lang="ru-RU" sz="2000" b="1" dirty="0">
                <a:solidFill>
                  <a:schemeClr val="accent3">
                    <a:lumMod val="50000"/>
                  </a:schemeClr>
                </a:solidFill>
              </a:rPr>
              <a:t>Расходы бюджета по разделам, тыс. руб.</a:t>
            </a:r>
          </a:p>
        </p:txBody>
      </p:sp>
    </p:spTree>
    <p:extLst>
      <p:ext uri="{BB962C8B-B14F-4D97-AF65-F5344CB8AC3E}">
        <p14:creationId xmlns:p14="http://schemas.microsoft.com/office/powerpoint/2010/main" val="35474109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179512" y="188640"/>
            <a:ext cx="8568951" cy="504056"/>
          </a:xfrm>
        </p:spPr>
        <p:txBody>
          <a:bodyPr>
            <a:noAutofit/>
          </a:bodyPr>
          <a:lstStyle/>
          <a:p>
            <a:pPr marL="0" indent="0" algn="ctr">
              <a:buNone/>
            </a:pPr>
            <a:r>
              <a:rPr lang="ru-RU" sz="2000" b="1" dirty="0">
                <a:solidFill>
                  <a:schemeClr val="accent3">
                    <a:lumMod val="50000"/>
                  </a:schemeClr>
                </a:solidFill>
              </a:rPr>
              <a:t>Структура расходов бюджета по КОСГУ, тыс. руб.</a:t>
            </a:r>
          </a:p>
        </p:txBody>
      </p:sp>
      <p:graphicFrame>
        <p:nvGraphicFramePr>
          <p:cNvPr id="8" name="Объект 7"/>
          <p:cNvGraphicFramePr>
            <a:graphicFrameLocks noGrp="1"/>
          </p:cNvGraphicFramePr>
          <p:nvPr>
            <p:ph sz="quarter" idx="2"/>
            <p:extLst>
              <p:ext uri="{D42A27DB-BD31-4B8C-83A1-F6EECF244321}">
                <p14:modId xmlns:p14="http://schemas.microsoft.com/office/powerpoint/2010/main" val="1905054075"/>
              </p:ext>
            </p:extLst>
          </p:nvPr>
        </p:nvGraphicFramePr>
        <p:xfrm>
          <a:off x="179512" y="764704"/>
          <a:ext cx="8568952" cy="5672678"/>
        </p:xfrm>
        <a:graphic>
          <a:graphicData uri="http://schemas.openxmlformats.org/drawingml/2006/table">
            <a:tbl>
              <a:tblPr firstRow="1" bandRow="1">
                <a:tableStyleId>{69C7853C-536D-4A76-A0AE-DD22124D55A5}</a:tableStyleId>
              </a:tblPr>
              <a:tblGrid>
                <a:gridCol w="5301512">
                  <a:extLst>
                    <a:ext uri="{9D8B030D-6E8A-4147-A177-3AD203B41FA5}">
                      <a16:colId xmlns:a16="http://schemas.microsoft.com/office/drawing/2014/main" val="20000"/>
                    </a:ext>
                  </a:extLst>
                </a:gridCol>
                <a:gridCol w="1452469">
                  <a:extLst>
                    <a:ext uri="{9D8B030D-6E8A-4147-A177-3AD203B41FA5}">
                      <a16:colId xmlns:a16="http://schemas.microsoft.com/office/drawing/2014/main" val="20001"/>
                    </a:ext>
                  </a:extLst>
                </a:gridCol>
                <a:gridCol w="1814971">
                  <a:extLst>
                    <a:ext uri="{9D8B030D-6E8A-4147-A177-3AD203B41FA5}">
                      <a16:colId xmlns:a16="http://schemas.microsoft.com/office/drawing/2014/main" val="20002"/>
                    </a:ext>
                  </a:extLst>
                </a:gridCol>
              </a:tblGrid>
              <a:tr h="649294">
                <a:tc>
                  <a:txBody>
                    <a:bodyPr/>
                    <a:lstStyle/>
                    <a:p>
                      <a:pPr algn="ctr" fontAlgn="b"/>
                      <a:r>
                        <a:rPr lang="ru-RU" sz="1200" u="none" strike="noStrike" dirty="0">
                          <a:solidFill>
                            <a:schemeClr val="accent3">
                              <a:lumMod val="50000"/>
                            </a:schemeClr>
                          </a:solidFill>
                          <a:effectLst/>
                        </a:rPr>
                        <a:t>Наименование</a:t>
                      </a:r>
                      <a:endParaRPr lang="ru-RU" sz="12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200" u="none" strike="noStrike" dirty="0">
                          <a:solidFill>
                            <a:schemeClr val="accent3">
                              <a:lumMod val="50000"/>
                            </a:schemeClr>
                          </a:solidFill>
                          <a:effectLst/>
                        </a:rPr>
                        <a:t>КОСГУ</a:t>
                      </a:r>
                      <a:endParaRPr lang="ru-RU" sz="12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200" u="none" strike="noStrike" dirty="0">
                          <a:solidFill>
                            <a:schemeClr val="accent3">
                              <a:lumMod val="50000"/>
                            </a:schemeClr>
                          </a:solidFill>
                          <a:effectLst/>
                        </a:rPr>
                        <a:t>Включено в проект на 2024 год , всего</a:t>
                      </a:r>
                      <a:endParaRPr lang="ru-RU" sz="12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0"/>
                  </a:ext>
                </a:extLst>
              </a:tr>
              <a:tr h="329899">
                <a:tc>
                  <a:txBody>
                    <a:bodyPr/>
                    <a:lstStyle/>
                    <a:p>
                      <a:pPr algn="l" fontAlgn="b"/>
                      <a:r>
                        <a:rPr lang="ru-RU" sz="1300" u="none" strike="noStrike" dirty="0">
                          <a:solidFill>
                            <a:schemeClr val="accent3">
                              <a:lumMod val="50000"/>
                            </a:schemeClr>
                          </a:solidFill>
                          <a:effectLst/>
                        </a:rPr>
                        <a:t>Заработная плата</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211</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en-US" sz="1300" u="none" strike="noStrike" dirty="0">
                          <a:solidFill>
                            <a:schemeClr val="accent3">
                              <a:lumMod val="50000"/>
                            </a:schemeClr>
                          </a:solidFill>
                          <a:effectLst/>
                        </a:rPr>
                        <a:t>725 163</a:t>
                      </a:r>
                      <a:r>
                        <a:rPr lang="ru-RU" sz="1300" u="none" strike="noStrike" dirty="0">
                          <a:solidFill>
                            <a:schemeClr val="accent3">
                              <a:lumMod val="50000"/>
                            </a:schemeClr>
                          </a:solidFill>
                          <a:effectLst/>
                        </a:rPr>
                        <a:t>,1</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1"/>
                  </a:ext>
                </a:extLst>
              </a:tr>
              <a:tr h="329899">
                <a:tc>
                  <a:txBody>
                    <a:bodyPr/>
                    <a:lstStyle/>
                    <a:p>
                      <a:pPr algn="l" fontAlgn="b"/>
                      <a:r>
                        <a:rPr lang="ru-RU" sz="1300" u="none" strike="noStrike" dirty="0">
                          <a:solidFill>
                            <a:schemeClr val="accent3">
                              <a:lumMod val="50000"/>
                            </a:schemeClr>
                          </a:solidFill>
                          <a:effectLst/>
                        </a:rPr>
                        <a:t>Начисления на выплаты по оплате труда</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213</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en-US" sz="1300" u="none" strike="noStrike" dirty="0">
                          <a:solidFill>
                            <a:schemeClr val="accent3">
                              <a:lumMod val="50000"/>
                            </a:schemeClr>
                          </a:solidFill>
                          <a:effectLst/>
                        </a:rPr>
                        <a:t>218 825</a:t>
                      </a:r>
                      <a:r>
                        <a:rPr lang="ru-RU" sz="1300" u="none" strike="noStrike" dirty="0">
                          <a:solidFill>
                            <a:schemeClr val="accent3">
                              <a:lumMod val="50000"/>
                            </a:schemeClr>
                          </a:solidFill>
                          <a:effectLst/>
                        </a:rPr>
                        <a:t>,</a:t>
                      </a:r>
                      <a:r>
                        <a:rPr lang="en-US" sz="1300" u="none" strike="noStrike" dirty="0">
                          <a:solidFill>
                            <a:schemeClr val="accent3">
                              <a:lumMod val="50000"/>
                            </a:schemeClr>
                          </a:solidFill>
                          <a:effectLst/>
                        </a:rPr>
                        <a:t>3</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2"/>
                  </a:ext>
                </a:extLst>
              </a:tr>
              <a:tr h="329899">
                <a:tc>
                  <a:txBody>
                    <a:bodyPr/>
                    <a:lstStyle/>
                    <a:p>
                      <a:pPr algn="l" fontAlgn="b"/>
                      <a:r>
                        <a:rPr lang="ru-RU" sz="1300" u="none" strike="noStrike" dirty="0">
                          <a:solidFill>
                            <a:schemeClr val="accent3">
                              <a:lumMod val="50000"/>
                            </a:schemeClr>
                          </a:solidFill>
                          <a:effectLst/>
                        </a:rPr>
                        <a:t>Прочие несоциальные выплаты персоналу в натуральной форме</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214</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en-US" sz="1300" u="none" strike="noStrike" dirty="0">
                          <a:solidFill>
                            <a:schemeClr val="accent3">
                              <a:lumMod val="50000"/>
                            </a:schemeClr>
                          </a:solidFill>
                          <a:effectLst/>
                        </a:rPr>
                        <a:t>880</a:t>
                      </a:r>
                      <a:r>
                        <a:rPr lang="ru-RU" sz="1300" u="none" strike="noStrike" dirty="0">
                          <a:solidFill>
                            <a:schemeClr val="accent3">
                              <a:lumMod val="50000"/>
                            </a:schemeClr>
                          </a:solidFill>
                          <a:effectLst/>
                        </a:rPr>
                        <a:t>,</a:t>
                      </a:r>
                      <a:r>
                        <a:rPr lang="en-US" sz="1300" u="none" strike="noStrike" dirty="0">
                          <a:solidFill>
                            <a:schemeClr val="accent3">
                              <a:lumMod val="50000"/>
                            </a:schemeClr>
                          </a:solidFill>
                          <a:effectLst/>
                        </a:rPr>
                        <a:t>0</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3"/>
                  </a:ext>
                </a:extLst>
              </a:tr>
              <a:tr h="329899">
                <a:tc>
                  <a:txBody>
                    <a:bodyPr/>
                    <a:lstStyle/>
                    <a:p>
                      <a:pPr algn="l" fontAlgn="b"/>
                      <a:r>
                        <a:rPr lang="ru-RU" sz="1300" u="none" strike="noStrike" dirty="0">
                          <a:solidFill>
                            <a:schemeClr val="accent3">
                              <a:lumMod val="50000"/>
                            </a:schemeClr>
                          </a:solidFill>
                          <a:effectLst/>
                        </a:rPr>
                        <a:t>Услуги связи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221</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en-US" sz="1300" b="0" i="0" u="none" strike="noStrike" dirty="0">
                          <a:solidFill>
                            <a:schemeClr val="accent3">
                              <a:lumMod val="50000"/>
                            </a:schemeClr>
                          </a:solidFill>
                          <a:effectLst/>
                          <a:latin typeface="+mn-lt"/>
                        </a:rPr>
                        <a:t>4</a:t>
                      </a:r>
                      <a:r>
                        <a:rPr lang="en-US" sz="1300" b="0" i="0" u="none" strike="noStrike" baseline="0" dirty="0">
                          <a:solidFill>
                            <a:schemeClr val="accent3">
                              <a:lumMod val="50000"/>
                            </a:schemeClr>
                          </a:solidFill>
                          <a:effectLst/>
                          <a:latin typeface="+mn-lt"/>
                        </a:rPr>
                        <a:t> 546</a:t>
                      </a:r>
                      <a:r>
                        <a:rPr lang="ru-RU" sz="1300" b="0" i="0" u="none" strike="noStrike" baseline="0" dirty="0">
                          <a:solidFill>
                            <a:schemeClr val="accent3">
                              <a:lumMod val="50000"/>
                            </a:schemeClr>
                          </a:solidFill>
                          <a:effectLst/>
                          <a:latin typeface="+mn-lt"/>
                        </a:rPr>
                        <a:t>,</a:t>
                      </a:r>
                      <a:r>
                        <a:rPr lang="en-US" sz="1300" b="0" i="0" u="none" strike="noStrike" baseline="0" dirty="0">
                          <a:solidFill>
                            <a:schemeClr val="accent3">
                              <a:lumMod val="50000"/>
                            </a:schemeClr>
                          </a:solidFill>
                          <a:effectLst/>
                          <a:latin typeface="+mn-lt"/>
                        </a:rPr>
                        <a:t>5</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4"/>
                  </a:ext>
                </a:extLst>
              </a:tr>
              <a:tr h="329899">
                <a:tc>
                  <a:txBody>
                    <a:bodyPr/>
                    <a:lstStyle/>
                    <a:p>
                      <a:pPr algn="l" fontAlgn="b"/>
                      <a:r>
                        <a:rPr lang="ru-RU" sz="1300" u="none" strike="noStrike" dirty="0">
                          <a:solidFill>
                            <a:schemeClr val="accent3">
                              <a:lumMod val="50000"/>
                            </a:schemeClr>
                          </a:solidFill>
                          <a:effectLst/>
                        </a:rPr>
                        <a:t>Транспортные услуги</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222</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a:t>
                      </a:r>
                      <a:r>
                        <a:rPr lang="en-US" sz="1300" u="none" strike="noStrike" dirty="0">
                          <a:solidFill>
                            <a:schemeClr val="accent3">
                              <a:lumMod val="50000"/>
                            </a:schemeClr>
                          </a:solidFill>
                          <a:effectLst/>
                        </a:rPr>
                        <a:t>5</a:t>
                      </a:r>
                      <a:r>
                        <a:rPr lang="en-US" sz="1300" u="none" strike="noStrike" baseline="0" dirty="0">
                          <a:solidFill>
                            <a:schemeClr val="accent3">
                              <a:lumMod val="50000"/>
                            </a:schemeClr>
                          </a:solidFill>
                          <a:effectLst/>
                        </a:rPr>
                        <a:t> 579</a:t>
                      </a:r>
                      <a:r>
                        <a:rPr lang="ru-RU" sz="1300" u="none" strike="noStrike" baseline="0" dirty="0">
                          <a:solidFill>
                            <a:schemeClr val="accent3">
                              <a:lumMod val="50000"/>
                            </a:schemeClr>
                          </a:solidFill>
                          <a:effectLst/>
                        </a:rPr>
                        <a:t>,4</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5"/>
                  </a:ext>
                </a:extLst>
              </a:tr>
              <a:tr h="329899">
                <a:tc>
                  <a:txBody>
                    <a:bodyPr/>
                    <a:lstStyle/>
                    <a:p>
                      <a:pPr algn="l" fontAlgn="b"/>
                      <a:r>
                        <a:rPr lang="ru-RU" sz="1300" u="none" strike="noStrike" dirty="0">
                          <a:solidFill>
                            <a:schemeClr val="accent3">
                              <a:lumMod val="50000"/>
                            </a:schemeClr>
                          </a:solidFill>
                          <a:effectLst/>
                        </a:rPr>
                        <a:t>Коммунальные услуги</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223</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en-US" sz="1300" u="none" strike="noStrike" dirty="0">
                          <a:solidFill>
                            <a:schemeClr val="accent3">
                              <a:lumMod val="50000"/>
                            </a:schemeClr>
                          </a:solidFill>
                          <a:effectLst/>
                        </a:rPr>
                        <a:t>88 039</a:t>
                      </a:r>
                      <a:r>
                        <a:rPr lang="ru-RU" sz="1300" u="none" strike="noStrike" dirty="0">
                          <a:solidFill>
                            <a:schemeClr val="accent3">
                              <a:lumMod val="50000"/>
                            </a:schemeClr>
                          </a:solidFill>
                          <a:effectLst/>
                        </a:rPr>
                        <a:t>,</a:t>
                      </a:r>
                      <a:r>
                        <a:rPr lang="en-US" sz="1300" u="none" strike="noStrike" dirty="0">
                          <a:solidFill>
                            <a:schemeClr val="accent3">
                              <a:lumMod val="50000"/>
                            </a:schemeClr>
                          </a:solidFill>
                          <a:effectLst/>
                        </a:rPr>
                        <a:t>0</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6"/>
                  </a:ext>
                </a:extLst>
              </a:tr>
              <a:tr h="329899">
                <a:tc>
                  <a:txBody>
                    <a:bodyPr/>
                    <a:lstStyle/>
                    <a:p>
                      <a:pPr algn="l" fontAlgn="b"/>
                      <a:r>
                        <a:rPr lang="ru-RU" sz="1300" u="none" strike="noStrike" dirty="0">
                          <a:solidFill>
                            <a:schemeClr val="accent3">
                              <a:lumMod val="50000"/>
                            </a:schemeClr>
                          </a:solidFill>
                          <a:effectLst/>
                        </a:rPr>
                        <a:t>Арендная плата  за  пользование имуществом</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224</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en-US" sz="1300" u="none" strike="noStrike" dirty="0">
                          <a:solidFill>
                            <a:schemeClr val="accent3">
                              <a:lumMod val="50000"/>
                            </a:schemeClr>
                          </a:solidFill>
                          <a:effectLst/>
                        </a:rPr>
                        <a:t>4 740</a:t>
                      </a:r>
                      <a:r>
                        <a:rPr lang="ru-RU" sz="1300" u="none" strike="noStrike" dirty="0">
                          <a:solidFill>
                            <a:schemeClr val="accent3">
                              <a:lumMod val="50000"/>
                            </a:schemeClr>
                          </a:solidFill>
                          <a:effectLst/>
                        </a:rPr>
                        <a:t>,</a:t>
                      </a:r>
                      <a:r>
                        <a:rPr lang="en-US" sz="1300" u="none" strike="noStrike" dirty="0">
                          <a:solidFill>
                            <a:schemeClr val="accent3">
                              <a:lumMod val="50000"/>
                            </a:schemeClr>
                          </a:solidFill>
                          <a:effectLst/>
                        </a:rPr>
                        <a:t>0</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7"/>
                  </a:ext>
                </a:extLst>
              </a:tr>
              <a:tr h="329899">
                <a:tc>
                  <a:txBody>
                    <a:bodyPr/>
                    <a:lstStyle/>
                    <a:p>
                      <a:pPr algn="l" fontAlgn="b"/>
                      <a:r>
                        <a:rPr lang="ru-RU" sz="1300" u="none" strike="noStrike" dirty="0">
                          <a:solidFill>
                            <a:schemeClr val="accent3">
                              <a:lumMod val="50000"/>
                            </a:schemeClr>
                          </a:solidFill>
                          <a:effectLst/>
                        </a:rPr>
                        <a:t>Работы, услуги по содержанию имущества</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225</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en-US" sz="1300" u="none" strike="noStrike" dirty="0">
                          <a:solidFill>
                            <a:schemeClr val="accent3">
                              <a:lumMod val="50000"/>
                            </a:schemeClr>
                          </a:solidFill>
                          <a:effectLst/>
                        </a:rPr>
                        <a:t>130 478</a:t>
                      </a:r>
                      <a:r>
                        <a:rPr lang="ru-RU" sz="1300" u="none" strike="noStrike" dirty="0">
                          <a:solidFill>
                            <a:schemeClr val="accent3">
                              <a:lumMod val="50000"/>
                            </a:schemeClr>
                          </a:solidFill>
                          <a:effectLst/>
                        </a:rPr>
                        <a:t>,</a:t>
                      </a:r>
                      <a:r>
                        <a:rPr lang="en-US" sz="1300" u="none" strike="noStrike" dirty="0">
                          <a:solidFill>
                            <a:schemeClr val="accent3">
                              <a:lumMod val="50000"/>
                            </a:schemeClr>
                          </a:solidFill>
                          <a:effectLst/>
                        </a:rPr>
                        <a:t>1</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8"/>
                  </a:ext>
                </a:extLst>
              </a:tr>
              <a:tr h="329899">
                <a:tc>
                  <a:txBody>
                    <a:bodyPr/>
                    <a:lstStyle/>
                    <a:p>
                      <a:pPr algn="l" fontAlgn="b"/>
                      <a:r>
                        <a:rPr lang="ru-RU" sz="1300" u="none" strike="noStrike" dirty="0">
                          <a:solidFill>
                            <a:schemeClr val="accent3">
                              <a:lumMod val="50000"/>
                            </a:schemeClr>
                          </a:solidFill>
                          <a:effectLst/>
                        </a:rPr>
                        <a:t>Прочие работы, услуги</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226</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en-US" sz="1300" u="none" strike="noStrike" dirty="0">
                          <a:solidFill>
                            <a:schemeClr val="accent3">
                              <a:lumMod val="50000"/>
                            </a:schemeClr>
                          </a:solidFill>
                          <a:effectLst/>
                        </a:rPr>
                        <a:t>45 396</a:t>
                      </a:r>
                      <a:r>
                        <a:rPr lang="ru-RU" sz="1300" u="none" strike="noStrike" dirty="0">
                          <a:solidFill>
                            <a:schemeClr val="accent3">
                              <a:lumMod val="50000"/>
                            </a:schemeClr>
                          </a:solidFill>
                          <a:effectLst/>
                        </a:rPr>
                        <a:t>,</a:t>
                      </a:r>
                      <a:r>
                        <a:rPr lang="en-US" sz="1300" u="none" strike="noStrike" dirty="0">
                          <a:solidFill>
                            <a:schemeClr val="accent3">
                              <a:lumMod val="50000"/>
                            </a:schemeClr>
                          </a:solidFill>
                          <a:effectLst/>
                        </a:rPr>
                        <a:t>4</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09"/>
                  </a:ext>
                </a:extLst>
              </a:tr>
              <a:tr h="329899">
                <a:tc>
                  <a:txBody>
                    <a:bodyPr/>
                    <a:lstStyle/>
                    <a:p>
                      <a:pPr algn="l" fontAlgn="b"/>
                      <a:r>
                        <a:rPr lang="ru-RU" sz="1300" u="none" strike="noStrike" dirty="0">
                          <a:solidFill>
                            <a:schemeClr val="accent3">
                              <a:lumMod val="50000"/>
                            </a:schemeClr>
                          </a:solidFill>
                          <a:effectLst/>
                        </a:rPr>
                        <a:t>Страхование</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227</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491,4</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10"/>
                  </a:ext>
                </a:extLst>
              </a:tr>
              <a:tr h="329899">
                <a:tc>
                  <a:txBody>
                    <a:bodyPr/>
                    <a:lstStyle/>
                    <a:p>
                      <a:pPr algn="l" fontAlgn="b"/>
                      <a:r>
                        <a:rPr lang="ru-RU" sz="1300" u="none" strike="noStrike" dirty="0">
                          <a:solidFill>
                            <a:schemeClr val="accent3">
                              <a:lumMod val="50000"/>
                            </a:schemeClr>
                          </a:solidFill>
                          <a:effectLst/>
                        </a:rPr>
                        <a:t>Обслуживание внутреннего долга</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231</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7,0</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12"/>
                  </a:ext>
                </a:extLst>
              </a:tr>
              <a:tr h="462616">
                <a:tc>
                  <a:txBody>
                    <a:bodyPr/>
                    <a:lstStyle/>
                    <a:p>
                      <a:pPr algn="l" fontAlgn="b"/>
                      <a:r>
                        <a:rPr lang="ru-RU" sz="1300" u="none" strike="noStrike" dirty="0">
                          <a:solidFill>
                            <a:schemeClr val="accent3">
                              <a:lumMod val="50000"/>
                            </a:schemeClr>
                          </a:solidFill>
                          <a:effectLst/>
                        </a:rPr>
                        <a:t>Безвозмездные перечисления</a:t>
                      </a:r>
                      <a:r>
                        <a:rPr lang="ru-RU" sz="1300" u="none" strike="noStrike" baseline="0" dirty="0">
                          <a:solidFill>
                            <a:schemeClr val="accent3">
                              <a:lumMod val="50000"/>
                            </a:schemeClr>
                          </a:solidFill>
                          <a:effectLst/>
                        </a:rPr>
                        <a:t> текущего характера </a:t>
                      </a:r>
                      <a:r>
                        <a:rPr lang="ru-RU" sz="1300" u="none" strike="noStrike" dirty="0">
                          <a:solidFill>
                            <a:schemeClr val="accent3">
                              <a:lumMod val="50000"/>
                            </a:schemeClr>
                          </a:solidFill>
                          <a:effectLst/>
                        </a:rPr>
                        <a:t>муниципальным учреждениям</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241</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151 532,5</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13"/>
                  </a:ext>
                </a:extLst>
              </a:tr>
              <a:tr h="329899">
                <a:tc>
                  <a:txBody>
                    <a:bodyPr/>
                    <a:lstStyle/>
                    <a:p>
                      <a:pPr algn="l" fontAlgn="b"/>
                      <a:r>
                        <a:rPr lang="ru-RU" sz="1300" u="none" strike="noStrike" dirty="0">
                          <a:solidFill>
                            <a:schemeClr val="accent3">
                              <a:lumMod val="50000"/>
                            </a:schemeClr>
                          </a:solidFill>
                          <a:effectLst/>
                        </a:rPr>
                        <a:t>Безвозмездные перечисления иным финансовым организациям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243</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algn="ctr" fontAlgn="b"/>
                      <a:r>
                        <a:rPr lang="ru-RU" sz="1300" u="none" strike="noStrike" dirty="0">
                          <a:solidFill>
                            <a:schemeClr val="accent3">
                              <a:lumMod val="50000"/>
                            </a:schemeClr>
                          </a:solidFill>
                          <a:effectLst/>
                        </a:rPr>
                        <a:t>23 848,0</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14"/>
                  </a:ext>
                </a:extLst>
              </a:tr>
              <a:tr h="329899">
                <a:tc>
                  <a:txBody>
                    <a:bodyPr/>
                    <a:lstStyle/>
                    <a:p>
                      <a:pPr marL="0" algn="ctr" rtl="0" eaLnBrk="1" fontAlgn="b" latinLnBrk="0" hangingPunct="1"/>
                      <a:r>
                        <a:rPr kumimoji="0" lang="ru-RU" sz="1300" u="none" strike="noStrike" kern="1200" dirty="0">
                          <a:solidFill>
                            <a:schemeClr val="accent3">
                              <a:lumMod val="50000"/>
                            </a:schemeClr>
                          </a:solidFill>
                          <a:effectLst/>
                        </a:rPr>
                        <a:t>Безвозмездные перечисления некоммерческим организациям и физическим лицам - производителям товаров, работ и услуг на производство</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246</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729,5</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8000"/>
                      </a:schemeClr>
                    </a:solidFill>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3986549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7488832" cy="792088"/>
          </a:xfrm>
        </p:spPr>
        <p:txBody>
          <a:bodyPr>
            <a:normAutofit/>
          </a:bodyPr>
          <a:lstStyle/>
          <a:p>
            <a:pPr marL="0" indent="0" algn="ctr">
              <a:buNone/>
            </a:pPr>
            <a:r>
              <a:rPr lang="ru-RU" sz="2000" b="1" dirty="0">
                <a:solidFill>
                  <a:schemeClr val="accent3">
                    <a:lumMod val="50000"/>
                  </a:schemeClr>
                </a:solidFill>
                <a:latin typeface="+mn-lt"/>
              </a:rPr>
              <a:t>Принцип прозрачности (открытости) бюджетной системы Российской Федерации означает:</a:t>
            </a:r>
            <a:endParaRPr lang="ru-RU" sz="2000" b="1" dirty="0">
              <a:solidFill>
                <a:schemeClr val="accent3">
                  <a:lumMod val="50000"/>
                </a:schemeClr>
              </a:solidFill>
              <a:effectLst>
                <a:reflection blurRad="6350" stA="55000" endA="300" endPos="45500" dir="5400000" sy="-100000" algn="bl" rotWithShape="0"/>
              </a:effectLst>
              <a:latin typeface="+mn-lt"/>
            </a:endParaRPr>
          </a:p>
        </p:txBody>
      </p:sp>
      <p:sp>
        <p:nvSpPr>
          <p:cNvPr id="12" name="Объект 11"/>
          <p:cNvSpPr>
            <a:spLocks noGrp="1"/>
          </p:cNvSpPr>
          <p:nvPr>
            <p:ph type="body" sz="half" idx="4294967295"/>
          </p:nvPr>
        </p:nvSpPr>
        <p:spPr>
          <a:xfrm>
            <a:off x="107504" y="1268760"/>
            <a:ext cx="8640960" cy="5328592"/>
          </a:xfrm>
        </p:spPr>
        <p:txBody>
          <a:bodyPr>
            <a:noAutofit/>
          </a:bodyPr>
          <a:lstStyle/>
          <a:p>
            <a:pPr marL="560070" indent="-285750" algn="just">
              <a:buFont typeface="Wingdings" pitchFamily="2" charset="2"/>
              <a:buChar char="Ø"/>
            </a:pPr>
            <a:r>
              <a:rPr lang="ru-RU" sz="1500" dirty="0">
                <a:solidFill>
                  <a:schemeClr val="accent4">
                    <a:lumMod val="50000"/>
                  </a:schemeClr>
                </a:solidFill>
              </a:rPr>
              <a:t>Обязательное опубликование в средствах массовой информации утвержденных бюджетов об их исполнении.</a:t>
            </a:r>
          </a:p>
          <a:p>
            <a:pPr marL="560070" indent="-285750" algn="just">
              <a:buNone/>
            </a:pPr>
            <a:endParaRPr lang="ru-RU" sz="1500" dirty="0">
              <a:solidFill>
                <a:schemeClr val="accent4">
                  <a:lumMod val="50000"/>
                </a:schemeClr>
              </a:solidFill>
            </a:endParaRPr>
          </a:p>
          <a:p>
            <a:pPr marL="560070" indent="-285750" algn="just">
              <a:buFont typeface="Wingdings" pitchFamily="2" charset="2"/>
              <a:buChar char="Ø"/>
            </a:pPr>
            <a:r>
              <a:rPr lang="ru-RU" sz="1500" dirty="0">
                <a:solidFill>
                  <a:schemeClr val="accent4">
                    <a:lumMod val="50000"/>
                  </a:schemeClr>
                </a:solidFill>
              </a:rPr>
              <a:t>Доступность иных сведений о бюджетах.</a:t>
            </a:r>
          </a:p>
          <a:p>
            <a:pPr marL="560070" indent="-285750" algn="just">
              <a:buNone/>
            </a:pPr>
            <a:endParaRPr lang="ru-RU" sz="1500" dirty="0">
              <a:solidFill>
                <a:schemeClr val="accent4">
                  <a:lumMod val="50000"/>
                </a:schemeClr>
              </a:solidFill>
            </a:endParaRPr>
          </a:p>
          <a:p>
            <a:pPr marL="560070" indent="-285750" algn="just">
              <a:buFont typeface="Wingdings" pitchFamily="2" charset="2"/>
              <a:buChar char="Ø"/>
            </a:pPr>
            <a:r>
              <a:rPr lang="ru-RU" sz="1500" dirty="0">
                <a:solidFill>
                  <a:schemeClr val="accent4">
                    <a:lumMod val="50000"/>
                  </a:schemeClr>
                </a:solidFill>
              </a:rPr>
              <a:t>Обязательная открытость для общества и средств массовой информации проектов бюджетов, обеспечение доступа к информации на едином портале бюджетной системы Российской Федерации в сети «Интернет».</a:t>
            </a:r>
          </a:p>
          <a:p>
            <a:pPr marL="560070" indent="-285750" algn="just">
              <a:buNone/>
            </a:pPr>
            <a:endParaRPr lang="ru-RU" sz="1500" dirty="0">
              <a:solidFill>
                <a:schemeClr val="accent4">
                  <a:lumMod val="50000"/>
                </a:schemeClr>
              </a:solidFill>
            </a:endParaRPr>
          </a:p>
          <a:p>
            <a:pPr marL="560070" indent="-285750" algn="just">
              <a:buFont typeface="Wingdings" pitchFamily="2" charset="2"/>
              <a:buChar char="Ø"/>
            </a:pPr>
            <a:r>
              <a:rPr lang="ru-RU" sz="1500" dirty="0">
                <a:solidFill>
                  <a:schemeClr val="accent4">
                    <a:lumMod val="50000"/>
                  </a:schemeClr>
                </a:solidFill>
              </a:rPr>
              <a:t>Преемственность бюджетной классификации Российской Федерации, а также обеспечение сопоставимости показателей бюджета отчетного, текущего и очередного финансового года.</a:t>
            </a:r>
          </a:p>
          <a:p>
            <a:pPr marL="560070" indent="-285750" algn="just">
              <a:buNone/>
            </a:pPr>
            <a:endParaRPr lang="ru-RU" sz="1500" dirty="0">
              <a:solidFill>
                <a:schemeClr val="accent4">
                  <a:lumMod val="50000"/>
                </a:schemeClr>
              </a:solidFill>
            </a:endParaRPr>
          </a:p>
          <a:p>
            <a:pPr marL="560070" indent="-285750" algn="just">
              <a:buFont typeface="Wingdings" pitchFamily="2" charset="2"/>
              <a:buChar char="Ø"/>
            </a:pPr>
            <a:r>
              <a:rPr lang="ru-RU" sz="1500" dirty="0">
                <a:solidFill>
                  <a:schemeClr val="accent4">
                    <a:lumMod val="50000"/>
                  </a:schemeClr>
                </a:solidFill>
              </a:rPr>
              <a:t>Повышение принципа прозрачности и открытости управления общественными финансами является одним из приоритетов деятельности  финансовых органов. Реализация принципа открытости бюджетов закреплена  Бюджетным кодексом.</a:t>
            </a:r>
          </a:p>
          <a:p>
            <a:pPr indent="363538" algn="r">
              <a:buClrTx/>
            </a:pPr>
            <a:endParaRPr lang="ru-RU" sz="1500" dirty="0">
              <a:solidFill>
                <a:schemeClr val="accent4">
                  <a:lumMod val="50000"/>
                </a:schemeClr>
              </a:solidFill>
            </a:endParaRPr>
          </a:p>
          <a:p>
            <a:pPr indent="0">
              <a:buClrTx/>
              <a:buNone/>
            </a:pPr>
            <a:r>
              <a:rPr lang="ru-RU" sz="1500" dirty="0">
                <a:solidFill>
                  <a:schemeClr val="accent4">
                    <a:lumMod val="50000"/>
                  </a:schemeClr>
                </a:solidFill>
              </a:rPr>
              <a:t>Бюджетный кодекс Российской Федерации, статья 36</a:t>
            </a:r>
          </a:p>
        </p:txBody>
      </p:sp>
      <p:sp>
        <p:nvSpPr>
          <p:cNvPr id="4" name="Номер слайда 3"/>
          <p:cNvSpPr>
            <a:spLocks noGrp="1"/>
          </p:cNvSpPr>
          <p:nvPr>
            <p:ph type="sldNum" sz="quarter" idx="11"/>
          </p:nvPr>
        </p:nvSpPr>
        <p:spPr/>
        <p:txBody>
          <a:bodyPr/>
          <a:lstStyle/>
          <a:p>
            <a:fld id="{A0A62314-6350-4730-82A5-F729173FFB84}" type="slidenum">
              <a:rPr lang="ru-RU" smtClean="0"/>
              <a:pPr/>
              <a:t>3</a:t>
            </a:fld>
            <a:endParaRPr lang="ru-RU"/>
          </a:p>
        </p:txBody>
      </p:sp>
    </p:spTree>
    <p:extLst>
      <p:ext uri="{BB962C8B-B14F-4D97-AF65-F5344CB8AC3E}">
        <p14:creationId xmlns:p14="http://schemas.microsoft.com/office/powerpoint/2010/main" val="17573619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649998351"/>
              </p:ext>
            </p:extLst>
          </p:nvPr>
        </p:nvGraphicFramePr>
        <p:xfrm>
          <a:off x="179512" y="404664"/>
          <a:ext cx="8568952" cy="5844339"/>
        </p:xfrm>
        <a:graphic>
          <a:graphicData uri="http://schemas.openxmlformats.org/drawingml/2006/table">
            <a:tbl>
              <a:tblPr firstRow="1" bandRow="1">
                <a:tableStyleId>{69C7853C-536D-4A76-A0AE-DD22124D55A5}</a:tableStyleId>
              </a:tblPr>
              <a:tblGrid>
                <a:gridCol w="5400599">
                  <a:extLst>
                    <a:ext uri="{9D8B030D-6E8A-4147-A177-3AD203B41FA5}">
                      <a16:colId xmlns:a16="http://schemas.microsoft.com/office/drawing/2014/main" val="20000"/>
                    </a:ext>
                  </a:extLst>
                </a:gridCol>
                <a:gridCol w="1296144">
                  <a:extLst>
                    <a:ext uri="{9D8B030D-6E8A-4147-A177-3AD203B41FA5}">
                      <a16:colId xmlns:a16="http://schemas.microsoft.com/office/drawing/2014/main" val="20001"/>
                    </a:ext>
                  </a:extLst>
                </a:gridCol>
                <a:gridCol w="1872209">
                  <a:extLst>
                    <a:ext uri="{9D8B030D-6E8A-4147-A177-3AD203B41FA5}">
                      <a16:colId xmlns:a16="http://schemas.microsoft.com/office/drawing/2014/main" val="20002"/>
                    </a:ext>
                  </a:extLst>
                </a:gridCol>
              </a:tblGrid>
              <a:tr h="672684">
                <a:tc>
                  <a:txBody>
                    <a:bodyPr/>
                    <a:lstStyle/>
                    <a:p>
                      <a:pPr marL="0" algn="ctr" rtl="0" eaLnBrk="1" fontAlgn="b" latinLnBrk="0" hangingPunct="1"/>
                      <a:r>
                        <a:rPr kumimoji="0" lang="ru-RU" sz="1300" u="none" strike="noStrike" kern="1200" dirty="0">
                          <a:solidFill>
                            <a:schemeClr val="accent3">
                              <a:lumMod val="50000"/>
                            </a:schemeClr>
                          </a:solidFill>
                          <a:effectLst/>
                        </a:rPr>
                        <a:t>Наименование</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КОСГУ</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Включено в проект на 2024 год, всего</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0"/>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Безвозмездные перечисления бюджетам</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251</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114 857,8</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2"/>
                  </a:ext>
                </a:extLst>
              </a:tr>
              <a:tr h="426941">
                <a:tc>
                  <a:txBody>
                    <a:bodyPr/>
                    <a:lstStyle/>
                    <a:p>
                      <a:pPr marL="0" algn="ctr" rtl="0" eaLnBrk="1" fontAlgn="b" latinLnBrk="0" hangingPunct="1"/>
                      <a:r>
                        <a:rPr kumimoji="0" lang="ru-RU" sz="1300" u="none" strike="noStrike" kern="1200" dirty="0">
                          <a:solidFill>
                            <a:schemeClr val="accent3">
                              <a:lumMod val="50000"/>
                            </a:schemeClr>
                          </a:solidFill>
                          <a:effectLst/>
                        </a:rPr>
                        <a:t>Перечисления капитального характера другим бюджетам бюджетной системы Российской Федерации</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254</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57 918,3</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3"/>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Пособия по социальной помощи населению в денежной форме</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262</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33 873,8</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4"/>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Пособия по социальной помощи населению в натуральной форме</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263</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4 411,0</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5"/>
                  </a:ext>
                </a:extLst>
              </a:tr>
              <a:tr h="426941">
                <a:tc>
                  <a:txBody>
                    <a:bodyPr/>
                    <a:lstStyle/>
                    <a:p>
                      <a:pPr marL="0" algn="ctr" rtl="0" eaLnBrk="1" fontAlgn="b" latinLnBrk="0" hangingPunct="1"/>
                      <a:r>
                        <a:rPr kumimoji="0" lang="ru-RU" sz="1300" u="none" strike="noStrike" kern="1200" dirty="0">
                          <a:solidFill>
                            <a:schemeClr val="accent3">
                              <a:lumMod val="50000"/>
                            </a:schemeClr>
                          </a:solidFill>
                          <a:effectLst/>
                        </a:rPr>
                        <a:t>Пенсии, пособия, выплачиваемые работодателями, нанимателями бывшим работникам</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264</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10 408,0</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6"/>
                  </a:ext>
                </a:extLst>
              </a:tr>
              <a:tr h="405698">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Социальные пособия и компенсации персоналу в денежной форме</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266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latin typeface="+mn-lt"/>
                          <a:ea typeface="+mn-ea"/>
                          <a:cs typeface="+mn-cs"/>
                        </a:rPr>
                        <a:t>1 345,0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6"/>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Налоги, штрафы и сборы</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291</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4 776,1</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7"/>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Иные выплаты текущего характера физическим лицам</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296</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95,0</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8"/>
                  </a:ext>
                </a:extLst>
              </a:tr>
              <a:tr h="30446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ru-RU" sz="1300" u="none" strike="noStrike" kern="1200" dirty="0">
                          <a:solidFill>
                            <a:schemeClr val="accent3">
                              <a:lumMod val="50000"/>
                            </a:schemeClr>
                          </a:solidFill>
                          <a:effectLst/>
                        </a:rPr>
                        <a:t>Иные выплаты текущего характера организациям</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297</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12 100,0</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09"/>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Увеличение стоимости основных средств</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310</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352 801,7</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0"/>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Увеличение стоимости продуктов питания</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342</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57 943,4</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1"/>
                  </a:ext>
                </a:extLst>
              </a:tr>
              <a:tr h="30446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ru-RU" sz="1300" u="none" strike="noStrike" kern="1200" dirty="0">
                          <a:solidFill>
                            <a:schemeClr val="accent3">
                              <a:lumMod val="50000"/>
                            </a:schemeClr>
                          </a:solidFill>
                          <a:effectLst/>
                        </a:rPr>
                        <a:t>Увеличение стоимости горюче-смазочных материалов</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343</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14 476,1</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2"/>
                  </a:ext>
                </a:extLst>
              </a:tr>
              <a:tr h="304460">
                <a:tc>
                  <a:txBody>
                    <a:bodyPr/>
                    <a:lstStyle/>
                    <a:p>
                      <a:pPr marL="0" algn="ctr" rtl="0" eaLnBrk="1" fontAlgn="b" latinLnBrk="0" hangingPunct="1"/>
                      <a:r>
                        <a:rPr kumimoji="0" lang="ru-RU" sz="1300" u="none" strike="noStrike" kern="1200" dirty="0">
                          <a:solidFill>
                            <a:schemeClr val="accent3">
                              <a:lumMod val="50000"/>
                            </a:schemeClr>
                          </a:solidFill>
                          <a:effectLst/>
                        </a:rPr>
                        <a:t>Увеличение стоимости прочих материальных запасов</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346</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7 862,7</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3"/>
                  </a:ext>
                </a:extLst>
              </a:tr>
              <a:tr h="426941">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kumimoji="0" lang="ru-RU" sz="1300" u="none" strike="noStrike" kern="1200" dirty="0">
                          <a:solidFill>
                            <a:schemeClr val="accent3">
                              <a:lumMod val="50000"/>
                            </a:schemeClr>
                          </a:solidFill>
                          <a:effectLst/>
                        </a:rPr>
                        <a:t>Увеличение стоимости прочих материальных запасов однократного применения</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349</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u="none" strike="noStrike" kern="1200" dirty="0">
                          <a:solidFill>
                            <a:schemeClr val="accent3">
                              <a:lumMod val="50000"/>
                            </a:schemeClr>
                          </a:solidFill>
                          <a:effectLst/>
                        </a:rPr>
                        <a:t>480,5</a:t>
                      </a:r>
                      <a:endParaRPr kumimoji="0" lang="ru-RU" sz="130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4"/>
                  </a:ext>
                </a:extLst>
              </a:tr>
              <a:tr h="440534">
                <a:tc>
                  <a:txBody>
                    <a:bodyPr/>
                    <a:lstStyle/>
                    <a:p>
                      <a:pPr marL="0" algn="ctr" rtl="0" eaLnBrk="1" fontAlgn="b" latinLnBrk="0" hangingPunct="1"/>
                      <a:r>
                        <a:rPr kumimoji="0" lang="ru-RU" sz="1300" b="1" u="none" strike="noStrike" kern="1200" dirty="0">
                          <a:solidFill>
                            <a:schemeClr val="accent3">
                              <a:lumMod val="50000"/>
                            </a:schemeClr>
                          </a:solidFill>
                          <a:effectLst/>
                        </a:rPr>
                        <a:t>Итого расходы</a:t>
                      </a:r>
                      <a:endParaRPr kumimoji="0" lang="ru-RU" sz="1300" b="1"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b="1" u="none" strike="noStrike" kern="1200" dirty="0">
                          <a:solidFill>
                            <a:schemeClr val="accent3">
                              <a:lumMod val="50000"/>
                            </a:schemeClr>
                          </a:solidFill>
                          <a:effectLst/>
                        </a:rPr>
                        <a:t> </a:t>
                      </a:r>
                      <a:endParaRPr kumimoji="0" lang="ru-RU" sz="1300" b="1"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tc>
                  <a:txBody>
                    <a:bodyPr/>
                    <a:lstStyle/>
                    <a:p>
                      <a:pPr marL="0" algn="ctr" rtl="0" eaLnBrk="1" fontAlgn="b" latinLnBrk="0" hangingPunct="1"/>
                      <a:r>
                        <a:rPr kumimoji="0" lang="ru-RU" sz="1300" b="1" u="none" strike="noStrike" kern="1200" dirty="0">
                          <a:solidFill>
                            <a:schemeClr val="accent3">
                              <a:lumMod val="50000"/>
                            </a:schemeClr>
                          </a:solidFill>
                          <a:effectLst/>
                        </a:rPr>
                        <a:t>2 093 605,6</a:t>
                      </a:r>
                      <a:endParaRPr kumimoji="0" lang="ru-RU" sz="1300" b="1"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32000"/>
                      </a:schemeClr>
                    </a:solidFill>
                  </a:tcPr>
                </a:tc>
                <a:extLst>
                  <a:ext uri="{0D108BD9-81ED-4DB2-BD59-A6C34878D82A}">
                    <a16:rowId xmlns:a16="http://schemas.microsoft.com/office/drawing/2014/main" val="10015"/>
                  </a:ext>
                </a:extLst>
              </a:tr>
            </a:tbl>
          </a:graphicData>
        </a:graphic>
      </p:graphicFrame>
    </p:spTree>
    <p:extLst>
      <p:ext uri="{BB962C8B-B14F-4D97-AF65-F5344CB8AC3E}">
        <p14:creationId xmlns:p14="http://schemas.microsoft.com/office/powerpoint/2010/main" val="2505129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179512" y="188640"/>
            <a:ext cx="8496944" cy="1080120"/>
          </a:xfrm>
        </p:spPr>
        <p:txBody>
          <a:bodyPr>
            <a:noAutofit/>
          </a:bodyPr>
          <a:lstStyle/>
          <a:p>
            <a:pPr marL="45720" indent="0" algn="ctr">
              <a:buNone/>
            </a:pPr>
            <a:r>
              <a:rPr lang="ru-RU" sz="2000" b="1" dirty="0">
                <a:solidFill>
                  <a:schemeClr val="accent3">
                    <a:lumMod val="50000"/>
                  </a:schemeClr>
                </a:solidFill>
              </a:rPr>
              <a:t>«Программная» структура расходов бюджета Павловского муниципального района Воронежской области на 2024 год, тыс. руб.</a:t>
            </a:r>
          </a:p>
        </p:txBody>
      </p:sp>
      <p:graphicFrame>
        <p:nvGraphicFramePr>
          <p:cNvPr id="7" name="Объект 6"/>
          <p:cNvGraphicFramePr>
            <a:graphicFrameLocks noGrp="1"/>
          </p:cNvGraphicFramePr>
          <p:nvPr>
            <p:ph sz="quarter" idx="2"/>
            <p:extLst>
              <p:ext uri="{D42A27DB-BD31-4B8C-83A1-F6EECF244321}">
                <p14:modId xmlns:p14="http://schemas.microsoft.com/office/powerpoint/2010/main" val="2731921081"/>
              </p:ext>
            </p:extLst>
          </p:nvPr>
        </p:nvGraphicFramePr>
        <p:xfrm>
          <a:off x="179513" y="1308838"/>
          <a:ext cx="8568951" cy="5287809"/>
        </p:xfrm>
        <a:graphic>
          <a:graphicData uri="http://schemas.openxmlformats.org/drawingml/2006/table">
            <a:tbl>
              <a:tblPr firstRow="1" bandRow="1">
                <a:tableStyleId>{69C7853C-536D-4A76-A0AE-DD22124D55A5}</a:tableStyleId>
              </a:tblPr>
              <a:tblGrid>
                <a:gridCol w="3600399">
                  <a:extLst>
                    <a:ext uri="{9D8B030D-6E8A-4147-A177-3AD203B41FA5}">
                      <a16:colId xmlns:a16="http://schemas.microsoft.com/office/drawing/2014/main" val="20000"/>
                    </a:ext>
                  </a:extLst>
                </a:gridCol>
                <a:gridCol w="1368152">
                  <a:extLst>
                    <a:ext uri="{9D8B030D-6E8A-4147-A177-3AD203B41FA5}">
                      <a16:colId xmlns:a16="http://schemas.microsoft.com/office/drawing/2014/main" val="20001"/>
                    </a:ext>
                  </a:extLst>
                </a:gridCol>
                <a:gridCol w="1368152">
                  <a:extLst>
                    <a:ext uri="{9D8B030D-6E8A-4147-A177-3AD203B41FA5}">
                      <a16:colId xmlns:a16="http://schemas.microsoft.com/office/drawing/2014/main" val="20002"/>
                    </a:ext>
                  </a:extLst>
                </a:gridCol>
                <a:gridCol w="1160600">
                  <a:extLst>
                    <a:ext uri="{9D8B030D-6E8A-4147-A177-3AD203B41FA5}">
                      <a16:colId xmlns:a16="http://schemas.microsoft.com/office/drawing/2014/main" val="20003"/>
                    </a:ext>
                  </a:extLst>
                </a:gridCol>
                <a:gridCol w="1071648">
                  <a:extLst>
                    <a:ext uri="{9D8B030D-6E8A-4147-A177-3AD203B41FA5}">
                      <a16:colId xmlns:a16="http://schemas.microsoft.com/office/drawing/2014/main" val="20004"/>
                    </a:ext>
                  </a:extLst>
                </a:gridCol>
              </a:tblGrid>
              <a:tr h="982215">
                <a:tc>
                  <a:txBody>
                    <a:bodyPr/>
                    <a:lstStyle/>
                    <a:p>
                      <a:pPr marL="0" algn="ctr" defTabSz="914400" rtl="0" eaLnBrk="1" fontAlgn="b" latinLnBrk="0" hangingPunct="1"/>
                      <a:r>
                        <a:rPr lang="ru-RU" sz="1250" u="none" strike="noStrike" kern="1200" dirty="0">
                          <a:solidFill>
                            <a:schemeClr val="accent3">
                              <a:lumMod val="50000"/>
                            </a:schemeClr>
                          </a:solidFill>
                          <a:effectLst/>
                        </a:rPr>
                        <a:t>Наименование программы</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250" u="none" strike="noStrike" kern="1200" dirty="0">
                          <a:solidFill>
                            <a:schemeClr val="accent3">
                              <a:lumMod val="50000"/>
                            </a:schemeClr>
                          </a:solidFill>
                          <a:effectLst/>
                        </a:rPr>
                        <a:t>Утвержденный план </a:t>
                      </a:r>
                      <a:br>
                        <a:rPr lang="ru-RU" sz="1250" u="none" strike="noStrike" kern="1200" dirty="0">
                          <a:solidFill>
                            <a:schemeClr val="accent3">
                              <a:lumMod val="50000"/>
                            </a:schemeClr>
                          </a:solidFill>
                          <a:effectLst/>
                        </a:rPr>
                      </a:br>
                      <a:r>
                        <a:rPr lang="ru-RU" sz="1250" u="none" strike="noStrike" kern="1200" dirty="0">
                          <a:solidFill>
                            <a:schemeClr val="accent3">
                              <a:lumMod val="50000"/>
                            </a:schemeClr>
                          </a:solidFill>
                          <a:effectLst/>
                        </a:rPr>
                        <a:t>на 2023 г.</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250" u="none" strike="noStrike" kern="1200" dirty="0">
                          <a:solidFill>
                            <a:schemeClr val="accent3">
                              <a:lumMod val="50000"/>
                            </a:schemeClr>
                          </a:solidFill>
                          <a:effectLst/>
                        </a:rPr>
                        <a:t>Утвержденный план  </a:t>
                      </a:r>
                      <a:br>
                        <a:rPr lang="ru-RU" sz="1250" u="none" strike="noStrike" kern="1200" dirty="0">
                          <a:solidFill>
                            <a:schemeClr val="accent3">
                              <a:lumMod val="50000"/>
                            </a:schemeClr>
                          </a:solidFill>
                          <a:effectLst/>
                        </a:rPr>
                      </a:br>
                      <a:r>
                        <a:rPr lang="ru-RU" sz="1250" u="none" strike="noStrike" kern="1200" dirty="0">
                          <a:solidFill>
                            <a:schemeClr val="accent3">
                              <a:lumMod val="50000"/>
                            </a:schemeClr>
                          </a:solidFill>
                          <a:effectLst/>
                        </a:rPr>
                        <a:t>2024 г.</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250" u="none" strike="noStrike" kern="1200" dirty="0">
                          <a:solidFill>
                            <a:schemeClr val="accent3">
                              <a:lumMod val="50000"/>
                            </a:schemeClr>
                          </a:solidFill>
                          <a:effectLst/>
                        </a:rPr>
                        <a:t>Изменения к предыдущему году, %</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250" u="none" strike="noStrike" kern="1200" dirty="0">
                          <a:solidFill>
                            <a:schemeClr val="accent3">
                              <a:lumMod val="50000"/>
                            </a:schemeClr>
                          </a:solidFill>
                          <a:effectLst/>
                        </a:rPr>
                        <a:t>Удельный вес в общей сумме расходов</a:t>
                      </a:r>
                      <a:endParaRPr lang="ru-RU" sz="1250" b="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0"/>
                  </a:ext>
                </a:extLst>
              </a:tr>
              <a:tr h="345859">
                <a:tc>
                  <a:txBody>
                    <a:bodyPr/>
                    <a:lstStyle/>
                    <a:p>
                      <a:pPr marL="0" algn="l" defTabSz="914400" rtl="0" eaLnBrk="1" fontAlgn="t" latinLnBrk="0" hangingPunct="1"/>
                      <a:r>
                        <a:rPr lang="ru-RU" sz="1300" u="none" strike="noStrike" kern="1200" dirty="0">
                          <a:solidFill>
                            <a:schemeClr val="accent3">
                              <a:lumMod val="50000"/>
                            </a:schemeClr>
                          </a:solidFill>
                          <a:effectLst/>
                        </a:rPr>
                        <a:t>«Развитие образования»</a:t>
                      </a:r>
                      <a:endParaRPr lang="ru-RU" sz="1300" b="0" i="0" u="none" strike="noStrike" kern="1200" dirty="0">
                        <a:solidFill>
                          <a:schemeClr val="accent3">
                            <a:lumMod val="50000"/>
                          </a:schemeClr>
                        </a:solidFill>
                        <a:effectLst/>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964 389,0</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955 321,1</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99,1</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45,6</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1"/>
                  </a:ext>
                </a:extLst>
              </a:tr>
              <a:tr h="288032">
                <a:tc>
                  <a:txBody>
                    <a:bodyPr/>
                    <a:lstStyle/>
                    <a:p>
                      <a:pPr marL="0" algn="l" defTabSz="914400" rtl="0" eaLnBrk="1" fontAlgn="t" latinLnBrk="0" hangingPunct="1"/>
                      <a:r>
                        <a:rPr lang="ru-RU" sz="1300" u="none" strike="noStrike" kern="1200" dirty="0">
                          <a:solidFill>
                            <a:schemeClr val="accent3">
                              <a:lumMod val="50000"/>
                            </a:schemeClr>
                          </a:solidFill>
                          <a:effectLst/>
                        </a:rPr>
                        <a:t>«Социальная поддержка граждан»</a:t>
                      </a:r>
                      <a:endParaRPr lang="ru-RU" sz="1300" b="0" i="0" u="none" strike="noStrike" kern="1200" dirty="0">
                        <a:solidFill>
                          <a:schemeClr val="accent3">
                            <a:lumMod val="50000"/>
                          </a:schemeClr>
                        </a:solidFill>
                        <a:effectLst/>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14 989,8</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18 882,6</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126,0</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0,9</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2"/>
                  </a:ext>
                </a:extLst>
              </a:tr>
              <a:tr h="425429">
                <a:tc>
                  <a:txBody>
                    <a:bodyPr/>
                    <a:lstStyle/>
                    <a:p>
                      <a:pPr marL="0" algn="l" defTabSz="914400" rtl="0" eaLnBrk="1" fontAlgn="t" latinLnBrk="0" hangingPunct="1"/>
                      <a:r>
                        <a:rPr lang="ru-RU" sz="1300" u="none" strike="noStrike" kern="1200" dirty="0">
                          <a:solidFill>
                            <a:schemeClr val="accent3">
                              <a:lumMod val="50000"/>
                            </a:schemeClr>
                          </a:solidFill>
                          <a:effectLst/>
                        </a:rPr>
                        <a:t>«Обеспечение общественного порядка и противодействие преступности»</a:t>
                      </a:r>
                      <a:endParaRPr lang="ru-RU" sz="1300" b="0" i="0" u="none" strike="noStrike" kern="1200" dirty="0">
                        <a:solidFill>
                          <a:schemeClr val="accent3">
                            <a:lumMod val="50000"/>
                          </a:schemeClr>
                        </a:solidFill>
                        <a:effectLst/>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6 313,0</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7 270,9</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115,2</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0,3</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3"/>
                  </a:ext>
                </a:extLst>
              </a:tr>
              <a:tr h="958291">
                <a:tc>
                  <a:txBody>
                    <a:bodyPr/>
                    <a:lstStyle/>
                    <a:p>
                      <a:pPr marL="0" algn="l" defTabSz="914400" rtl="0" eaLnBrk="1" fontAlgn="t" latinLnBrk="0" hangingPunct="1"/>
                      <a:r>
                        <a:rPr lang="ru-RU" sz="1300" u="none" strike="noStrike" kern="1200" dirty="0">
                          <a:solidFill>
                            <a:schemeClr val="accent3">
                              <a:lumMod val="50000"/>
                            </a:schemeClr>
                          </a:solidFill>
                          <a:effectLst/>
                        </a:rPr>
                        <a:t>«Защита населения и территорий Павловского муниципального района от чрезвычайных ситуаций, обеспечение пожарной безопасности и безопасности людей на водных объектах»</a:t>
                      </a:r>
                      <a:endParaRPr lang="ru-RU" sz="1300" b="0" i="0" u="none" strike="noStrike" kern="1200" dirty="0">
                        <a:solidFill>
                          <a:schemeClr val="accent3">
                            <a:lumMod val="50000"/>
                          </a:schemeClr>
                        </a:solidFill>
                        <a:effectLst/>
                        <a:latin typeface="Calibri"/>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5 418,7</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6 853,8</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126,5</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0,3</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4"/>
                  </a:ext>
                </a:extLst>
              </a:tr>
              <a:tr h="387706">
                <a:tc>
                  <a:txBody>
                    <a:bodyPr/>
                    <a:lstStyle/>
                    <a:p>
                      <a:pPr algn="l" fontAlgn="t"/>
                      <a:r>
                        <a:rPr lang="ru-RU" sz="1300" u="none" strike="noStrike" dirty="0">
                          <a:solidFill>
                            <a:schemeClr val="accent3">
                              <a:lumMod val="50000"/>
                            </a:schemeClr>
                          </a:solidFill>
                          <a:effectLst/>
                        </a:rPr>
                        <a:t>«Развитие культуры и межнациональных вопросов»</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180 170,0</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221 208,7</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122,8</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10,6</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5"/>
                  </a:ext>
                </a:extLst>
              </a:tr>
              <a:tr h="1148486">
                <a:tc>
                  <a:txBody>
                    <a:bodyPr/>
                    <a:lstStyle/>
                    <a:p>
                      <a:pPr algn="l" fontAlgn="t"/>
                      <a:r>
                        <a:rPr lang="ru-RU" sz="1300" u="none" strike="noStrike" dirty="0">
                          <a:solidFill>
                            <a:schemeClr val="accent3">
                              <a:lumMod val="50000"/>
                            </a:schemeClr>
                          </a:solidFill>
                          <a:effectLst/>
                        </a:rPr>
                        <a:t>«Развитие и поддержка малого и среднего предпринимательства,</a:t>
                      </a:r>
                      <a:r>
                        <a:rPr lang="ru-RU" sz="1300" u="none" strike="noStrike" baseline="0" dirty="0">
                          <a:solidFill>
                            <a:schemeClr val="accent3">
                              <a:lumMod val="50000"/>
                            </a:schemeClr>
                          </a:solidFill>
                          <a:effectLst/>
                        </a:rPr>
                        <a:t> а также физических лиц, применяющих специальный налоговый режим «Налог на профессиональный доход», в Павловском </a:t>
                      </a:r>
                      <a:r>
                        <a:rPr lang="ru-RU" sz="1300" u="none" strike="noStrike" dirty="0">
                          <a:solidFill>
                            <a:schemeClr val="accent3">
                              <a:lumMod val="50000"/>
                            </a:schemeClr>
                          </a:solidFill>
                          <a:effectLst/>
                        </a:rPr>
                        <a:t>муниципальном районе Воронежской области»</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12 490,0</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23 848,0</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190,9</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1,1</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6"/>
                  </a:ext>
                </a:extLst>
              </a:tr>
              <a:tr h="647854">
                <a:tc>
                  <a:txBody>
                    <a:bodyPr/>
                    <a:lstStyle/>
                    <a:p>
                      <a:pPr algn="l" fontAlgn="t"/>
                      <a:r>
                        <a:rPr lang="ru-RU" sz="1300" u="none" strike="noStrike" dirty="0">
                          <a:solidFill>
                            <a:schemeClr val="accent3">
                              <a:lumMod val="50000"/>
                            </a:schemeClr>
                          </a:solidFill>
                          <a:effectLst/>
                        </a:rPr>
                        <a:t>«Развитие сельского хозяйства на территории Павловского муниципального района»</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9 702,2</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11 143,2</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algn="ctr" fontAlgn="b"/>
                      <a:r>
                        <a:rPr lang="ru-RU" sz="1300" u="none" strike="noStrike" dirty="0">
                          <a:solidFill>
                            <a:schemeClr val="accent3">
                              <a:lumMod val="50000"/>
                            </a:schemeClr>
                          </a:solidFill>
                          <a:effectLst/>
                        </a:rPr>
                        <a:t>114,9</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0,5</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6000"/>
                      </a:schemeClr>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862740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Объект 6"/>
          <p:cNvGraphicFramePr>
            <a:graphicFrameLocks noGrp="1"/>
          </p:cNvGraphicFramePr>
          <p:nvPr>
            <p:ph sz="quarter" idx="1"/>
            <p:extLst>
              <p:ext uri="{D42A27DB-BD31-4B8C-83A1-F6EECF244321}">
                <p14:modId xmlns:p14="http://schemas.microsoft.com/office/powerpoint/2010/main" val="3648567537"/>
              </p:ext>
            </p:extLst>
          </p:nvPr>
        </p:nvGraphicFramePr>
        <p:xfrm>
          <a:off x="179512" y="404664"/>
          <a:ext cx="8568952" cy="6088184"/>
        </p:xfrm>
        <a:graphic>
          <a:graphicData uri="http://schemas.openxmlformats.org/drawingml/2006/table">
            <a:tbl>
              <a:tblPr firstRow="1" bandRow="1">
                <a:tableStyleId>{69C7853C-536D-4A76-A0AE-DD22124D55A5}</a:tableStyleId>
              </a:tblPr>
              <a:tblGrid>
                <a:gridCol w="3744416">
                  <a:extLst>
                    <a:ext uri="{9D8B030D-6E8A-4147-A177-3AD203B41FA5}">
                      <a16:colId xmlns:a16="http://schemas.microsoft.com/office/drawing/2014/main" val="20000"/>
                    </a:ext>
                  </a:extLst>
                </a:gridCol>
                <a:gridCol w="1368152">
                  <a:extLst>
                    <a:ext uri="{9D8B030D-6E8A-4147-A177-3AD203B41FA5}">
                      <a16:colId xmlns:a16="http://schemas.microsoft.com/office/drawing/2014/main" val="20001"/>
                    </a:ext>
                  </a:extLst>
                </a:gridCol>
                <a:gridCol w="1350920">
                  <a:extLst>
                    <a:ext uri="{9D8B030D-6E8A-4147-A177-3AD203B41FA5}">
                      <a16:colId xmlns:a16="http://schemas.microsoft.com/office/drawing/2014/main" val="20002"/>
                    </a:ext>
                  </a:extLst>
                </a:gridCol>
                <a:gridCol w="1161975">
                  <a:extLst>
                    <a:ext uri="{9D8B030D-6E8A-4147-A177-3AD203B41FA5}">
                      <a16:colId xmlns:a16="http://schemas.microsoft.com/office/drawing/2014/main" val="20003"/>
                    </a:ext>
                  </a:extLst>
                </a:gridCol>
                <a:gridCol w="943489">
                  <a:extLst>
                    <a:ext uri="{9D8B030D-6E8A-4147-A177-3AD203B41FA5}">
                      <a16:colId xmlns:a16="http://schemas.microsoft.com/office/drawing/2014/main" val="20004"/>
                    </a:ext>
                  </a:extLst>
                </a:gridCol>
              </a:tblGrid>
              <a:tr h="1008113">
                <a:tc>
                  <a:txBody>
                    <a:bodyPr/>
                    <a:lstStyle/>
                    <a:p>
                      <a:pPr algn="ctr" fontAlgn="b"/>
                      <a:r>
                        <a:rPr lang="ru-RU" sz="1250" u="none" strike="noStrike" dirty="0">
                          <a:solidFill>
                            <a:schemeClr val="accent3">
                              <a:lumMod val="50000"/>
                            </a:schemeClr>
                          </a:solidFill>
                          <a:effectLst/>
                        </a:rPr>
                        <a:t>Наименование программы</a:t>
                      </a:r>
                      <a:endParaRPr lang="ru-RU" sz="125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algn="ctr" fontAlgn="b"/>
                      <a:r>
                        <a:rPr lang="ru-RU" sz="1250" u="none" strike="noStrike" dirty="0">
                          <a:solidFill>
                            <a:schemeClr val="accent3">
                              <a:lumMod val="50000"/>
                            </a:schemeClr>
                          </a:solidFill>
                          <a:effectLst/>
                        </a:rPr>
                        <a:t>Утвержденный план на 2023 г.</a:t>
                      </a:r>
                      <a:endParaRPr lang="ru-RU" sz="125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algn="ctr" fontAlgn="b"/>
                      <a:r>
                        <a:rPr lang="ru-RU" sz="1250" u="none" strike="noStrike" dirty="0">
                          <a:solidFill>
                            <a:schemeClr val="accent3">
                              <a:lumMod val="50000"/>
                            </a:schemeClr>
                          </a:solidFill>
                          <a:effectLst/>
                        </a:rPr>
                        <a:t>Утвержденный план  </a:t>
                      </a:r>
                      <a:br>
                        <a:rPr lang="ru-RU" sz="1250" u="none" strike="noStrike" dirty="0">
                          <a:solidFill>
                            <a:schemeClr val="accent3">
                              <a:lumMod val="50000"/>
                            </a:schemeClr>
                          </a:solidFill>
                          <a:effectLst/>
                        </a:rPr>
                      </a:br>
                      <a:r>
                        <a:rPr lang="ru-RU" sz="1250" u="none" strike="noStrike" dirty="0">
                          <a:solidFill>
                            <a:schemeClr val="accent3">
                              <a:lumMod val="50000"/>
                            </a:schemeClr>
                          </a:solidFill>
                          <a:effectLst/>
                        </a:rPr>
                        <a:t>2024 г.</a:t>
                      </a:r>
                      <a:endParaRPr lang="ru-RU" sz="125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algn="ctr" fontAlgn="b"/>
                      <a:r>
                        <a:rPr lang="ru-RU" sz="1250" u="none" strike="noStrike" dirty="0">
                          <a:solidFill>
                            <a:schemeClr val="accent3">
                              <a:lumMod val="50000"/>
                            </a:schemeClr>
                          </a:solidFill>
                          <a:effectLst/>
                        </a:rPr>
                        <a:t>Изменения к предыдущему году, %</a:t>
                      </a:r>
                      <a:endParaRPr lang="ru-RU" sz="125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250" u="none" strike="noStrike" dirty="0">
                          <a:solidFill>
                            <a:schemeClr val="accent3">
                              <a:lumMod val="50000"/>
                            </a:schemeClr>
                          </a:solidFill>
                          <a:effectLst/>
                        </a:rPr>
                        <a:t>Удельный вес в общей сумме расходов</a:t>
                      </a:r>
                    </a:p>
                    <a:p>
                      <a:pPr algn="ctr" fontAlgn="b"/>
                      <a:endParaRPr lang="ru-RU" sz="125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0"/>
                  </a:ext>
                </a:extLst>
              </a:tr>
              <a:tr h="528531">
                <a:tc>
                  <a:txBody>
                    <a:bodyPr/>
                    <a:lstStyle/>
                    <a:p>
                      <a:pPr algn="l" fontAlgn="t"/>
                      <a:r>
                        <a:rPr lang="ru-RU" sz="1300" u="none" strike="noStrike" dirty="0">
                          <a:solidFill>
                            <a:schemeClr val="accent3">
                              <a:lumMod val="50000"/>
                            </a:schemeClr>
                          </a:solidFill>
                          <a:effectLst/>
                        </a:rPr>
                        <a:t>«Управление муниципальным имуществом»</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algn="ctr" fontAlgn="b"/>
                      <a:r>
                        <a:rPr lang="ru-RU" sz="1300" u="none" strike="noStrike" dirty="0">
                          <a:solidFill>
                            <a:schemeClr val="accent3">
                              <a:lumMod val="50000"/>
                            </a:schemeClr>
                          </a:solidFill>
                          <a:effectLst/>
                        </a:rPr>
                        <a:t>63 474,4</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algn="ctr" fontAlgn="b"/>
                      <a:r>
                        <a:rPr lang="ru-RU" sz="1300" u="none" strike="noStrike" dirty="0">
                          <a:solidFill>
                            <a:schemeClr val="accent3">
                              <a:lumMod val="50000"/>
                            </a:schemeClr>
                          </a:solidFill>
                          <a:effectLst/>
                        </a:rPr>
                        <a:t>58 329,3</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algn="ctr" fontAlgn="b"/>
                      <a:r>
                        <a:rPr lang="ru-RU" sz="1300" u="none" strike="noStrike" dirty="0">
                          <a:solidFill>
                            <a:schemeClr val="accent3">
                              <a:lumMod val="50000"/>
                            </a:schemeClr>
                          </a:solidFill>
                          <a:effectLst/>
                        </a:rPr>
                        <a:t>91,9</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2,8</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9"/>
                  </a:ext>
                </a:extLst>
              </a:tr>
              <a:tr h="528531">
                <a:tc>
                  <a:txBody>
                    <a:bodyPr/>
                    <a:lstStyle/>
                    <a:p>
                      <a:pPr algn="l" fontAlgn="t"/>
                      <a:r>
                        <a:rPr lang="ru-RU" sz="1300" u="none" strike="noStrike" dirty="0">
                          <a:solidFill>
                            <a:schemeClr val="accent3">
                              <a:lumMod val="50000"/>
                            </a:schemeClr>
                          </a:solidFill>
                          <a:effectLst/>
                        </a:rPr>
                        <a:t>«Содействие развитию муниципальных образований и местного самоуправления»</a:t>
                      </a:r>
                      <a:endParaRPr lang="ru-RU" sz="1300" b="0" i="0" u="none" strike="noStrike" dirty="0">
                        <a:solidFill>
                          <a:schemeClr val="accent3">
                            <a:lumMod val="50000"/>
                          </a:schemeClr>
                        </a:solidFill>
                        <a:effectLst/>
                        <a:latin typeface="+mn-lt"/>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1 057 584,8</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538 756,5</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50,9</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400" u="none" strike="noStrike" kern="1200" dirty="0">
                          <a:solidFill>
                            <a:schemeClr val="accent3">
                              <a:lumMod val="50000"/>
                            </a:schemeClr>
                          </a:solidFill>
                          <a:effectLst/>
                        </a:rPr>
                        <a:t>25,7</a:t>
                      </a:r>
                      <a:endParaRPr lang="ru-RU" sz="14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1"/>
                  </a:ext>
                </a:extLst>
              </a:tr>
              <a:tr h="978611">
                <a:tc>
                  <a:txBody>
                    <a:bodyPr/>
                    <a:lstStyle/>
                    <a:p>
                      <a:pPr algn="l" fontAlgn="t"/>
                      <a:r>
                        <a:rPr lang="ru-RU" sz="1300" u="none" strike="noStrike" dirty="0">
                          <a:solidFill>
                            <a:schemeClr val="accent3">
                              <a:lumMod val="50000"/>
                            </a:schemeClr>
                          </a:solidFill>
                          <a:effectLst/>
                        </a:rPr>
                        <a:t>«Управление муниципальными финансами, повышение устойчивости бюджетов муниципальных образований Павловского муниципального района Воронежской области»</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133 368,1</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125 876,2</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94,4</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400" u="none" strike="noStrike" kern="1200" dirty="0">
                          <a:solidFill>
                            <a:schemeClr val="accent3">
                              <a:lumMod val="50000"/>
                            </a:schemeClr>
                          </a:solidFill>
                          <a:effectLst/>
                        </a:rPr>
                        <a:t>6,0</a:t>
                      </a:r>
                      <a:endParaRPr lang="ru-RU" sz="14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2"/>
                  </a:ext>
                </a:extLst>
              </a:tr>
              <a:tr h="280510">
                <a:tc>
                  <a:txBody>
                    <a:bodyPr/>
                    <a:lstStyle/>
                    <a:p>
                      <a:pPr algn="l" fontAlgn="t"/>
                      <a:r>
                        <a:rPr lang="ru-RU" sz="1300" u="none" strike="noStrike" dirty="0">
                          <a:solidFill>
                            <a:schemeClr val="accent3">
                              <a:lumMod val="50000"/>
                            </a:schemeClr>
                          </a:solidFill>
                          <a:effectLst/>
                        </a:rPr>
                        <a:t>«Развитие физической культуры и спорта»</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31 695,7</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35 952,2</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113,4</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400" u="none" strike="noStrike" kern="1200" dirty="0">
                          <a:solidFill>
                            <a:schemeClr val="accent3">
                              <a:lumMod val="50000"/>
                            </a:schemeClr>
                          </a:solidFill>
                          <a:effectLst/>
                        </a:rPr>
                        <a:t>1,7</a:t>
                      </a:r>
                      <a:endParaRPr lang="ru-RU" sz="14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3"/>
                  </a:ext>
                </a:extLst>
              </a:tr>
              <a:tr h="550631">
                <a:tc>
                  <a:txBody>
                    <a:bodyPr/>
                    <a:lstStyle/>
                    <a:p>
                      <a:pPr algn="l" fontAlgn="t"/>
                      <a:r>
                        <a:rPr lang="ru-RU" sz="1300" u="none" strike="noStrike" dirty="0">
                          <a:solidFill>
                            <a:schemeClr val="accent3">
                              <a:lumMod val="50000"/>
                            </a:schemeClr>
                          </a:solidFill>
                          <a:effectLst/>
                        </a:rPr>
                        <a:t>«Социализация детей-сирот и детей, нуждающихся в особой защите</a:t>
                      </a:r>
                      <a:r>
                        <a:rPr lang="ru-RU" sz="1300" u="none" strike="noStrike" baseline="0" dirty="0">
                          <a:solidFill>
                            <a:schemeClr val="accent3">
                              <a:lumMod val="50000"/>
                            </a:schemeClr>
                          </a:solidFill>
                          <a:effectLst/>
                        </a:rPr>
                        <a:t> государства</a:t>
                      </a:r>
                      <a:r>
                        <a:rPr lang="ru-RU" sz="1300" u="none" strike="noStrike" dirty="0">
                          <a:solidFill>
                            <a:schemeClr val="accent3">
                              <a:lumMod val="50000"/>
                            </a:schemeClr>
                          </a:solidFill>
                          <a:effectLst/>
                        </a:rPr>
                        <a:t>»</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33 752,4</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36 423,0</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107,9</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400" u="none" strike="noStrike" kern="1200" dirty="0">
                          <a:solidFill>
                            <a:schemeClr val="accent3">
                              <a:lumMod val="50000"/>
                            </a:schemeClr>
                          </a:solidFill>
                          <a:effectLst/>
                        </a:rPr>
                        <a:t>1,7</a:t>
                      </a:r>
                      <a:endParaRPr lang="ru-RU" sz="14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4"/>
                  </a:ext>
                </a:extLst>
              </a:tr>
              <a:tr h="422458">
                <a:tc>
                  <a:txBody>
                    <a:bodyPr/>
                    <a:lstStyle/>
                    <a:p>
                      <a:pPr algn="l" fontAlgn="t"/>
                      <a:r>
                        <a:rPr lang="ru-RU" sz="1300" u="none" strike="noStrike" dirty="0">
                          <a:solidFill>
                            <a:schemeClr val="accent3">
                              <a:lumMod val="50000"/>
                            </a:schemeClr>
                          </a:solidFill>
                          <a:effectLst/>
                        </a:rPr>
                        <a:t>«Развитие молодежной политики»</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3 164,2</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4 3651,1</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137,5</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400" u="none" strike="noStrike" kern="1200" dirty="0">
                          <a:solidFill>
                            <a:schemeClr val="accent3">
                              <a:lumMod val="50000"/>
                            </a:schemeClr>
                          </a:solidFill>
                          <a:effectLst/>
                        </a:rPr>
                        <a:t>0,2</a:t>
                      </a:r>
                      <a:endParaRPr lang="ru-RU" sz="14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5"/>
                  </a:ext>
                </a:extLst>
              </a:tr>
              <a:tr h="459415">
                <a:tc>
                  <a:txBody>
                    <a:bodyPr/>
                    <a:lstStyle/>
                    <a:p>
                      <a:pPr algn="l" fontAlgn="t"/>
                      <a:r>
                        <a:rPr lang="ru-RU" sz="1300" u="none" strike="noStrike" dirty="0">
                          <a:solidFill>
                            <a:schemeClr val="accent3">
                              <a:lumMod val="50000"/>
                            </a:schemeClr>
                          </a:solidFill>
                          <a:effectLst/>
                        </a:rPr>
                        <a:t>«Охрана окружающей среды и природные ресурсы»</a:t>
                      </a:r>
                      <a:endParaRPr lang="ru-RU" sz="1300" b="0" i="0" u="none" strike="noStrike" dirty="0">
                        <a:solidFill>
                          <a:schemeClr val="accent3">
                            <a:lumMod val="50000"/>
                          </a:schemeClr>
                        </a:solidFill>
                        <a:effectLst/>
                        <a:latin typeface="+mn-lt"/>
                        <a:cs typeface="Microsoft Sans Serif"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2 622,8</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6 345,9</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242,0</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400" u="none" strike="noStrike" kern="1200" dirty="0">
                          <a:solidFill>
                            <a:schemeClr val="accent3">
                              <a:lumMod val="50000"/>
                            </a:schemeClr>
                          </a:solidFill>
                          <a:effectLst/>
                        </a:rPr>
                        <a:t>0,3</a:t>
                      </a:r>
                      <a:endParaRPr lang="ru-RU" sz="14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6"/>
                  </a:ext>
                </a:extLst>
              </a:tr>
              <a:tr h="618637">
                <a:tc>
                  <a:txBody>
                    <a:bodyPr/>
                    <a:lstStyle/>
                    <a:p>
                      <a:pPr algn="l" fontAlgn="b"/>
                      <a:r>
                        <a:rPr lang="ru-RU" sz="1300" u="none" strike="noStrike" dirty="0">
                          <a:solidFill>
                            <a:schemeClr val="accent3">
                              <a:lumMod val="50000"/>
                            </a:schemeClr>
                          </a:solidFill>
                          <a:effectLst/>
                        </a:rPr>
                        <a:t>Непрограммные расходы бюджета Павловского муниципального района Воронежской области</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37 891,6</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43 043,1</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113,6</a:t>
                      </a:r>
                      <a:endParaRPr lang="ru-RU" sz="13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400" u="none" strike="noStrike" kern="1200" dirty="0">
                          <a:solidFill>
                            <a:schemeClr val="accent3">
                              <a:lumMod val="50000"/>
                            </a:schemeClr>
                          </a:solidFill>
                          <a:effectLst/>
                        </a:rPr>
                        <a:t>2,1</a:t>
                      </a:r>
                      <a:endParaRPr lang="ru-RU" sz="14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7"/>
                  </a:ext>
                </a:extLst>
              </a:tr>
              <a:tr h="550631">
                <a:tc>
                  <a:txBody>
                    <a:bodyPr/>
                    <a:lstStyle/>
                    <a:p>
                      <a:pPr algn="l" fontAlgn="b"/>
                      <a:r>
                        <a:rPr lang="ru-RU" sz="1400" b="1" u="none" strike="noStrike" dirty="0">
                          <a:solidFill>
                            <a:schemeClr val="accent3">
                              <a:lumMod val="50000"/>
                            </a:schemeClr>
                          </a:solidFill>
                          <a:effectLst/>
                        </a:rPr>
                        <a:t>ИТОГО</a:t>
                      </a:r>
                      <a:endParaRPr lang="ru-RU" sz="1400" b="1" i="1"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400" b="1" u="none" strike="noStrike" kern="1200" dirty="0">
                          <a:solidFill>
                            <a:schemeClr val="accent3">
                              <a:lumMod val="50000"/>
                            </a:schemeClr>
                          </a:solidFill>
                          <a:effectLst/>
                        </a:rPr>
                        <a:t>2 557 026,7</a:t>
                      </a:r>
                      <a:endParaRPr lang="ru-RU" sz="14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400" b="1" u="none" strike="noStrike" kern="1200" dirty="0">
                          <a:solidFill>
                            <a:schemeClr val="accent3">
                              <a:lumMod val="50000"/>
                            </a:schemeClr>
                          </a:solidFill>
                          <a:effectLst/>
                        </a:rPr>
                        <a:t>2 093 605,6</a:t>
                      </a:r>
                      <a:endParaRPr lang="ru-RU" sz="14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400" b="1" u="none" strike="noStrike" kern="1200" dirty="0">
                          <a:solidFill>
                            <a:schemeClr val="accent3">
                              <a:lumMod val="50000"/>
                            </a:schemeClr>
                          </a:solidFill>
                          <a:effectLst/>
                        </a:rPr>
                        <a:t>81,9</a:t>
                      </a:r>
                      <a:endParaRPr lang="ru-RU" sz="14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tc>
                  <a:txBody>
                    <a:bodyPr/>
                    <a:lstStyle/>
                    <a:p>
                      <a:pPr marL="0" algn="ctr" defTabSz="914400" rtl="0" eaLnBrk="1" fontAlgn="b" latinLnBrk="0" hangingPunct="1"/>
                      <a:r>
                        <a:rPr lang="ru-RU" sz="1400" b="1" u="none" strike="noStrike" kern="1200" dirty="0">
                          <a:solidFill>
                            <a:schemeClr val="accent3">
                              <a:lumMod val="50000"/>
                            </a:schemeClr>
                          </a:solidFill>
                          <a:effectLst/>
                        </a:rPr>
                        <a:t>100,0</a:t>
                      </a:r>
                      <a:endParaRPr lang="ru-RU" sz="1400" b="1" i="0" u="none" strike="noStrike" kern="1200" dirty="0">
                        <a:solidFill>
                          <a:schemeClr val="accent3">
                            <a:lumMod val="50000"/>
                          </a:schemeClr>
                        </a:solidFill>
                        <a:effectLst/>
                        <a:latin typeface="Times New Roman"/>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2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3929242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908720"/>
            <a:ext cx="8064896" cy="1261884"/>
          </a:xfrm>
          <a:prstGeom prst="rect">
            <a:avLst/>
          </a:prstGeom>
        </p:spPr>
        <p:txBody>
          <a:bodyPr wrap="square">
            <a:spAutoFit/>
          </a:bodyPr>
          <a:lstStyle/>
          <a:p>
            <a:pPr algn="just"/>
            <a:r>
              <a:rPr lang="ru-RU" sz="1600" dirty="0">
                <a:solidFill>
                  <a:schemeClr val="accent6">
                    <a:lumMod val="75000"/>
                  </a:schemeClr>
                </a:solidFill>
              </a:rPr>
              <a:t>       </a:t>
            </a:r>
            <a:r>
              <a:rPr lang="ru-RU" sz="1500" dirty="0">
                <a:solidFill>
                  <a:schemeClr val="accent4">
                    <a:lumMod val="50000"/>
                  </a:schemeClr>
                </a:solidFill>
              </a:rPr>
              <a:t>Как и в предыдущие годы на территории Павловского муниципального района Воронежской области планируется реализация приоритетных национальных проектов.  В бюджете на 2024 год предусмотрены ассигнования за счет средств федерального, областного и местного бюджетов на финансирование следующих региональных проектов:</a:t>
            </a:r>
          </a:p>
        </p:txBody>
      </p:sp>
      <p:graphicFrame>
        <p:nvGraphicFramePr>
          <p:cNvPr id="17" name="Схема 16"/>
          <p:cNvGraphicFramePr/>
          <p:nvPr>
            <p:extLst>
              <p:ext uri="{D42A27DB-BD31-4B8C-83A1-F6EECF244321}">
                <p14:modId xmlns:p14="http://schemas.microsoft.com/office/powerpoint/2010/main" val="4245975821"/>
              </p:ext>
            </p:extLst>
          </p:nvPr>
        </p:nvGraphicFramePr>
        <p:xfrm>
          <a:off x="395537" y="2276873"/>
          <a:ext cx="8208911" cy="12241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1" name="Объект 3"/>
          <p:cNvSpPr txBox="1">
            <a:spLocks/>
          </p:cNvSpPr>
          <p:nvPr/>
        </p:nvSpPr>
        <p:spPr>
          <a:xfrm>
            <a:off x="539552" y="404664"/>
            <a:ext cx="6336704" cy="576064"/>
          </a:xfrm>
          <a:prstGeom prst="rect">
            <a:avLst/>
          </a:prstGeom>
        </p:spPr>
        <p:txBody>
          <a:bodyPr/>
          <a:lstStyle>
            <a:lvl1pPr marL="342900" indent="-342900" algn="l" rtl="0" eaLnBrk="1" fontAlgn="base" hangingPunct="1">
              <a:spcBef>
                <a:spcPct val="20000"/>
              </a:spcBef>
              <a:spcAft>
                <a:spcPct val="0"/>
              </a:spcAft>
              <a:buChar char="•"/>
              <a:defRPr sz="3200">
                <a:solidFill>
                  <a:srgbClr val="105A5B"/>
                </a:solidFill>
                <a:latin typeface="+mn-lt"/>
                <a:ea typeface="+mn-ea"/>
                <a:cs typeface="+mn-cs"/>
              </a:defRPr>
            </a:lvl1pPr>
            <a:lvl2pPr marL="742950" indent="-285750" algn="l" rtl="0" eaLnBrk="1" fontAlgn="base" hangingPunct="1">
              <a:spcBef>
                <a:spcPct val="20000"/>
              </a:spcBef>
              <a:spcAft>
                <a:spcPct val="0"/>
              </a:spcAft>
              <a:buChar char="–"/>
              <a:defRPr sz="2800">
                <a:solidFill>
                  <a:srgbClr val="105A5B"/>
                </a:solidFill>
                <a:latin typeface="+mn-lt"/>
              </a:defRPr>
            </a:lvl2pPr>
            <a:lvl3pPr marL="1143000" indent="-228600" algn="l" rtl="0" eaLnBrk="1" fontAlgn="base" hangingPunct="1">
              <a:spcBef>
                <a:spcPct val="20000"/>
              </a:spcBef>
              <a:spcAft>
                <a:spcPct val="0"/>
              </a:spcAft>
              <a:buChar char="•"/>
              <a:defRPr sz="2400">
                <a:solidFill>
                  <a:srgbClr val="105A5B"/>
                </a:solidFill>
                <a:latin typeface="+mn-lt"/>
              </a:defRPr>
            </a:lvl3pPr>
            <a:lvl4pPr marL="1600200" indent="-228600" algn="l" rtl="0" eaLnBrk="1" fontAlgn="base" hangingPunct="1">
              <a:spcBef>
                <a:spcPct val="20000"/>
              </a:spcBef>
              <a:spcAft>
                <a:spcPct val="0"/>
              </a:spcAft>
              <a:buChar char="–"/>
              <a:defRPr sz="2000">
                <a:solidFill>
                  <a:srgbClr val="105A5B"/>
                </a:solidFill>
                <a:latin typeface="+mn-lt"/>
              </a:defRPr>
            </a:lvl4pPr>
            <a:lvl5pPr marL="2057400" indent="-228600" algn="l" rtl="0" eaLnBrk="1" fontAlgn="base" hangingPunct="1">
              <a:spcBef>
                <a:spcPct val="20000"/>
              </a:spcBef>
              <a:spcAft>
                <a:spcPct val="0"/>
              </a:spcAft>
              <a:buChar char="»"/>
              <a:defRPr sz="2000">
                <a:solidFill>
                  <a:srgbClr val="105A5B"/>
                </a:solidFill>
                <a:latin typeface="+mn-lt"/>
              </a:defRPr>
            </a:lvl5pPr>
            <a:lvl6pPr marL="2514600" indent="-228600" algn="l" rtl="0" eaLnBrk="1" fontAlgn="base" hangingPunct="1">
              <a:spcBef>
                <a:spcPct val="20000"/>
              </a:spcBef>
              <a:spcAft>
                <a:spcPct val="0"/>
              </a:spcAft>
              <a:buChar char="»"/>
              <a:defRPr sz="2000">
                <a:solidFill>
                  <a:srgbClr val="105A5B"/>
                </a:solidFill>
                <a:latin typeface="+mn-lt"/>
              </a:defRPr>
            </a:lvl6pPr>
            <a:lvl7pPr marL="2971800" indent="-228600" algn="l" rtl="0" eaLnBrk="1" fontAlgn="base" hangingPunct="1">
              <a:spcBef>
                <a:spcPct val="20000"/>
              </a:spcBef>
              <a:spcAft>
                <a:spcPct val="0"/>
              </a:spcAft>
              <a:buChar char="»"/>
              <a:defRPr sz="2000">
                <a:solidFill>
                  <a:srgbClr val="105A5B"/>
                </a:solidFill>
                <a:latin typeface="+mn-lt"/>
              </a:defRPr>
            </a:lvl7pPr>
            <a:lvl8pPr marL="3429000" indent="-228600" algn="l" rtl="0" eaLnBrk="1" fontAlgn="base" hangingPunct="1">
              <a:spcBef>
                <a:spcPct val="20000"/>
              </a:spcBef>
              <a:spcAft>
                <a:spcPct val="0"/>
              </a:spcAft>
              <a:buChar char="»"/>
              <a:defRPr sz="2000">
                <a:solidFill>
                  <a:srgbClr val="105A5B"/>
                </a:solidFill>
                <a:latin typeface="+mn-lt"/>
              </a:defRPr>
            </a:lvl8pPr>
            <a:lvl9pPr marL="3886200" indent="-228600" algn="l" rtl="0" eaLnBrk="1" fontAlgn="base" hangingPunct="1">
              <a:spcBef>
                <a:spcPct val="20000"/>
              </a:spcBef>
              <a:spcAft>
                <a:spcPct val="0"/>
              </a:spcAft>
              <a:buChar char="»"/>
              <a:defRPr sz="2000">
                <a:solidFill>
                  <a:srgbClr val="105A5B"/>
                </a:solidFill>
                <a:latin typeface="+mn-lt"/>
              </a:defRPr>
            </a:lvl9pPr>
          </a:lstStyle>
          <a:p>
            <a:pPr marL="45720" indent="0" algn="ctr">
              <a:buFontTx/>
              <a:buNone/>
            </a:pPr>
            <a:r>
              <a:rPr lang="ru-RU" sz="2000" b="1" dirty="0">
                <a:solidFill>
                  <a:schemeClr val="accent3">
                    <a:lumMod val="50000"/>
                  </a:schemeClr>
                </a:solidFill>
              </a:rPr>
              <a:t>Национальные проекты</a:t>
            </a:r>
          </a:p>
        </p:txBody>
      </p:sp>
      <p:pic>
        <p:nvPicPr>
          <p:cNvPr id="1027" name="Picture 3" descr="C:\Users\plan2\Desktop\для подготовки бюджета для граждан\картинки\national_projects_log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16216" y="260648"/>
            <a:ext cx="2168825" cy="758105"/>
          </a:xfrm>
          <a:prstGeom prst="rect">
            <a:avLst/>
          </a:prstGeom>
          <a:ln>
            <a:noFill/>
          </a:ln>
          <a:effectLst>
            <a:softEdge rad="112500"/>
          </a:effectLst>
        </p:spPr>
      </p:pic>
      <p:grpSp>
        <p:nvGrpSpPr>
          <p:cNvPr id="8" name="Группа 7"/>
          <p:cNvGrpSpPr/>
          <p:nvPr/>
        </p:nvGrpSpPr>
        <p:grpSpPr>
          <a:xfrm>
            <a:off x="395536" y="3645024"/>
            <a:ext cx="8351676" cy="1440160"/>
            <a:chOff x="-144016" y="1364398"/>
            <a:chExt cx="8208912" cy="1791327"/>
          </a:xfrm>
          <a:scene3d>
            <a:camera prst="orthographicFront"/>
            <a:lightRig rig="flat" dir="t"/>
          </a:scene3d>
        </p:grpSpPr>
        <p:sp>
          <p:nvSpPr>
            <p:cNvPr id="9" name="Скругленный прямоугольник 8"/>
            <p:cNvSpPr/>
            <p:nvPr/>
          </p:nvSpPr>
          <p:spPr>
            <a:xfrm>
              <a:off x="-144016" y="1559312"/>
              <a:ext cx="8092250" cy="1596413"/>
            </a:xfrm>
            <a:prstGeom prst="roundRect">
              <a:avLst/>
            </a:prstGeom>
            <a:sp3d prstMaterial="dkEdge">
              <a:bevelT w="8200" h="38100"/>
            </a:sp3d>
          </p:spPr>
          <p:style>
            <a:lnRef idx="1">
              <a:schemeClr val="accent3"/>
            </a:lnRef>
            <a:fillRef idx="2">
              <a:schemeClr val="accent3"/>
            </a:fillRef>
            <a:effectRef idx="1">
              <a:schemeClr val="accent3"/>
            </a:effectRef>
            <a:fontRef idx="minor">
              <a:schemeClr val="dk1"/>
            </a:fontRef>
          </p:style>
        </p:sp>
        <p:sp>
          <p:nvSpPr>
            <p:cNvPr id="10" name="Скругленный прямоугольник 4"/>
            <p:cNvSpPr/>
            <p:nvPr/>
          </p:nvSpPr>
          <p:spPr>
            <a:xfrm>
              <a:off x="-144016" y="1364398"/>
              <a:ext cx="8208912" cy="172172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ru-RU" sz="1600" b="1" u="sng" kern="1200" dirty="0">
                  <a:solidFill>
                    <a:schemeClr val="accent3">
                      <a:lumMod val="50000"/>
                    </a:schemeClr>
                  </a:solidFill>
                </a:rPr>
                <a:t>«Патриотическое воспитание граждан РФ»</a:t>
              </a:r>
            </a:p>
            <a:p>
              <a:pPr lvl="0" algn="ctr" defTabSz="889000">
                <a:lnSpc>
                  <a:spcPct val="90000"/>
                </a:lnSpc>
                <a:spcBef>
                  <a:spcPct val="0"/>
                </a:spcBef>
                <a:spcAft>
                  <a:spcPct val="35000"/>
                </a:spcAft>
              </a:pPr>
              <a:r>
                <a:rPr lang="ru-RU" sz="1300" dirty="0">
                  <a:solidFill>
                    <a:schemeClr val="accent3">
                      <a:lumMod val="50000"/>
                    </a:schemeClr>
                  </a:solidFill>
                </a:rPr>
                <a:t>планируется усилить воспитательные составляющие в учебной и учебно-методической литературе,</a:t>
              </a:r>
            </a:p>
            <a:p>
              <a:pPr lvl="0" algn="ctr" defTabSz="889000">
                <a:lnSpc>
                  <a:spcPct val="90000"/>
                </a:lnSpc>
                <a:spcBef>
                  <a:spcPct val="0"/>
                </a:spcBef>
                <a:spcAft>
                  <a:spcPct val="35000"/>
                </a:spcAft>
              </a:pPr>
              <a:r>
                <a:rPr lang="ru-RU" sz="1300" dirty="0">
                  <a:solidFill>
                    <a:schemeClr val="accent3">
                      <a:lumMod val="50000"/>
                    </a:schemeClr>
                  </a:solidFill>
                </a:rPr>
                <a:t> на уроках и во </a:t>
              </a:r>
              <a:r>
                <a:rPr lang="ru-RU" sz="1300" dirty="0" err="1">
                  <a:solidFill>
                    <a:schemeClr val="accent3">
                      <a:lumMod val="50000"/>
                    </a:schemeClr>
                  </a:solidFill>
                </a:rPr>
                <a:t>внеучебной</a:t>
              </a:r>
              <a:r>
                <a:rPr lang="ru-RU" sz="1300" dirty="0">
                  <a:solidFill>
                    <a:schemeClr val="accent3">
                      <a:lumMod val="50000"/>
                    </a:schemeClr>
                  </a:solidFill>
                </a:rPr>
                <a:t> деятельности</a:t>
              </a:r>
              <a:r>
                <a:rPr lang="ru-RU" sz="1300" b="1" dirty="0">
                  <a:solidFill>
                    <a:schemeClr val="accent3">
                      <a:lumMod val="50000"/>
                    </a:schemeClr>
                  </a:solidFill>
                </a:rPr>
                <a:t> </a:t>
              </a:r>
            </a:p>
            <a:p>
              <a:pPr lvl="0" algn="ctr" defTabSz="889000">
                <a:lnSpc>
                  <a:spcPct val="90000"/>
                </a:lnSpc>
                <a:spcBef>
                  <a:spcPct val="0"/>
                </a:spcBef>
                <a:spcAft>
                  <a:spcPct val="35000"/>
                </a:spcAft>
              </a:pPr>
              <a:r>
                <a:rPr lang="ru-RU" sz="1400" b="1" kern="1200" dirty="0">
                  <a:solidFill>
                    <a:schemeClr val="accent3">
                      <a:lumMod val="50000"/>
                    </a:schemeClr>
                  </a:solidFill>
                </a:rPr>
                <a:t>в сумме 1 594,3 тыс. рублей</a:t>
              </a:r>
              <a:r>
                <a:rPr lang="ru-RU" sz="1300" b="1" kern="1200" dirty="0">
                  <a:solidFill>
                    <a:schemeClr val="accent3">
                      <a:lumMod val="50000"/>
                    </a:schemeClr>
                  </a:solidFill>
                </a:rPr>
                <a:t>.</a:t>
              </a:r>
            </a:p>
          </p:txBody>
        </p:sp>
      </p:grpSp>
      <p:pic>
        <p:nvPicPr>
          <p:cNvPr id="1026" name="Picture 2" descr="D:\2024\Бюджет для граждан\для подготовки бюджета для граждан\1_11.jpg"/>
          <p:cNvPicPr>
            <a:picLocks noChangeAspect="1" noChangeArrowheads="1"/>
          </p:cNvPicPr>
          <p:nvPr/>
        </p:nvPicPr>
        <p:blipFill>
          <a:blip r:embed="rId8" cstate="print"/>
          <a:srcRect/>
          <a:stretch>
            <a:fillRect/>
          </a:stretch>
        </p:blipFill>
        <p:spPr bwMode="auto">
          <a:xfrm>
            <a:off x="5076056" y="5301208"/>
            <a:ext cx="2533700" cy="1365208"/>
          </a:xfrm>
          <a:prstGeom prst="rect">
            <a:avLst/>
          </a:prstGeom>
          <a:ln>
            <a:noFill/>
          </a:ln>
          <a:effectLst>
            <a:softEdge rad="112500"/>
          </a:effectLst>
        </p:spPr>
      </p:pic>
      <p:pic>
        <p:nvPicPr>
          <p:cNvPr id="3" name="Picture 3" descr="D:\2024\Бюджет для граждан\для подготовки бюджета для граждан\ed124836a1bd50aa171cc1539802b681.jpg"/>
          <p:cNvPicPr>
            <a:picLocks noChangeAspect="1" noChangeArrowheads="1"/>
          </p:cNvPicPr>
          <p:nvPr/>
        </p:nvPicPr>
        <p:blipFill>
          <a:blip r:embed="rId9" cstate="print"/>
          <a:srcRect/>
          <a:stretch>
            <a:fillRect/>
          </a:stretch>
        </p:blipFill>
        <p:spPr bwMode="auto">
          <a:xfrm>
            <a:off x="1475656" y="5281137"/>
            <a:ext cx="2016224" cy="1425471"/>
          </a:xfrm>
          <a:prstGeom prst="rect">
            <a:avLst/>
          </a:prstGeom>
          <a:ln>
            <a:noFill/>
          </a:ln>
          <a:effectLst>
            <a:softEdge rad="112500"/>
          </a:effectLst>
        </p:spPr>
      </p:pic>
      <p:sp>
        <p:nvSpPr>
          <p:cNvPr id="15" name="Номер слайда 14"/>
          <p:cNvSpPr>
            <a:spLocks noGrp="1"/>
          </p:cNvSpPr>
          <p:nvPr>
            <p:ph type="sldNum" sz="quarter" idx="12"/>
          </p:nvPr>
        </p:nvSpPr>
        <p:spPr/>
        <p:txBody>
          <a:bodyPr/>
          <a:lstStyle/>
          <a:p>
            <a:fld id="{A0A62314-6350-4730-82A5-F729173FFB84}" type="slidenum">
              <a:rPr lang="ru-RU" smtClean="0"/>
              <a:pPr/>
              <a:t>33</a:t>
            </a:fld>
            <a:endParaRPr lang="ru-RU"/>
          </a:p>
        </p:txBody>
      </p:sp>
    </p:spTree>
    <p:extLst>
      <p:ext uri="{BB962C8B-B14F-4D97-AF65-F5344CB8AC3E}">
        <p14:creationId xmlns:p14="http://schemas.microsoft.com/office/powerpoint/2010/main" val="5551398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13"/>
          <p:cNvGraphicFramePr>
            <a:graphicFrameLocks/>
          </p:cNvGraphicFramePr>
          <p:nvPr>
            <p:extLst>
              <p:ext uri="{D42A27DB-BD31-4B8C-83A1-F6EECF244321}">
                <p14:modId xmlns:p14="http://schemas.microsoft.com/office/powerpoint/2010/main" val="1466976058"/>
              </p:ext>
            </p:extLst>
          </p:nvPr>
        </p:nvGraphicFramePr>
        <p:xfrm>
          <a:off x="251520" y="980727"/>
          <a:ext cx="8352928" cy="4752529"/>
        </p:xfrm>
        <a:graphic>
          <a:graphicData uri="http://schemas.openxmlformats.org/drawingml/2006/chart">
            <c:chart xmlns:c="http://schemas.openxmlformats.org/drawingml/2006/chart" xmlns:r="http://schemas.openxmlformats.org/officeDocument/2006/relationships" r:id="rId2"/>
          </a:graphicData>
        </a:graphic>
      </p:graphicFrame>
      <p:sp>
        <p:nvSpPr>
          <p:cNvPr id="3" name="Прямоугольник 2"/>
          <p:cNvSpPr/>
          <p:nvPr/>
        </p:nvSpPr>
        <p:spPr>
          <a:xfrm>
            <a:off x="179512" y="332656"/>
            <a:ext cx="8496944" cy="400110"/>
          </a:xfrm>
          <a:prstGeom prst="rect">
            <a:avLst/>
          </a:prstGeom>
        </p:spPr>
        <p:txBody>
          <a:bodyPr wrap="square">
            <a:spAutoFit/>
          </a:bodyPr>
          <a:lstStyle/>
          <a:p>
            <a:pPr marL="45720" indent="0" algn="ctr">
              <a:buNone/>
            </a:pPr>
            <a:r>
              <a:rPr lang="ru-RU" sz="2000" b="1" dirty="0">
                <a:solidFill>
                  <a:schemeClr val="accent3">
                    <a:lumMod val="50000"/>
                  </a:schemeClr>
                </a:solidFill>
              </a:rPr>
              <a:t>Финансирование </a:t>
            </a:r>
            <a:r>
              <a:rPr lang="en-US" sz="2000" b="1" dirty="0">
                <a:solidFill>
                  <a:schemeClr val="accent3">
                    <a:lumMod val="50000"/>
                  </a:schemeClr>
                </a:solidFill>
              </a:rPr>
              <a:t> </a:t>
            </a:r>
            <a:r>
              <a:rPr lang="ru-RU" sz="2000" b="1" dirty="0">
                <a:solidFill>
                  <a:schemeClr val="accent3">
                    <a:lumMod val="50000"/>
                  </a:schemeClr>
                </a:solidFill>
              </a:rPr>
              <a:t>отраслей </a:t>
            </a:r>
            <a:r>
              <a:rPr lang="en-US" sz="2000" b="1" dirty="0">
                <a:solidFill>
                  <a:schemeClr val="accent3">
                    <a:lumMod val="50000"/>
                  </a:schemeClr>
                </a:solidFill>
              </a:rPr>
              <a:t> </a:t>
            </a:r>
            <a:r>
              <a:rPr lang="ru-RU" sz="2000" b="1" dirty="0">
                <a:solidFill>
                  <a:schemeClr val="accent3">
                    <a:lumMod val="50000"/>
                  </a:schemeClr>
                </a:solidFill>
              </a:rPr>
              <a:t>социальной сферы на 2024 год</a:t>
            </a:r>
            <a:endParaRPr lang="ru-RU" sz="2000" dirty="0">
              <a:solidFill>
                <a:schemeClr val="accent3">
                  <a:lumMod val="50000"/>
                </a:schemeClr>
              </a:solidFill>
            </a:endParaRPr>
          </a:p>
        </p:txBody>
      </p:sp>
      <p:sp>
        <p:nvSpPr>
          <p:cNvPr id="4" name="Прямоугольник 3"/>
          <p:cNvSpPr/>
          <p:nvPr/>
        </p:nvSpPr>
        <p:spPr>
          <a:xfrm>
            <a:off x="251520" y="5877272"/>
            <a:ext cx="8352928" cy="615553"/>
          </a:xfrm>
          <a:prstGeom prst="rect">
            <a:avLst/>
          </a:prstGeom>
        </p:spPr>
        <p:txBody>
          <a:bodyPr wrap="square">
            <a:spAutoFit/>
          </a:bodyPr>
          <a:lstStyle/>
          <a:p>
            <a:pPr marL="45720" indent="0" algn="ctr">
              <a:buNone/>
            </a:pPr>
            <a:r>
              <a:rPr lang="ru-RU" sz="1600" b="1" dirty="0">
                <a:solidFill>
                  <a:schemeClr val="accent3">
                    <a:lumMod val="50000"/>
                  </a:schemeClr>
                </a:solidFill>
              </a:rPr>
              <a:t>ВСЕГО отрасли социальной сферы </a:t>
            </a:r>
          </a:p>
          <a:p>
            <a:pPr marL="45720" indent="0" algn="ctr">
              <a:buNone/>
            </a:pPr>
            <a:r>
              <a:rPr lang="ru-RU" sz="1600" b="1" dirty="0">
                <a:solidFill>
                  <a:schemeClr val="accent3">
                    <a:lumMod val="50000"/>
                  </a:schemeClr>
                </a:solidFill>
              </a:rPr>
              <a:t>1 276 368,1 тыс. руб. (61,0%) всех расходов бюджета.</a:t>
            </a:r>
            <a:r>
              <a:rPr lang="ru-RU" b="1" dirty="0">
                <a:solidFill>
                  <a:schemeClr val="accent3">
                    <a:lumMod val="50000"/>
                  </a:schemeClr>
                </a:solidFill>
              </a:rPr>
              <a:t> </a:t>
            </a:r>
          </a:p>
        </p:txBody>
      </p:sp>
      <p:sp>
        <p:nvSpPr>
          <p:cNvPr id="6" name="Номер слайда 5"/>
          <p:cNvSpPr>
            <a:spLocks noGrp="1"/>
          </p:cNvSpPr>
          <p:nvPr>
            <p:ph type="sldNum" sz="quarter" idx="12"/>
          </p:nvPr>
        </p:nvSpPr>
        <p:spPr/>
        <p:txBody>
          <a:bodyPr/>
          <a:lstStyle/>
          <a:p>
            <a:fld id="{A0A62314-6350-4730-82A5-F729173FFB84}" type="slidenum">
              <a:rPr lang="ru-RU" smtClean="0"/>
              <a:pPr/>
              <a:t>34</a:t>
            </a:fld>
            <a:endParaRPr lang="ru-RU"/>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539552" y="260649"/>
            <a:ext cx="8280919" cy="1296143"/>
          </a:xfrm>
        </p:spPr>
        <p:txBody>
          <a:bodyPr>
            <a:noAutofit/>
          </a:bodyPr>
          <a:lstStyle/>
          <a:p>
            <a:pPr marL="45720" indent="0" algn="ctr">
              <a:buNone/>
            </a:pPr>
            <a:r>
              <a:rPr lang="ru-RU" sz="2000" b="1" dirty="0">
                <a:solidFill>
                  <a:schemeClr val="accent3">
                    <a:lumMod val="50000"/>
                  </a:schemeClr>
                </a:solidFill>
              </a:rPr>
              <a:t>Динамика роста средней заработной платы по отдельным категориям работников учреждений культуры и образования, руб.</a:t>
            </a:r>
          </a:p>
        </p:txBody>
      </p:sp>
      <p:graphicFrame>
        <p:nvGraphicFramePr>
          <p:cNvPr id="8" name="Объект 7"/>
          <p:cNvGraphicFramePr>
            <a:graphicFrameLocks noGrp="1"/>
          </p:cNvGraphicFramePr>
          <p:nvPr>
            <p:ph sz="quarter" idx="2"/>
            <p:extLst>
              <p:ext uri="{D42A27DB-BD31-4B8C-83A1-F6EECF244321}">
                <p14:modId xmlns:p14="http://schemas.microsoft.com/office/powerpoint/2010/main" val="217177242"/>
              </p:ext>
            </p:extLst>
          </p:nvPr>
        </p:nvGraphicFramePr>
        <p:xfrm>
          <a:off x="467544" y="1556792"/>
          <a:ext cx="8208912" cy="4752528"/>
        </p:xfrm>
        <a:graphic>
          <a:graphicData uri="http://schemas.openxmlformats.org/drawingml/2006/chart">
            <c:chart xmlns:c="http://schemas.openxmlformats.org/drawingml/2006/chart" xmlns:r="http://schemas.openxmlformats.org/officeDocument/2006/relationships" r:id="rId2"/>
          </a:graphicData>
        </a:graphic>
      </p:graphicFrame>
      <p:sp>
        <p:nvSpPr>
          <p:cNvPr id="5" name="Номер слайда 4"/>
          <p:cNvSpPr>
            <a:spLocks noGrp="1"/>
          </p:cNvSpPr>
          <p:nvPr>
            <p:ph type="sldNum" sz="quarter" idx="12"/>
          </p:nvPr>
        </p:nvSpPr>
        <p:spPr/>
        <p:txBody>
          <a:bodyPr/>
          <a:lstStyle/>
          <a:p>
            <a:fld id="{A0A62314-6350-4730-82A5-F729173FFB84}" type="slidenum">
              <a:rPr lang="ru-RU" smtClean="0"/>
              <a:pPr/>
              <a:t>35</a:t>
            </a:fld>
            <a:endParaRPr lang="ru-RU"/>
          </a:p>
        </p:txBody>
      </p:sp>
    </p:spTree>
    <p:extLst>
      <p:ext uri="{BB962C8B-B14F-4D97-AF65-F5344CB8AC3E}">
        <p14:creationId xmlns:p14="http://schemas.microsoft.com/office/powerpoint/2010/main" val="29927513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251520" y="188640"/>
            <a:ext cx="8496944" cy="1080120"/>
          </a:xfrm>
        </p:spPr>
        <p:txBody>
          <a:bodyPr>
            <a:noAutofit/>
          </a:bodyPr>
          <a:lstStyle/>
          <a:p>
            <a:pPr marL="45720" indent="0" algn="ctr">
              <a:buNone/>
            </a:pPr>
            <a:r>
              <a:rPr lang="ru-RU" sz="2000" b="1" dirty="0">
                <a:solidFill>
                  <a:schemeClr val="accent3">
                    <a:lumMod val="50000"/>
                  </a:schemeClr>
                </a:solidFill>
              </a:rPr>
              <a:t>Бюджетные ассигнования на исполнение публичных нормативных обязательств Павловского муниципального района Воронежской области на 2024 год и на плановый период 2025 и 2026 годов </a:t>
            </a:r>
          </a:p>
        </p:txBody>
      </p:sp>
      <p:graphicFrame>
        <p:nvGraphicFramePr>
          <p:cNvPr id="9" name="Объект 8"/>
          <p:cNvGraphicFramePr>
            <a:graphicFrameLocks noGrp="1"/>
          </p:cNvGraphicFramePr>
          <p:nvPr>
            <p:ph sz="quarter" idx="2"/>
            <p:extLst>
              <p:ext uri="{D42A27DB-BD31-4B8C-83A1-F6EECF244321}">
                <p14:modId xmlns:p14="http://schemas.microsoft.com/office/powerpoint/2010/main" val="1160771924"/>
              </p:ext>
            </p:extLst>
          </p:nvPr>
        </p:nvGraphicFramePr>
        <p:xfrm>
          <a:off x="179512" y="1628800"/>
          <a:ext cx="8568953" cy="4736804"/>
        </p:xfrm>
        <a:graphic>
          <a:graphicData uri="http://schemas.openxmlformats.org/drawingml/2006/table">
            <a:tbl>
              <a:tblPr firstRow="1" bandRow="1">
                <a:tableStyleId>{69C7853C-536D-4A76-A0AE-DD22124D55A5}</a:tableStyleId>
              </a:tblPr>
              <a:tblGrid>
                <a:gridCol w="4694296">
                  <a:extLst>
                    <a:ext uri="{9D8B030D-6E8A-4147-A177-3AD203B41FA5}">
                      <a16:colId xmlns:a16="http://schemas.microsoft.com/office/drawing/2014/main" val="20000"/>
                    </a:ext>
                  </a:extLst>
                </a:gridCol>
                <a:gridCol w="1192202">
                  <a:extLst>
                    <a:ext uri="{9D8B030D-6E8A-4147-A177-3AD203B41FA5}">
                      <a16:colId xmlns:a16="http://schemas.microsoft.com/office/drawing/2014/main" val="20001"/>
                    </a:ext>
                  </a:extLst>
                </a:gridCol>
                <a:gridCol w="968664">
                  <a:extLst>
                    <a:ext uri="{9D8B030D-6E8A-4147-A177-3AD203B41FA5}">
                      <a16:colId xmlns:a16="http://schemas.microsoft.com/office/drawing/2014/main" val="20002"/>
                    </a:ext>
                  </a:extLst>
                </a:gridCol>
                <a:gridCol w="894152">
                  <a:extLst>
                    <a:ext uri="{9D8B030D-6E8A-4147-A177-3AD203B41FA5}">
                      <a16:colId xmlns:a16="http://schemas.microsoft.com/office/drawing/2014/main" val="20003"/>
                    </a:ext>
                  </a:extLst>
                </a:gridCol>
                <a:gridCol w="819639">
                  <a:extLst>
                    <a:ext uri="{9D8B030D-6E8A-4147-A177-3AD203B41FA5}">
                      <a16:colId xmlns:a16="http://schemas.microsoft.com/office/drawing/2014/main" val="20004"/>
                    </a:ext>
                  </a:extLst>
                </a:gridCol>
              </a:tblGrid>
              <a:tr h="267814">
                <a:tc rowSpan="2">
                  <a:txBody>
                    <a:bodyPr/>
                    <a:lstStyle/>
                    <a:p>
                      <a:pPr algn="ctr" fontAlgn="ctr"/>
                      <a:r>
                        <a:rPr lang="ru-RU" sz="1300" u="none" strike="noStrike" dirty="0">
                          <a:solidFill>
                            <a:schemeClr val="accent3">
                              <a:lumMod val="50000"/>
                            </a:schemeClr>
                          </a:solidFill>
                          <a:effectLst/>
                        </a:rPr>
                        <a:t>Наименование </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rowSpan="2">
                  <a:txBody>
                    <a:bodyPr/>
                    <a:lstStyle/>
                    <a:p>
                      <a:pPr algn="ctr" fontAlgn="ctr"/>
                      <a:r>
                        <a:rPr lang="ru-RU" sz="1300" u="none" strike="noStrike" dirty="0">
                          <a:solidFill>
                            <a:schemeClr val="accent3">
                              <a:lumMod val="50000"/>
                            </a:schemeClr>
                          </a:solidFill>
                          <a:effectLst/>
                        </a:rPr>
                        <a:t>Утвержденный бюджет на  2023 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gridSpan="3">
                  <a:txBody>
                    <a:bodyPr/>
                    <a:lstStyle/>
                    <a:p>
                      <a:pPr algn="ctr" fontAlgn="ctr"/>
                      <a:r>
                        <a:rPr lang="ru-RU" sz="1300" u="none" strike="noStrike" dirty="0">
                          <a:solidFill>
                            <a:schemeClr val="accent3">
                              <a:lumMod val="50000"/>
                            </a:schemeClr>
                          </a:solidFill>
                          <a:effectLst/>
                        </a:rPr>
                        <a:t>Проект бюджета на </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515792">
                <a:tc vMerge="1">
                  <a:txBody>
                    <a:bodyPr/>
                    <a:lstStyle/>
                    <a:p>
                      <a:endParaRPr lang="ru-RU"/>
                    </a:p>
                  </a:txBody>
                  <a:tcPr/>
                </a:tc>
                <a:tc vMerge="1">
                  <a:txBody>
                    <a:bodyPr/>
                    <a:lstStyle/>
                    <a:p>
                      <a:endParaRPr lang="ru-RU"/>
                    </a:p>
                  </a:txBody>
                  <a:tcPr/>
                </a:tc>
                <a:tc>
                  <a:txBody>
                    <a:bodyPr/>
                    <a:lstStyle/>
                    <a:p>
                      <a:pPr algn="ctr" fontAlgn="ctr"/>
                      <a:r>
                        <a:rPr lang="ru-RU" sz="1300" u="none" strike="noStrike" dirty="0">
                          <a:solidFill>
                            <a:schemeClr val="accent3">
                              <a:lumMod val="50000"/>
                            </a:schemeClr>
                          </a:solidFill>
                          <a:effectLst/>
                        </a:rPr>
                        <a:t>2024 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ctr"/>
                      <a:r>
                        <a:rPr lang="ru-RU" sz="1300" u="none" strike="noStrike" dirty="0">
                          <a:solidFill>
                            <a:schemeClr val="accent3">
                              <a:lumMod val="50000"/>
                            </a:schemeClr>
                          </a:solidFill>
                          <a:effectLst/>
                        </a:rPr>
                        <a:t>2025 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ctr"/>
                      <a:r>
                        <a:rPr lang="ru-RU" sz="1300" u="none" strike="noStrike" dirty="0">
                          <a:solidFill>
                            <a:schemeClr val="accent3">
                              <a:lumMod val="50000"/>
                            </a:schemeClr>
                          </a:solidFill>
                          <a:effectLst/>
                        </a:rPr>
                        <a:t>2026 год</a:t>
                      </a:r>
                      <a:endParaRPr lang="ru-RU" sz="1300" b="0"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1"/>
                  </a:ext>
                </a:extLst>
              </a:tr>
              <a:tr h="1275363">
                <a:tc>
                  <a:txBody>
                    <a:bodyPr/>
                    <a:lstStyle/>
                    <a:p>
                      <a:pPr algn="l" fontAlgn="ctr"/>
                      <a:r>
                        <a:rPr lang="ru-RU" sz="1300" u="none" strike="noStrike" dirty="0">
                          <a:solidFill>
                            <a:schemeClr val="accent3">
                              <a:lumMod val="50000"/>
                            </a:schemeClr>
                          </a:solidFill>
                          <a:effectLst/>
                        </a:rPr>
                        <a:t>Компенсация,  выплачиваемая  родителям (законным представителям) в целях материальной поддержки воспитания и обучения детей, посещающих образовательные организации, реализующие образовательную программу дошкольного образования</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899,0</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743,2</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772,9</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803,7</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2"/>
                  </a:ext>
                </a:extLst>
              </a:tr>
              <a:tr h="284379">
                <a:tc>
                  <a:txBody>
                    <a:bodyPr/>
                    <a:lstStyle/>
                    <a:p>
                      <a:pPr algn="l" fontAlgn="ctr"/>
                      <a:r>
                        <a:rPr lang="ru-RU" sz="1300" u="none" strike="noStrike" dirty="0">
                          <a:solidFill>
                            <a:schemeClr val="accent3">
                              <a:lumMod val="50000"/>
                            </a:schemeClr>
                          </a:solidFill>
                          <a:effectLst/>
                        </a:rPr>
                        <a:t>Оказание социальной поддержки отдельным категориям граждан</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1 452,0</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1 470,0</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385,0</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385,0</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3"/>
                  </a:ext>
                </a:extLst>
              </a:tr>
              <a:tr h="378258">
                <a:tc>
                  <a:txBody>
                    <a:bodyPr/>
                    <a:lstStyle/>
                    <a:p>
                      <a:pPr algn="l" fontAlgn="ctr"/>
                      <a:r>
                        <a:rPr lang="ru-RU" sz="1300" u="none" strike="noStrike" dirty="0">
                          <a:solidFill>
                            <a:schemeClr val="accent3">
                              <a:lumMod val="50000"/>
                            </a:schemeClr>
                          </a:solidFill>
                          <a:effectLst/>
                        </a:rPr>
                        <a:t>Материальная поддержка Заслуженных работников РФ (доплаты)</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150,0</a:t>
                      </a:r>
                      <a:endParaRPr lang="ru-RU" sz="1300" b="0" i="0" u="none" strike="noStrike" dirty="0">
                        <a:solidFill>
                          <a:schemeClr val="accent3">
                            <a:lumMod val="50000"/>
                          </a:schemeClr>
                        </a:solidFill>
                        <a:effectLst/>
                        <a:latin typeface="+mn-lt"/>
                        <a:cs typeface="Microsoft Sans Serif"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165,0</a:t>
                      </a:r>
                      <a:endParaRPr lang="ru-RU" sz="1300" b="0" i="0" u="none" strike="noStrike" dirty="0">
                        <a:solidFill>
                          <a:schemeClr val="accent3">
                            <a:lumMod val="50000"/>
                          </a:schemeClr>
                        </a:solidFill>
                        <a:effectLst/>
                        <a:latin typeface="+mn-lt"/>
                        <a:cs typeface="Microsoft Sans Serif"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165,0</a:t>
                      </a:r>
                      <a:endParaRPr lang="ru-RU" sz="1300" b="0" i="0" u="none" strike="noStrike" dirty="0">
                        <a:solidFill>
                          <a:schemeClr val="accent3">
                            <a:lumMod val="50000"/>
                          </a:schemeClr>
                        </a:solidFill>
                        <a:effectLst/>
                        <a:latin typeface="+mn-lt"/>
                        <a:cs typeface="Microsoft Sans Serif"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165,0</a:t>
                      </a:r>
                      <a:endParaRPr lang="ru-RU" sz="1300" b="0" i="0" u="none" strike="noStrike" dirty="0">
                        <a:solidFill>
                          <a:schemeClr val="accent3">
                            <a:lumMod val="50000"/>
                          </a:schemeClr>
                        </a:solidFill>
                        <a:effectLst/>
                        <a:latin typeface="+mn-lt"/>
                        <a:cs typeface="Microsoft Sans Serif"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4"/>
                  </a:ext>
                </a:extLst>
              </a:tr>
              <a:tr h="301663">
                <a:tc>
                  <a:txBody>
                    <a:bodyPr/>
                    <a:lstStyle/>
                    <a:p>
                      <a:pPr algn="l" fontAlgn="ctr"/>
                      <a:r>
                        <a:rPr lang="ru-RU" sz="1300" u="none" strike="noStrike" dirty="0">
                          <a:solidFill>
                            <a:schemeClr val="accent3">
                              <a:lumMod val="50000"/>
                            </a:schemeClr>
                          </a:solidFill>
                          <a:effectLst/>
                        </a:rPr>
                        <a:t>Обеспечение жильем молодых семей</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3 732,7</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5 585,6</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3 820,7</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3 843,1</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5"/>
                  </a:ext>
                </a:extLst>
              </a:tr>
              <a:tr h="360040">
                <a:tc>
                  <a:txBody>
                    <a:bodyPr/>
                    <a:lstStyle/>
                    <a:p>
                      <a:pPr algn="l" fontAlgn="t"/>
                      <a:r>
                        <a:rPr lang="ru-RU" sz="1300" u="none" strike="noStrike" dirty="0">
                          <a:solidFill>
                            <a:schemeClr val="accent3">
                              <a:lumMod val="50000"/>
                            </a:schemeClr>
                          </a:solidFill>
                          <a:effectLst/>
                        </a:rPr>
                        <a:t>Выплаты приемной семье на содержание подопечных детей</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9 160,7</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9 848,0</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10 291,0</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10 703,0</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6"/>
                  </a:ext>
                </a:extLst>
              </a:tr>
              <a:tr h="344933">
                <a:tc>
                  <a:txBody>
                    <a:bodyPr/>
                    <a:lstStyle/>
                    <a:p>
                      <a:pPr algn="l" fontAlgn="t"/>
                      <a:r>
                        <a:rPr lang="ru-RU" sz="1300" u="none" strike="noStrike" dirty="0">
                          <a:solidFill>
                            <a:schemeClr val="accent3">
                              <a:lumMod val="50000"/>
                            </a:schemeClr>
                          </a:solidFill>
                          <a:effectLst/>
                        </a:rPr>
                        <a:t>Выплаты</a:t>
                      </a:r>
                      <a:r>
                        <a:rPr lang="ru-RU" sz="1300" u="none" strike="noStrike" baseline="0" dirty="0">
                          <a:solidFill>
                            <a:schemeClr val="accent3">
                              <a:lumMod val="50000"/>
                            </a:schemeClr>
                          </a:solidFill>
                          <a:effectLst/>
                        </a:rPr>
                        <a:t> </a:t>
                      </a:r>
                      <a:r>
                        <a:rPr lang="ru-RU" sz="1300" u="none" strike="noStrike" dirty="0">
                          <a:solidFill>
                            <a:schemeClr val="accent3">
                              <a:lumMod val="50000"/>
                            </a:schemeClr>
                          </a:solidFill>
                          <a:effectLst/>
                        </a:rPr>
                        <a:t>семьям опекунов на содержание подопечных детей</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15 029,3</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16 157,0</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16 884,0</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17 559,0</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7"/>
                  </a:ext>
                </a:extLst>
              </a:tr>
              <a:tr h="334565">
                <a:tc>
                  <a:txBody>
                    <a:bodyPr/>
                    <a:lstStyle/>
                    <a:p>
                      <a:pPr algn="l" fontAlgn="t"/>
                      <a:r>
                        <a:rPr lang="ru-RU" sz="1300" u="none" strike="noStrike" dirty="0">
                          <a:solidFill>
                            <a:schemeClr val="accent3">
                              <a:lumMod val="50000"/>
                            </a:schemeClr>
                          </a:solidFill>
                          <a:effectLst/>
                        </a:rPr>
                        <a:t>Выплаты вознаграждения, причитающегося приемному родителю</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7 076,4</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7 607,0</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7 949,0</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8 267,0</a:t>
                      </a:r>
                      <a:endParaRPr lang="ru-RU" sz="1300" b="0" i="0" u="none" strike="noStrike" dirty="0">
                        <a:solidFill>
                          <a:schemeClr val="accent3">
                            <a:lumMod val="50000"/>
                          </a:schemeClr>
                        </a:solidFill>
                        <a:effectLst/>
                        <a:latin typeface="+mn-lt"/>
                        <a:cs typeface="Microsoft Sans Serif"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8"/>
                  </a:ext>
                </a:extLst>
              </a:tr>
              <a:tr h="356872">
                <a:tc>
                  <a:txBody>
                    <a:bodyPr/>
                    <a:lstStyle/>
                    <a:p>
                      <a:pPr algn="l" fontAlgn="ctr"/>
                      <a:r>
                        <a:rPr lang="ru-RU" sz="1200" b="1" u="none" strike="noStrike" dirty="0">
                          <a:solidFill>
                            <a:schemeClr val="accent3">
                              <a:lumMod val="50000"/>
                            </a:schemeClr>
                          </a:solidFill>
                          <a:effectLst/>
                        </a:rPr>
                        <a:t>ВСЕГО:</a:t>
                      </a:r>
                      <a:endParaRPr lang="ru-RU" sz="12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kumimoji="0" lang="ru-RU" sz="1300" b="1" u="none" strike="noStrike" kern="1200" dirty="0">
                          <a:solidFill>
                            <a:schemeClr val="accent3">
                              <a:lumMod val="50000"/>
                            </a:schemeClr>
                          </a:solidFill>
                          <a:effectLst/>
                        </a:rPr>
                        <a:t>37 500,1</a:t>
                      </a:r>
                      <a:endParaRPr kumimoji="0" lang="ru-RU" sz="1300" b="1" i="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kumimoji="0" lang="ru-RU" sz="1300" b="1" u="none" strike="noStrike" kern="1200" dirty="0">
                          <a:solidFill>
                            <a:schemeClr val="accent3">
                              <a:lumMod val="50000"/>
                            </a:schemeClr>
                          </a:solidFill>
                          <a:effectLst/>
                        </a:rPr>
                        <a:t>41 575,8</a:t>
                      </a:r>
                      <a:endParaRPr kumimoji="0" lang="ru-RU" sz="1300" b="1" i="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b="1" i="0" u="none" strike="noStrike" dirty="0">
                          <a:solidFill>
                            <a:schemeClr val="accent3">
                              <a:lumMod val="50000"/>
                            </a:schemeClr>
                          </a:solidFill>
                          <a:effectLst/>
                          <a:latin typeface="+mn-lt"/>
                        </a:rPr>
                        <a:t>40</a:t>
                      </a:r>
                      <a:r>
                        <a:rPr lang="ru-RU" sz="1300" b="1" i="0" u="none" strike="noStrike" baseline="0" dirty="0">
                          <a:solidFill>
                            <a:schemeClr val="accent3">
                              <a:lumMod val="50000"/>
                            </a:schemeClr>
                          </a:solidFill>
                          <a:effectLst/>
                          <a:latin typeface="+mn-lt"/>
                        </a:rPr>
                        <a:t> 267,6</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b="1" u="none" strike="noStrike" dirty="0">
                          <a:solidFill>
                            <a:schemeClr val="accent3">
                              <a:lumMod val="50000"/>
                            </a:schemeClr>
                          </a:solidFill>
                          <a:effectLst/>
                        </a:rPr>
                        <a:t>41 725,8</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4225610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539552" y="476672"/>
            <a:ext cx="8352927" cy="864096"/>
          </a:xfrm>
        </p:spPr>
        <p:txBody>
          <a:bodyPr>
            <a:normAutofit/>
          </a:bodyPr>
          <a:lstStyle/>
          <a:p>
            <a:pPr marL="45720" indent="0" algn="ctr">
              <a:buNone/>
            </a:pPr>
            <a:r>
              <a:rPr lang="ru-RU" sz="2000" b="1" dirty="0">
                <a:solidFill>
                  <a:schemeClr val="accent3">
                    <a:lumMod val="50000"/>
                  </a:schemeClr>
                </a:solidFill>
              </a:rPr>
              <a:t>Межбюджетные трансферты – основной вид безвозмездных перечислений.</a:t>
            </a:r>
          </a:p>
        </p:txBody>
      </p:sp>
      <p:graphicFrame>
        <p:nvGraphicFramePr>
          <p:cNvPr id="7" name="Объект 6"/>
          <p:cNvGraphicFramePr>
            <a:graphicFrameLocks noGrp="1"/>
          </p:cNvGraphicFramePr>
          <p:nvPr>
            <p:ph sz="quarter" idx="2"/>
            <p:extLst>
              <p:ext uri="{D42A27DB-BD31-4B8C-83A1-F6EECF244321}">
                <p14:modId xmlns:p14="http://schemas.microsoft.com/office/powerpoint/2010/main" val="1478484257"/>
              </p:ext>
            </p:extLst>
          </p:nvPr>
        </p:nvGraphicFramePr>
        <p:xfrm>
          <a:off x="323528" y="2132856"/>
          <a:ext cx="8424936" cy="4326461"/>
        </p:xfrm>
        <a:graphic>
          <a:graphicData uri="http://schemas.openxmlformats.org/drawingml/2006/table">
            <a:tbl>
              <a:tblPr firstRow="1" bandRow="1">
                <a:tableStyleId>{69C7853C-536D-4A76-A0AE-DD22124D55A5}</a:tableStyleId>
              </a:tblPr>
              <a:tblGrid>
                <a:gridCol w="4193502">
                  <a:extLst>
                    <a:ext uri="{9D8B030D-6E8A-4147-A177-3AD203B41FA5}">
                      <a16:colId xmlns:a16="http://schemas.microsoft.com/office/drawing/2014/main" val="20000"/>
                    </a:ext>
                  </a:extLst>
                </a:gridCol>
                <a:gridCol w="4231434">
                  <a:extLst>
                    <a:ext uri="{9D8B030D-6E8A-4147-A177-3AD203B41FA5}">
                      <a16:colId xmlns:a16="http://schemas.microsoft.com/office/drawing/2014/main" val="20001"/>
                    </a:ext>
                  </a:extLst>
                </a:gridCol>
              </a:tblGrid>
              <a:tr h="705950">
                <a:tc>
                  <a:txBody>
                    <a:bodyPr/>
                    <a:lstStyle/>
                    <a:p>
                      <a:pPr algn="ctr"/>
                      <a:r>
                        <a:rPr lang="ru-RU" dirty="0">
                          <a:solidFill>
                            <a:schemeClr val="accent3">
                              <a:lumMod val="50000"/>
                            </a:schemeClr>
                          </a:solidFill>
                        </a:rPr>
                        <a:t>Виды межбюджетных трансфертов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tc>
                  <a:txBody>
                    <a:bodyPr/>
                    <a:lstStyle/>
                    <a:p>
                      <a:pPr algn="ctr"/>
                      <a:r>
                        <a:rPr lang="ru-RU" dirty="0">
                          <a:solidFill>
                            <a:schemeClr val="accent3">
                              <a:lumMod val="50000"/>
                            </a:schemeClr>
                          </a:solidFill>
                        </a:rPr>
                        <a:t>Определение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extLst>
                  <a:ext uri="{0D108BD9-81ED-4DB2-BD59-A6C34878D82A}">
                    <a16:rowId xmlns:a16="http://schemas.microsoft.com/office/drawing/2014/main" val="10000"/>
                  </a:ext>
                </a:extLst>
              </a:tr>
              <a:tr h="941431">
                <a:tc>
                  <a:txBody>
                    <a:bodyPr/>
                    <a:lstStyle/>
                    <a:p>
                      <a:r>
                        <a:rPr lang="ru-RU" sz="1600" dirty="0">
                          <a:solidFill>
                            <a:schemeClr val="accent3">
                              <a:lumMod val="50000"/>
                            </a:schemeClr>
                          </a:solidFill>
                        </a:rPr>
                        <a:t>Дотации (от лат. «</a:t>
                      </a:r>
                      <a:r>
                        <a:rPr lang="ru-RU" sz="1600" dirty="0" err="1">
                          <a:solidFill>
                            <a:schemeClr val="accent3">
                              <a:lumMod val="50000"/>
                            </a:schemeClr>
                          </a:solidFill>
                        </a:rPr>
                        <a:t>Dotatio</a:t>
                      </a:r>
                      <a:r>
                        <a:rPr lang="ru-RU" sz="1600" dirty="0">
                          <a:solidFill>
                            <a:schemeClr val="accent3">
                              <a:lumMod val="50000"/>
                            </a:schemeClr>
                          </a:solidFill>
                        </a:rPr>
                        <a:t>» - дар, пожертвование)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tc>
                  <a:txBody>
                    <a:bodyPr/>
                    <a:lstStyle/>
                    <a:p>
                      <a:r>
                        <a:rPr lang="ru-RU" sz="1600" dirty="0">
                          <a:solidFill>
                            <a:schemeClr val="accent3">
                              <a:lumMod val="50000"/>
                            </a:schemeClr>
                          </a:solidFill>
                        </a:rPr>
                        <a:t>Предоставляются без определения конкретной цели их использования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extLst>
                  <a:ext uri="{0D108BD9-81ED-4DB2-BD59-A6C34878D82A}">
                    <a16:rowId xmlns:a16="http://schemas.microsoft.com/office/drawing/2014/main" val="10001"/>
                  </a:ext>
                </a:extLst>
              </a:tr>
              <a:tr h="1368152">
                <a:tc>
                  <a:txBody>
                    <a:bodyPr/>
                    <a:lstStyle/>
                    <a:p>
                      <a:r>
                        <a:rPr lang="ru-RU" sz="1600" dirty="0">
                          <a:solidFill>
                            <a:schemeClr val="accent3">
                              <a:lumMod val="50000"/>
                            </a:schemeClr>
                          </a:solidFill>
                        </a:rPr>
                        <a:t>Субвенции (от лат. «</a:t>
                      </a:r>
                      <a:r>
                        <a:rPr lang="ru-RU" sz="1600" dirty="0" err="1">
                          <a:solidFill>
                            <a:schemeClr val="accent3">
                              <a:lumMod val="50000"/>
                            </a:schemeClr>
                          </a:solidFill>
                        </a:rPr>
                        <a:t>Subvenire</a:t>
                      </a:r>
                      <a:r>
                        <a:rPr lang="ru-RU" sz="1600" dirty="0">
                          <a:solidFill>
                            <a:schemeClr val="accent3">
                              <a:lumMod val="50000"/>
                            </a:schemeClr>
                          </a:solidFill>
                        </a:rPr>
                        <a:t>» - приходить на помощь)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tc>
                  <a:txBody>
                    <a:bodyPr/>
                    <a:lstStyle/>
                    <a:p>
                      <a:r>
                        <a:rPr lang="ru-RU" sz="1600" dirty="0">
                          <a:solidFill>
                            <a:schemeClr val="accent3">
                              <a:lumMod val="50000"/>
                            </a:schemeClr>
                          </a:solidFill>
                        </a:rPr>
                        <a:t>Предоставляются на финансирование «переданных» другим публично-правовым образованиям полномочий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extLst>
                  <a:ext uri="{0D108BD9-81ED-4DB2-BD59-A6C34878D82A}">
                    <a16:rowId xmlns:a16="http://schemas.microsoft.com/office/drawing/2014/main" val="10002"/>
                  </a:ext>
                </a:extLst>
              </a:tr>
              <a:tr h="1310928">
                <a:tc>
                  <a:txBody>
                    <a:bodyPr/>
                    <a:lstStyle/>
                    <a:p>
                      <a:r>
                        <a:rPr lang="ru-RU" sz="1600" dirty="0">
                          <a:solidFill>
                            <a:schemeClr val="accent3">
                              <a:lumMod val="50000"/>
                            </a:schemeClr>
                          </a:solidFill>
                        </a:rPr>
                        <a:t>Субсидии (от лат. «</a:t>
                      </a:r>
                      <a:r>
                        <a:rPr lang="ru-RU" sz="1600" dirty="0" err="1">
                          <a:solidFill>
                            <a:schemeClr val="accent3">
                              <a:lumMod val="50000"/>
                            </a:schemeClr>
                          </a:solidFill>
                        </a:rPr>
                        <a:t>Subsidium</a:t>
                      </a:r>
                      <a:r>
                        <a:rPr lang="ru-RU" sz="1600" dirty="0">
                          <a:solidFill>
                            <a:schemeClr val="accent3">
                              <a:lumMod val="50000"/>
                            </a:schemeClr>
                          </a:solidFill>
                        </a:rPr>
                        <a:t>» - поддержка)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tc>
                  <a:txBody>
                    <a:bodyPr/>
                    <a:lstStyle/>
                    <a:p>
                      <a:r>
                        <a:rPr lang="ru-RU" sz="1600" dirty="0">
                          <a:solidFill>
                            <a:schemeClr val="accent3">
                              <a:lumMod val="50000"/>
                            </a:schemeClr>
                          </a:solidFill>
                        </a:rPr>
                        <a:t>Предоставляются на условиях долевого </a:t>
                      </a:r>
                      <a:r>
                        <a:rPr lang="ru-RU" sz="1600" dirty="0" err="1">
                          <a:solidFill>
                            <a:schemeClr val="accent3">
                              <a:lumMod val="50000"/>
                            </a:schemeClr>
                          </a:solidFill>
                        </a:rPr>
                        <a:t>софинансирования</a:t>
                      </a:r>
                      <a:r>
                        <a:rPr lang="ru-RU" sz="1600" dirty="0">
                          <a:solidFill>
                            <a:schemeClr val="accent3">
                              <a:lumMod val="50000"/>
                            </a:schemeClr>
                          </a:solidFill>
                        </a:rPr>
                        <a:t> расходов других бюджетов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0000"/>
                      </a:schemeClr>
                    </a:solidFill>
                  </a:tcPr>
                </a:tc>
                <a:extLst>
                  <a:ext uri="{0D108BD9-81ED-4DB2-BD59-A6C34878D82A}">
                    <a16:rowId xmlns:a16="http://schemas.microsoft.com/office/drawing/2014/main" val="10003"/>
                  </a:ext>
                </a:extLst>
              </a:tr>
            </a:tbl>
          </a:graphicData>
        </a:graphic>
      </p:graphicFrame>
      <p:sp>
        <p:nvSpPr>
          <p:cNvPr id="3" name="Прямоугольник 2"/>
          <p:cNvSpPr/>
          <p:nvPr/>
        </p:nvSpPr>
        <p:spPr>
          <a:xfrm>
            <a:off x="611560" y="1484784"/>
            <a:ext cx="7992888" cy="553998"/>
          </a:xfrm>
          <a:prstGeom prst="rect">
            <a:avLst/>
          </a:prstGeom>
        </p:spPr>
        <p:txBody>
          <a:bodyPr wrap="square">
            <a:spAutoFit/>
          </a:bodyPr>
          <a:lstStyle/>
          <a:p>
            <a:pPr marL="45720" indent="0" algn="just">
              <a:buNone/>
            </a:pPr>
            <a:r>
              <a:rPr lang="ru-RU" sz="1500" b="1" i="1" u="sng" dirty="0">
                <a:solidFill>
                  <a:schemeClr val="accent4">
                    <a:lumMod val="50000"/>
                  </a:schemeClr>
                </a:solidFill>
              </a:rPr>
              <a:t>Межбюджетные трансферты</a:t>
            </a:r>
            <a:r>
              <a:rPr lang="ru-RU" sz="1500" b="1" i="1" dirty="0">
                <a:solidFill>
                  <a:schemeClr val="accent4">
                    <a:lumMod val="50000"/>
                  </a:schemeClr>
                </a:solidFill>
              </a:rPr>
              <a:t> </a:t>
            </a:r>
            <a:r>
              <a:rPr lang="ru-RU" sz="1500" dirty="0">
                <a:solidFill>
                  <a:schemeClr val="accent4">
                    <a:lumMod val="50000"/>
                  </a:schemeClr>
                </a:solidFill>
              </a:rPr>
              <a:t>– это денежные средства, перечисляемые из одного бюджета бюджетной системы Российской Федерации другому.</a:t>
            </a:r>
          </a:p>
        </p:txBody>
      </p:sp>
    </p:spTree>
    <p:extLst>
      <p:ext uri="{BB962C8B-B14F-4D97-AF65-F5344CB8AC3E}">
        <p14:creationId xmlns:p14="http://schemas.microsoft.com/office/powerpoint/2010/main" val="28324835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395536" y="260648"/>
            <a:ext cx="8496944" cy="984619"/>
          </a:xfrm>
        </p:spPr>
        <p:txBody>
          <a:bodyPr>
            <a:noAutofit/>
          </a:bodyPr>
          <a:lstStyle/>
          <a:p>
            <a:pPr marL="45720" indent="0" algn="ctr">
              <a:buNone/>
            </a:pPr>
            <a:r>
              <a:rPr lang="ru-RU" sz="2000" b="1" dirty="0">
                <a:solidFill>
                  <a:schemeClr val="accent3">
                    <a:lumMod val="50000"/>
                  </a:schemeClr>
                </a:solidFill>
              </a:rPr>
              <a:t>Распределение финансовой помощи на общее покрытие расходов поселений в 2024 году, тыс. рублей</a:t>
            </a:r>
          </a:p>
        </p:txBody>
      </p:sp>
      <p:graphicFrame>
        <p:nvGraphicFramePr>
          <p:cNvPr id="8" name="Объект 7"/>
          <p:cNvGraphicFramePr>
            <a:graphicFrameLocks noGrp="1"/>
          </p:cNvGraphicFramePr>
          <p:nvPr>
            <p:ph sz="quarter" idx="2"/>
            <p:extLst>
              <p:ext uri="{D42A27DB-BD31-4B8C-83A1-F6EECF244321}">
                <p14:modId xmlns:p14="http://schemas.microsoft.com/office/powerpoint/2010/main" val="3739224076"/>
              </p:ext>
            </p:extLst>
          </p:nvPr>
        </p:nvGraphicFramePr>
        <p:xfrm>
          <a:off x="179512" y="1052736"/>
          <a:ext cx="8568953" cy="5341494"/>
        </p:xfrm>
        <a:graphic>
          <a:graphicData uri="http://schemas.openxmlformats.org/drawingml/2006/table">
            <a:tbl>
              <a:tblPr firstRow="1" bandRow="1">
                <a:tableStyleId>{69C7853C-536D-4A76-A0AE-DD22124D55A5}</a:tableStyleId>
              </a:tblPr>
              <a:tblGrid>
                <a:gridCol w="3513271">
                  <a:extLst>
                    <a:ext uri="{9D8B030D-6E8A-4147-A177-3AD203B41FA5}">
                      <a16:colId xmlns:a16="http://schemas.microsoft.com/office/drawing/2014/main" val="20000"/>
                    </a:ext>
                  </a:extLst>
                </a:gridCol>
                <a:gridCol w="2149689">
                  <a:extLst>
                    <a:ext uri="{9D8B030D-6E8A-4147-A177-3AD203B41FA5}">
                      <a16:colId xmlns:a16="http://schemas.microsoft.com/office/drawing/2014/main" val="20001"/>
                    </a:ext>
                  </a:extLst>
                </a:gridCol>
                <a:gridCol w="2905993">
                  <a:extLst>
                    <a:ext uri="{9D8B030D-6E8A-4147-A177-3AD203B41FA5}">
                      <a16:colId xmlns:a16="http://schemas.microsoft.com/office/drawing/2014/main" val="20002"/>
                    </a:ext>
                  </a:extLst>
                </a:gridCol>
              </a:tblGrid>
              <a:tr h="810334">
                <a:tc>
                  <a:txBody>
                    <a:bodyPr/>
                    <a:lstStyle/>
                    <a:p>
                      <a:pPr algn="ctr" fontAlgn="ctr"/>
                      <a:r>
                        <a:rPr lang="ru-RU" sz="1300" u="none" strike="noStrike" dirty="0">
                          <a:solidFill>
                            <a:schemeClr val="accent3">
                              <a:lumMod val="50000"/>
                            </a:schemeClr>
                          </a:solidFill>
                          <a:effectLst/>
                        </a:rPr>
                        <a:t>Наименование поселения</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t"/>
                      <a:r>
                        <a:rPr lang="ru-RU" sz="1300" u="none" strike="noStrike" dirty="0">
                          <a:solidFill>
                            <a:schemeClr val="accent3">
                              <a:lumMod val="50000"/>
                            </a:schemeClr>
                          </a:solidFill>
                          <a:effectLst/>
                        </a:rPr>
                        <a:t>На выравнивание бюджетной  обеспеченности </a:t>
                      </a:r>
                      <a:endParaRPr lang="ru-RU" sz="1300" b="1" i="0" u="none" strike="noStrike" dirty="0">
                        <a:solidFill>
                          <a:schemeClr val="accent3">
                            <a:lumMod val="50000"/>
                          </a:schemeClr>
                        </a:solidFill>
                        <a:effectLst/>
                        <a:latin typeface="Times New Roman"/>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t" latinLnBrk="0" hangingPunct="1"/>
                      <a:r>
                        <a:rPr lang="ru-RU" sz="1300" u="none" strike="noStrike" kern="1200" dirty="0">
                          <a:solidFill>
                            <a:schemeClr val="accent3">
                              <a:lumMod val="50000"/>
                            </a:schemeClr>
                          </a:solidFill>
                          <a:effectLst/>
                        </a:rPr>
                        <a:t>Иные межбюджетные трансферты по обеспечению сбалансированности бюджетов поселений</a:t>
                      </a:r>
                      <a:endParaRPr lang="ru-RU" sz="1300" b="1"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0"/>
                  </a:ext>
                </a:extLst>
              </a:tr>
              <a:tr h="270019">
                <a:tc>
                  <a:txBody>
                    <a:bodyPr/>
                    <a:lstStyle/>
                    <a:p>
                      <a:pPr algn="l" fontAlgn="b"/>
                      <a:r>
                        <a:rPr lang="ru-RU" sz="1300" u="none" strike="noStrike" dirty="0">
                          <a:solidFill>
                            <a:schemeClr val="accent3">
                              <a:lumMod val="50000"/>
                            </a:schemeClr>
                          </a:solidFill>
                          <a:effectLst/>
                        </a:rPr>
                        <a:t>Александровское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1 107,5</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3 591,7</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1"/>
                  </a:ext>
                </a:extLst>
              </a:tr>
              <a:tr h="270019">
                <a:tc>
                  <a:txBody>
                    <a:bodyPr/>
                    <a:lstStyle/>
                    <a:p>
                      <a:pPr algn="l" fontAlgn="b"/>
                      <a:r>
                        <a:rPr lang="ru-RU" sz="1300" u="none" strike="noStrike" dirty="0">
                          <a:solidFill>
                            <a:schemeClr val="accent3">
                              <a:lumMod val="50000"/>
                            </a:schemeClr>
                          </a:solidFill>
                          <a:effectLst/>
                        </a:rPr>
                        <a:t>Александро-Донское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t"/>
                      <a:r>
                        <a:rPr lang="ru-RU" sz="1300" u="none" strike="noStrike" dirty="0">
                          <a:solidFill>
                            <a:schemeClr val="accent3">
                              <a:lumMod val="50000"/>
                            </a:schemeClr>
                          </a:solidFill>
                          <a:effectLst/>
                        </a:rPr>
                        <a:t>1 168,5</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5 009,3</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2"/>
                  </a:ext>
                </a:extLst>
              </a:tr>
              <a:tr h="270019">
                <a:tc>
                  <a:txBody>
                    <a:bodyPr/>
                    <a:lstStyle/>
                    <a:p>
                      <a:pPr algn="l" fontAlgn="b"/>
                      <a:r>
                        <a:rPr lang="ru-RU" sz="1300" u="none" strike="noStrike" dirty="0" err="1">
                          <a:solidFill>
                            <a:schemeClr val="accent3">
                              <a:lumMod val="50000"/>
                            </a:schemeClr>
                          </a:solidFill>
                          <a:effectLst/>
                        </a:rPr>
                        <a:t>Воронцовское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5 882,5</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4 811,5</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3"/>
                  </a:ext>
                </a:extLst>
              </a:tr>
              <a:tr h="270019">
                <a:tc>
                  <a:txBody>
                    <a:bodyPr/>
                    <a:lstStyle/>
                    <a:p>
                      <a:pPr algn="l" fontAlgn="b"/>
                      <a:r>
                        <a:rPr lang="ru-RU" sz="1300" u="none" strike="noStrike" dirty="0" err="1">
                          <a:solidFill>
                            <a:schemeClr val="accent3">
                              <a:lumMod val="50000"/>
                            </a:schemeClr>
                          </a:solidFill>
                          <a:effectLst/>
                        </a:rPr>
                        <a:t>Гаврильское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1 584,4</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3 773,1</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4"/>
                  </a:ext>
                </a:extLst>
              </a:tr>
              <a:tr h="270019">
                <a:tc>
                  <a:txBody>
                    <a:bodyPr/>
                    <a:lstStyle/>
                    <a:p>
                      <a:pPr algn="l" fontAlgn="b"/>
                      <a:r>
                        <a:rPr lang="ru-RU" sz="1300" u="none" strike="noStrike" dirty="0" err="1">
                          <a:solidFill>
                            <a:schemeClr val="accent3">
                              <a:lumMod val="50000"/>
                            </a:schemeClr>
                          </a:solidFill>
                          <a:effectLst/>
                        </a:rPr>
                        <a:t>Елизаветовское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563,5</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en-US" sz="1300" u="none" strike="noStrike" kern="1200" dirty="0">
                          <a:solidFill>
                            <a:schemeClr val="accent3">
                              <a:lumMod val="50000"/>
                            </a:schemeClr>
                          </a:solidFill>
                          <a:effectLst/>
                        </a:rPr>
                        <a:t>0,0</a:t>
                      </a:r>
                      <a:endParaRPr lang="en-US" sz="1300" b="1" i="0" u="none" strike="noStrike" kern="1200" dirty="0">
                        <a:solidFill>
                          <a:schemeClr val="accent3">
                            <a:lumMod val="50000"/>
                          </a:schemeClr>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5"/>
                  </a:ext>
                </a:extLst>
              </a:tr>
              <a:tr h="270019">
                <a:tc>
                  <a:txBody>
                    <a:bodyPr/>
                    <a:lstStyle/>
                    <a:p>
                      <a:pPr algn="l" fontAlgn="b"/>
                      <a:r>
                        <a:rPr lang="ru-RU" sz="1300" u="none" strike="noStrike" dirty="0" err="1">
                          <a:solidFill>
                            <a:schemeClr val="accent3">
                              <a:lumMod val="50000"/>
                            </a:schemeClr>
                          </a:solidFill>
                          <a:effectLst/>
                        </a:rPr>
                        <a:t>Ерышевское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1 153,8</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3 483,0</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6"/>
                  </a:ext>
                </a:extLst>
              </a:tr>
              <a:tr h="270019">
                <a:tc>
                  <a:txBody>
                    <a:bodyPr/>
                    <a:lstStyle/>
                    <a:p>
                      <a:pPr algn="l" fontAlgn="b"/>
                      <a:r>
                        <a:rPr lang="ru-RU" sz="1300" u="none" strike="noStrike" dirty="0" err="1">
                          <a:solidFill>
                            <a:schemeClr val="accent3">
                              <a:lumMod val="50000"/>
                            </a:schemeClr>
                          </a:solidFill>
                          <a:effectLst/>
                        </a:rPr>
                        <a:t>Казинское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443,1</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7 472,3</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7"/>
                  </a:ext>
                </a:extLst>
              </a:tr>
              <a:tr h="270019">
                <a:tc>
                  <a:txBody>
                    <a:bodyPr/>
                    <a:lstStyle/>
                    <a:p>
                      <a:pPr algn="l" fontAlgn="b"/>
                      <a:r>
                        <a:rPr lang="ru-RU" sz="1300" u="none" strike="noStrike" dirty="0">
                          <a:solidFill>
                            <a:schemeClr val="accent3">
                              <a:lumMod val="50000"/>
                            </a:schemeClr>
                          </a:solidFill>
                          <a:effectLst/>
                        </a:rPr>
                        <a:t>Красное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1 974,7</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6 967,8</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8"/>
                  </a:ext>
                </a:extLst>
              </a:tr>
              <a:tr h="270019">
                <a:tc>
                  <a:txBody>
                    <a:bodyPr/>
                    <a:lstStyle/>
                    <a:p>
                      <a:pPr algn="l" fontAlgn="b"/>
                      <a:r>
                        <a:rPr lang="ru-RU" sz="1300" u="none" strike="noStrike" dirty="0" err="1">
                          <a:solidFill>
                            <a:schemeClr val="accent3">
                              <a:lumMod val="50000"/>
                            </a:schemeClr>
                          </a:solidFill>
                          <a:effectLst/>
                        </a:rPr>
                        <a:t>Ливенское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850,5</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3 960,5</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09"/>
                  </a:ext>
                </a:extLst>
              </a:tr>
              <a:tr h="270019">
                <a:tc>
                  <a:txBody>
                    <a:bodyPr/>
                    <a:lstStyle/>
                    <a:p>
                      <a:pPr algn="l" fontAlgn="b"/>
                      <a:r>
                        <a:rPr lang="ru-RU" sz="1300" u="none" strike="noStrike" dirty="0" err="1">
                          <a:solidFill>
                            <a:schemeClr val="accent3">
                              <a:lumMod val="50000"/>
                            </a:schemeClr>
                          </a:solidFill>
                          <a:effectLst/>
                        </a:rPr>
                        <a:t>Лосевское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2 665,5</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2 021,6</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0"/>
                  </a:ext>
                </a:extLst>
              </a:tr>
              <a:tr h="270019">
                <a:tc>
                  <a:txBody>
                    <a:bodyPr/>
                    <a:lstStyle/>
                    <a:p>
                      <a:pPr algn="l" fontAlgn="b"/>
                      <a:r>
                        <a:rPr lang="ru-RU" sz="1300" u="none" strike="noStrike" dirty="0" err="1">
                          <a:solidFill>
                            <a:schemeClr val="accent3">
                              <a:lumMod val="50000"/>
                            </a:schemeClr>
                          </a:solidFill>
                          <a:effectLst/>
                        </a:rPr>
                        <a:t>Песковское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1 964,4</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3 262,5</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1"/>
                  </a:ext>
                </a:extLst>
              </a:tr>
              <a:tr h="270019">
                <a:tc>
                  <a:txBody>
                    <a:bodyPr/>
                    <a:lstStyle/>
                    <a:p>
                      <a:pPr algn="l" fontAlgn="b"/>
                      <a:r>
                        <a:rPr lang="ru-RU" sz="1300" u="none" strike="noStrike" dirty="0">
                          <a:solidFill>
                            <a:schemeClr val="accent3">
                              <a:lumMod val="50000"/>
                            </a:schemeClr>
                          </a:solidFill>
                          <a:effectLst/>
                        </a:rPr>
                        <a:t>Петровское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1 631,9</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5 143,1</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2"/>
                  </a:ext>
                </a:extLst>
              </a:tr>
              <a:tr h="270019">
                <a:tc>
                  <a:txBody>
                    <a:bodyPr/>
                    <a:lstStyle/>
                    <a:p>
                      <a:pPr algn="l" fontAlgn="b"/>
                      <a:r>
                        <a:rPr lang="ru-RU" sz="1300" u="none" strike="noStrike" dirty="0">
                          <a:solidFill>
                            <a:schemeClr val="accent3">
                              <a:lumMod val="50000"/>
                            </a:schemeClr>
                          </a:solidFill>
                          <a:effectLst/>
                        </a:rPr>
                        <a:t>Покровское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1 983,8</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4 944,2</a:t>
                      </a:r>
                      <a:endParaRPr lang="ru-RU" sz="1300" b="1" i="0" u="none" strike="noStrike" kern="1200" dirty="0">
                        <a:solidFill>
                          <a:schemeClr val="accent3">
                            <a:lumMod val="50000"/>
                          </a:schemeClr>
                        </a:solidFill>
                        <a:effectLst/>
                        <a:latin typeface="+mn-lt"/>
                        <a:ea typeface="+mn-ea"/>
                        <a:cs typeface="+mn-cs"/>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3"/>
                  </a:ext>
                </a:extLst>
              </a:tr>
              <a:tr h="270019">
                <a:tc>
                  <a:txBody>
                    <a:bodyPr/>
                    <a:lstStyle/>
                    <a:p>
                      <a:pPr algn="l" fontAlgn="b"/>
                      <a:r>
                        <a:rPr lang="ru-RU" sz="1300" u="none" strike="noStrike" dirty="0">
                          <a:solidFill>
                            <a:schemeClr val="accent3">
                              <a:lumMod val="50000"/>
                            </a:schemeClr>
                          </a:solidFill>
                          <a:effectLst/>
                        </a:rPr>
                        <a:t>Русско - </a:t>
                      </a:r>
                      <a:r>
                        <a:rPr lang="ru-RU" sz="1300" u="none" strike="noStrike" dirty="0" err="1">
                          <a:solidFill>
                            <a:schemeClr val="accent3">
                              <a:lumMod val="50000"/>
                            </a:schemeClr>
                          </a:solidFill>
                          <a:effectLst/>
                        </a:rPr>
                        <a:t>Буйловское</a:t>
                      </a:r>
                      <a:r>
                        <a:rPr lang="ru-RU" sz="1300" u="none" strike="noStrike" dirty="0">
                          <a:solidFill>
                            <a:schemeClr val="accent3">
                              <a:lumMod val="50000"/>
                            </a:schemeClr>
                          </a:solidFill>
                          <a:effectLst/>
                        </a:rPr>
                        <a:t> сельское поселение </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650,1</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439,4</a:t>
                      </a:r>
                      <a:endParaRPr lang="ru-RU" sz="1300" b="1" i="0" u="none" strike="noStrike" kern="1200" dirty="0">
                        <a:solidFill>
                          <a:schemeClr val="accent3">
                            <a:lumMod val="50000"/>
                          </a:schemeClr>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4"/>
                  </a:ext>
                </a:extLst>
              </a:tr>
              <a:tr h="270019">
                <a:tc>
                  <a:txBody>
                    <a:bodyPr/>
                    <a:lstStyle/>
                    <a:p>
                      <a:pPr algn="l" fontAlgn="b"/>
                      <a:r>
                        <a:rPr lang="ru-RU" sz="1300" u="none" strike="noStrike" dirty="0">
                          <a:solidFill>
                            <a:schemeClr val="accent3">
                              <a:lumMod val="50000"/>
                            </a:schemeClr>
                          </a:solidFill>
                          <a:effectLst/>
                        </a:rPr>
                        <a:t>Городское поселение - город Павловск</a:t>
                      </a:r>
                      <a:endParaRPr lang="ru-RU" sz="1300" b="0"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300" u="none" strike="noStrike" dirty="0">
                          <a:solidFill>
                            <a:schemeClr val="accent3">
                              <a:lumMod val="50000"/>
                            </a:schemeClr>
                          </a:solidFill>
                          <a:effectLst/>
                        </a:rPr>
                        <a:t>3 013,8</a:t>
                      </a:r>
                      <a:endParaRPr lang="ru-RU" sz="13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300" u="none" strike="noStrike" kern="1200" dirty="0">
                          <a:solidFill>
                            <a:schemeClr val="accent3">
                              <a:lumMod val="50000"/>
                            </a:schemeClr>
                          </a:solidFill>
                          <a:effectLst/>
                        </a:rPr>
                        <a:t>0,0</a:t>
                      </a:r>
                      <a:endParaRPr lang="ru-RU" sz="1300" b="1" i="0" u="none" strike="noStrike" kern="1200" dirty="0">
                        <a:solidFill>
                          <a:schemeClr val="accent3">
                            <a:lumMod val="50000"/>
                          </a:schemeClr>
                        </a:solidFill>
                        <a:effectLst/>
                        <a:latin typeface="+mn-lt"/>
                        <a:ea typeface="+mn-ea"/>
                        <a:cs typeface="+mn-cs"/>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5"/>
                  </a:ext>
                </a:extLst>
              </a:tr>
              <a:tr h="480875">
                <a:tc>
                  <a:txBody>
                    <a:bodyPr/>
                    <a:lstStyle/>
                    <a:p>
                      <a:pPr algn="ctr" fontAlgn="b"/>
                      <a:r>
                        <a:rPr lang="ru-RU" sz="1300" b="1" u="none" strike="noStrike" dirty="0">
                          <a:solidFill>
                            <a:schemeClr val="accent3">
                              <a:lumMod val="50000"/>
                            </a:schemeClr>
                          </a:solidFill>
                          <a:effectLst/>
                        </a:rPr>
                        <a:t>ВСЕГО</a:t>
                      </a:r>
                      <a:endParaRPr lang="ru-RU" sz="1300" b="1" i="0" u="none" strike="noStrike" dirty="0">
                        <a:solidFill>
                          <a:schemeClr val="accent3">
                            <a:lumMod val="50000"/>
                          </a:schemeClr>
                        </a:solidFill>
                        <a:effectLst/>
                        <a:latin typeface="+mn-lt"/>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algn="ctr" fontAlgn="b"/>
                      <a:r>
                        <a:rPr lang="ru-RU" sz="1400" b="1" u="none" strike="noStrike" dirty="0">
                          <a:solidFill>
                            <a:schemeClr val="accent3">
                              <a:lumMod val="50000"/>
                            </a:schemeClr>
                          </a:solidFill>
                          <a:effectLst/>
                        </a:rPr>
                        <a:t>26 638,0</a:t>
                      </a:r>
                      <a:endParaRPr lang="ru-RU" sz="1400" b="1" i="0" u="none" strike="noStrike" dirty="0">
                        <a:solidFill>
                          <a:schemeClr val="accent3">
                            <a:lumMod val="50000"/>
                          </a:schemeClr>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tc>
                  <a:txBody>
                    <a:bodyPr/>
                    <a:lstStyle/>
                    <a:p>
                      <a:pPr marL="0" algn="ctr" defTabSz="914400" rtl="0" eaLnBrk="1" fontAlgn="b" latinLnBrk="0" hangingPunct="1"/>
                      <a:r>
                        <a:rPr lang="ru-RU" sz="1400" b="1" u="none" strike="noStrike" kern="1200" dirty="0">
                          <a:solidFill>
                            <a:schemeClr val="accent3">
                              <a:lumMod val="50000"/>
                            </a:schemeClr>
                          </a:solidFill>
                          <a:effectLst/>
                        </a:rPr>
                        <a:t>54 880,0</a:t>
                      </a:r>
                      <a:endParaRPr lang="ru-RU" sz="1400" b="1" i="0" u="none" strike="noStrike" kern="1200" dirty="0">
                        <a:solidFill>
                          <a:schemeClr val="accent3">
                            <a:lumMod val="50000"/>
                          </a:schemeClr>
                        </a:solidFill>
                        <a:effectLst/>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alpha val="25000"/>
                      </a:schemeClr>
                    </a:solidFill>
                  </a:tcPr>
                </a:tc>
                <a:extLst>
                  <a:ext uri="{0D108BD9-81ED-4DB2-BD59-A6C34878D82A}">
                    <a16:rowId xmlns:a16="http://schemas.microsoft.com/office/drawing/2014/main" val="10016"/>
                  </a:ext>
                </a:extLst>
              </a:tr>
            </a:tbl>
          </a:graphicData>
        </a:graphic>
      </p:graphicFrame>
    </p:spTree>
    <p:extLst>
      <p:ext uri="{BB962C8B-B14F-4D97-AF65-F5344CB8AC3E}">
        <p14:creationId xmlns:p14="http://schemas.microsoft.com/office/powerpoint/2010/main" val="22281328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quarter" idx="1"/>
          </p:nvPr>
        </p:nvSpPr>
        <p:spPr>
          <a:xfrm>
            <a:off x="545144" y="2276872"/>
            <a:ext cx="7987295" cy="1800200"/>
          </a:xfrm>
        </p:spPr>
        <p:txBody>
          <a:bodyPr>
            <a:noAutofit/>
          </a:bodyPr>
          <a:lstStyle/>
          <a:p>
            <a:pPr marL="44450" indent="488950" algn="just">
              <a:buNone/>
            </a:pPr>
            <a:r>
              <a:rPr lang="ru-RU" sz="1500" dirty="0">
                <a:solidFill>
                  <a:schemeClr val="accent4">
                    <a:lumMod val="50000"/>
                  </a:schemeClr>
                </a:solidFill>
              </a:rPr>
              <a:t>Предоставление межбюджетных трансфертов из бюджета муниципального района будет осуществляться исключительно при соблюдении органами местного самоуправления условий, определенных статьей 136 Бюджетного Кодекса Российской Федерации.</a:t>
            </a:r>
          </a:p>
        </p:txBody>
      </p:sp>
      <p:sp>
        <p:nvSpPr>
          <p:cNvPr id="2" name="Прямоугольник 1"/>
          <p:cNvSpPr/>
          <p:nvPr/>
        </p:nvSpPr>
        <p:spPr>
          <a:xfrm>
            <a:off x="531054" y="548680"/>
            <a:ext cx="8001385" cy="1477328"/>
          </a:xfrm>
          <a:prstGeom prst="rect">
            <a:avLst/>
          </a:prstGeom>
        </p:spPr>
        <p:txBody>
          <a:bodyPr wrap="square">
            <a:spAutoFit/>
          </a:bodyPr>
          <a:lstStyle/>
          <a:p>
            <a:pPr marL="44450" indent="488950" algn="just">
              <a:buNone/>
            </a:pPr>
            <a:r>
              <a:rPr lang="ru-RU" sz="1500" dirty="0">
                <a:solidFill>
                  <a:schemeClr val="accent4">
                    <a:lumMod val="50000"/>
                  </a:schemeClr>
                </a:solidFill>
              </a:rPr>
              <a:t>Оказание финансовой поддержки муниципальным образованиям в целях сглаживания диспропорции в уровне бюджетных возможностей местных бюджетов и реализации ими полномочий по решению вопросов местного значения будет осуществляться путем предоставления дотаций на выравнивание бюджетной обеспеченности и на поддержку мер по обеспечению сбалансированности бюджетов поселений.</a:t>
            </a:r>
          </a:p>
        </p:txBody>
      </p:sp>
      <p:pic>
        <p:nvPicPr>
          <p:cNvPr id="3074" name="Picture 2" descr="D:\2023\для бюджета для граждан\для подготовки бюджета для граждан\картинки\9e02788d6e4072e02f4a7a90b04762c7.jpeg"/>
          <p:cNvPicPr>
            <a:picLocks noChangeAspect="1" noChangeArrowheads="1"/>
          </p:cNvPicPr>
          <p:nvPr/>
        </p:nvPicPr>
        <p:blipFill>
          <a:blip r:embed="rId2" cstate="print"/>
          <a:srcRect/>
          <a:stretch>
            <a:fillRect/>
          </a:stretch>
        </p:blipFill>
        <p:spPr bwMode="auto">
          <a:xfrm>
            <a:off x="4788024" y="3356992"/>
            <a:ext cx="3660855" cy="2058739"/>
          </a:xfrm>
          <a:prstGeom prst="rect">
            <a:avLst/>
          </a:prstGeom>
          <a:ln>
            <a:noFill/>
          </a:ln>
          <a:effectLst>
            <a:outerShdw blurRad="292100" dist="139700" dir="2700000" algn="tl" rotWithShape="0">
              <a:srgbClr val="333333">
                <a:alpha val="65000"/>
              </a:srgbClr>
            </a:outerShdw>
          </a:effectLst>
        </p:spPr>
      </p:pic>
      <p:pic>
        <p:nvPicPr>
          <p:cNvPr id="3075" name="Picture 3" descr="D:\2023\для бюджета для граждан\для подготовки бюджета для граждан\картинки\granschool.jpg"/>
          <p:cNvPicPr>
            <a:picLocks noChangeAspect="1" noChangeArrowheads="1"/>
          </p:cNvPicPr>
          <p:nvPr/>
        </p:nvPicPr>
        <p:blipFill>
          <a:blip r:embed="rId3" cstate="print"/>
          <a:srcRect/>
          <a:stretch>
            <a:fillRect/>
          </a:stretch>
        </p:blipFill>
        <p:spPr bwMode="auto">
          <a:xfrm>
            <a:off x="467544" y="4581128"/>
            <a:ext cx="3600400" cy="2016224"/>
          </a:xfrm>
          <a:prstGeom prst="rect">
            <a:avLst/>
          </a:prstGeom>
          <a:ln>
            <a:noFill/>
          </a:ln>
          <a:effectLst>
            <a:outerShdw blurRad="292100" dist="139700" dir="2700000" algn="tl" rotWithShape="0">
              <a:srgbClr val="333333">
                <a:alpha val="65000"/>
              </a:srgbClr>
            </a:outerShdw>
          </a:effectLst>
        </p:spPr>
      </p:pic>
      <p:sp>
        <p:nvSpPr>
          <p:cNvPr id="6" name="Номер слайда 5"/>
          <p:cNvSpPr>
            <a:spLocks noGrp="1"/>
          </p:cNvSpPr>
          <p:nvPr>
            <p:ph type="sldNum" sz="quarter" idx="12"/>
          </p:nvPr>
        </p:nvSpPr>
        <p:spPr/>
        <p:txBody>
          <a:bodyPr/>
          <a:lstStyle/>
          <a:p>
            <a:fld id="{A0A62314-6350-4730-82A5-F729173FFB84}" type="slidenum">
              <a:rPr lang="ru-RU" smtClean="0"/>
              <a:pPr/>
              <a:t>39</a:t>
            </a:fld>
            <a:endParaRPr lang="ru-RU"/>
          </a:p>
        </p:txBody>
      </p:sp>
    </p:spTree>
    <p:extLst>
      <p:ext uri="{BB962C8B-B14F-4D97-AF65-F5344CB8AC3E}">
        <p14:creationId xmlns:p14="http://schemas.microsoft.com/office/powerpoint/2010/main" val="4146687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76672"/>
            <a:ext cx="7848872" cy="720080"/>
          </a:xfrm>
        </p:spPr>
        <p:txBody>
          <a:bodyPr>
            <a:noAutofit/>
          </a:bodyPr>
          <a:lstStyle/>
          <a:p>
            <a:pPr marL="0" indent="0" algn="ctr">
              <a:buNone/>
            </a:pPr>
            <a:r>
              <a:rPr lang="ru-RU" sz="2000" b="1" dirty="0">
                <a:solidFill>
                  <a:schemeClr val="accent3">
                    <a:lumMod val="50000"/>
                  </a:schemeClr>
                </a:solidFill>
                <a:effectLst/>
                <a:latin typeface="+mn-lt"/>
              </a:rPr>
              <a:t>Административно – территориальное деление Павловского муниципального района Воронежской области</a:t>
            </a:r>
          </a:p>
        </p:txBody>
      </p:sp>
      <p:sp>
        <p:nvSpPr>
          <p:cNvPr id="4" name="Текст 3"/>
          <p:cNvSpPr>
            <a:spLocks noGrp="1"/>
          </p:cNvSpPr>
          <p:nvPr>
            <p:ph type="body" sz="half" idx="4294967295"/>
          </p:nvPr>
        </p:nvSpPr>
        <p:spPr>
          <a:xfrm>
            <a:off x="107504" y="1268413"/>
            <a:ext cx="8640960" cy="2952750"/>
          </a:xfrm>
        </p:spPr>
        <p:txBody>
          <a:bodyPr>
            <a:normAutofit fontScale="92500" lnSpcReduction="10000"/>
          </a:bodyPr>
          <a:lstStyle/>
          <a:p>
            <a:pPr indent="363538" algn="just">
              <a:buNone/>
            </a:pPr>
            <a:r>
              <a:rPr lang="ru-RU" sz="1600" dirty="0">
                <a:solidFill>
                  <a:schemeClr val="accent4">
                    <a:lumMod val="50000"/>
                  </a:schemeClr>
                </a:solidFill>
                <a:cs typeface="Arial" pitchFamily="34" charset="0"/>
              </a:rPr>
              <a:t>Территория района составляет 1,9 тыс. кв. км. Численность постоянного населения составляет </a:t>
            </a:r>
            <a:r>
              <a:rPr lang="en-US" sz="1600" dirty="0">
                <a:solidFill>
                  <a:schemeClr val="accent4">
                    <a:lumMod val="50000"/>
                  </a:schemeClr>
                </a:solidFill>
                <a:cs typeface="Arial" pitchFamily="34" charset="0"/>
              </a:rPr>
              <a:t>49</a:t>
            </a:r>
            <a:r>
              <a:rPr lang="ru-RU" sz="1600" dirty="0">
                <a:solidFill>
                  <a:schemeClr val="accent4">
                    <a:lumMod val="50000"/>
                  </a:schemeClr>
                </a:solidFill>
                <a:cs typeface="Arial" pitchFamily="34" charset="0"/>
              </a:rPr>
              <a:t>,</a:t>
            </a:r>
            <a:r>
              <a:rPr lang="en-US" sz="1600" dirty="0">
                <a:solidFill>
                  <a:schemeClr val="accent4">
                    <a:lumMod val="50000"/>
                  </a:schemeClr>
                </a:solidFill>
                <a:cs typeface="Arial" pitchFamily="34" charset="0"/>
              </a:rPr>
              <a:t>3</a:t>
            </a:r>
            <a:r>
              <a:rPr lang="ru-RU" sz="1600" dirty="0">
                <a:solidFill>
                  <a:schemeClr val="accent4">
                    <a:lumMod val="50000"/>
                  </a:schemeClr>
                </a:solidFill>
                <a:cs typeface="Arial" pitchFamily="34" charset="0"/>
              </a:rPr>
              <a:t> тыс. человек, из которых 28,0 тыс. человек – сельские жители</a:t>
            </a:r>
            <a:r>
              <a:rPr lang="ru-RU" sz="1600" dirty="0">
                <a:solidFill>
                  <a:schemeClr val="accent4">
                    <a:lumMod val="50000"/>
                  </a:schemeClr>
                </a:solidFill>
              </a:rPr>
              <a:t>.</a:t>
            </a:r>
          </a:p>
          <a:p>
            <a:pPr indent="363538" algn="just">
              <a:buNone/>
            </a:pPr>
            <a:r>
              <a:rPr lang="ru-RU" sz="1600" dirty="0">
                <a:solidFill>
                  <a:schemeClr val="accent4">
                    <a:lumMod val="50000"/>
                  </a:schemeClr>
                </a:solidFill>
              </a:rPr>
              <a:t>В состав Павловского муниципального района Воронежской области входят 1 городское и 14 сельских поселений. На территории района находится 54 населенных пункта: 1 город, 28 сел, 10 поселков, 14 хуторов, 1 деревня.</a:t>
            </a:r>
          </a:p>
          <a:p>
            <a:pPr indent="363538" algn="just">
              <a:buNone/>
            </a:pPr>
            <a:r>
              <a:rPr lang="ru-RU" sz="1600" dirty="0">
                <a:solidFill>
                  <a:schemeClr val="accent4">
                    <a:lumMod val="50000"/>
                  </a:schemeClr>
                </a:solidFill>
              </a:rPr>
              <a:t>Административный центр района – город Павловск, основанный в 1709 году. Павловск включен в список исторических городов России. На государственной охране состоят 40 памятников истории и архитектуры.</a:t>
            </a:r>
          </a:p>
          <a:p>
            <a:pPr indent="363538" algn="just"/>
            <a:endParaRPr lang="ru-RU" sz="1700" b="1" i="1" dirty="0"/>
          </a:p>
          <a:p>
            <a:pPr indent="0" algn="ctr">
              <a:buNone/>
            </a:pPr>
            <a:r>
              <a:rPr lang="ru-RU" sz="1700" b="1" i="1" dirty="0">
                <a:solidFill>
                  <a:schemeClr val="accent3">
                    <a:lumMod val="50000"/>
                  </a:schemeClr>
                </a:solidFill>
              </a:rPr>
              <a:t>Сельские поселения Павловского  </a:t>
            </a:r>
          </a:p>
          <a:p>
            <a:pPr indent="0" algn="ctr">
              <a:buNone/>
            </a:pPr>
            <a:r>
              <a:rPr lang="ru-RU" sz="1700" b="1" i="1" dirty="0">
                <a:solidFill>
                  <a:schemeClr val="accent3">
                    <a:lumMod val="50000"/>
                  </a:schemeClr>
                </a:solidFill>
              </a:rPr>
              <a:t>муниципального  района Воронежской области</a:t>
            </a:r>
            <a:r>
              <a:rPr lang="ru-RU" sz="1700" b="1" dirty="0">
                <a:solidFill>
                  <a:schemeClr val="accent4">
                    <a:lumMod val="50000"/>
                  </a:schemeClr>
                </a:solidFill>
              </a:rPr>
              <a:t>:</a:t>
            </a:r>
          </a:p>
          <a:p>
            <a:pPr algn="ctr"/>
            <a:endParaRPr lang="ru-RU" sz="1600" dirty="0">
              <a:latin typeface="Arial" pitchFamily="34" charset="0"/>
            </a:endParaRPr>
          </a:p>
        </p:txBody>
      </p:sp>
      <p:graphicFrame>
        <p:nvGraphicFramePr>
          <p:cNvPr id="10" name="Таблица 9"/>
          <p:cNvGraphicFramePr>
            <a:graphicFrameLocks noGrp="1"/>
          </p:cNvGraphicFramePr>
          <p:nvPr>
            <p:extLst>
              <p:ext uri="{D42A27DB-BD31-4B8C-83A1-F6EECF244321}">
                <p14:modId xmlns:p14="http://schemas.microsoft.com/office/powerpoint/2010/main" val="1339250978"/>
              </p:ext>
            </p:extLst>
          </p:nvPr>
        </p:nvGraphicFramePr>
        <p:xfrm>
          <a:off x="2483768" y="4149080"/>
          <a:ext cx="4752528" cy="2014344"/>
        </p:xfrm>
        <a:graphic>
          <a:graphicData uri="http://schemas.openxmlformats.org/drawingml/2006/table">
            <a:tbl>
              <a:tblPr firstRow="1" bandRow="1">
                <a:tableStyleId>{2D5ABB26-0587-4C30-8999-92F81FD0307C}</a:tableStyleId>
              </a:tblPr>
              <a:tblGrid>
                <a:gridCol w="2376264">
                  <a:extLst>
                    <a:ext uri="{9D8B030D-6E8A-4147-A177-3AD203B41FA5}">
                      <a16:colId xmlns:a16="http://schemas.microsoft.com/office/drawing/2014/main" val="20000"/>
                    </a:ext>
                  </a:extLst>
                </a:gridCol>
                <a:gridCol w="2376264">
                  <a:extLst>
                    <a:ext uri="{9D8B030D-6E8A-4147-A177-3AD203B41FA5}">
                      <a16:colId xmlns:a16="http://schemas.microsoft.com/office/drawing/2014/main" val="20001"/>
                    </a:ext>
                  </a:extLst>
                </a:gridCol>
              </a:tblGrid>
              <a:tr h="2014344">
                <a:tc>
                  <a:txBody>
                    <a:bodyPr/>
                    <a:lstStyle/>
                    <a:p>
                      <a:r>
                        <a:rPr lang="ru-RU" sz="1600" i="1" dirty="0">
                          <a:solidFill>
                            <a:schemeClr val="accent4">
                              <a:lumMod val="50000"/>
                            </a:schemeClr>
                          </a:solidFill>
                        </a:rPr>
                        <a:t>Александровское</a:t>
                      </a:r>
                    </a:p>
                    <a:p>
                      <a:r>
                        <a:rPr lang="ru-RU" sz="1600" i="1" dirty="0">
                          <a:solidFill>
                            <a:schemeClr val="accent4">
                              <a:lumMod val="50000"/>
                            </a:schemeClr>
                          </a:solidFill>
                        </a:rPr>
                        <a:t>Александро-Донское</a:t>
                      </a:r>
                    </a:p>
                    <a:p>
                      <a:r>
                        <a:rPr lang="ru-RU" sz="1600" i="1" dirty="0">
                          <a:solidFill>
                            <a:schemeClr val="accent4">
                              <a:lumMod val="50000"/>
                            </a:schemeClr>
                          </a:solidFill>
                        </a:rPr>
                        <a:t>Воронцовское</a:t>
                      </a:r>
                    </a:p>
                    <a:p>
                      <a:r>
                        <a:rPr lang="ru-RU" sz="1600" i="1" dirty="0">
                          <a:solidFill>
                            <a:schemeClr val="accent4">
                              <a:lumMod val="50000"/>
                            </a:schemeClr>
                          </a:solidFill>
                        </a:rPr>
                        <a:t>Гаврильское</a:t>
                      </a:r>
                    </a:p>
                    <a:p>
                      <a:r>
                        <a:rPr lang="ru-RU" sz="1600" i="1" dirty="0">
                          <a:solidFill>
                            <a:schemeClr val="accent4">
                              <a:lumMod val="50000"/>
                            </a:schemeClr>
                          </a:solidFill>
                        </a:rPr>
                        <a:t>Елизаветовское</a:t>
                      </a:r>
                    </a:p>
                    <a:p>
                      <a:r>
                        <a:rPr lang="ru-RU" sz="1600" i="1" dirty="0">
                          <a:solidFill>
                            <a:schemeClr val="accent4">
                              <a:lumMod val="50000"/>
                            </a:schemeClr>
                          </a:solidFill>
                        </a:rPr>
                        <a:t>Ерышевское</a:t>
                      </a:r>
                    </a:p>
                    <a:p>
                      <a:r>
                        <a:rPr lang="ru-RU" sz="1600" i="1" dirty="0">
                          <a:solidFill>
                            <a:schemeClr val="accent4">
                              <a:lumMod val="50000"/>
                            </a:schemeClr>
                          </a:solidFill>
                        </a:rPr>
                        <a:t>Казинское</a:t>
                      </a:r>
                    </a:p>
                  </a:txBody>
                  <a:tcPr/>
                </a:tc>
                <a:tc>
                  <a:txBody>
                    <a:bodyPr/>
                    <a:lstStyle/>
                    <a:p>
                      <a:r>
                        <a:rPr lang="ru-RU" sz="1600" i="1" dirty="0">
                          <a:solidFill>
                            <a:schemeClr val="accent4">
                              <a:lumMod val="50000"/>
                            </a:schemeClr>
                          </a:solidFill>
                        </a:rPr>
                        <a:t>Красное</a:t>
                      </a:r>
                    </a:p>
                    <a:p>
                      <a:r>
                        <a:rPr lang="ru-RU" sz="1600" i="1" dirty="0">
                          <a:solidFill>
                            <a:schemeClr val="accent4">
                              <a:lumMod val="50000"/>
                            </a:schemeClr>
                          </a:solidFill>
                        </a:rPr>
                        <a:t>Ливенское</a:t>
                      </a:r>
                    </a:p>
                    <a:p>
                      <a:r>
                        <a:rPr lang="ru-RU" sz="1600" i="1" dirty="0">
                          <a:solidFill>
                            <a:schemeClr val="accent4">
                              <a:lumMod val="50000"/>
                            </a:schemeClr>
                          </a:solidFill>
                        </a:rPr>
                        <a:t>Лосевское</a:t>
                      </a:r>
                    </a:p>
                    <a:p>
                      <a:r>
                        <a:rPr lang="ru-RU" sz="1600" i="1" dirty="0">
                          <a:solidFill>
                            <a:schemeClr val="accent4">
                              <a:lumMod val="50000"/>
                            </a:schemeClr>
                          </a:solidFill>
                        </a:rPr>
                        <a:t>Песковское</a:t>
                      </a:r>
                    </a:p>
                    <a:p>
                      <a:r>
                        <a:rPr lang="ru-RU" sz="1600" i="1" dirty="0">
                          <a:solidFill>
                            <a:schemeClr val="accent4">
                              <a:lumMod val="50000"/>
                            </a:schemeClr>
                          </a:solidFill>
                        </a:rPr>
                        <a:t>Петровское</a:t>
                      </a:r>
                    </a:p>
                    <a:p>
                      <a:r>
                        <a:rPr lang="ru-RU" sz="1600" i="1" dirty="0">
                          <a:solidFill>
                            <a:schemeClr val="accent4">
                              <a:lumMod val="50000"/>
                            </a:schemeClr>
                          </a:solidFill>
                        </a:rPr>
                        <a:t>Покровское</a:t>
                      </a:r>
                    </a:p>
                    <a:p>
                      <a:r>
                        <a:rPr lang="ru-RU" sz="1600" i="1" dirty="0">
                          <a:solidFill>
                            <a:schemeClr val="accent4">
                              <a:lumMod val="50000"/>
                            </a:schemeClr>
                          </a:solidFill>
                        </a:rPr>
                        <a:t>Русско-Буйловское</a:t>
                      </a:r>
                    </a:p>
                  </a:txBody>
                  <a:tcPr/>
                </a:tc>
                <a:extLst>
                  <a:ext uri="{0D108BD9-81ED-4DB2-BD59-A6C34878D82A}">
                    <a16:rowId xmlns:a16="http://schemas.microsoft.com/office/drawing/2014/main" val="10000"/>
                  </a:ext>
                </a:extLst>
              </a:tr>
            </a:tbl>
          </a:graphicData>
        </a:graphic>
      </p:graphicFrame>
      <p:sp>
        <p:nvSpPr>
          <p:cNvPr id="5" name="Номер слайда 4"/>
          <p:cNvSpPr>
            <a:spLocks noGrp="1"/>
          </p:cNvSpPr>
          <p:nvPr>
            <p:ph type="sldNum" sz="quarter" idx="11"/>
          </p:nvPr>
        </p:nvSpPr>
        <p:spPr/>
        <p:txBody>
          <a:bodyPr/>
          <a:lstStyle/>
          <a:p>
            <a:fld id="{A0A62314-6350-4730-82A5-F729173FFB84}" type="slidenum">
              <a:rPr lang="ru-RU" smtClean="0"/>
              <a:pPr/>
              <a:t>4</a:t>
            </a:fld>
            <a:endParaRPr lang="ru-RU"/>
          </a:p>
        </p:txBody>
      </p:sp>
    </p:spTree>
    <p:extLst>
      <p:ext uri="{BB962C8B-B14F-4D97-AF65-F5344CB8AC3E}">
        <p14:creationId xmlns:p14="http://schemas.microsoft.com/office/powerpoint/2010/main" val="17780743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7544" y="404664"/>
            <a:ext cx="8289085" cy="707886"/>
          </a:xfrm>
          <a:prstGeom prst="rect">
            <a:avLst/>
          </a:prstGeom>
          <a:noFill/>
        </p:spPr>
        <p:txBody>
          <a:bodyPr wrap="square" rtlCol="0">
            <a:spAutoFit/>
          </a:bodyPr>
          <a:lstStyle/>
          <a:p>
            <a:pPr algn="ctr"/>
            <a:r>
              <a:rPr lang="ru-RU" sz="2000" b="1" dirty="0">
                <a:solidFill>
                  <a:schemeClr val="accent3">
                    <a:lumMod val="50000"/>
                  </a:schemeClr>
                </a:solidFill>
              </a:rPr>
              <a:t>Структура муниципального долга Павловского муниципального района Воронежской области</a:t>
            </a:r>
          </a:p>
        </p:txBody>
      </p:sp>
      <p:sp>
        <p:nvSpPr>
          <p:cNvPr id="5" name="Стрелка вниз 4"/>
          <p:cNvSpPr/>
          <p:nvPr/>
        </p:nvSpPr>
        <p:spPr>
          <a:xfrm>
            <a:off x="179512" y="1412776"/>
            <a:ext cx="2880319" cy="886070"/>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350" dirty="0">
                <a:solidFill>
                  <a:schemeClr val="accent4">
                    <a:lumMod val="50000"/>
                  </a:schemeClr>
                </a:solidFill>
              </a:rPr>
              <a:t>По источнику заимствований</a:t>
            </a:r>
          </a:p>
        </p:txBody>
      </p:sp>
      <p:sp>
        <p:nvSpPr>
          <p:cNvPr id="6" name="Стрелка вниз 5"/>
          <p:cNvSpPr/>
          <p:nvPr/>
        </p:nvSpPr>
        <p:spPr>
          <a:xfrm>
            <a:off x="5940152" y="1484784"/>
            <a:ext cx="2991387" cy="928694"/>
          </a:xfrm>
          <a:prstGeom prst="downArrow">
            <a:avLst>
              <a:gd name="adj1" fmla="val 50000"/>
              <a:gd name="adj2" fmla="val 5000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350" dirty="0">
                <a:solidFill>
                  <a:schemeClr val="accent4">
                    <a:lumMod val="50000"/>
                  </a:schemeClr>
                </a:solidFill>
              </a:rPr>
              <a:t>По видам долговых обязательства</a:t>
            </a:r>
          </a:p>
        </p:txBody>
      </p:sp>
      <p:sp>
        <p:nvSpPr>
          <p:cNvPr id="7" name="Стрелка вниз 6"/>
          <p:cNvSpPr/>
          <p:nvPr/>
        </p:nvSpPr>
        <p:spPr>
          <a:xfrm>
            <a:off x="3347864" y="1412776"/>
            <a:ext cx="2384429" cy="1000132"/>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350" dirty="0">
                <a:solidFill>
                  <a:schemeClr val="accent4">
                    <a:lumMod val="50000"/>
                  </a:schemeClr>
                </a:solidFill>
              </a:rPr>
              <a:t>По сроку</a:t>
            </a:r>
          </a:p>
        </p:txBody>
      </p:sp>
      <p:sp>
        <p:nvSpPr>
          <p:cNvPr id="8" name="Скругленный прямоугольник 7"/>
          <p:cNvSpPr/>
          <p:nvPr/>
        </p:nvSpPr>
        <p:spPr>
          <a:xfrm>
            <a:off x="3707904" y="2492896"/>
            <a:ext cx="1857388" cy="9682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Краткосрочный                 (до 1 года)</a:t>
            </a:r>
          </a:p>
        </p:txBody>
      </p:sp>
      <p:sp>
        <p:nvSpPr>
          <p:cNvPr id="9" name="Скругленный прямоугольник 8"/>
          <p:cNvSpPr/>
          <p:nvPr/>
        </p:nvSpPr>
        <p:spPr>
          <a:xfrm>
            <a:off x="3707904" y="3573016"/>
            <a:ext cx="1857388" cy="10001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Среднесрочный               (от 1 года до 5 лет включительно)</a:t>
            </a:r>
          </a:p>
        </p:txBody>
      </p:sp>
      <p:sp>
        <p:nvSpPr>
          <p:cNvPr id="10" name="Скругленный прямоугольник 9"/>
          <p:cNvSpPr/>
          <p:nvPr/>
        </p:nvSpPr>
        <p:spPr>
          <a:xfrm>
            <a:off x="3707904" y="4725144"/>
            <a:ext cx="1857388" cy="91292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Долгосрочный                      ( от 5 до 30 лет включительно)</a:t>
            </a:r>
          </a:p>
        </p:txBody>
      </p:sp>
      <p:sp>
        <p:nvSpPr>
          <p:cNvPr id="11" name="Скругленный прямоугольник 10"/>
          <p:cNvSpPr/>
          <p:nvPr/>
        </p:nvSpPr>
        <p:spPr>
          <a:xfrm>
            <a:off x="6588224" y="2492896"/>
            <a:ext cx="1714512" cy="9682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Кредиты</a:t>
            </a:r>
          </a:p>
        </p:txBody>
      </p:sp>
      <p:sp>
        <p:nvSpPr>
          <p:cNvPr id="12" name="Скругленный прямоугольник 11"/>
          <p:cNvSpPr/>
          <p:nvPr/>
        </p:nvSpPr>
        <p:spPr>
          <a:xfrm>
            <a:off x="6588224" y="3573016"/>
            <a:ext cx="1714512" cy="10001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Муниципальные ценные бумаги</a:t>
            </a:r>
          </a:p>
        </p:txBody>
      </p:sp>
      <p:sp>
        <p:nvSpPr>
          <p:cNvPr id="13" name="Скругленный прямоугольник 12"/>
          <p:cNvSpPr/>
          <p:nvPr/>
        </p:nvSpPr>
        <p:spPr>
          <a:xfrm>
            <a:off x="6588224" y="4725144"/>
            <a:ext cx="1702263" cy="89076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Муниципальные гарантии</a:t>
            </a:r>
          </a:p>
        </p:txBody>
      </p:sp>
      <p:sp>
        <p:nvSpPr>
          <p:cNvPr id="14" name="Скругленный прямоугольник 13"/>
          <p:cNvSpPr/>
          <p:nvPr/>
        </p:nvSpPr>
        <p:spPr>
          <a:xfrm>
            <a:off x="611560" y="2420888"/>
            <a:ext cx="2000264" cy="96824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sz="1400" dirty="0">
                <a:solidFill>
                  <a:schemeClr val="accent4">
                    <a:lumMod val="50000"/>
                  </a:schemeClr>
                </a:solidFill>
              </a:rPr>
              <a:t>Внутренний долг               ( в рублях)</a:t>
            </a:r>
          </a:p>
        </p:txBody>
      </p:sp>
      <p:pic>
        <p:nvPicPr>
          <p:cNvPr id="1028" name="Picture 4" descr="D:\2023\для бюджета для граждан\для подготовки бюджета для граждан\человечек деньги.jpg"/>
          <p:cNvPicPr>
            <a:picLocks noChangeAspect="1" noChangeArrowheads="1"/>
          </p:cNvPicPr>
          <p:nvPr/>
        </p:nvPicPr>
        <p:blipFill>
          <a:blip r:embed="rId2" cstate="print"/>
          <a:srcRect/>
          <a:stretch>
            <a:fillRect/>
          </a:stretch>
        </p:blipFill>
        <p:spPr bwMode="auto">
          <a:xfrm>
            <a:off x="395536" y="4293096"/>
            <a:ext cx="2803525" cy="1276350"/>
          </a:xfrm>
          <a:prstGeom prst="rect">
            <a:avLst/>
          </a:prstGeom>
          <a:ln>
            <a:noFill/>
          </a:ln>
          <a:effectLst>
            <a:outerShdw blurRad="292100" dist="139700" dir="2700000" algn="tl" rotWithShape="0">
              <a:srgbClr val="333333">
                <a:alpha val="65000"/>
              </a:srgbClr>
            </a:outerShdw>
          </a:effectLst>
        </p:spPr>
      </p:pic>
      <p:sp>
        <p:nvSpPr>
          <p:cNvPr id="15" name="Номер слайда 14"/>
          <p:cNvSpPr>
            <a:spLocks noGrp="1"/>
          </p:cNvSpPr>
          <p:nvPr>
            <p:ph type="sldNum" sz="quarter" idx="12"/>
          </p:nvPr>
        </p:nvSpPr>
        <p:spPr/>
        <p:txBody>
          <a:bodyPr/>
          <a:lstStyle/>
          <a:p>
            <a:fld id="{A0A62314-6350-4730-82A5-F729173FFB84}" type="slidenum">
              <a:rPr lang="ru-RU" smtClean="0"/>
              <a:pPr/>
              <a:t>40</a:t>
            </a:fld>
            <a:endParaRPr lang="ru-RU"/>
          </a:p>
        </p:txBody>
      </p:sp>
    </p:spTree>
    <p:extLst>
      <p:ext uri="{BB962C8B-B14F-4D97-AF65-F5344CB8AC3E}">
        <p14:creationId xmlns:p14="http://schemas.microsoft.com/office/powerpoint/2010/main" val="38092553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83214" y="404664"/>
            <a:ext cx="8229620" cy="707886"/>
          </a:xfrm>
          <a:prstGeom prst="rect">
            <a:avLst/>
          </a:prstGeom>
          <a:noFill/>
        </p:spPr>
        <p:txBody>
          <a:bodyPr wrap="square" rtlCol="0">
            <a:spAutoFit/>
          </a:bodyPr>
          <a:lstStyle/>
          <a:p>
            <a:pPr algn="ctr"/>
            <a:r>
              <a:rPr lang="ru-RU" sz="2000" b="1" dirty="0">
                <a:solidFill>
                  <a:schemeClr val="accent3">
                    <a:lumMod val="50000"/>
                  </a:schemeClr>
                </a:solidFill>
              </a:rPr>
              <a:t>Муниципальный</a:t>
            </a:r>
            <a:r>
              <a:rPr lang="ru-RU" sz="2000" b="1" dirty="0">
                <a:solidFill>
                  <a:srgbClr val="FF0000"/>
                </a:solidFill>
              </a:rPr>
              <a:t>  </a:t>
            </a:r>
            <a:r>
              <a:rPr lang="ru-RU" sz="2000" b="1" dirty="0">
                <a:solidFill>
                  <a:schemeClr val="accent3">
                    <a:lumMod val="50000"/>
                  </a:schemeClr>
                </a:solidFill>
              </a:rPr>
              <a:t>долг  Павловского муниципального района Воронежской области, тыс. руб.</a:t>
            </a:r>
          </a:p>
        </p:txBody>
      </p:sp>
      <p:graphicFrame>
        <p:nvGraphicFramePr>
          <p:cNvPr id="7" name="Диаграмма 6">
            <a:extLst>
              <a:ext uri="{FF2B5EF4-FFF2-40B4-BE49-F238E27FC236}">
                <a16:creationId xmlns:a16="http://schemas.microsoft.com/office/drawing/2014/main" id="{2401FA38-0A45-4394-8422-94CEBF51DD1D}"/>
              </a:ext>
            </a:extLst>
          </p:cNvPr>
          <p:cNvGraphicFramePr>
            <a:graphicFrameLocks/>
          </p:cNvGraphicFramePr>
          <p:nvPr>
            <p:extLst>
              <p:ext uri="{D42A27DB-BD31-4B8C-83A1-F6EECF244321}">
                <p14:modId xmlns:p14="http://schemas.microsoft.com/office/powerpoint/2010/main" val="135058789"/>
              </p:ext>
            </p:extLst>
          </p:nvPr>
        </p:nvGraphicFramePr>
        <p:xfrm>
          <a:off x="323528" y="1412776"/>
          <a:ext cx="8208912" cy="4640734"/>
        </p:xfrm>
        <a:graphic>
          <a:graphicData uri="http://schemas.openxmlformats.org/drawingml/2006/chart">
            <c:chart xmlns:c="http://schemas.openxmlformats.org/drawingml/2006/chart" xmlns:r="http://schemas.openxmlformats.org/officeDocument/2006/relationships" r:id="rId2"/>
          </a:graphicData>
        </a:graphic>
      </p:graphicFrame>
      <p:sp>
        <p:nvSpPr>
          <p:cNvPr id="4" name="Номер слайда 3"/>
          <p:cNvSpPr>
            <a:spLocks noGrp="1"/>
          </p:cNvSpPr>
          <p:nvPr>
            <p:ph type="sldNum" sz="quarter" idx="12"/>
          </p:nvPr>
        </p:nvSpPr>
        <p:spPr/>
        <p:txBody>
          <a:bodyPr/>
          <a:lstStyle/>
          <a:p>
            <a:fld id="{A0A62314-6350-4730-82A5-F729173FFB84}" type="slidenum">
              <a:rPr lang="ru-RU" smtClean="0"/>
              <a:pPr/>
              <a:t>41</a:t>
            </a:fld>
            <a:endParaRPr lang="ru-RU"/>
          </a:p>
        </p:txBody>
      </p:sp>
      <p:graphicFrame>
        <p:nvGraphicFramePr>
          <p:cNvPr id="5" name="Диаграмма 4">
            <a:extLst>
              <a:ext uri="{FF2B5EF4-FFF2-40B4-BE49-F238E27FC236}">
                <a16:creationId xmlns:a16="http://schemas.microsoft.com/office/drawing/2014/main" id="{5E37534F-063F-4B6D-939A-5F3229E03D87}"/>
              </a:ext>
            </a:extLst>
          </p:cNvPr>
          <p:cNvGraphicFramePr>
            <a:graphicFrameLocks/>
          </p:cNvGraphicFramePr>
          <p:nvPr>
            <p:extLst>
              <p:ext uri="{D42A27DB-BD31-4B8C-83A1-F6EECF244321}">
                <p14:modId xmlns:p14="http://schemas.microsoft.com/office/powerpoint/2010/main" val="3451799845"/>
              </p:ext>
            </p:extLst>
          </p:nvPr>
        </p:nvGraphicFramePr>
        <p:xfrm>
          <a:off x="179512" y="764704"/>
          <a:ext cx="8640960" cy="580526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404664"/>
            <a:ext cx="7992888" cy="571500"/>
          </a:xfrm>
        </p:spPr>
        <p:txBody>
          <a:bodyPr>
            <a:normAutofit/>
          </a:bodyPr>
          <a:lstStyle/>
          <a:p>
            <a:pPr marL="0" indent="0" algn="ctr">
              <a:buNone/>
            </a:pPr>
            <a:r>
              <a:rPr lang="ru-RU" sz="2000" b="1" spc="300" dirty="0">
                <a:solidFill>
                  <a:schemeClr val="accent3">
                    <a:lumMod val="50000"/>
                  </a:schemeClr>
                </a:solidFill>
                <a:latin typeface="+mn-lt"/>
              </a:rPr>
              <a:t>Глоссарий</a:t>
            </a:r>
          </a:p>
        </p:txBody>
      </p:sp>
      <p:sp>
        <p:nvSpPr>
          <p:cNvPr id="12" name="Объект 11"/>
          <p:cNvSpPr>
            <a:spLocks noGrp="1"/>
          </p:cNvSpPr>
          <p:nvPr>
            <p:ph sz="quarter" idx="1"/>
          </p:nvPr>
        </p:nvSpPr>
        <p:spPr>
          <a:xfrm>
            <a:off x="611561" y="908720"/>
            <a:ext cx="8136904" cy="5040560"/>
          </a:xfrm>
        </p:spPr>
        <p:txBody>
          <a:bodyPr>
            <a:noAutofit/>
          </a:bodyPr>
          <a:lstStyle/>
          <a:p>
            <a:pPr marL="45720" indent="0" algn="just">
              <a:buNone/>
            </a:pPr>
            <a:r>
              <a:rPr lang="ru-RU" sz="1500" b="1" dirty="0">
                <a:solidFill>
                  <a:srgbClr val="FF0000"/>
                </a:solidFill>
              </a:rPr>
              <a:t>А</a:t>
            </a:r>
            <a:r>
              <a:rPr lang="ru-RU" sz="1500" dirty="0">
                <a:solidFill>
                  <a:srgbClr val="FF0000"/>
                </a:solidFill>
              </a:rPr>
              <a:t> </a:t>
            </a:r>
          </a:p>
          <a:p>
            <a:pPr marL="45720" indent="0" algn="just">
              <a:buNone/>
            </a:pPr>
            <a:r>
              <a:rPr lang="ru-RU" sz="1500" b="1" i="1" dirty="0">
                <a:solidFill>
                  <a:schemeClr val="accent3">
                    <a:lumMod val="50000"/>
                  </a:schemeClr>
                </a:solidFill>
              </a:rPr>
              <a:t>Администратор доходов бюджета</a:t>
            </a:r>
          </a:p>
          <a:p>
            <a:pPr marL="45720" indent="0" algn="just">
              <a:buNone/>
            </a:pPr>
            <a:r>
              <a:rPr lang="ru-RU" sz="1500" dirty="0">
                <a:solidFill>
                  <a:schemeClr val="accent3">
                    <a:lumMod val="50000"/>
                  </a:schemeClr>
                </a:solidFill>
              </a:rPr>
              <a:t>Орган 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осуществляющий(ее): - контроль за правильностью исчисления, - полнотой и своевременностью уплаты, - начисление, - учет, - взыскание, - принятие решений о возврате (зачете) излишне уплаченных (взысканных) платежей, пеней и штрафов по ним, являющихся доходами бюджетов бюджетной системы РФ. </a:t>
            </a:r>
          </a:p>
          <a:p>
            <a:pPr marL="45720" indent="0" algn="just">
              <a:buNone/>
            </a:pPr>
            <a:r>
              <a:rPr lang="ru-RU" sz="1500" b="1" dirty="0">
                <a:solidFill>
                  <a:srgbClr val="FF0000"/>
                </a:solidFill>
              </a:rPr>
              <a:t>Б</a:t>
            </a:r>
            <a:r>
              <a:rPr lang="ru-RU" sz="1500" dirty="0"/>
              <a:t> </a:t>
            </a:r>
          </a:p>
          <a:p>
            <a:pPr marL="45720" indent="0" algn="just">
              <a:buNone/>
            </a:pPr>
            <a:r>
              <a:rPr lang="ru-RU" sz="1500" b="1" i="1" dirty="0">
                <a:solidFill>
                  <a:schemeClr val="accent3">
                    <a:lumMod val="50000"/>
                  </a:schemeClr>
                </a:solidFill>
              </a:rPr>
              <a:t>Бюджет </a:t>
            </a:r>
          </a:p>
          <a:p>
            <a:pPr marL="45720" indent="0" algn="just">
              <a:buNone/>
            </a:pPr>
            <a:r>
              <a:rPr lang="ru-RU" sz="1500" dirty="0">
                <a:solidFill>
                  <a:schemeClr val="accent3">
                    <a:lumMod val="50000"/>
                  </a:schemeClr>
                </a:solidFill>
              </a:rPr>
              <a:t>1. Фонд денежных средств, предназначенный для финансирования функций государства (федеральный и региональный уровень) и местного самоуправления (местный уровень). </a:t>
            </a:r>
          </a:p>
          <a:p>
            <a:pPr marL="45720" indent="0" algn="just">
              <a:buNone/>
            </a:pPr>
            <a:r>
              <a:rPr lang="ru-RU" sz="1500" dirty="0">
                <a:solidFill>
                  <a:schemeClr val="accent3">
                    <a:lumMod val="50000"/>
                  </a:schemeClr>
                </a:solidFill>
              </a:rPr>
              <a:t>2. Представляет собой главный финансовый документ страны (региона, муниципалитета, поселения), утверждаемый органом законодательной власти соответствующего уровня управления</a:t>
            </a:r>
            <a:r>
              <a:rPr lang="ru-RU" sz="1600" dirty="0">
                <a:solidFill>
                  <a:schemeClr val="accent3">
                    <a:lumMod val="50000"/>
                  </a:schemeClr>
                </a:solidFill>
              </a:rPr>
              <a:t>.</a:t>
            </a:r>
          </a:p>
        </p:txBody>
      </p:sp>
      <p:sp>
        <p:nvSpPr>
          <p:cNvPr id="4" name="Номер слайда 3"/>
          <p:cNvSpPr>
            <a:spLocks noGrp="1"/>
          </p:cNvSpPr>
          <p:nvPr>
            <p:ph type="sldNum" sz="quarter" idx="12"/>
          </p:nvPr>
        </p:nvSpPr>
        <p:spPr/>
        <p:txBody>
          <a:bodyPr/>
          <a:lstStyle/>
          <a:p>
            <a:fld id="{A0A62314-6350-4730-82A5-F729173FFB84}" type="slidenum">
              <a:rPr lang="ru-RU" smtClean="0"/>
              <a:pPr/>
              <a:t>42</a:t>
            </a:fld>
            <a:endParaRPr lang="ru-RU"/>
          </a:p>
        </p:txBody>
      </p:sp>
    </p:spTree>
    <p:extLst>
      <p:ext uri="{BB962C8B-B14F-4D97-AF65-F5344CB8AC3E}">
        <p14:creationId xmlns:p14="http://schemas.microsoft.com/office/powerpoint/2010/main" val="27280825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quarter" idx="1"/>
          </p:nvPr>
        </p:nvSpPr>
        <p:spPr>
          <a:xfrm>
            <a:off x="611560" y="980728"/>
            <a:ext cx="8064896" cy="5184576"/>
          </a:xfrm>
        </p:spPr>
        <p:txBody>
          <a:bodyPr>
            <a:normAutofit/>
          </a:bodyPr>
          <a:lstStyle/>
          <a:p>
            <a:pPr marL="45720" indent="0" algn="just">
              <a:buNone/>
            </a:pPr>
            <a:r>
              <a:rPr lang="ru-RU" sz="1500" b="1" i="1" dirty="0">
                <a:solidFill>
                  <a:schemeClr val="accent3">
                    <a:lumMod val="50000"/>
                  </a:schemeClr>
                </a:solidFill>
              </a:rPr>
              <a:t>Бюджет консолидированный</a:t>
            </a:r>
          </a:p>
          <a:p>
            <a:pPr marL="45720" indent="0" algn="just">
              <a:buNone/>
            </a:pPr>
            <a:r>
              <a:rPr lang="ru-RU" sz="1500" dirty="0">
                <a:solidFill>
                  <a:schemeClr val="accent3">
                    <a:lumMod val="50000"/>
                  </a:schemeClr>
                </a:solidFill>
              </a:rPr>
              <a:t> Свод бюджетов бюджетной системы Российской Федерации на соответствующей территории (за исключением бюджетов государственных внебюджетных фондов). Консолидированным может быть бюджет на местном уровне (свод бюджета муниципального образования и бюджетов входящих в него поселений), региональном (свод бюджета субъекта Российской Федерации и бюджетов входящих в него муниципальных образований), федеральном (свод всех бюджетов бюджетной системы Российской Федерации). </a:t>
            </a:r>
          </a:p>
          <a:p>
            <a:pPr marL="45720" indent="0" algn="just">
              <a:buNone/>
            </a:pPr>
            <a:r>
              <a:rPr lang="ru-RU" sz="1500" b="1" i="1" dirty="0">
                <a:solidFill>
                  <a:schemeClr val="accent3">
                    <a:lumMod val="50000"/>
                  </a:schemeClr>
                </a:solidFill>
              </a:rPr>
              <a:t>Бюджет муниципального образования</a:t>
            </a:r>
          </a:p>
          <a:p>
            <a:pPr marL="45720" indent="0" algn="just">
              <a:buNone/>
            </a:pPr>
            <a:r>
              <a:rPr lang="ru-RU" sz="1500" dirty="0">
                <a:solidFill>
                  <a:schemeClr val="accent3">
                    <a:lumMod val="50000"/>
                  </a:schemeClr>
                </a:solidFill>
              </a:rPr>
              <a:t> 1. Фонд денежных средств, предназначенный для финансирования функций, отнесенных к предметам ведения местного самоуправления. </a:t>
            </a:r>
          </a:p>
          <a:p>
            <a:pPr marL="45720" indent="0" algn="just">
              <a:buNone/>
            </a:pPr>
            <a:r>
              <a:rPr lang="ru-RU" sz="1500" dirty="0">
                <a:solidFill>
                  <a:schemeClr val="accent3">
                    <a:lumMod val="50000"/>
                  </a:schemeClr>
                </a:solidFill>
              </a:rPr>
              <a:t>2. Основной финансовый документ муниципального образования, поселения на текущий финансовый год, принимаемый представительным органом местного самоуправления.</a:t>
            </a:r>
          </a:p>
          <a:p>
            <a:pPr marL="45720" indent="0" algn="just">
              <a:buNone/>
            </a:pPr>
            <a:r>
              <a:rPr lang="ru-RU" sz="1500" b="1" i="1" dirty="0">
                <a:solidFill>
                  <a:schemeClr val="accent3">
                    <a:lumMod val="50000"/>
                  </a:schemeClr>
                </a:solidFill>
              </a:rPr>
              <a:t>Бюджетная классификация </a:t>
            </a:r>
          </a:p>
          <a:p>
            <a:pPr marL="45720" indent="0" algn="just">
              <a:buNone/>
            </a:pPr>
            <a:r>
              <a:rPr lang="ru-RU" sz="1500" dirty="0">
                <a:solidFill>
                  <a:schemeClr val="accent3">
                    <a:lumMod val="50000"/>
                  </a:schemeClr>
                </a:solidFill>
              </a:rPr>
              <a:t>Группировка доходов и расходов бюджетов всех уровней бюджетной системы РФ, а также источников финансирования дефицитов этих бюджетов, используемая для составления и исполнения бюджетов.</a:t>
            </a:r>
          </a:p>
          <a:p>
            <a:pPr marL="45720" indent="0" algn="just">
              <a:buNone/>
            </a:pPr>
            <a:endParaRPr lang="ru-RU" sz="2400" dirty="0"/>
          </a:p>
          <a:p>
            <a:pPr marL="45720" indent="0">
              <a:buNone/>
            </a:pPr>
            <a:endParaRPr lang="ru-RU" dirty="0"/>
          </a:p>
        </p:txBody>
      </p:sp>
      <p:sp>
        <p:nvSpPr>
          <p:cNvPr id="3" name="Номер слайда 2"/>
          <p:cNvSpPr>
            <a:spLocks noGrp="1"/>
          </p:cNvSpPr>
          <p:nvPr>
            <p:ph type="sldNum" sz="quarter" idx="12"/>
          </p:nvPr>
        </p:nvSpPr>
        <p:spPr/>
        <p:txBody>
          <a:bodyPr/>
          <a:lstStyle/>
          <a:p>
            <a:fld id="{A0A62314-6350-4730-82A5-F729173FFB84}" type="slidenum">
              <a:rPr lang="ru-RU" smtClean="0"/>
              <a:pPr/>
              <a:t>43</a:t>
            </a:fld>
            <a:endParaRPr lang="ru-RU"/>
          </a:p>
        </p:txBody>
      </p:sp>
    </p:spTree>
    <p:extLst>
      <p:ext uri="{BB962C8B-B14F-4D97-AF65-F5344CB8AC3E}">
        <p14:creationId xmlns:p14="http://schemas.microsoft.com/office/powerpoint/2010/main" val="40015721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Объект 13"/>
          <p:cNvSpPr>
            <a:spLocks noGrp="1"/>
          </p:cNvSpPr>
          <p:nvPr>
            <p:ph sz="quarter" idx="1"/>
          </p:nvPr>
        </p:nvSpPr>
        <p:spPr>
          <a:xfrm>
            <a:off x="611560" y="404664"/>
            <a:ext cx="8136904" cy="5760640"/>
          </a:xfrm>
        </p:spPr>
        <p:txBody>
          <a:bodyPr>
            <a:normAutofit/>
          </a:bodyPr>
          <a:lstStyle/>
          <a:p>
            <a:pPr marL="45720" indent="0" algn="just">
              <a:buNone/>
            </a:pPr>
            <a:r>
              <a:rPr lang="ru-RU" sz="1500" b="1" i="1" dirty="0">
                <a:solidFill>
                  <a:schemeClr val="accent3">
                    <a:lumMod val="50000"/>
                  </a:schemeClr>
                </a:solidFill>
              </a:rPr>
              <a:t>Бюджетная роспись </a:t>
            </a:r>
          </a:p>
          <a:p>
            <a:pPr marL="45720" indent="0" algn="just">
              <a:buNone/>
            </a:pPr>
            <a:r>
              <a:rPr lang="ru-RU" sz="1500" dirty="0">
                <a:solidFill>
                  <a:schemeClr val="accent3">
                    <a:lumMod val="50000"/>
                  </a:schemeClr>
                </a:solidFill>
              </a:rPr>
              <a:t>Документ, который составляется и ведется: - Главным распорядителем бюджетных средств – в целях исполнения бюджета в части расходов; - Главным администратором источников финансирования дефицита бюджета - в целях исполнения бюджета в части источников финансирования дефицита бюджета.</a:t>
            </a:r>
          </a:p>
          <a:p>
            <a:pPr marL="45720" indent="0" algn="just">
              <a:buNone/>
            </a:pPr>
            <a:r>
              <a:rPr lang="ru-RU" sz="1500" b="1" dirty="0">
                <a:solidFill>
                  <a:srgbClr val="FF0000"/>
                </a:solidFill>
              </a:rPr>
              <a:t>Г</a:t>
            </a:r>
          </a:p>
          <a:p>
            <a:pPr marL="45720" indent="0" algn="just">
              <a:buNone/>
            </a:pPr>
            <a:r>
              <a:rPr lang="ru-RU" sz="1500" b="1" i="1" dirty="0">
                <a:solidFill>
                  <a:schemeClr val="accent3">
                    <a:lumMod val="50000"/>
                  </a:schemeClr>
                </a:solidFill>
              </a:rPr>
              <a:t>Главный администратор доходов бюджета</a:t>
            </a:r>
          </a:p>
          <a:p>
            <a:pPr marL="45720" indent="0" algn="just">
              <a:buNone/>
            </a:pPr>
            <a:r>
              <a:rPr lang="ru-RU" sz="1500" dirty="0">
                <a:solidFill>
                  <a:schemeClr val="accent3">
                    <a:lumMod val="50000"/>
                  </a:schemeClr>
                </a:solidFill>
              </a:rPr>
              <a:t>Орган 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имеющий(ее) в своем ведении администраторов доходов бюджета. </a:t>
            </a:r>
          </a:p>
          <a:p>
            <a:pPr marL="45720" indent="0" algn="just">
              <a:buNone/>
            </a:pPr>
            <a:r>
              <a:rPr lang="ru-RU" sz="1500" b="1" i="1" dirty="0">
                <a:solidFill>
                  <a:schemeClr val="accent3">
                    <a:lumMod val="50000"/>
                  </a:schemeClr>
                </a:solidFill>
              </a:rPr>
              <a:t>Главный распорядитель бюджетных средств (ГРБС)</a:t>
            </a:r>
          </a:p>
          <a:p>
            <a:pPr marL="45720" indent="0" algn="just">
              <a:buNone/>
            </a:pPr>
            <a:r>
              <a:rPr lang="ru-RU" sz="1500" dirty="0">
                <a:solidFill>
                  <a:schemeClr val="accent3">
                    <a:lumMod val="50000"/>
                  </a:schemeClr>
                </a:solidFill>
              </a:rPr>
              <a:t>Орган государственной власти (местного самоуправления), орган управления государственным внебюджетным фондом, или наиболее значимое учреждение науки, образования, культуры и здравоохранения, напрямую получающий(ее) средства из бюджета и наделенный правом распределять их между подведомственными распорядителями и получателями бюджетных </a:t>
            </a:r>
          </a:p>
          <a:p>
            <a:pPr marL="45720" indent="0" algn="just">
              <a:buNone/>
            </a:pPr>
            <a:r>
              <a:rPr lang="ru-RU" sz="1500" dirty="0">
                <a:solidFill>
                  <a:schemeClr val="accent3">
                    <a:lumMod val="50000"/>
                  </a:schemeClr>
                </a:solidFill>
              </a:rPr>
              <a:t>средств.</a:t>
            </a:r>
          </a:p>
          <a:p>
            <a:pPr marL="45720" indent="0" algn="just">
              <a:buNone/>
            </a:pPr>
            <a:endParaRPr lang="ru-RU" dirty="0"/>
          </a:p>
        </p:txBody>
      </p:sp>
      <p:sp>
        <p:nvSpPr>
          <p:cNvPr id="3" name="Номер слайда 2"/>
          <p:cNvSpPr>
            <a:spLocks noGrp="1"/>
          </p:cNvSpPr>
          <p:nvPr>
            <p:ph type="sldNum" sz="quarter" idx="12"/>
          </p:nvPr>
        </p:nvSpPr>
        <p:spPr/>
        <p:txBody>
          <a:bodyPr/>
          <a:lstStyle/>
          <a:p>
            <a:fld id="{A0A62314-6350-4730-82A5-F729173FFB84}" type="slidenum">
              <a:rPr lang="ru-RU" smtClean="0"/>
              <a:pPr/>
              <a:t>44</a:t>
            </a:fld>
            <a:endParaRPr lang="ru-RU"/>
          </a:p>
        </p:txBody>
      </p:sp>
    </p:spTree>
    <p:extLst>
      <p:ext uri="{BB962C8B-B14F-4D97-AF65-F5344CB8AC3E}">
        <p14:creationId xmlns:p14="http://schemas.microsoft.com/office/powerpoint/2010/main" val="1811721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quarter" idx="1"/>
          </p:nvPr>
        </p:nvSpPr>
        <p:spPr>
          <a:xfrm>
            <a:off x="611561" y="332657"/>
            <a:ext cx="8064896" cy="5832648"/>
          </a:xfrm>
        </p:spPr>
        <p:txBody>
          <a:bodyPr>
            <a:noAutofit/>
          </a:bodyPr>
          <a:lstStyle/>
          <a:p>
            <a:pPr marL="45720" indent="0" algn="just">
              <a:buNone/>
            </a:pPr>
            <a:r>
              <a:rPr lang="ru-RU" sz="1500" b="1" dirty="0">
                <a:solidFill>
                  <a:srgbClr val="FF0000"/>
                </a:solidFill>
              </a:rPr>
              <a:t>Д </a:t>
            </a:r>
          </a:p>
          <a:p>
            <a:pPr marL="45720" indent="0" algn="just">
              <a:buNone/>
            </a:pPr>
            <a:r>
              <a:rPr lang="ru-RU" sz="1500" b="1" i="1" dirty="0">
                <a:solidFill>
                  <a:schemeClr val="accent3">
                    <a:lumMod val="50000"/>
                  </a:schemeClr>
                </a:solidFill>
              </a:rPr>
              <a:t>Дефицит бюджета </a:t>
            </a:r>
          </a:p>
          <a:p>
            <a:pPr marL="45720" indent="0" algn="just">
              <a:buNone/>
            </a:pPr>
            <a:r>
              <a:rPr lang="ru-RU" sz="1500" dirty="0">
                <a:solidFill>
                  <a:schemeClr val="accent3">
                    <a:lumMod val="50000"/>
                  </a:schemeClr>
                </a:solidFill>
              </a:rPr>
              <a:t>Превышение расходов бюджета над его доходами.</a:t>
            </a:r>
          </a:p>
          <a:p>
            <a:pPr marL="45720" indent="0" algn="just">
              <a:buNone/>
            </a:pPr>
            <a:r>
              <a:rPr lang="ru-RU" sz="1500" b="1" i="1" dirty="0">
                <a:solidFill>
                  <a:schemeClr val="accent3">
                    <a:lumMod val="50000"/>
                  </a:schemeClr>
                </a:solidFill>
              </a:rPr>
              <a:t>Дотации</a:t>
            </a:r>
            <a:r>
              <a:rPr lang="ru-RU" sz="1500" dirty="0">
                <a:solidFill>
                  <a:schemeClr val="accent3">
                    <a:lumMod val="50000"/>
                  </a:schemeClr>
                </a:solidFill>
              </a:rPr>
              <a:t> </a:t>
            </a:r>
          </a:p>
          <a:p>
            <a:pPr marL="45720" indent="0" algn="just">
              <a:buNone/>
            </a:pPr>
            <a:r>
              <a:rPr lang="ru-RU" sz="1500" dirty="0">
                <a:solidFill>
                  <a:schemeClr val="accent3">
                    <a:lumMod val="50000"/>
                  </a:schemeClr>
                </a:solidFill>
              </a:rPr>
              <a:t>Средства, предоставляемые одним бюджетом бюджетной системы РФ другому бюджету на безвозмездной и безвозвратной основе без указания конкретных целей использования.</a:t>
            </a:r>
          </a:p>
          <a:p>
            <a:pPr marL="45720" indent="0" algn="just">
              <a:buNone/>
            </a:pPr>
            <a:r>
              <a:rPr lang="ru-RU" sz="1500" b="1" i="1" dirty="0">
                <a:solidFill>
                  <a:schemeClr val="accent3">
                    <a:lumMod val="50000"/>
                  </a:schemeClr>
                </a:solidFill>
              </a:rPr>
              <a:t>Доходы бюджета </a:t>
            </a:r>
          </a:p>
          <a:p>
            <a:pPr marL="45720" indent="0" algn="just">
              <a:buNone/>
            </a:pPr>
            <a:r>
              <a:rPr lang="ru-RU" sz="1500" dirty="0">
                <a:solidFill>
                  <a:schemeClr val="accent3">
                    <a:lumMod val="50000"/>
                  </a:schemeClr>
                </a:solidFill>
              </a:rPr>
              <a:t>Поступающие от населения, организаций, учреждений в бюджет денежные средства в виде: - налогов; - неналоговых поступлений (пошлины, доходы от продажи имущества, штрафы и т.п.); - безвозмездных поступлений; - доходов от предпринимательской деятельности бюджетных организаций. Кредиты, доходы от выпуска ценных бумаг, полученные государством (органами местного самоуправления), не включаются в состав доходов. </a:t>
            </a:r>
          </a:p>
          <a:p>
            <a:pPr marL="45720" indent="0" algn="just">
              <a:buNone/>
            </a:pPr>
            <a:r>
              <a:rPr lang="ru-RU" sz="1500" b="1" dirty="0">
                <a:solidFill>
                  <a:srgbClr val="FF0000"/>
                </a:solidFill>
              </a:rPr>
              <a:t>М</a:t>
            </a:r>
          </a:p>
          <a:p>
            <a:pPr marL="45720" indent="0" algn="just">
              <a:buNone/>
            </a:pPr>
            <a:r>
              <a:rPr lang="ru-RU" sz="1500" b="1" i="1" dirty="0">
                <a:solidFill>
                  <a:schemeClr val="accent3">
                    <a:lumMod val="50000"/>
                  </a:schemeClr>
                </a:solidFill>
              </a:rPr>
              <a:t>Межбюджетные трансферты </a:t>
            </a:r>
          </a:p>
          <a:p>
            <a:pPr marL="45720" indent="0" algn="just">
              <a:buNone/>
            </a:pPr>
            <a:r>
              <a:rPr lang="ru-RU" sz="1500" dirty="0">
                <a:solidFill>
                  <a:schemeClr val="accent3">
                    <a:lumMod val="50000"/>
                  </a:schemeClr>
                </a:solidFill>
              </a:rPr>
              <a:t>Средства, предоставляемые одним бюджетом бюджетной</a:t>
            </a:r>
          </a:p>
          <a:p>
            <a:pPr marL="45720" indent="0" algn="just">
              <a:buNone/>
            </a:pPr>
            <a:r>
              <a:rPr lang="ru-RU" sz="1500" dirty="0">
                <a:solidFill>
                  <a:schemeClr val="accent3">
                    <a:lumMod val="50000"/>
                  </a:schemeClr>
                </a:solidFill>
              </a:rPr>
              <a:t>системы РФ другому бюджету.</a:t>
            </a:r>
          </a:p>
        </p:txBody>
      </p:sp>
      <p:sp>
        <p:nvSpPr>
          <p:cNvPr id="3" name="Номер слайда 2"/>
          <p:cNvSpPr>
            <a:spLocks noGrp="1"/>
          </p:cNvSpPr>
          <p:nvPr>
            <p:ph type="sldNum" sz="quarter" idx="12"/>
          </p:nvPr>
        </p:nvSpPr>
        <p:spPr/>
        <p:txBody>
          <a:bodyPr/>
          <a:lstStyle/>
          <a:p>
            <a:fld id="{A0A62314-6350-4730-82A5-F729173FFB84}" type="slidenum">
              <a:rPr lang="ru-RU" smtClean="0"/>
              <a:pPr/>
              <a:t>45</a:t>
            </a:fld>
            <a:endParaRPr lang="ru-RU"/>
          </a:p>
        </p:txBody>
      </p:sp>
    </p:spTree>
    <p:extLst>
      <p:ext uri="{BB962C8B-B14F-4D97-AF65-F5344CB8AC3E}">
        <p14:creationId xmlns:p14="http://schemas.microsoft.com/office/powerpoint/2010/main" val="15714782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sz="quarter" idx="1"/>
          </p:nvPr>
        </p:nvSpPr>
        <p:spPr>
          <a:xfrm>
            <a:off x="611560" y="404664"/>
            <a:ext cx="8136903" cy="5616624"/>
          </a:xfrm>
        </p:spPr>
        <p:txBody>
          <a:bodyPr>
            <a:noAutofit/>
          </a:bodyPr>
          <a:lstStyle/>
          <a:p>
            <a:pPr marL="45720" indent="0">
              <a:buNone/>
            </a:pPr>
            <a:r>
              <a:rPr lang="ru-RU" sz="1500" b="1" dirty="0">
                <a:solidFill>
                  <a:srgbClr val="FF0000"/>
                </a:solidFill>
              </a:rPr>
              <a:t>Н </a:t>
            </a:r>
          </a:p>
          <a:p>
            <a:pPr marL="45720" indent="0" algn="just">
              <a:buNone/>
            </a:pPr>
            <a:r>
              <a:rPr lang="ru-RU" sz="1500" b="1" i="1" dirty="0">
                <a:solidFill>
                  <a:schemeClr val="accent3">
                    <a:lumMod val="50000"/>
                  </a:schemeClr>
                </a:solidFill>
              </a:rPr>
              <a:t>Непрограммные расходы </a:t>
            </a:r>
          </a:p>
          <a:p>
            <a:pPr marL="45720" indent="0" algn="just">
              <a:buNone/>
            </a:pPr>
            <a:r>
              <a:rPr lang="ru-RU" sz="1500" dirty="0">
                <a:solidFill>
                  <a:schemeClr val="accent3">
                    <a:lumMod val="50000"/>
                  </a:schemeClr>
                </a:solidFill>
              </a:rPr>
              <a:t>Расходные обязательства, не включенные в государственные программы.</a:t>
            </a:r>
          </a:p>
          <a:p>
            <a:pPr marL="45720" indent="0" algn="just">
              <a:buNone/>
            </a:pPr>
            <a:r>
              <a:rPr lang="ru-RU" sz="1500" b="1" dirty="0">
                <a:solidFill>
                  <a:srgbClr val="FF0000"/>
                </a:solidFill>
              </a:rPr>
              <a:t>П</a:t>
            </a:r>
          </a:p>
          <a:p>
            <a:pPr marL="45720" indent="0" algn="just">
              <a:buNone/>
            </a:pPr>
            <a:r>
              <a:rPr lang="ru-RU" sz="1500" b="1" i="1" dirty="0">
                <a:solidFill>
                  <a:schemeClr val="accent3">
                    <a:lumMod val="50000"/>
                  </a:schemeClr>
                </a:solidFill>
              </a:rPr>
              <a:t>Профицит бюджета </a:t>
            </a:r>
          </a:p>
          <a:p>
            <a:pPr marL="45720" indent="0" algn="just">
              <a:buNone/>
            </a:pPr>
            <a:r>
              <a:rPr lang="ru-RU" sz="1500" dirty="0">
                <a:solidFill>
                  <a:schemeClr val="accent3">
                    <a:lumMod val="50000"/>
                  </a:schemeClr>
                </a:solidFill>
              </a:rPr>
              <a:t>Превышение доходов бюджета над его расходами.</a:t>
            </a:r>
          </a:p>
          <a:p>
            <a:pPr marL="45720" indent="0" algn="just">
              <a:buNone/>
            </a:pPr>
            <a:r>
              <a:rPr lang="ru-RU" sz="1500" b="1" dirty="0">
                <a:solidFill>
                  <a:srgbClr val="FF0000"/>
                </a:solidFill>
              </a:rPr>
              <a:t>Р </a:t>
            </a:r>
          </a:p>
          <a:p>
            <a:pPr marL="45720" indent="0" algn="just">
              <a:buNone/>
            </a:pPr>
            <a:r>
              <a:rPr lang="ru-RU" sz="1500" b="1" i="1" dirty="0">
                <a:solidFill>
                  <a:schemeClr val="accent3">
                    <a:lumMod val="50000"/>
                  </a:schemeClr>
                </a:solidFill>
              </a:rPr>
              <a:t>Распорядитель бюджетных средств (РБС)</a:t>
            </a:r>
          </a:p>
          <a:p>
            <a:pPr marL="45720" indent="0" algn="just">
              <a:buNone/>
            </a:pPr>
            <a:r>
              <a:rPr lang="ru-RU" sz="1500" dirty="0">
                <a:solidFill>
                  <a:schemeClr val="accent3">
                    <a:lumMod val="50000"/>
                  </a:schemeClr>
                </a:solidFill>
              </a:rPr>
              <a:t>Орган государственной власти (местного самоуправления), орган управления государственным внебюджетным фондом, или казенное учреждение, наделенный(</a:t>
            </a:r>
            <a:r>
              <a:rPr lang="ru-RU" sz="1500" dirty="0" err="1">
                <a:solidFill>
                  <a:schemeClr val="accent3">
                    <a:lumMod val="50000"/>
                  </a:schemeClr>
                </a:solidFill>
              </a:rPr>
              <a:t>ое</a:t>
            </a:r>
            <a:r>
              <a:rPr lang="ru-RU" sz="1500" dirty="0">
                <a:solidFill>
                  <a:schemeClr val="accent3">
                    <a:lumMod val="50000"/>
                  </a:schemeClr>
                </a:solidFill>
              </a:rPr>
              <a:t>) правом распределять полученные средства бюджета между подведомственными распорядителями и получателями бюджетных средств.</a:t>
            </a:r>
          </a:p>
          <a:p>
            <a:pPr marL="45720" indent="0" algn="just">
              <a:buNone/>
            </a:pPr>
            <a:r>
              <a:rPr lang="ru-RU" sz="1500" b="1" i="1" dirty="0">
                <a:solidFill>
                  <a:schemeClr val="accent3">
                    <a:lumMod val="50000"/>
                  </a:schemeClr>
                </a:solidFill>
              </a:rPr>
              <a:t>Расходное обязательство </a:t>
            </a:r>
          </a:p>
          <a:p>
            <a:pPr marL="45720" indent="0" algn="just">
              <a:buNone/>
            </a:pPr>
            <a:r>
              <a:rPr lang="ru-RU" sz="1500" dirty="0">
                <a:solidFill>
                  <a:schemeClr val="accent3">
                    <a:lumMod val="50000"/>
                  </a:schemeClr>
                </a:solidFill>
              </a:rPr>
              <a:t>Обязанность публично-правового образования предоставить физическому или юридическому лицу, иному уровню бюджета, международной организации средства из соответствующего бюджета. </a:t>
            </a:r>
          </a:p>
          <a:p>
            <a:pPr marL="45720" indent="0" algn="just">
              <a:buNone/>
            </a:pPr>
            <a:r>
              <a:rPr lang="ru-RU" sz="1500" b="1" i="1" dirty="0">
                <a:solidFill>
                  <a:schemeClr val="accent3">
                    <a:lumMod val="50000"/>
                  </a:schemeClr>
                </a:solidFill>
              </a:rPr>
              <a:t>Расходы бюджета </a:t>
            </a:r>
          </a:p>
          <a:p>
            <a:pPr marL="45720" indent="0" algn="just">
              <a:buNone/>
            </a:pPr>
            <a:r>
              <a:rPr lang="ru-RU" sz="1500" dirty="0">
                <a:solidFill>
                  <a:schemeClr val="accent3">
                    <a:lumMod val="50000"/>
                  </a:schemeClr>
                </a:solidFill>
              </a:rPr>
              <a:t>Выплачиваемые из бюджета денежные средства</a:t>
            </a:r>
          </a:p>
        </p:txBody>
      </p:sp>
      <p:sp>
        <p:nvSpPr>
          <p:cNvPr id="3" name="Номер слайда 2"/>
          <p:cNvSpPr>
            <a:spLocks noGrp="1"/>
          </p:cNvSpPr>
          <p:nvPr>
            <p:ph type="sldNum" sz="quarter" idx="12"/>
          </p:nvPr>
        </p:nvSpPr>
        <p:spPr/>
        <p:txBody>
          <a:bodyPr/>
          <a:lstStyle/>
          <a:p>
            <a:fld id="{A0A62314-6350-4730-82A5-F729173FFB84}" type="slidenum">
              <a:rPr lang="ru-RU" smtClean="0"/>
              <a:pPr/>
              <a:t>46</a:t>
            </a:fld>
            <a:endParaRPr lang="ru-RU"/>
          </a:p>
        </p:txBody>
      </p:sp>
    </p:spTree>
    <p:extLst>
      <p:ext uri="{BB962C8B-B14F-4D97-AF65-F5344CB8AC3E}">
        <p14:creationId xmlns:p14="http://schemas.microsoft.com/office/powerpoint/2010/main" val="35823908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sz="quarter" idx="1"/>
          </p:nvPr>
        </p:nvSpPr>
        <p:spPr>
          <a:xfrm>
            <a:off x="539552" y="620688"/>
            <a:ext cx="8120061" cy="5544616"/>
          </a:xfrm>
        </p:spPr>
        <p:txBody>
          <a:bodyPr>
            <a:normAutofit fontScale="32500" lnSpcReduction="20000"/>
          </a:bodyPr>
          <a:lstStyle/>
          <a:p>
            <a:pPr marL="45720" indent="0" algn="just">
              <a:buNone/>
            </a:pPr>
            <a:r>
              <a:rPr lang="ru-RU" sz="4600" b="1" dirty="0">
                <a:solidFill>
                  <a:srgbClr val="FF0000"/>
                </a:solidFill>
              </a:rPr>
              <a:t>С</a:t>
            </a:r>
          </a:p>
          <a:p>
            <a:pPr marL="45720" indent="0" algn="just">
              <a:buNone/>
            </a:pPr>
            <a:r>
              <a:rPr lang="ru-RU" sz="4600" b="1" i="1" dirty="0">
                <a:solidFill>
                  <a:schemeClr val="accent3">
                    <a:lumMod val="50000"/>
                  </a:schemeClr>
                </a:solidFill>
              </a:rPr>
              <a:t>Субвенции</a:t>
            </a:r>
          </a:p>
          <a:p>
            <a:pPr marL="45720" indent="0" algn="just">
              <a:buNone/>
            </a:pPr>
            <a:r>
              <a:rPr lang="ru-RU" sz="4600" dirty="0">
                <a:solidFill>
                  <a:schemeClr val="accent3">
                    <a:lumMod val="50000"/>
                  </a:schemeClr>
                </a:solidFill>
              </a:rPr>
              <a:t>Предоставляются на финансирование «переданных» другим публично-правовым образованиям  полномочий.</a:t>
            </a:r>
          </a:p>
          <a:p>
            <a:pPr marL="45720" indent="0" algn="just">
              <a:buNone/>
            </a:pPr>
            <a:r>
              <a:rPr lang="ru-RU" sz="4600" b="1" i="1" dirty="0">
                <a:solidFill>
                  <a:schemeClr val="accent3">
                    <a:lumMod val="50000"/>
                  </a:schemeClr>
                </a:solidFill>
              </a:rPr>
              <a:t>Субсидии</a:t>
            </a:r>
          </a:p>
          <a:p>
            <a:pPr marL="45720" indent="0" algn="just">
              <a:buNone/>
            </a:pPr>
            <a:r>
              <a:rPr lang="ru-RU" sz="4600" dirty="0">
                <a:solidFill>
                  <a:schemeClr val="accent3">
                    <a:lumMod val="50000"/>
                  </a:schemeClr>
                </a:solidFill>
              </a:rPr>
              <a:t>Предоставляются на условиях долевого </a:t>
            </a:r>
            <a:r>
              <a:rPr lang="ru-RU" sz="4600" dirty="0" err="1">
                <a:solidFill>
                  <a:schemeClr val="accent3">
                    <a:lumMod val="50000"/>
                  </a:schemeClr>
                </a:solidFill>
              </a:rPr>
              <a:t>софинансирования</a:t>
            </a:r>
            <a:r>
              <a:rPr lang="ru-RU" sz="4600" dirty="0">
                <a:solidFill>
                  <a:schemeClr val="accent3">
                    <a:lumMod val="50000"/>
                  </a:schemeClr>
                </a:solidFill>
              </a:rPr>
              <a:t> расходов других бюджетов.</a:t>
            </a:r>
          </a:p>
          <a:p>
            <a:pPr marL="45720" indent="0" algn="just">
              <a:buNone/>
            </a:pPr>
            <a:r>
              <a:rPr lang="ru-RU" sz="4600" b="1" dirty="0">
                <a:solidFill>
                  <a:srgbClr val="FF0000"/>
                </a:solidFill>
              </a:rPr>
              <a:t>У</a:t>
            </a:r>
            <a:r>
              <a:rPr lang="ru-RU" sz="4600" dirty="0"/>
              <a:t> </a:t>
            </a:r>
          </a:p>
          <a:p>
            <a:pPr marL="45720" indent="0" algn="just">
              <a:buNone/>
            </a:pPr>
            <a:r>
              <a:rPr lang="ru-RU" sz="4600" b="1" i="1" dirty="0">
                <a:solidFill>
                  <a:schemeClr val="accent3">
                    <a:lumMod val="50000"/>
                  </a:schemeClr>
                </a:solidFill>
              </a:rPr>
              <a:t>Участники бюджетного процесса </a:t>
            </a:r>
          </a:p>
          <a:p>
            <a:pPr marL="45720" indent="0" algn="just">
              <a:buNone/>
            </a:pPr>
            <a:r>
              <a:rPr lang="ru-RU" sz="4600" dirty="0">
                <a:solidFill>
                  <a:schemeClr val="accent3">
                    <a:lumMod val="50000"/>
                  </a:schemeClr>
                </a:solidFill>
              </a:rPr>
              <a:t>Субъекты, осуществляющие деятельность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p>
          <a:p>
            <a:pPr marL="45720" indent="0" algn="just">
              <a:buNone/>
            </a:pPr>
            <a:r>
              <a:rPr lang="ru-RU" sz="4600" b="1" dirty="0">
                <a:solidFill>
                  <a:srgbClr val="FF0000"/>
                </a:solidFill>
              </a:rPr>
              <a:t>Ф </a:t>
            </a:r>
          </a:p>
          <a:p>
            <a:pPr marL="45720" indent="0" algn="just">
              <a:buNone/>
            </a:pPr>
            <a:r>
              <a:rPr lang="ru-RU" sz="4600" b="1" i="1" dirty="0">
                <a:solidFill>
                  <a:schemeClr val="accent3">
                    <a:lumMod val="50000"/>
                  </a:schemeClr>
                </a:solidFill>
              </a:rPr>
              <a:t>Финансовый орган </a:t>
            </a:r>
          </a:p>
          <a:p>
            <a:pPr marL="45720" indent="0" algn="just">
              <a:buNone/>
            </a:pPr>
            <a:r>
              <a:rPr lang="ru-RU" sz="4600" dirty="0">
                <a:solidFill>
                  <a:schemeClr val="accent3">
                    <a:lumMod val="50000"/>
                  </a:schemeClr>
                </a:solidFill>
              </a:rPr>
              <a:t>На федеральном уровне – Министерство финансов Российской Федерации. На уровне субъекта РФ – органы исполнительной власти субъектов РФ, осуществляющие составление и организацию исполнения бюджетов субъектов РФ (министерства финансов, департаменты финансов, управления финансов и др.). На местном уровне – органы (должностные лица) местных</a:t>
            </a:r>
          </a:p>
          <a:p>
            <a:pPr marL="45720" indent="0" algn="just">
              <a:buNone/>
            </a:pPr>
            <a:r>
              <a:rPr lang="ru-RU" sz="4600" dirty="0">
                <a:solidFill>
                  <a:schemeClr val="accent3">
                    <a:lumMod val="50000"/>
                  </a:schemeClr>
                </a:solidFill>
              </a:rPr>
              <a:t>администраций, осуществляющие составление и организацию</a:t>
            </a:r>
          </a:p>
          <a:p>
            <a:pPr marL="45720" indent="0" algn="just">
              <a:buNone/>
            </a:pPr>
            <a:r>
              <a:rPr lang="ru-RU" sz="4600" dirty="0">
                <a:solidFill>
                  <a:schemeClr val="accent3">
                    <a:lumMod val="50000"/>
                  </a:schemeClr>
                </a:solidFill>
              </a:rPr>
              <a:t>исполнения местных бюджетов (департаменты финансов,</a:t>
            </a:r>
          </a:p>
          <a:p>
            <a:pPr marL="45720" indent="0" algn="just">
              <a:buNone/>
            </a:pPr>
            <a:r>
              <a:rPr lang="ru-RU" sz="4600" dirty="0">
                <a:solidFill>
                  <a:schemeClr val="accent3">
                    <a:lumMod val="50000"/>
                  </a:schemeClr>
                </a:solidFill>
              </a:rPr>
              <a:t>управления финансов, финансовые отделы и др.).</a:t>
            </a:r>
          </a:p>
          <a:p>
            <a:pPr marL="45720" indent="0" algn="just">
              <a:buNone/>
            </a:pPr>
            <a:endParaRPr lang="ru-RU" sz="1600" dirty="0"/>
          </a:p>
          <a:p>
            <a:pPr marL="45720" indent="0" algn="just">
              <a:buNone/>
            </a:pPr>
            <a:endParaRPr lang="ru-RU" dirty="0"/>
          </a:p>
        </p:txBody>
      </p:sp>
      <p:sp>
        <p:nvSpPr>
          <p:cNvPr id="3" name="Номер слайда 2"/>
          <p:cNvSpPr>
            <a:spLocks noGrp="1"/>
          </p:cNvSpPr>
          <p:nvPr>
            <p:ph type="sldNum" sz="quarter" idx="12"/>
          </p:nvPr>
        </p:nvSpPr>
        <p:spPr/>
        <p:txBody>
          <a:bodyPr/>
          <a:lstStyle/>
          <a:p>
            <a:fld id="{A0A62314-6350-4730-82A5-F729173FFB84}" type="slidenum">
              <a:rPr lang="ru-RU" smtClean="0"/>
              <a:pPr/>
              <a:t>47</a:t>
            </a:fld>
            <a:endParaRPr lang="ru-RU"/>
          </a:p>
        </p:txBody>
      </p:sp>
    </p:spTree>
    <p:extLst>
      <p:ext uri="{BB962C8B-B14F-4D97-AF65-F5344CB8AC3E}">
        <p14:creationId xmlns:p14="http://schemas.microsoft.com/office/powerpoint/2010/main" val="18884381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93429" y="312223"/>
            <a:ext cx="8199943" cy="812521"/>
          </a:xfrm>
        </p:spPr>
        <p:txBody>
          <a:bodyPr>
            <a:normAutofit/>
          </a:bodyPr>
          <a:lstStyle/>
          <a:p>
            <a:pPr marL="0" indent="0" algn="ctr">
              <a:buNone/>
            </a:pPr>
            <a:r>
              <a:rPr lang="ru-RU" sz="2000" b="1" dirty="0">
                <a:solidFill>
                  <a:schemeClr val="accent3">
                    <a:lumMod val="50000"/>
                  </a:schemeClr>
                </a:solidFill>
                <a:latin typeface="+mn-lt"/>
              </a:rPr>
              <a:t>Открытые государственные,  муниципальные информационные ресурсы </a:t>
            </a:r>
          </a:p>
        </p:txBody>
      </p:sp>
      <p:pic>
        <p:nvPicPr>
          <p:cNvPr id="66" name="Объект 8"/>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519491" y="3482161"/>
            <a:ext cx="1986532" cy="569632"/>
          </a:xfrm>
          <a:prstGeom prst="rect">
            <a:avLst/>
          </a:prstGeom>
          <a:ln>
            <a:noFill/>
          </a:ln>
          <a:effectLst>
            <a:outerShdw blurRad="292100" dist="139700" dir="2700000" algn="tl" rotWithShape="0">
              <a:srgbClr val="333333">
                <a:alpha val="65000"/>
              </a:srgbClr>
            </a:outerShdw>
          </a:effectLst>
        </p:spPr>
      </p:pic>
      <p:pic>
        <p:nvPicPr>
          <p:cNvPr id="65" name="Объект 6"/>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467175" y="1628801"/>
            <a:ext cx="2065144" cy="620726"/>
          </a:xfrm>
          <a:prstGeom prst="rect">
            <a:avLst/>
          </a:prstGeom>
          <a:ln>
            <a:noFill/>
          </a:ln>
          <a:effectLst>
            <a:outerShdw blurRad="292100" dist="139700" dir="2700000" algn="tl" rotWithShape="0">
              <a:srgbClr val="333333">
                <a:alpha val="65000"/>
              </a:srgbClr>
            </a:outerShdw>
          </a:effectLst>
        </p:spPr>
      </p:pic>
      <p:pic>
        <p:nvPicPr>
          <p:cNvPr id="67" name="Объект 12"/>
          <p:cNvPicPr>
            <a:picLocks noGrp="1" noChangeAspect="1"/>
          </p:cNvPicPr>
          <p:nvPr>
            <p:ph sz="quarter" idx="4294967295"/>
          </p:nvPr>
        </p:nvPicPr>
        <p:blipFill>
          <a:blip r:embed="rId4" cstate="print">
            <a:extLst>
              <a:ext uri="{28A0092B-C50C-407E-A947-70E740481C1C}">
                <a14:useLocalDpi xmlns:a14="http://schemas.microsoft.com/office/drawing/2010/main" val="0"/>
              </a:ext>
            </a:extLst>
          </a:blip>
          <a:stretch>
            <a:fillRect/>
          </a:stretch>
        </p:blipFill>
        <p:spPr>
          <a:xfrm>
            <a:off x="539552" y="4365104"/>
            <a:ext cx="1973263" cy="615950"/>
          </a:xfrm>
          <a:prstGeom prst="rect">
            <a:avLst/>
          </a:prstGeom>
          <a:ln>
            <a:noFill/>
          </a:ln>
          <a:effectLst>
            <a:outerShdw blurRad="292100" dist="139700" dir="2700000" algn="tl" rotWithShape="0">
              <a:srgbClr val="333333">
                <a:alpha val="65000"/>
              </a:srgbClr>
            </a:outerShdw>
          </a:effectLst>
        </p:spPr>
      </p:pic>
      <p:grpSp>
        <p:nvGrpSpPr>
          <p:cNvPr id="46" name="Группа 45"/>
          <p:cNvGrpSpPr/>
          <p:nvPr/>
        </p:nvGrpSpPr>
        <p:grpSpPr>
          <a:xfrm>
            <a:off x="453641" y="1124744"/>
            <a:ext cx="8186082" cy="4176465"/>
            <a:chOff x="1000101" y="1285860"/>
            <a:chExt cx="7858180" cy="3205206"/>
          </a:xfrm>
        </p:grpSpPr>
        <p:sp>
          <p:nvSpPr>
            <p:cNvPr id="47" name="Прямоугольник с двумя скругленными противолежащими углами 46"/>
            <p:cNvSpPr/>
            <p:nvPr/>
          </p:nvSpPr>
          <p:spPr>
            <a:xfrm>
              <a:off x="1000101" y="1285860"/>
              <a:ext cx="1995413" cy="285752"/>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Ссылка</a:t>
              </a:r>
            </a:p>
          </p:txBody>
        </p:sp>
        <p:sp>
          <p:nvSpPr>
            <p:cNvPr id="48" name="Прямоугольник с двумя скругленными противолежащими углами 47"/>
            <p:cNvSpPr/>
            <p:nvPr/>
          </p:nvSpPr>
          <p:spPr>
            <a:xfrm>
              <a:off x="3500430" y="1285860"/>
              <a:ext cx="5357850" cy="285752"/>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Информация</a:t>
              </a:r>
            </a:p>
          </p:txBody>
        </p:sp>
        <p:grpSp>
          <p:nvGrpSpPr>
            <p:cNvPr id="49" name="Группа 19"/>
            <p:cNvGrpSpPr>
              <a:grpSpLocks/>
            </p:cNvGrpSpPr>
            <p:nvPr/>
          </p:nvGrpSpPr>
          <p:grpSpPr bwMode="auto">
            <a:xfrm>
              <a:off x="1019632" y="1672696"/>
              <a:ext cx="7838649" cy="2818370"/>
              <a:chOff x="1302107" y="1672643"/>
              <a:chExt cx="7556203" cy="2818098"/>
            </a:xfrm>
          </p:grpSpPr>
          <p:sp>
            <p:nvSpPr>
              <p:cNvPr id="51" name="Прямоугольник 24"/>
              <p:cNvSpPr>
                <a:spLocks noChangeArrowheads="1"/>
              </p:cNvSpPr>
              <p:nvPr/>
            </p:nvSpPr>
            <p:spPr bwMode="auto">
              <a:xfrm>
                <a:off x="1562676" y="2169953"/>
                <a:ext cx="1364753" cy="23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www.govvrn.ru</a:t>
                </a:r>
                <a:endParaRPr lang="ru-RU" sz="1200" dirty="0">
                  <a:solidFill>
                    <a:schemeClr val="accent3">
                      <a:lumMod val="50000"/>
                    </a:schemeClr>
                  </a:solidFill>
                  <a:cs typeface="Times New Roman" pitchFamily="18" charset="0"/>
                </a:endParaRPr>
              </a:p>
            </p:txBody>
          </p:sp>
          <p:pic>
            <p:nvPicPr>
              <p:cNvPr id="52" name="Рисунок 25" descr="svc.jpg"/>
              <p:cNvPicPr>
                <a:picLocks noChangeAspect="1"/>
              </p:cNvPicPr>
              <p:nvPr/>
            </p:nvPicPr>
            <p:blipFill>
              <a:blip r:embed="rId5" cstate="print"/>
              <a:srcRect/>
              <a:stretch>
                <a:fillRect/>
              </a:stretch>
            </p:blipFill>
            <p:spPr bwMode="auto">
              <a:xfrm>
                <a:off x="1302107" y="2374462"/>
                <a:ext cx="1885890" cy="491970"/>
              </a:xfrm>
              <a:prstGeom prst="rect">
                <a:avLst/>
              </a:prstGeom>
              <a:ln>
                <a:noFill/>
              </a:ln>
              <a:effectLst>
                <a:outerShdw blurRad="292100" dist="139700" dir="2700000" algn="tl" rotWithShape="0">
                  <a:srgbClr val="333333">
                    <a:alpha val="65000"/>
                  </a:srgbClr>
                </a:outerShdw>
              </a:effectLst>
            </p:spPr>
          </p:pic>
          <p:sp>
            <p:nvSpPr>
              <p:cNvPr id="53" name="Прямоугольник 26"/>
              <p:cNvSpPr>
                <a:spLocks noChangeArrowheads="1"/>
              </p:cNvSpPr>
              <p:nvPr/>
            </p:nvSpPr>
            <p:spPr bwMode="auto">
              <a:xfrm>
                <a:off x="1500205" y="2850006"/>
                <a:ext cx="1535307" cy="23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www.svc.govvrn.ru</a:t>
                </a:r>
                <a:endParaRPr lang="ru-RU" sz="1200" dirty="0">
                  <a:solidFill>
                    <a:schemeClr val="accent3">
                      <a:lumMod val="50000"/>
                    </a:schemeClr>
                  </a:solidFill>
                  <a:cs typeface="Times New Roman" pitchFamily="18" charset="0"/>
                </a:endParaRPr>
              </a:p>
            </p:txBody>
          </p:sp>
          <p:sp>
            <p:nvSpPr>
              <p:cNvPr id="55" name="Прямоугольник 28"/>
              <p:cNvSpPr>
                <a:spLocks noChangeArrowheads="1"/>
              </p:cNvSpPr>
              <p:nvPr/>
            </p:nvSpPr>
            <p:spPr bwMode="auto">
              <a:xfrm>
                <a:off x="1609449" y="3544613"/>
                <a:ext cx="1316818" cy="23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www.open</a:t>
                </a:r>
                <a:r>
                  <a:rPr lang="ru-RU" sz="1200" dirty="0">
                    <a:solidFill>
                      <a:schemeClr val="accent3">
                        <a:lumMod val="50000"/>
                      </a:schemeClr>
                    </a:solidFill>
                    <a:cs typeface="Times New Roman" pitchFamily="18" charset="0"/>
                  </a:rPr>
                  <a:t>.</a:t>
                </a:r>
                <a:r>
                  <a:rPr lang="en-US" sz="1200" dirty="0">
                    <a:solidFill>
                      <a:schemeClr val="accent3">
                        <a:lumMod val="50000"/>
                      </a:schemeClr>
                    </a:solidFill>
                    <a:cs typeface="Times New Roman" pitchFamily="18" charset="0"/>
                  </a:rPr>
                  <a:t>gov.ru</a:t>
                </a:r>
                <a:endParaRPr lang="ru-RU" sz="1200" dirty="0">
                  <a:solidFill>
                    <a:schemeClr val="accent3">
                      <a:lumMod val="50000"/>
                    </a:schemeClr>
                  </a:solidFill>
                  <a:cs typeface="Times New Roman" pitchFamily="18" charset="0"/>
                </a:endParaRPr>
              </a:p>
            </p:txBody>
          </p:sp>
          <p:sp>
            <p:nvSpPr>
              <p:cNvPr id="57" name="Прямоугольник 30"/>
              <p:cNvSpPr>
                <a:spLocks noChangeArrowheads="1"/>
              </p:cNvSpPr>
              <p:nvPr/>
            </p:nvSpPr>
            <p:spPr bwMode="auto">
              <a:xfrm>
                <a:off x="1562676" y="4256276"/>
                <a:ext cx="1385742" cy="234465"/>
              </a:xfrm>
              <a:prstGeom prst="rect">
                <a:avLst/>
              </a:prstGeom>
              <a:noFill/>
              <a:ln w="9525">
                <a:noFill/>
                <a:miter lim="800000"/>
                <a:headEnd/>
                <a:tailEnd/>
              </a:ln>
            </p:spPr>
            <p:txBody>
              <a:bodyPr wrap="none">
                <a:spAutoFit/>
              </a:bodyPr>
              <a:lstStyle/>
              <a:p>
                <a:pPr algn="ctr"/>
                <a:r>
                  <a:rPr lang="en-US" sz="1200" dirty="0">
                    <a:solidFill>
                      <a:schemeClr val="accent3">
                        <a:lumMod val="50000"/>
                      </a:schemeClr>
                    </a:solidFill>
                    <a:cs typeface="Times New Roman" pitchFamily="18" charset="0"/>
                  </a:rPr>
                  <a:t>www.budget</a:t>
                </a:r>
                <a:r>
                  <a:rPr lang="ru-RU" sz="1200" dirty="0">
                    <a:solidFill>
                      <a:schemeClr val="accent3">
                        <a:lumMod val="50000"/>
                      </a:schemeClr>
                    </a:solidFill>
                    <a:cs typeface="Times New Roman" pitchFamily="18" charset="0"/>
                  </a:rPr>
                  <a:t>.</a:t>
                </a:r>
                <a:r>
                  <a:rPr lang="en-US" sz="1200" dirty="0">
                    <a:solidFill>
                      <a:schemeClr val="accent3">
                        <a:lumMod val="50000"/>
                      </a:schemeClr>
                    </a:solidFill>
                    <a:cs typeface="Times New Roman" pitchFamily="18" charset="0"/>
                  </a:rPr>
                  <a:t>gov.ru</a:t>
                </a:r>
                <a:endParaRPr lang="ru-RU" sz="1200" dirty="0">
                  <a:solidFill>
                    <a:schemeClr val="accent3">
                      <a:lumMod val="50000"/>
                    </a:schemeClr>
                  </a:solidFill>
                  <a:cs typeface="Times New Roman" pitchFamily="18" charset="0"/>
                </a:endParaRPr>
              </a:p>
            </p:txBody>
          </p:sp>
          <p:sp>
            <p:nvSpPr>
              <p:cNvPr id="60" name="Прямоугольник с двумя скругленными противолежащими углами 59"/>
              <p:cNvSpPr/>
              <p:nvPr/>
            </p:nvSpPr>
            <p:spPr>
              <a:xfrm>
                <a:off x="3693515" y="1672643"/>
                <a:ext cx="5164794" cy="497310"/>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300" dirty="0">
                    <a:solidFill>
                      <a:schemeClr val="accent3">
                        <a:lumMod val="50000"/>
                      </a:schemeClr>
                    </a:solidFill>
                    <a:cs typeface="Arial" pitchFamily="34" charset="0"/>
                  </a:rPr>
                  <a:t>Официальный портал органов власти </a:t>
                </a:r>
              </a:p>
              <a:p>
                <a:pPr algn="ctr" fontAlgn="auto">
                  <a:spcBef>
                    <a:spcPts val="0"/>
                  </a:spcBef>
                  <a:spcAft>
                    <a:spcPts val="0"/>
                  </a:spcAft>
                  <a:defRPr/>
                </a:pPr>
                <a:r>
                  <a:rPr lang="ru-RU" sz="1300" dirty="0">
                    <a:solidFill>
                      <a:schemeClr val="accent3">
                        <a:lumMod val="50000"/>
                      </a:schemeClr>
                    </a:solidFill>
                    <a:cs typeface="Arial" pitchFamily="34" charset="0"/>
                  </a:rPr>
                  <a:t>Воронежской области</a:t>
                </a:r>
              </a:p>
              <a:p>
                <a:pPr algn="ctr" fontAlgn="auto">
                  <a:spcBef>
                    <a:spcPts val="0"/>
                  </a:spcBef>
                  <a:spcAft>
                    <a:spcPts val="0"/>
                  </a:spcAft>
                  <a:defRPr/>
                </a:pPr>
                <a:endParaRPr lang="ru-RU" sz="1200" dirty="0">
                  <a:solidFill>
                    <a:schemeClr val="accent6">
                      <a:lumMod val="75000"/>
                    </a:schemeClr>
                  </a:solidFill>
                </a:endParaRPr>
              </a:p>
            </p:txBody>
          </p:sp>
          <p:sp>
            <p:nvSpPr>
              <p:cNvPr id="61" name="Прямоугольник с двумя скругленными противолежащими углами 60"/>
              <p:cNvSpPr/>
              <p:nvPr/>
            </p:nvSpPr>
            <p:spPr>
              <a:xfrm>
                <a:off x="3693515" y="2404417"/>
                <a:ext cx="5164794" cy="42861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300" dirty="0">
                    <a:solidFill>
                      <a:schemeClr val="accent3">
                        <a:lumMod val="50000"/>
                      </a:schemeClr>
                    </a:solidFill>
                    <a:cs typeface="Arial" pitchFamily="34" charset="0"/>
                  </a:rPr>
                  <a:t>Официальный портал государственных и муниципальных услуг Воронежской области</a:t>
                </a:r>
              </a:p>
              <a:p>
                <a:pPr algn="ctr" fontAlgn="auto">
                  <a:spcBef>
                    <a:spcPts val="0"/>
                  </a:spcBef>
                  <a:spcAft>
                    <a:spcPts val="0"/>
                  </a:spcAft>
                  <a:defRPr/>
                </a:pPr>
                <a:endParaRPr lang="ru-RU" sz="1300" dirty="0">
                  <a:solidFill>
                    <a:schemeClr val="accent6">
                      <a:lumMod val="75000"/>
                    </a:schemeClr>
                  </a:solidFill>
                </a:endParaRPr>
              </a:p>
            </p:txBody>
          </p:sp>
          <p:sp>
            <p:nvSpPr>
              <p:cNvPr id="62" name="Прямоугольник с двумя скругленными противолежащими углами 61"/>
              <p:cNvSpPr/>
              <p:nvPr/>
            </p:nvSpPr>
            <p:spPr>
              <a:xfrm>
                <a:off x="3693516" y="3082220"/>
                <a:ext cx="5164794" cy="462394"/>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accent6">
                      <a:lumMod val="75000"/>
                    </a:schemeClr>
                  </a:solidFill>
                </a:endParaRPr>
              </a:p>
              <a:p>
                <a:pPr algn="ctr" fontAlgn="auto">
                  <a:spcBef>
                    <a:spcPts val="0"/>
                  </a:spcBef>
                  <a:spcAft>
                    <a:spcPts val="0"/>
                  </a:spcAft>
                  <a:defRPr/>
                </a:pPr>
                <a:r>
                  <a:rPr lang="ru-RU" sz="1300" dirty="0">
                    <a:solidFill>
                      <a:schemeClr val="accent3">
                        <a:lumMod val="50000"/>
                      </a:schemeClr>
                    </a:solidFill>
                    <a:cs typeface="Arial" pitchFamily="34" charset="0"/>
                  </a:rPr>
                  <a:t>Бюджетные послания Президента Российской Федерации, Указы Президента Российской Федерации от 07.05.2012 года </a:t>
                </a:r>
              </a:p>
              <a:p>
                <a:pPr algn="ctr" fontAlgn="auto">
                  <a:spcBef>
                    <a:spcPts val="0"/>
                  </a:spcBef>
                  <a:spcAft>
                    <a:spcPts val="0"/>
                  </a:spcAft>
                  <a:defRPr/>
                </a:pPr>
                <a:endParaRPr lang="ru-RU" sz="1200" dirty="0">
                  <a:solidFill>
                    <a:schemeClr val="accent6">
                      <a:lumMod val="75000"/>
                    </a:schemeClr>
                  </a:solidFill>
                </a:endParaRPr>
              </a:p>
            </p:txBody>
          </p:sp>
          <p:sp>
            <p:nvSpPr>
              <p:cNvPr id="63" name="Прямоугольник с двумя скругленными противолежащими углами 62"/>
              <p:cNvSpPr/>
              <p:nvPr/>
            </p:nvSpPr>
            <p:spPr>
              <a:xfrm>
                <a:off x="3693516" y="3779078"/>
                <a:ext cx="5164793" cy="472521"/>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Arial" pitchFamily="34" charset="0"/>
                  </a:rPr>
                  <a:t>О бюджетах и бюджетном процессе в Российской Федерации (включая бюджеты муниципальных образований</a:t>
                </a:r>
                <a:r>
                  <a:rPr lang="ru-RU" sz="1300" dirty="0">
                    <a:solidFill>
                      <a:schemeClr val="accent3">
                        <a:lumMod val="50000"/>
                      </a:schemeClr>
                    </a:solidFill>
                  </a:rPr>
                  <a:t>)</a:t>
                </a:r>
              </a:p>
            </p:txBody>
          </p:sp>
        </p:grpSp>
      </p:grpSp>
      <p:pic>
        <p:nvPicPr>
          <p:cNvPr id="19" name="Объект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4100" y="5278854"/>
            <a:ext cx="1972659" cy="658678"/>
          </a:xfrm>
          <a:prstGeom prst="rect">
            <a:avLst/>
          </a:prstGeom>
          <a:ln>
            <a:noFill/>
          </a:ln>
          <a:effectLst>
            <a:outerShdw blurRad="292100" dist="139700" dir="2700000" algn="tl" rotWithShape="0">
              <a:srgbClr val="333333">
                <a:alpha val="65000"/>
              </a:srgbClr>
            </a:outerShdw>
          </a:effectLst>
        </p:spPr>
      </p:pic>
      <p:sp>
        <p:nvSpPr>
          <p:cNvPr id="20" name="Прямоугольник с двумя скругленными противолежащими углами 19"/>
          <p:cNvSpPr/>
          <p:nvPr/>
        </p:nvSpPr>
        <p:spPr bwMode="auto">
          <a:xfrm>
            <a:off x="3035473" y="5297345"/>
            <a:ext cx="5064919" cy="579928"/>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Утвержденные государственные программ Российской Федерации</a:t>
            </a:r>
          </a:p>
        </p:txBody>
      </p:sp>
      <p:sp>
        <p:nvSpPr>
          <p:cNvPr id="21" name="Прямоугольник 30"/>
          <p:cNvSpPr>
            <a:spLocks noChangeArrowheads="1"/>
          </p:cNvSpPr>
          <p:nvPr/>
        </p:nvSpPr>
        <p:spPr bwMode="auto">
          <a:xfrm>
            <a:off x="579999" y="5935665"/>
            <a:ext cx="1976760" cy="277000"/>
          </a:xfrm>
          <a:prstGeom prst="rect">
            <a:avLst/>
          </a:prstGeom>
          <a:noFill/>
          <a:ln w="9525">
            <a:noFill/>
            <a:miter lim="800000"/>
            <a:headEnd/>
            <a:tailEnd/>
          </a:ln>
        </p:spPr>
        <p:txBody>
          <a:bodyPr wrap="none">
            <a:spAutoFit/>
          </a:bodyPr>
          <a:lstStyle/>
          <a:p>
            <a:pPr algn="ctr"/>
            <a:r>
              <a:rPr lang="en-US" sz="1200" dirty="0">
                <a:solidFill>
                  <a:schemeClr val="accent3">
                    <a:lumMod val="50000"/>
                  </a:schemeClr>
                </a:solidFill>
              </a:rPr>
              <a:t>www</a:t>
            </a:r>
            <a:r>
              <a:rPr lang="ru-RU" sz="1200" dirty="0">
                <a:solidFill>
                  <a:schemeClr val="accent3">
                    <a:lumMod val="50000"/>
                  </a:schemeClr>
                </a:solidFill>
              </a:rPr>
              <a:t>.</a:t>
            </a:r>
            <a:r>
              <a:rPr lang="en-US" sz="1200" dirty="0">
                <a:solidFill>
                  <a:schemeClr val="accent3">
                    <a:lumMod val="50000"/>
                  </a:schemeClr>
                </a:solidFill>
              </a:rPr>
              <a:t>gosprogrammy.gov</a:t>
            </a:r>
            <a:r>
              <a:rPr lang="ru-RU" sz="1200" dirty="0">
                <a:solidFill>
                  <a:schemeClr val="accent3">
                    <a:lumMod val="50000"/>
                  </a:schemeClr>
                </a:solidFill>
              </a:rPr>
              <a:t>.</a:t>
            </a:r>
            <a:r>
              <a:rPr lang="en-US" sz="1200" dirty="0" err="1">
                <a:solidFill>
                  <a:schemeClr val="accent3">
                    <a:lumMod val="50000"/>
                  </a:schemeClr>
                </a:solidFill>
              </a:rPr>
              <a:t>ru</a:t>
            </a:r>
            <a:endParaRPr lang="ru-RU" sz="1200" dirty="0">
              <a:solidFill>
                <a:schemeClr val="accent3">
                  <a:lumMod val="50000"/>
                </a:schemeClr>
              </a:solidFill>
            </a:endParaRPr>
          </a:p>
        </p:txBody>
      </p:sp>
      <p:sp>
        <p:nvSpPr>
          <p:cNvPr id="22" name="Номер слайда 21"/>
          <p:cNvSpPr>
            <a:spLocks noGrp="1"/>
          </p:cNvSpPr>
          <p:nvPr>
            <p:ph type="sldNum" sz="quarter" idx="12"/>
          </p:nvPr>
        </p:nvSpPr>
        <p:spPr/>
        <p:txBody>
          <a:bodyPr/>
          <a:lstStyle/>
          <a:p>
            <a:fld id="{A0A62314-6350-4730-82A5-F729173FFB84}" type="slidenum">
              <a:rPr lang="ru-RU" smtClean="0"/>
              <a:pPr/>
              <a:t>48</a:t>
            </a:fld>
            <a:endParaRPr lang="ru-RU"/>
          </a:p>
        </p:txBody>
      </p:sp>
    </p:spTree>
    <p:extLst>
      <p:ext uri="{BB962C8B-B14F-4D97-AF65-F5344CB8AC3E}">
        <p14:creationId xmlns:p14="http://schemas.microsoft.com/office/powerpoint/2010/main" val="1861639978"/>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Объект 3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043608" y="4869160"/>
            <a:ext cx="796144" cy="993501"/>
          </a:xfrm>
          <a:prstGeom prst="rect">
            <a:avLst/>
          </a:prstGeom>
          <a:ln>
            <a:noFill/>
          </a:ln>
          <a:effectLst>
            <a:outerShdw blurRad="292100" dist="139700" dir="2700000" algn="tl" rotWithShape="0">
              <a:srgbClr val="333333">
                <a:alpha val="65000"/>
              </a:srgbClr>
            </a:outerShdw>
          </a:effectLst>
        </p:spPr>
      </p:pic>
      <p:pic>
        <p:nvPicPr>
          <p:cNvPr id="70" name="Объект 14"/>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395536" y="2132856"/>
            <a:ext cx="1926759" cy="516142"/>
          </a:xfrm>
          <a:prstGeom prst="rect">
            <a:avLst/>
          </a:prstGeom>
          <a:ln>
            <a:noFill/>
          </a:ln>
          <a:effectLst>
            <a:outerShdw blurRad="292100" dist="139700" dir="2700000" algn="tl" rotWithShape="0">
              <a:srgbClr val="333333">
                <a:alpha val="65000"/>
              </a:srgbClr>
            </a:outerShdw>
          </a:effectLst>
        </p:spPr>
      </p:pic>
      <p:pic>
        <p:nvPicPr>
          <p:cNvPr id="73" name="Объект 16"/>
          <p:cNvPicPr>
            <a:picLocks noGrp="1" noChangeAspect="1"/>
          </p:cNvPicPr>
          <p:nvPr>
            <p:ph sz="quarter" idx="4294967295"/>
          </p:nvPr>
        </p:nvPicPr>
        <p:blipFill>
          <a:blip r:embed="rId4" cstate="print">
            <a:extLst>
              <a:ext uri="{28A0092B-C50C-407E-A947-70E740481C1C}">
                <a14:useLocalDpi xmlns:a14="http://schemas.microsoft.com/office/drawing/2010/main" val="0"/>
              </a:ext>
            </a:extLst>
          </a:blip>
          <a:stretch>
            <a:fillRect/>
          </a:stretch>
        </p:blipFill>
        <p:spPr>
          <a:xfrm>
            <a:off x="323528" y="3068960"/>
            <a:ext cx="1947863" cy="561975"/>
          </a:xfrm>
          <a:prstGeom prst="rect">
            <a:avLst/>
          </a:prstGeom>
          <a:ln>
            <a:noFill/>
          </a:ln>
          <a:effectLst>
            <a:outerShdw blurRad="292100" dist="139700" dir="2700000" algn="tl" rotWithShape="0">
              <a:srgbClr val="333333">
                <a:alpha val="65000"/>
              </a:srgbClr>
            </a:outerShdw>
          </a:effectLst>
        </p:spPr>
      </p:pic>
      <p:grpSp>
        <p:nvGrpSpPr>
          <p:cNvPr id="56" name="Группа 55"/>
          <p:cNvGrpSpPr/>
          <p:nvPr/>
        </p:nvGrpSpPr>
        <p:grpSpPr>
          <a:xfrm>
            <a:off x="395536" y="620688"/>
            <a:ext cx="8139448" cy="3229327"/>
            <a:chOff x="1187424" y="1285861"/>
            <a:chExt cx="7699136" cy="2092102"/>
          </a:xfrm>
        </p:grpSpPr>
        <p:sp>
          <p:nvSpPr>
            <p:cNvPr id="57" name="Прямоугольник с двумя скругленными противолежащими углами 56"/>
            <p:cNvSpPr/>
            <p:nvPr/>
          </p:nvSpPr>
          <p:spPr>
            <a:xfrm>
              <a:off x="1187424" y="1285861"/>
              <a:ext cx="1790414"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Ссылка</a:t>
              </a:r>
            </a:p>
          </p:txBody>
        </p:sp>
        <p:sp>
          <p:nvSpPr>
            <p:cNvPr id="58" name="Прямоугольник с двумя скругленными противолежащими углами 57"/>
            <p:cNvSpPr/>
            <p:nvPr/>
          </p:nvSpPr>
          <p:spPr>
            <a:xfrm>
              <a:off x="3500430" y="1285861"/>
              <a:ext cx="5357847" cy="212629"/>
            </a:xfrm>
            <a:prstGeom prst="round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1600" b="1" dirty="0">
                  <a:solidFill>
                    <a:schemeClr val="accent3">
                      <a:lumMod val="50000"/>
                    </a:schemeClr>
                  </a:solidFill>
                  <a:cs typeface="Arial" pitchFamily="34" charset="0"/>
                </a:rPr>
                <a:t>Информация</a:t>
              </a:r>
            </a:p>
          </p:txBody>
        </p:sp>
        <p:grpSp>
          <p:nvGrpSpPr>
            <p:cNvPr id="59" name="Группа 19"/>
            <p:cNvGrpSpPr>
              <a:grpSpLocks/>
            </p:cNvGrpSpPr>
            <p:nvPr/>
          </p:nvGrpSpPr>
          <p:grpSpPr bwMode="auto">
            <a:xfrm>
              <a:off x="1230890" y="1646692"/>
              <a:ext cx="7655670" cy="1731271"/>
              <a:chOff x="1505752" y="1646642"/>
              <a:chExt cx="7379816" cy="1731105"/>
            </a:xfrm>
          </p:grpSpPr>
          <p:sp>
            <p:nvSpPr>
              <p:cNvPr id="60" name="Прямоугольник 24"/>
              <p:cNvSpPr>
                <a:spLocks noChangeArrowheads="1"/>
              </p:cNvSpPr>
              <p:nvPr/>
            </p:nvSpPr>
            <p:spPr bwMode="auto">
              <a:xfrm>
                <a:off x="1616830" y="2047728"/>
                <a:ext cx="1364753" cy="20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www.minfin.ru</a:t>
                </a:r>
                <a:endParaRPr lang="ru-RU" sz="1200" dirty="0">
                  <a:solidFill>
                    <a:schemeClr val="accent3">
                      <a:lumMod val="50000"/>
                    </a:schemeClr>
                  </a:solidFill>
                  <a:cs typeface="Times New Roman" pitchFamily="18" charset="0"/>
                </a:endParaRPr>
              </a:p>
            </p:txBody>
          </p:sp>
          <p:sp>
            <p:nvSpPr>
              <p:cNvPr id="62" name="Прямоугольник 26"/>
              <p:cNvSpPr>
                <a:spLocks noChangeArrowheads="1"/>
              </p:cNvSpPr>
              <p:nvPr/>
            </p:nvSpPr>
            <p:spPr bwMode="auto">
              <a:xfrm>
                <a:off x="1505752" y="2638814"/>
                <a:ext cx="1670709" cy="2044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www.zakaz.govvrn</a:t>
                </a:r>
                <a:r>
                  <a:rPr lang="ru-RU" sz="1200" dirty="0">
                    <a:solidFill>
                      <a:schemeClr val="accent3">
                        <a:lumMod val="50000"/>
                      </a:schemeClr>
                    </a:solidFill>
                    <a:cs typeface="Times New Roman" pitchFamily="18" charset="0"/>
                  </a:rPr>
                  <a:t>.</a:t>
                </a:r>
                <a:r>
                  <a:rPr lang="en-US" sz="1200" dirty="0" err="1">
                    <a:solidFill>
                      <a:schemeClr val="accent3">
                        <a:lumMod val="50000"/>
                      </a:schemeClr>
                    </a:solidFill>
                    <a:cs typeface="Times New Roman" pitchFamily="18" charset="0"/>
                  </a:rPr>
                  <a:t>ru</a:t>
                </a:r>
                <a:endParaRPr lang="ru-RU" sz="1200" dirty="0">
                  <a:solidFill>
                    <a:schemeClr val="accent3">
                      <a:lumMod val="50000"/>
                    </a:schemeClr>
                  </a:solidFill>
                  <a:cs typeface="Times New Roman" pitchFamily="18" charset="0"/>
                </a:endParaRPr>
              </a:p>
            </p:txBody>
          </p:sp>
          <p:sp>
            <p:nvSpPr>
              <p:cNvPr id="63" name="Прямоугольник 28"/>
              <p:cNvSpPr>
                <a:spLocks noChangeArrowheads="1"/>
              </p:cNvSpPr>
              <p:nvPr/>
            </p:nvSpPr>
            <p:spPr bwMode="auto">
              <a:xfrm>
                <a:off x="1713314" y="3198312"/>
                <a:ext cx="1239551" cy="17943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www.bus</a:t>
                </a:r>
                <a:r>
                  <a:rPr lang="ru-RU" sz="1200" dirty="0">
                    <a:solidFill>
                      <a:schemeClr val="accent3">
                        <a:lumMod val="50000"/>
                      </a:schemeClr>
                    </a:solidFill>
                    <a:cs typeface="Times New Roman" pitchFamily="18" charset="0"/>
                  </a:rPr>
                  <a:t>.</a:t>
                </a:r>
                <a:r>
                  <a:rPr lang="en-US" sz="1200" dirty="0">
                    <a:solidFill>
                      <a:schemeClr val="accent3">
                        <a:lumMod val="50000"/>
                      </a:schemeClr>
                    </a:solidFill>
                    <a:cs typeface="Times New Roman" pitchFamily="18" charset="0"/>
                  </a:rPr>
                  <a:t>gov.ru</a:t>
                </a:r>
                <a:endParaRPr lang="ru-RU" sz="1200" dirty="0">
                  <a:solidFill>
                    <a:schemeClr val="accent3">
                      <a:lumMod val="50000"/>
                    </a:schemeClr>
                  </a:solidFill>
                  <a:cs typeface="Times New Roman" pitchFamily="18" charset="0"/>
                </a:endParaRPr>
              </a:p>
            </p:txBody>
          </p:sp>
          <p:sp>
            <p:nvSpPr>
              <p:cNvPr id="65" name="Прямоугольник с двумя скругленными противолежащими углами 64"/>
              <p:cNvSpPr/>
              <p:nvPr/>
            </p:nvSpPr>
            <p:spPr>
              <a:xfrm>
                <a:off x="3693514" y="1646642"/>
                <a:ext cx="5164793" cy="50331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ru-RU" sz="1200" dirty="0">
                  <a:solidFill>
                    <a:schemeClr val="tx1">
                      <a:lumMod val="95000"/>
                      <a:lumOff val="5000"/>
                    </a:schemeClr>
                  </a:solidFill>
                  <a:latin typeface="Book Antiqua" pitchFamily="18" charset="0"/>
                </a:endParaRPr>
              </a:p>
              <a:p>
                <a:pPr algn="ctr" fontAlgn="auto">
                  <a:spcBef>
                    <a:spcPts val="0"/>
                  </a:spcBef>
                  <a:spcAft>
                    <a:spcPts val="0"/>
                  </a:spcAft>
                  <a:defRPr/>
                </a:pPr>
                <a:r>
                  <a:rPr lang="ru-RU" sz="1300" dirty="0">
                    <a:solidFill>
                      <a:schemeClr val="accent3">
                        <a:lumMod val="50000"/>
                      </a:schemeClr>
                    </a:solidFill>
                    <a:cs typeface="Arial" pitchFamily="34" charset="0"/>
                  </a:rPr>
                  <a:t>О федеральном бюджете, бюджетной политике, электронном бюджете,  Резервном фонде и Фонде национального  благосостояния, государственном долге, а также иная информация</a:t>
                </a:r>
              </a:p>
              <a:p>
                <a:pPr algn="ctr" fontAlgn="auto">
                  <a:spcBef>
                    <a:spcPts val="0"/>
                  </a:spcBef>
                  <a:spcAft>
                    <a:spcPts val="0"/>
                  </a:spcAft>
                  <a:defRPr/>
                </a:pPr>
                <a:endParaRPr lang="ru-RU" sz="1200" dirty="0">
                  <a:solidFill>
                    <a:schemeClr val="accent3">
                      <a:lumMod val="50000"/>
                    </a:schemeClr>
                  </a:solidFill>
                </a:endParaRPr>
              </a:p>
            </p:txBody>
          </p:sp>
          <p:sp>
            <p:nvSpPr>
              <p:cNvPr id="66" name="Прямоугольник с двумя скругленными противолежащими углами 65"/>
              <p:cNvSpPr/>
              <p:nvPr/>
            </p:nvSpPr>
            <p:spPr>
              <a:xfrm>
                <a:off x="3693515" y="2252193"/>
                <a:ext cx="5164795" cy="368489"/>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rPr>
                  <a:t>Представлена информация о государственном и муниципальном заказе Воронежской области</a:t>
                </a:r>
              </a:p>
            </p:txBody>
          </p:sp>
          <p:sp>
            <p:nvSpPr>
              <p:cNvPr id="67" name="Прямоугольник с двумя скругленными противолежащими углами 66"/>
              <p:cNvSpPr/>
              <p:nvPr/>
            </p:nvSpPr>
            <p:spPr>
              <a:xfrm>
                <a:off x="3689156" y="2749339"/>
                <a:ext cx="5196412" cy="577630"/>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Общая статистика по видам и типам учреждений в разрезе регионов и видов деятельности учреждений, информация по учреждениям. информация об общей стоимости имущества учреждений, рейтинг муниципальных учреждений по платным и бесплатным услугам и др</a:t>
                </a:r>
                <a:r>
                  <a:rPr lang="ru-RU" sz="1300" dirty="0">
                    <a:solidFill>
                      <a:schemeClr val="accent3">
                        <a:lumMod val="50000"/>
                      </a:schemeClr>
                    </a:solidFill>
                    <a:latin typeface="Times New Roman" pitchFamily="18" charset="0"/>
                    <a:cs typeface="Times New Roman" pitchFamily="18" charset="0"/>
                  </a:rPr>
                  <a:t>.</a:t>
                </a:r>
              </a:p>
            </p:txBody>
          </p:sp>
        </p:grpSp>
      </p:grpSp>
      <p:pic>
        <p:nvPicPr>
          <p:cNvPr id="69" name="Рисунок 24" descr="загруженное.jpg"/>
          <p:cNvPicPr>
            <a:picLocks noChangeAspect="1"/>
          </p:cNvPicPr>
          <p:nvPr/>
        </p:nvPicPr>
        <p:blipFill>
          <a:blip r:embed="rId5" cstate="print"/>
          <a:srcRect/>
          <a:stretch>
            <a:fillRect/>
          </a:stretch>
        </p:blipFill>
        <p:spPr bwMode="auto">
          <a:xfrm>
            <a:off x="395536" y="1268760"/>
            <a:ext cx="1892807" cy="595155"/>
          </a:xfrm>
          <a:prstGeom prst="rect">
            <a:avLst/>
          </a:prstGeom>
          <a:ln>
            <a:noFill/>
          </a:ln>
          <a:effectLst>
            <a:outerShdw blurRad="292100" dist="139700" dir="2700000" algn="tl" rotWithShape="0">
              <a:srgbClr val="333333">
                <a:alpha val="65000"/>
              </a:srgbClr>
            </a:outerShdw>
          </a:effectLst>
        </p:spPr>
      </p:pic>
      <p:pic>
        <p:nvPicPr>
          <p:cNvPr id="19" name="Рисунок 13" descr="загруженное (1).jpg"/>
          <p:cNvPicPr>
            <a:picLocks noChangeAspect="1"/>
          </p:cNvPicPr>
          <p:nvPr/>
        </p:nvPicPr>
        <p:blipFill>
          <a:blip r:embed="rId6" cstate="print"/>
          <a:srcRect/>
          <a:stretch>
            <a:fillRect/>
          </a:stretch>
        </p:blipFill>
        <p:spPr bwMode="auto">
          <a:xfrm>
            <a:off x="395536" y="4077072"/>
            <a:ext cx="1910391" cy="460513"/>
          </a:xfrm>
          <a:prstGeom prst="rect">
            <a:avLst/>
          </a:prstGeom>
          <a:ln>
            <a:noFill/>
          </a:ln>
          <a:effectLst>
            <a:outerShdw blurRad="292100" dist="139700" dir="2700000" algn="tl" rotWithShape="0">
              <a:srgbClr val="333333">
                <a:alpha val="65000"/>
              </a:srgbClr>
            </a:outerShdw>
          </a:effectLst>
        </p:spPr>
      </p:pic>
      <p:sp>
        <p:nvSpPr>
          <p:cNvPr id="20" name="Прямоугольник с двумя скругленными противолежащими углами 19"/>
          <p:cNvSpPr/>
          <p:nvPr/>
        </p:nvSpPr>
        <p:spPr bwMode="auto">
          <a:xfrm>
            <a:off x="2843808" y="4005064"/>
            <a:ext cx="5708897" cy="632055"/>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Реестр планов-графиков размещения заказов и планов закупок, единый реестр государственных и муниципальных контрактов</a:t>
            </a:r>
          </a:p>
        </p:txBody>
      </p:sp>
      <p:sp>
        <p:nvSpPr>
          <p:cNvPr id="21" name="Прямоугольник 20"/>
          <p:cNvSpPr>
            <a:spLocks noChangeArrowheads="1"/>
          </p:cNvSpPr>
          <p:nvPr/>
        </p:nvSpPr>
        <p:spPr bwMode="auto">
          <a:xfrm>
            <a:off x="467544" y="4498227"/>
            <a:ext cx="1872208" cy="276999"/>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rPr>
              <a:t>www.zakupki.gov.ru</a:t>
            </a:r>
            <a:endParaRPr lang="ru-RU" sz="1200" dirty="0">
              <a:solidFill>
                <a:schemeClr val="accent3">
                  <a:lumMod val="50000"/>
                </a:schemeClr>
              </a:solidFill>
            </a:endParaRPr>
          </a:p>
        </p:txBody>
      </p:sp>
      <p:sp>
        <p:nvSpPr>
          <p:cNvPr id="23" name="Прямоугольник 28"/>
          <p:cNvSpPr>
            <a:spLocks noChangeArrowheads="1"/>
          </p:cNvSpPr>
          <p:nvPr/>
        </p:nvSpPr>
        <p:spPr bwMode="auto">
          <a:xfrm>
            <a:off x="395536" y="5890848"/>
            <a:ext cx="2016224" cy="461665"/>
          </a:xfrm>
          <a:prstGeom prst="rect">
            <a:avLst/>
          </a:prstGeom>
          <a:noFill/>
          <a:ln w="9525">
            <a:noFill/>
            <a:miter lim="800000"/>
            <a:headEnd/>
            <a:tailEnd/>
          </a:ln>
        </p:spPr>
        <p:txBody>
          <a:bodyPr wrap="square">
            <a:spAutoFit/>
          </a:bodyPr>
          <a:lstStyle/>
          <a:p>
            <a:pPr algn="ctr"/>
            <a:r>
              <a:rPr lang="en-US" sz="1200" dirty="0">
                <a:solidFill>
                  <a:schemeClr val="accent3">
                    <a:lumMod val="50000"/>
                  </a:schemeClr>
                </a:solidFill>
                <a:cs typeface="Times New Roman" pitchFamily="18" charset="0"/>
              </a:rPr>
              <a:t>www</a:t>
            </a:r>
            <a:r>
              <a:rPr lang="ru-RU" sz="1200" dirty="0">
                <a:solidFill>
                  <a:schemeClr val="accent3">
                    <a:lumMod val="50000"/>
                  </a:schemeClr>
                </a:solidFill>
                <a:cs typeface="Times New Roman" pitchFamily="18" charset="0"/>
              </a:rPr>
              <a:t>.</a:t>
            </a:r>
            <a:r>
              <a:rPr lang="en-US" sz="1200" dirty="0">
                <a:solidFill>
                  <a:schemeClr val="accent3">
                    <a:lumMod val="50000"/>
                  </a:schemeClr>
                </a:solidFill>
                <a:cs typeface="Times New Roman" pitchFamily="18" charset="0"/>
              </a:rPr>
              <a:t>pavlovsk-region.gosuslugi.ru</a:t>
            </a:r>
            <a:endParaRPr lang="ru-RU" sz="1200" dirty="0">
              <a:solidFill>
                <a:schemeClr val="accent3">
                  <a:lumMod val="50000"/>
                </a:schemeClr>
              </a:solidFill>
              <a:cs typeface="Times New Roman" pitchFamily="18" charset="0"/>
            </a:endParaRPr>
          </a:p>
        </p:txBody>
      </p:sp>
      <p:sp>
        <p:nvSpPr>
          <p:cNvPr id="24" name="Прямоугольник с двумя скругленными противолежащими углами 23"/>
          <p:cNvSpPr/>
          <p:nvPr/>
        </p:nvSpPr>
        <p:spPr bwMode="auto">
          <a:xfrm>
            <a:off x="2843808" y="4941168"/>
            <a:ext cx="5328592" cy="1010654"/>
          </a:xfrm>
          <a:prstGeom prst="round2DiagRect">
            <a:avLst/>
          </a:prstGeom>
          <a:ln w="12700"/>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ru-RU" sz="1300" dirty="0">
                <a:solidFill>
                  <a:schemeClr val="accent3">
                    <a:lumMod val="50000"/>
                  </a:schemeClr>
                </a:solidFill>
                <a:cs typeface="Times New Roman" pitchFamily="18" charset="0"/>
              </a:rPr>
              <a:t>Общая статистика по видам и типам учреждений в разрезе регионов и видов деятельности учреждений, информация по учреждениям. информация об общей стоимости имущества учреждений, рейтинг муниципальных учреждений по платным и бесплатным услугам и др.</a:t>
            </a:r>
          </a:p>
        </p:txBody>
      </p:sp>
      <p:sp>
        <p:nvSpPr>
          <p:cNvPr id="25" name="Номер слайда 24"/>
          <p:cNvSpPr>
            <a:spLocks noGrp="1"/>
          </p:cNvSpPr>
          <p:nvPr>
            <p:ph type="sldNum" sz="quarter" idx="12"/>
          </p:nvPr>
        </p:nvSpPr>
        <p:spPr/>
        <p:txBody>
          <a:bodyPr/>
          <a:lstStyle/>
          <a:p>
            <a:fld id="{A0A62314-6350-4730-82A5-F729173FFB84}" type="slidenum">
              <a:rPr lang="ru-RU" smtClean="0"/>
              <a:pPr/>
              <a:t>49</a:t>
            </a:fld>
            <a:endParaRPr lang="ru-RU"/>
          </a:p>
        </p:txBody>
      </p:sp>
    </p:spTree>
    <p:extLst>
      <p:ext uri="{BB962C8B-B14F-4D97-AF65-F5344CB8AC3E}">
        <p14:creationId xmlns:p14="http://schemas.microsoft.com/office/powerpoint/2010/main" val="3171806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107504" y="260648"/>
            <a:ext cx="8712968" cy="936104"/>
          </a:xfrm>
        </p:spPr>
        <p:txBody>
          <a:bodyPr>
            <a:normAutofit/>
          </a:bodyPr>
          <a:lstStyle/>
          <a:p>
            <a:pPr marL="0" indent="0" algn="ctr">
              <a:buNone/>
            </a:pPr>
            <a:r>
              <a:rPr lang="ru-RU" sz="2000" b="1" dirty="0">
                <a:solidFill>
                  <a:schemeClr val="accent3">
                    <a:lumMod val="50000"/>
                  </a:schemeClr>
                </a:solidFill>
              </a:rPr>
              <a:t>Структура бюджетной системы Павловского муниципального района Воронежской области</a:t>
            </a:r>
          </a:p>
        </p:txBody>
      </p:sp>
      <p:graphicFrame>
        <p:nvGraphicFramePr>
          <p:cNvPr id="11" name="Схема 10"/>
          <p:cNvGraphicFramePr/>
          <p:nvPr>
            <p:extLst>
              <p:ext uri="{D42A27DB-BD31-4B8C-83A1-F6EECF244321}">
                <p14:modId xmlns:p14="http://schemas.microsoft.com/office/powerpoint/2010/main" val="3552138727"/>
              </p:ext>
            </p:extLst>
          </p:nvPr>
        </p:nvGraphicFramePr>
        <p:xfrm>
          <a:off x="683568" y="1628800"/>
          <a:ext cx="7920880"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Номер слайда 3"/>
          <p:cNvSpPr>
            <a:spLocks noGrp="1"/>
          </p:cNvSpPr>
          <p:nvPr>
            <p:ph type="sldNum" sz="quarter" idx="12"/>
          </p:nvPr>
        </p:nvSpPr>
        <p:spPr/>
        <p:txBody>
          <a:bodyPr/>
          <a:lstStyle/>
          <a:p>
            <a:fld id="{A0A62314-6350-4730-82A5-F729173FFB84}" type="slidenum">
              <a:rPr lang="ru-RU" smtClean="0"/>
              <a:pPr/>
              <a:t>5</a:t>
            </a:fld>
            <a:endParaRPr lang="ru-RU"/>
          </a:p>
        </p:txBody>
      </p:sp>
    </p:spTree>
    <p:extLst>
      <p:ext uri="{BB962C8B-B14F-4D97-AF65-F5344CB8AC3E}">
        <p14:creationId xmlns:p14="http://schemas.microsoft.com/office/powerpoint/2010/main" val="2651177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83568" y="260648"/>
            <a:ext cx="8009395" cy="634108"/>
          </a:xfrm>
        </p:spPr>
        <p:txBody>
          <a:bodyPr/>
          <a:lstStyle/>
          <a:p>
            <a:pPr marL="0" indent="0" algn="ctr">
              <a:buNone/>
            </a:pPr>
            <a:r>
              <a:rPr lang="ru-RU" sz="2500" b="1" dirty="0">
                <a:solidFill>
                  <a:schemeClr val="accent3">
                    <a:lumMod val="50000"/>
                  </a:schemeClr>
                </a:solidFill>
                <a:cs typeface="Arial" pitchFamily="34" charset="0"/>
              </a:rPr>
              <a:t>Контактная информация для граждан</a:t>
            </a:r>
          </a:p>
        </p:txBody>
      </p:sp>
      <p:sp>
        <p:nvSpPr>
          <p:cNvPr id="5" name="Объект 4"/>
          <p:cNvSpPr>
            <a:spLocks noGrp="1"/>
          </p:cNvSpPr>
          <p:nvPr>
            <p:ph sz="quarter" idx="1"/>
          </p:nvPr>
        </p:nvSpPr>
        <p:spPr>
          <a:xfrm>
            <a:off x="395537" y="1052736"/>
            <a:ext cx="8352928" cy="3672408"/>
          </a:xfrm>
        </p:spPr>
        <p:txBody>
          <a:bodyPr>
            <a:normAutofit lnSpcReduction="10000"/>
          </a:bodyPr>
          <a:lstStyle/>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Муниципальный отдел по финансам </a:t>
            </a:r>
            <a:br>
              <a:rPr lang="ru-RU" sz="1900" dirty="0">
                <a:solidFill>
                  <a:schemeClr val="accent3">
                    <a:lumMod val="75000"/>
                  </a:schemeClr>
                </a:solidFill>
                <a:effectLst>
                  <a:outerShdw blurRad="38100" dist="38100" dir="2700000" algn="tl">
                    <a:srgbClr val="000000">
                      <a:alpha val="43137"/>
                    </a:srgbClr>
                  </a:outerShdw>
                </a:effectLst>
              </a:rPr>
            </a:br>
            <a:r>
              <a:rPr lang="ru-RU" sz="1900" dirty="0">
                <a:solidFill>
                  <a:schemeClr val="accent3">
                    <a:lumMod val="75000"/>
                  </a:schemeClr>
                </a:solidFill>
                <a:effectLst>
                  <a:outerShdw blurRad="38100" dist="38100" dir="2700000" algn="tl">
                    <a:srgbClr val="000000">
                      <a:alpha val="43137"/>
                    </a:srgbClr>
                  </a:outerShdw>
                </a:effectLst>
              </a:rPr>
              <a:t>администрации Павловского муниципального района:</a:t>
            </a:r>
          </a:p>
          <a:p>
            <a:pPr marL="45720" indent="0" algn="ctr" fontAlgn="b">
              <a:buNone/>
            </a:pPr>
            <a:r>
              <a:rPr lang="ru-RU" sz="1900" i="1" dirty="0">
                <a:solidFill>
                  <a:schemeClr val="accent3">
                    <a:lumMod val="75000"/>
                  </a:schemeClr>
                </a:solidFill>
              </a:rPr>
              <a:t>396422, Воронежская область, г. Павловск, </a:t>
            </a:r>
          </a:p>
          <a:p>
            <a:pPr marL="45720" indent="0" algn="ctr" fontAlgn="b">
              <a:buNone/>
            </a:pPr>
            <a:r>
              <a:rPr lang="ru-RU" sz="1900" i="1" dirty="0">
                <a:solidFill>
                  <a:schemeClr val="accent3">
                    <a:lumMod val="75000"/>
                  </a:schemeClr>
                </a:solidFill>
              </a:rPr>
              <a:t>пр. Революции,  дом 8.</a:t>
            </a:r>
          </a:p>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Контактные телефоны: </a:t>
            </a:r>
          </a:p>
          <a:p>
            <a:pPr marL="45720" indent="0" algn="ctr" fontAlgn="b">
              <a:buNone/>
            </a:pPr>
            <a:r>
              <a:rPr lang="ru-RU" sz="1900" i="1" u="sng" dirty="0">
                <a:solidFill>
                  <a:schemeClr val="accent3">
                    <a:lumMod val="75000"/>
                  </a:schemeClr>
                </a:solidFill>
              </a:rPr>
              <a:t>Руководитель муниципального отдела по финансам </a:t>
            </a:r>
          </a:p>
          <a:p>
            <a:pPr marL="45720" indent="0" algn="ctr" fontAlgn="b">
              <a:buNone/>
            </a:pPr>
            <a:r>
              <a:rPr lang="ru-RU" sz="1900" i="1" dirty="0">
                <a:solidFill>
                  <a:schemeClr val="accent3">
                    <a:lumMod val="75000"/>
                  </a:schemeClr>
                </a:solidFill>
              </a:rPr>
              <a:t>8(47362)24901, </a:t>
            </a:r>
            <a:r>
              <a:rPr lang="ru-RU" sz="1900" i="1" u="sng" dirty="0">
                <a:solidFill>
                  <a:schemeClr val="accent3">
                    <a:lumMod val="75000"/>
                  </a:schemeClr>
                </a:solidFill>
              </a:rPr>
              <a:t>(факс)</a:t>
            </a:r>
            <a:r>
              <a:rPr lang="ru-RU" sz="1900" i="1" dirty="0">
                <a:solidFill>
                  <a:schemeClr val="accent3">
                    <a:lumMod val="75000"/>
                  </a:schemeClr>
                </a:solidFill>
              </a:rPr>
              <a:t>  8(47362)24886</a:t>
            </a:r>
          </a:p>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Адрес электронной почты: </a:t>
            </a:r>
          </a:p>
          <a:p>
            <a:pPr marL="45720" indent="0" algn="ctr" fontAlgn="b">
              <a:buNone/>
            </a:pPr>
            <a:r>
              <a:rPr lang="en-US" sz="1900" i="1" dirty="0" err="1">
                <a:solidFill>
                  <a:schemeClr val="accent3">
                    <a:lumMod val="75000"/>
                  </a:schemeClr>
                </a:solidFill>
              </a:rPr>
              <a:t>otdfin.pavl@govvrn</a:t>
            </a:r>
            <a:r>
              <a:rPr lang="ru-RU" sz="1900" i="1" dirty="0">
                <a:solidFill>
                  <a:schemeClr val="accent3">
                    <a:lumMod val="75000"/>
                  </a:schemeClr>
                </a:solidFill>
              </a:rPr>
              <a:t>.</a:t>
            </a:r>
            <a:r>
              <a:rPr lang="en-US" sz="1900" i="1" dirty="0" err="1">
                <a:solidFill>
                  <a:schemeClr val="accent3">
                    <a:lumMod val="75000"/>
                  </a:schemeClr>
                </a:solidFill>
              </a:rPr>
              <a:t>ru</a:t>
            </a:r>
            <a:r>
              <a:rPr lang="en-US" sz="1900" i="1" dirty="0">
                <a:solidFill>
                  <a:schemeClr val="accent3">
                    <a:lumMod val="75000"/>
                  </a:schemeClr>
                </a:solidFill>
              </a:rPr>
              <a:t> </a:t>
            </a:r>
            <a:endParaRPr lang="ru-RU" sz="1900" i="1" dirty="0">
              <a:solidFill>
                <a:schemeClr val="accent3">
                  <a:lumMod val="75000"/>
                </a:schemeClr>
              </a:solidFill>
            </a:endParaRPr>
          </a:p>
          <a:p>
            <a:pPr marL="45720" indent="0" algn="ctr" fontAlgn="b">
              <a:buNone/>
            </a:pPr>
            <a:r>
              <a:rPr lang="ru-RU" sz="1900" dirty="0">
                <a:solidFill>
                  <a:schemeClr val="accent3">
                    <a:lumMod val="75000"/>
                  </a:schemeClr>
                </a:solidFill>
                <a:effectLst>
                  <a:outerShdw blurRad="38100" dist="38100" dir="2700000" algn="tl">
                    <a:srgbClr val="000000">
                      <a:alpha val="43137"/>
                    </a:srgbClr>
                  </a:outerShdw>
                </a:effectLst>
              </a:rPr>
              <a:t>График работы муниципального отдела по финансам: </a:t>
            </a:r>
            <a:br>
              <a:rPr lang="ru-RU" sz="1900" dirty="0">
                <a:solidFill>
                  <a:schemeClr val="accent3">
                    <a:lumMod val="75000"/>
                  </a:schemeClr>
                </a:solidFill>
              </a:rPr>
            </a:br>
            <a:r>
              <a:rPr lang="ru-RU" sz="1900" i="1" dirty="0">
                <a:solidFill>
                  <a:schemeClr val="accent3">
                    <a:lumMod val="75000"/>
                  </a:schemeClr>
                </a:solidFill>
              </a:rPr>
              <a:t>понедельник - пятница с 9-00 до 18-00.</a:t>
            </a:r>
          </a:p>
          <a:p>
            <a:pPr marL="45720" indent="0">
              <a:buNone/>
            </a:pPr>
            <a:endParaRPr lang="ru-RU" dirty="0">
              <a:solidFill>
                <a:schemeClr val="accent3">
                  <a:lumMod val="75000"/>
                </a:schemeClr>
              </a:solidFill>
            </a:endParaRPr>
          </a:p>
        </p:txBody>
      </p:sp>
      <p:pic>
        <p:nvPicPr>
          <p:cNvPr id="2050" name="Picture 2" descr="D:\2023\для бюджета для граждан\для подготовки бюджета для граждан\xmFt0IV1KzpfieXg31yxDxlSrrxy0r0u87pOcPlUwj97gtWhRQEL_C2vXlOYy7JVzfP9Rq3oncYug2l5poh6lNGl.jpg"/>
          <p:cNvPicPr>
            <a:picLocks noChangeAspect="1" noChangeArrowheads="1"/>
          </p:cNvPicPr>
          <p:nvPr/>
        </p:nvPicPr>
        <p:blipFill>
          <a:blip r:embed="rId2" cstate="print"/>
          <a:srcRect/>
          <a:stretch>
            <a:fillRect/>
          </a:stretch>
        </p:blipFill>
        <p:spPr bwMode="auto">
          <a:xfrm>
            <a:off x="467544" y="4725144"/>
            <a:ext cx="3888432" cy="2001774"/>
          </a:xfrm>
          <a:prstGeom prst="rect">
            <a:avLst/>
          </a:prstGeom>
          <a:ln>
            <a:noFill/>
          </a:ln>
          <a:effectLst>
            <a:outerShdw blurRad="292100" dist="139700" dir="2700000" algn="tl" rotWithShape="0">
              <a:srgbClr val="333333">
                <a:alpha val="65000"/>
              </a:srgbClr>
            </a:outerShdw>
          </a:effectLst>
        </p:spPr>
      </p:pic>
      <p:pic>
        <p:nvPicPr>
          <p:cNvPr id="2051" name="Picture 3" descr="D:\2023\для бюджета для граждан\для подготовки бюджета для граждан\WyRl7j27oPY.jpg"/>
          <p:cNvPicPr>
            <a:picLocks noChangeAspect="1" noChangeArrowheads="1"/>
          </p:cNvPicPr>
          <p:nvPr/>
        </p:nvPicPr>
        <p:blipFill>
          <a:blip r:embed="rId3" cstate="print"/>
          <a:srcRect/>
          <a:stretch>
            <a:fillRect/>
          </a:stretch>
        </p:blipFill>
        <p:spPr bwMode="auto">
          <a:xfrm>
            <a:off x="4860032" y="4725144"/>
            <a:ext cx="3816424" cy="199522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222870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179512" y="260649"/>
            <a:ext cx="8424934" cy="504056"/>
          </a:xfrm>
        </p:spPr>
        <p:txBody>
          <a:bodyPr>
            <a:normAutofit/>
          </a:bodyPr>
          <a:lstStyle/>
          <a:p>
            <a:pPr marL="0" indent="0" algn="ctr">
              <a:buNone/>
            </a:pPr>
            <a:r>
              <a:rPr lang="ru-RU" sz="2000" b="1" dirty="0">
                <a:solidFill>
                  <a:schemeClr val="accent3">
                    <a:lumMod val="50000"/>
                  </a:schemeClr>
                </a:solidFill>
                <a:latin typeface="+mn-lt"/>
              </a:rPr>
              <a:t>Составление </a:t>
            </a:r>
            <a:r>
              <a:rPr lang="ru-RU" sz="2000" b="1" dirty="0">
                <a:solidFill>
                  <a:schemeClr val="accent3">
                    <a:lumMod val="50000"/>
                  </a:schemeClr>
                </a:solidFill>
              </a:rPr>
              <a:t>проекта</a:t>
            </a:r>
            <a:r>
              <a:rPr lang="ru-RU" sz="2000" b="1" dirty="0">
                <a:solidFill>
                  <a:schemeClr val="accent3">
                    <a:lumMod val="50000"/>
                  </a:schemeClr>
                </a:solidFill>
                <a:latin typeface="+mn-lt"/>
              </a:rPr>
              <a:t> бюджета муниципального района</a:t>
            </a:r>
          </a:p>
        </p:txBody>
      </p:sp>
      <p:sp>
        <p:nvSpPr>
          <p:cNvPr id="8" name="Объект 7"/>
          <p:cNvSpPr>
            <a:spLocks noGrp="1"/>
          </p:cNvSpPr>
          <p:nvPr>
            <p:ph sz="quarter" idx="1"/>
          </p:nvPr>
        </p:nvSpPr>
        <p:spPr>
          <a:xfrm>
            <a:off x="107504" y="4365104"/>
            <a:ext cx="8524528" cy="1800200"/>
          </a:xfrm>
        </p:spPr>
        <p:txBody>
          <a:bodyPr>
            <a:normAutofit/>
          </a:bodyPr>
          <a:lstStyle/>
          <a:p>
            <a:pPr marL="44450" indent="319088" algn="just">
              <a:buNone/>
            </a:pPr>
            <a:r>
              <a:rPr lang="ru-RU" sz="1500" dirty="0">
                <a:solidFill>
                  <a:schemeClr val="accent4">
                    <a:lumMod val="50000"/>
                  </a:schemeClr>
                </a:solidFill>
              </a:rPr>
              <a:t>Бюджет муниципального района сформирован в программной структуре расходов на основе действующих 14 муниципальных программ Павловского муниципального района Воронежской области.</a:t>
            </a:r>
          </a:p>
          <a:p>
            <a:pPr marL="44450" indent="319088" algn="just">
              <a:buNone/>
            </a:pPr>
            <a:r>
              <a:rPr lang="ru-RU" sz="1500" dirty="0">
                <a:solidFill>
                  <a:schemeClr val="accent4">
                    <a:lumMod val="50000"/>
                  </a:schemeClr>
                </a:solidFill>
              </a:rPr>
              <a:t>В 2024 году доля «программных» расходов бюджета составит </a:t>
            </a:r>
            <a:r>
              <a:rPr lang="ru-RU" sz="1500" b="1" dirty="0">
                <a:solidFill>
                  <a:schemeClr val="accent4">
                    <a:lumMod val="50000"/>
                  </a:schemeClr>
                </a:solidFill>
              </a:rPr>
              <a:t>97,9</a:t>
            </a:r>
            <a:r>
              <a:rPr lang="ru-RU" sz="1500" dirty="0">
                <a:solidFill>
                  <a:schemeClr val="accent4">
                    <a:lumMod val="50000"/>
                  </a:schemeClr>
                </a:solidFill>
              </a:rPr>
              <a:t> </a:t>
            </a:r>
            <a:r>
              <a:rPr lang="ru-RU" sz="1500" b="1" dirty="0">
                <a:solidFill>
                  <a:schemeClr val="accent4">
                    <a:lumMod val="50000"/>
                  </a:schemeClr>
                </a:solidFill>
              </a:rPr>
              <a:t>%</a:t>
            </a:r>
            <a:r>
              <a:rPr lang="ru-RU" sz="1500" dirty="0">
                <a:solidFill>
                  <a:schemeClr val="accent4">
                    <a:lumMod val="50000"/>
                  </a:schemeClr>
                </a:solidFill>
              </a:rPr>
              <a:t> от общего объема расходов местного бюджета.</a:t>
            </a:r>
          </a:p>
        </p:txBody>
      </p:sp>
      <p:graphicFrame>
        <p:nvGraphicFramePr>
          <p:cNvPr id="6" name="Объект 5"/>
          <p:cNvGraphicFramePr>
            <a:graphicFrameLocks noGrp="1"/>
          </p:cNvGraphicFramePr>
          <p:nvPr>
            <p:ph sz="quarter" idx="2"/>
            <p:extLst>
              <p:ext uri="{D42A27DB-BD31-4B8C-83A1-F6EECF244321}">
                <p14:modId xmlns:p14="http://schemas.microsoft.com/office/powerpoint/2010/main" val="581436599"/>
              </p:ext>
            </p:extLst>
          </p:nvPr>
        </p:nvGraphicFramePr>
        <p:xfrm>
          <a:off x="611560" y="1124744"/>
          <a:ext cx="8064896"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Номер слайда 4"/>
          <p:cNvSpPr>
            <a:spLocks noGrp="1"/>
          </p:cNvSpPr>
          <p:nvPr>
            <p:ph type="sldNum" sz="quarter" idx="12"/>
          </p:nvPr>
        </p:nvSpPr>
        <p:spPr/>
        <p:txBody>
          <a:bodyPr/>
          <a:lstStyle/>
          <a:p>
            <a:fld id="{A0A62314-6350-4730-82A5-F729173FFB84}" type="slidenum">
              <a:rPr lang="ru-RU" smtClean="0"/>
              <a:pPr/>
              <a:t>6</a:t>
            </a:fld>
            <a:endParaRPr lang="ru-RU"/>
          </a:p>
        </p:txBody>
      </p:sp>
    </p:spTree>
    <p:extLst>
      <p:ext uri="{BB962C8B-B14F-4D97-AF65-F5344CB8AC3E}">
        <p14:creationId xmlns:p14="http://schemas.microsoft.com/office/powerpoint/2010/main" val="1478417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7504" y="332656"/>
            <a:ext cx="8640960" cy="677108"/>
          </a:xfrm>
          <a:prstGeom prst="rect">
            <a:avLst/>
          </a:prstGeom>
          <a:noFill/>
        </p:spPr>
        <p:txBody>
          <a:bodyPr wrap="square" rtlCol="0">
            <a:spAutoFit/>
          </a:bodyPr>
          <a:lstStyle/>
          <a:p>
            <a:pPr algn="ctr"/>
            <a:r>
              <a:rPr lang="ru-RU" sz="2000" b="1" dirty="0">
                <a:solidFill>
                  <a:schemeClr val="accent3">
                    <a:lumMod val="50000"/>
                  </a:schemeClr>
                </a:solidFill>
                <a:latin typeface="+mj-lt"/>
              </a:rPr>
              <a:t>Бюджетный процесс </a:t>
            </a:r>
          </a:p>
          <a:p>
            <a:pPr algn="ctr"/>
            <a:r>
              <a:rPr lang="ru-RU" dirty="0">
                <a:solidFill>
                  <a:schemeClr val="accent3">
                    <a:lumMod val="50000"/>
                  </a:schemeClr>
                </a:solidFill>
              </a:rPr>
              <a:t>(</a:t>
            </a:r>
            <a:r>
              <a:rPr lang="ru-RU" sz="1600" dirty="0">
                <a:solidFill>
                  <a:schemeClr val="accent3">
                    <a:lumMod val="50000"/>
                  </a:schemeClr>
                </a:solidFill>
              </a:rPr>
              <a:t>ежегодное формирование и исполнение бюджета)</a:t>
            </a:r>
          </a:p>
        </p:txBody>
      </p:sp>
      <p:grpSp>
        <p:nvGrpSpPr>
          <p:cNvPr id="6" name="Группа 5"/>
          <p:cNvGrpSpPr/>
          <p:nvPr/>
        </p:nvGrpSpPr>
        <p:grpSpPr>
          <a:xfrm>
            <a:off x="179512" y="1196752"/>
            <a:ext cx="8468188" cy="4547968"/>
            <a:chOff x="665285" y="1218340"/>
            <a:chExt cx="8006825" cy="3879274"/>
          </a:xfrm>
        </p:grpSpPr>
        <p:sp>
          <p:nvSpPr>
            <p:cNvPr id="8" name="Стрелка вправо 7"/>
            <p:cNvSpPr/>
            <p:nvPr/>
          </p:nvSpPr>
          <p:spPr>
            <a:xfrm>
              <a:off x="665285" y="1218340"/>
              <a:ext cx="1080120" cy="461602"/>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8890" tIns="248506" rIns="8890" bIns="248505" numCol="1" spcCol="1270" anchor="ctr" anchorCtr="0">
              <a:noAutofit/>
            </a:bodyPr>
            <a:lstStyle/>
            <a:p>
              <a:pPr lvl="0" algn="ctr" defTabSz="622300">
                <a:lnSpc>
                  <a:spcPct val="90000"/>
                </a:lnSpc>
                <a:spcBef>
                  <a:spcPct val="0"/>
                </a:spcBef>
                <a:spcAft>
                  <a:spcPct val="35000"/>
                </a:spcAft>
              </a:pPr>
              <a:r>
                <a:rPr lang="ru-RU" sz="1000" kern="1200" dirty="0">
                  <a:solidFill>
                    <a:schemeClr val="accent3">
                      <a:lumMod val="50000"/>
                    </a:schemeClr>
                  </a:solidFill>
                </a:rPr>
                <a:t>Август</a:t>
              </a:r>
            </a:p>
          </p:txBody>
        </p:sp>
        <p:sp>
          <p:nvSpPr>
            <p:cNvPr id="10" name="Полилиния 9"/>
            <p:cNvSpPr/>
            <p:nvPr/>
          </p:nvSpPr>
          <p:spPr>
            <a:xfrm>
              <a:off x="1763688" y="1218340"/>
              <a:ext cx="6899631" cy="395142"/>
            </a:xfrm>
            <a:custGeom>
              <a:avLst/>
              <a:gdLst>
                <a:gd name="connsiteX0" fmla="*/ 65858 w 395142"/>
                <a:gd name="connsiteY0" fmla="*/ 0 h 5035370"/>
                <a:gd name="connsiteX1" fmla="*/ 329284 w 395142"/>
                <a:gd name="connsiteY1" fmla="*/ 0 h 5035370"/>
                <a:gd name="connsiteX2" fmla="*/ 395142 w 395142"/>
                <a:gd name="connsiteY2" fmla="*/ 65858 h 5035370"/>
                <a:gd name="connsiteX3" fmla="*/ 395142 w 395142"/>
                <a:gd name="connsiteY3" fmla="*/ 5035370 h 5035370"/>
                <a:gd name="connsiteX4" fmla="*/ 395142 w 395142"/>
                <a:gd name="connsiteY4" fmla="*/ 5035370 h 5035370"/>
                <a:gd name="connsiteX5" fmla="*/ 0 w 395142"/>
                <a:gd name="connsiteY5" fmla="*/ 5035370 h 5035370"/>
                <a:gd name="connsiteX6" fmla="*/ 0 w 395142"/>
                <a:gd name="connsiteY6" fmla="*/ 5035370 h 5035370"/>
                <a:gd name="connsiteX7" fmla="*/ 0 w 395142"/>
                <a:gd name="connsiteY7" fmla="*/ 65858 h 5035370"/>
                <a:gd name="connsiteX8" fmla="*/ 65858 w 395142"/>
                <a:gd name="connsiteY8" fmla="*/ 0 h 5035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142" h="5035370">
                  <a:moveTo>
                    <a:pt x="395142" y="839245"/>
                  </a:moveTo>
                  <a:lnTo>
                    <a:pt x="395142" y="4196125"/>
                  </a:lnTo>
                  <a:cubicBezTo>
                    <a:pt x="395142" y="4659619"/>
                    <a:pt x="392828" y="5035364"/>
                    <a:pt x="389974" y="5035364"/>
                  </a:cubicBezTo>
                  <a:lnTo>
                    <a:pt x="0" y="5035364"/>
                  </a:lnTo>
                  <a:lnTo>
                    <a:pt x="0" y="5035364"/>
                  </a:lnTo>
                  <a:lnTo>
                    <a:pt x="0" y="6"/>
                  </a:lnTo>
                  <a:lnTo>
                    <a:pt x="0" y="6"/>
                  </a:lnTo>
                  <a:lnTo>
                    <a:pt x="389974" y="6"/>
                  </a:lnTo>
                  <a:cubicBezTo>
                    <a:pt x="392828" y="6"/>
                    <a:pt x="395142" y="375751"/>
                    <a:pt x="395142" y="83924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7543" rIns="27543" bIns="27545"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Определение основных подходов к формированию бюджета муниципального района</a:t>
              </a:r>
            </a:p>
          </p:txBody>
        </p:sp>
        <p:sp>
          <p:nvSpPr>
            <p:cNvPr id="11" name="Стрелка вправо 10"/>
            <p:cNvSpPr/>
            <p:nvPr/>
          </p:nvSpPr>
          <p:spPr>
            <a:xfrm>
              <a:off x="683568" y="1710290"/>
              <a:ext cx="1080120" cy="563759"/>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7621" tIns="247235" rIns="7620" bIns="247236" numCol="1" spcCol="1270" anchor="ctr" anchorCtr="0">
              <a:noAutofit/>
            </a:bodyPr>
            <a:lstStyle/>
            <a:p>
              <a:pPr lvl="0" algn="ctr" defTabSz="533400">
                <a:lnSpc>
                  <a:spcPct val="90000"/>
                </a:lnSpc>
                <a:spcBef>
                  <a:spcPct val="0"/>
                </a:spcBef>
                <a:spcAft>
                  <a:spcPct val="35000"/>
                </a:spcAft>
              </a:pPr>
              <a:r>
                <a:rPr lang="ru-RU" sz="1000" kern="1200" dirty="0">
                  <a:solidFill>
                    <a:schemeClr val="accent3">
                      <a:lumMod val="50000"/>
                    </a:schemeClr>
                  </a:solidFill>
                </a:rPr>
                <a:t>Август  - Сентябрь</a:t>
              </a:r>
            </a:p>
          </p:txBody>
        </p:sp>
        <p:sp>
          <p:nvSpPr>
            <p:cNvPr id="12" name="Полилиния 11"/>
            <p:cNvSpPr/>
            <p:nvPr/>
          </p:nvSpPr>
          <p:spPr>
            <a:xfrm>
              <a:off x="1763688" y="1710290"/>
              <a:ext cx="6899184" cy="445000"/>
            </a:xfrm>
            <a:custGeom>
              <a:avLst/>
              <a:gdLst>
                <a:gd name="connsiteX0" fmla="*/ 74168 w 444999"/>
                <a:gd name="connsiteY0" fmla="*/ 0 h 6781241"/>
                <a:gd name="connsiteX1" fmla="*/ 370831 w 444999"/>
                <a:gd name="connsiteY1" fmla="*/ 0 h 6781241"/>
                <a:gd name="connsiteX2" fmla="*/ 444999 w 444999"/>
                <a:gd name="connsiteY2" fmla="*/ 74168 h 6781241"/>
                <a:gd name="connsiteX3" fmla="*/ 444999 w 444999"/>
                <a:gd name="connsiteY3" fmla="*/ 6781241 h 6781241"/>
                <a:gd name="connsiteX4" fmla="*/ 444999 w 444999"/>
                <a:gd name="connsiteY4" fmla="*/ 6781241 h 6781241"/>
                <a:gd name="connsiteX5" fmla="*/ 0 w 444999"/>
                <a:gd name="connsiteY5" fmla="*/ 6781241 h 6781241"/>
                <a:gd name="connsiteX6" fmla="*/ 0 w 444999"/>
                <a:gd name="connsiteY6" fmla="*/ 6781241 h 6781241"/>
                <a:gd name="connsiteX7" fmla="*/ 0 w 444999"/>
                <a:gd name="connsiteY7" fmla="*/ 74168 h 6781241"/>
                <a:gd name="connsiteX8" fmla="*/ 74168 w 444999"/>
                <a:gd name="connsiteY8" fmla="*/ 0 h 678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6781241">
                  <a:moveTo>
                    <a:pt x="444999" y="1130235"/>
                  </a:moveTo>
                  <a:lnTo>
                    <a:pt x="444999" y="5651006"/>
                  </a:lnTo>
                  <a:cubicBezTo>
                    <a:pt x="444999" y="6275216"/>
                    <a:pt x="442820" y="6781233"/>
                    <a:pt x="440132" y="6781233"/>
                  </a:cubicBezTo>
                  <a:lnTo>
                    <a:pt x="0" y="6781233"/>
                  </a:lnTo>
                  <a:lnTo>
                    <a:pt x="0" y="6781233"/>
                  </a:lnTo>
                  <a:lnTo>
                    <a:pt x="0" y="8"/>
                  </a:lnTo>
                  <a:lnTo>
                    <a:pt x="0" y="8"/>
                  </a:lnTo>
                  <a:lnTo>
                    <a:pt x="440132" y="8"/>
                  </a:lnTo>
                  <a:cubicBezTo>
                    <a:pt x="442820" y="8"/>
                    <a:pt x="444999" y="506025"/>
                    <a:pt x="444999" y="113023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9977" rIns="29977" bIns="29980"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Основные показатели прогноза социально-экономического развития Павловского муниципального района Воронежской области</a:t>
              </a:r>
            </a:p>
          </p:txBody>
        </p:sp>
        <p:sp>
          <p:nvSpPr>
            <p:cNvPr id="13" name="Стрелка вправо 12"/>
            <p:cNvSpPr/>
            <p:nvPr/>
          </p:nvSpPr>
          <p:spPr>
            <a:xfrm>
              <a:off x="683566" y="2290469"/>
              <a:ext cx="1080121" cy="576213"/>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Сентябрь-Октябрь</a:t>
              </a:r>
            </a:p>
          </p:txBody>
        </p:sp>
        <p:sp>
          <p:nvSpPr>
            <p:cNvPr id="14" name="Полилиния 13"/>
            <p:cNvSpPr/>
            <p:nvPr/>
          </p:nvSpPr>
          <p:spPr>
            <a:xfrm>
              <a:off x="1763688" y="2274051"/>
              <a:ext cx="6907066" cy="531642"/>
            </a:xfrm>
            <a:custGeom>
              <a:avLst/>
              <a:gdLst>
                <a:gd name="connsiteX0" fmla="*/ 54598 w 327580"/>
                <a:gd name="connsiteY0" fmla="*/ 0 h 6956719"/>
                <a:gd name="connsiteX1" fmla="*/ 272982 w 327580"/>
                <a:gd name="connsiteY1" fmla="*/ 0 h 6956719"/>
                <a:gd name="connsiteX2" fmla="*/ 327580 w 327580"/>
                <a:gd name="connsiteY2" fmla="*/ 54598 h 6956719"/>
                <a:gd name="connsiteX3" fmla="*/ 327580 w 327580"/>
                <a:gd name="connsiteY3" fmla="*/ 6956719 h 6956719"/>
                <a:gd name="connsiteX4" fmla="*/ 327580 w 327580"/>
                <a:gd name="connsiteY4" fmla="*/ 6956719 h 6956719"/>
                <a:gd name="connsiteX5" fmla="*/ 0 w 327580"/>
                <a:gd name="connsiteY5" fmla="*/ 6956719 h 6956719"/>
                <a:gd name="connsiteX6" fmla="*/ 0 w 327580"/>
                <a:gd name="connsiteY6" fmla="*/ 6956719 h 6956719"/>
                <a:gd name="connsiteX7" fmla="*/ 0 w 327580"/>
                <a:gd name="connsiteY7" fmla="*/ 54598 h 6956719"/>
                <a:gd name="connsiteX8" fmla="*/ 54598 w 327580"/>
                <a:gd name="connsiteY8" fmla="*/ 0 h 6956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7580" h="6956719">
                  <a:moveTo>
                    <a:pt x="327580" y="1159489"/>
                  </a:moveTo>
                  <a:lnTo>
                    <a:pt x="327580" y="5797230"/>
                  </a:lnTo>
                  <a:cubicBezTo>
                    <a:pt x="327580" y="6437600"/>
                    <a:pt x="326429" y="6956708"/>
                    <a:pt x="325009" y="6956708"/>
                  </a:cubicBezTo>
                  <a:lnTo>
                    <a:pt x="0" y="6956708"/>
                  </a:lnTo>
                  <a:lnTo>
                    <a:pt x="0" y="6956708"/>
                  </a:lnTo>
                  <a:lnTo>
                    <a:pt x="0" y="11"/>
                  </a:lnTo>
                  <a:lnTo>
                    <a:pt x="0" y="11"/>
                  </a:lnTo>
                  <a:lnTo>
                    <a:pt x="325009" y="11"/>
                  </a:lnTo>
                  <a:cubicBezTo>
                    <a:pt x="326429" y="11"/>
                    <a:pt x="327580" y="519119"/>
                    <a:pt x="327580" y="1159489"/>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85345" tIns="23611" rIns="23611" bIns="23612" numCol="1" spcCol="1270" anchor="ctr" anchorCtr="0">
              <a:noAutofit/>
            </a:bodyPr>
            <a:lstStyle/>
            <a:p>
              <a:pPr marL="114300" lvl="1" indent="-114300" algn="just" defTabSz="533400">
                <a:lnSpc>
                  <a:spcPct val="90000"/>
                </a:lnSpc>
                <a:spcBef>
                  <a:spcPct val="0"/>
                </a:spcBef>
                <a:spcAft>
                  <a:spcPct val="15000"/>
                </a:spcAft>
                <a:buChar char="••"/>
              </a:pPr>
              <a:r>
                <a:rPr lang="ru-RU" sz="1200" kern="1200" dirty="0">
                  <a:solidFill>
                    <a:schemeClr val="accent3">
                      <a:lumMod val="50000"/>
                    </a:schemeClr>
                  </a:solidFill>
                </a:rPr>
                <a:t>     </a:t>
              </a:r>
              <a:r>
                <a:rPr lang="ru-RU" sz="1300" kern="1200" dirty="0">
                  <a:solidFill>
                    <a:schemeClr val="accent3">
                      <a:lumMod val="50000"/>
                    </a:schemeClr>
                  </a:solidFill>
                </a:rPr>
                <a:t>Работа органов и структурных подразделений администрации, субъектов бюджетного планирования по подготовке и обоснованию бюджетных ассигнований</a:t>
              </a:r>
            </a:p>
          </p:txBody>
        </p:sp>
        <p:sp>
          <p:nvSpPr>
            <p:cNvPr id="15" name="Стрелка вправо 14"/>
            <p:cNvSpPr/>
            <p:nvPr/>
          </p:nvSpPr>
          <p:spPr>
            <a:xfrm>
              <a:off x="683567" y="2890144"/>
              <a:ext cx="1080121" cy="533607"/>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Ноябрь</a:t>
              </a:r>
            </a:p>
          </p:txBody>
        </p:sp>
        <p:sp>
          <p:nvSpPr>
            <p:cNvPr id="16" name="Полилиния 15"/>
            <p:cNvSpPr/>
            <p:nvPr/>
          </p:nvSpPr>
          <p:spPr>
            <a:xfrm>
              <a:off x="1745851" y="2916066"/>
              <a:ext cx="6917467" cy="432798"/>
            </a:xfrm>
            <a:custGeom>
              <a:avLst/>
              <a:gdLst>
                <a:gd name="connsiteX0" fmla="*/ 74168 w 444999"/>
                <a:gd name="connsiteY0" fmla="*/ 0 h 7435949"/>
                <a:gd name="connsiteX1" fmla="*/ 370831 w 444999"/>
                <a:gd name="connsiteY1" fmla="*/ 0 h 7435949"/>
                <a:gd name="connsiteX2" fmla="*/ 444999 w 444999"/>
                <a:gd name="connsiteY2" fmla="*/ 74168 h 7435949"/>
                <a:gd name="connsiteX3" fmla="*/ 444999 w 444999"/>
                <a:gd name="connsiteY3" fmla="*/ 7435949 h 7435949"/>
                <a:gd name="connsiteX4" fmla="*/ 444999 w 444999"/>
                <a:gd name="connsiteY4" fmla="*/ 7435949 h 7435949"/>
                <a:gd name="connsiteX5" fmla="*/ 0 w 444999"/>
                <a:gd name="connsiteY5" fmla="*/ 7435949 h 7435949"/>
                <a:gd name="connsiteX6" fmla="*/ 0 w 444999"/>
                <a:gd name="connsiteY6" fmla="*/ 7435949 h 7435949"/>
                <a:gd name="connsiteX7" fmla="*/ 0 w 444999"/>
                <a:gd name="connsiteY7" fmla="*/ 74168 h 7435949"/>
                <a:gd name="connsiteX8" fmla="*/ 74168 w 444999"/>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7435949">
                  <a:moveTo>
                    <a:pt x="444999" y="1239355"/>
                  </a:moveTo>
                  <a:lnTo>
                    <a:pt x="444999" y="6196594"/>
                  </a:lnTo>
                  <a:cubicBezTo>
                    <a:pt x="444999" y="6881068"/>
                    <a:pt x="443012" y="7435941"/>
                    <a:pt x="440560" y="7435941"/>
                  </a:cubicBezTo>
                  <a:lnTo>
                    <a:pt x="0" y="7435941"/>
                  </a:lnTo>
                  <a:lnTo>
                    <a:pt x="0" y="7435941"/>
                  </a:lnTo>
                  <a:lnTo>
                    <a:pt x="0" y="8"/>
                  </a:lnTo>
                  <a:lnTo>
                    <a:pt x="0" y="8"/>
                  </a:lnTo>
                  <a:lnTo>
                    <a:pt x="440560" y="8"/>
                  </a:lnTo>
                  <a:cubicBezTo>
                    <a:pt x="443012" y="8"/>
                    <a:pt x="444999" y="554881"/>
                    <a:pt x="444999" y="123935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85345" tIns="29342" rIns="29342" bIns="29344" numCol="1" spcCol="1270" anchor="ctr" anchorCtr="0">
              <a:noAutofit/>
            </a:bodyPr>
            <a:lstStyle/>
            <a:p>
              <a:pPr marL="114300" lvl="1" indent="-114300" algn="just" defTabSz="533400">
                <a:lnSpc>
                  <a:spcPct val="90000"/>
                </a:lnSpc>
                <a:spcBef>
                  <a:spcPct val="0"/>
                </a:spcBef>
                <a:spcAft>
                  <a:spcPct val="15000"/>
                </a:spcAft>
                <a:buChar char="••"/>
              </a:pPr>
              <a:r>
                <a:rPr lang="ru-RU" sz="1200" kern="1200" dirty="0">
                  <a:solidFill>
                    <a:schemeClr val="accent3">
                      <a:lumMod val="50000"/>
                    </a:schemeClr>
                  </a:solidFill>
                </a:rPr>
                <a:t>     </a:t>
              </a:r>
              <a:r>
                <a:rPr lang="ru-RU" sz="1300" kern="1200" dirty="0">
                  <a:solidFill>
                    <a:schemeClr val="accent3">
                      <a:lumMod val="50000"/>
                    </a:schemeClr>
                  </a:solidFill>
                </a:rPr>
                <a:t>Одобрение главой муниципального района проекта решения Совета народных депутатов о бюджете Павловского муниципального района Воронежской области</a:t>
              </a:r>
            </a:p>
          </p:txBody>
        </p:sp>
        <p:sp>
          <p:nvSpPr>
            <p:cNvPr id="17" name="Стрелка вправо 16"/>
            <p:cNvSpPr/>
            <p:nvPr/>
          </p:nvSpPr>
          <p:spPr>
            <a:xfrm>
              <a:off x="670929" y="3423751"/>
              <a:ext cx="1080121" cy="538072"/>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Ноябрь</a:t>
              </a:r>
            </a:p>
          </p:txBody>
        </p:sp>
        <p:sp>
          <p:nvSpPr>
            <p:cNvPr id="18" name="Полилиния 17"/>
            <p:cNvSpPr/>
            <p:nvPr/>
          </p:nvSpPr>
          <p:spPr>
            <a:xfrm>
              <a:off x="1751050" y="3423751"/>
              <a:ext cx="6907067" cy="538072"/>
            </a:xfrm>
            <a:custGeom>
              <a:avLst/>
              <a:gdLst>
                <a:gd name="connsiteX0" fmla="*/ 95159 w 570943"/>
                <a:gd name="connsiteY0" fmla="*/ 0 h 7435949"/>
                <a:gd name="connsiteX1" fmla="*/ 475784 w 570943"/>
                <a:gd name="connsiteY1" fmla="*/ 0 h 7435949"/>
                <a:gd name="connsiteX2" fmla="*/ 570943 w 570943"/>
                <a:gd name="connsiteY2" fmla="*/ 95159 h 7435949"/>
                <a:gd name="connsiteX3" fmla="*/ 570943 w 570943"/>
                <a:gd name="connsiteY3" fmla="*/ 7435949 h 7435949"/>
                <a:gd name="connsiteX4" fmla="*/ 570943 w 570943"/>
                <a:gd name="connsiteY4" fmla="*/ 7435949 h 7435949"/>
                <a:gd name="connsiteX5" fmla="*/ 0 w 570943"/>
                <a:gd name="connsiteY5" fmla="*/ 7435949 h 7435949"/>
                <a:gd name="connsiteX6" fmla="*/ 0 w 570943"/>
                <a:gd name="connsiteY6" fmla="*/ 7435949 h 7435949"/>
                <a:gd name="connsiteX7" fmla="*/ 0 w 570943"/>
                <a:gd name="connsiteY7" fmla="*/ 95159 h 7435949"/>
                <a:gd name="connsiteX8" fmla="*/ 95159 w 570943"/>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0943" h="7435949">
                  <a:moveTo>
                    <a:pt x="570943" y="1239353"/>
                  </a:moveTo>
                  <a:lnTo>
                    <a:pt x="570943" y="6196596"/>
                  </a:lnTo>
                  <a:cubicBezTo>
                    <a:pt x="570943" y="6881070"/>
                    <a:pt x="567672" y="7435942"/>
                    <a:pt x="563637" y="7435942"/>
                  </a:cubicBezTo>
                  <a:lnTo>
                    <a:pt x="0" y="7435942"/>
                  </a:lnTo>
                  <a:lnTo>
                    <a:pt x="0" y="7435942"/>
                  </a:lnTo>
                  <a:lnTo>
                    <a:pt x="0" y="7"/>
                  </a:lnTo>
                  <a:lnTo>
                    <a:pt x="0" y="7"/>
                  </a:lnTo>
                  <a:lnTo>
                    <a:pt x="563637" y="7"/>
                  </a:lnTo>
                  <a:cubicBezTo>
                    <a:pt x="567672" y="7"/>
                    <a:pt x="570943" y="554879"/>
                    <a:pt x="570943" y="1239353"/>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36125" rIns="36125" bIns="36127"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Внесение проекта решения Совета народных депутатов о бюджете муниципального района на рассмотрение в Совет народных депутатов Павловского муниципального района Воронежской области (не позднее 15 ноября)</a:t>
              </a:r>
            </a:p>
          </p:txBody>
        </p:sp>
        <p:sp>
          <p:nvSpPr>
            <p:cNvPr id="19" name="Стрелка вправо 18"/>
            <p:cNvSpPr/>
            <p:nvPr/>
          </p:nvSpPr>
          <p:spPr>
            <a:xfrm>
              <a:off x="665285" y="3982266"/>
              <a:ext cx="1062286" cy="526996"/>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Декабрь</a:t>
              </a:r>
            </a:p>
          </p:txBody>
        </p:sp>
        <p:sp>
          <p:nvSpPr>
            <p:cNvPr id="20" name="Полилиния 19"/>
            <p:cNvSpPr/>
            <p:nvPr/>
          </p:nvSpPr>
          <p:spPr>
            <a:xfrm>
              <a:off x="1754643" y="4043686"/>
              <a:ext cx="6881427" cy="371627"/>
            </a:xfrm>
            <a:custGeom>
              <a:avLst/>
              <a:gdLst>
                <a:gd name="connsiteX0" fmla="*/ 61939 w 371627"/>
                <a:gd name="connsiteY0" fmla="*/ 0 h 7435949"/>
                <a:gd name="connsiteX1" fmla="*/ 309688 w 371627"/>
                <a:gd name="connsiteY1" fmla="*/ 0 h 7435949"/>
                <a:gd name="connsiteX2" fmla="*/ 371627 w 371627"/>
                <a:gd name="connsiteY2" fmla="*/ 61939 h 7435949"/>
                <a:gd name="connsiteX3" fmla="*/ 371627 w 371627"/>
                <a:gd name="connsiteY3" fmla="*/ 7435949 h 7435949"/>
                <a:gd name="connsiteX4" fmla="*/ 371627 w 371627"/>
                <a:gd name="connsiteY4" fmla="*/ 7435949 h 7435949"/>
                <a:gd name="connsiteX5" fmla="*/ 0 w 371627"/>
                <a:gd name="connsiteY5" fmla="*/ 7435949 h 7435949"/>
                <a:gd name="connsiteX6" fmla="*/ 0 w 371627"/>
                <a:gd name="connsiteY6" fmla="*/ 7435949 h 7435949"/>
                <a:gd name="connsiteX7" fmla="*/ 0 w 371627"/>
                <a:gd name="connsiteY7" fmla="*/ 61939 h 7435949"/>
                <a:gd name="connsiteX8" fmla="*/ 61939 w 371627"/>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627" h="7435949">
                  <a:moveTo>
                    <a:pt x="371627" y="1239355"/>
                  </a:moveTo>
                  <a:lnTo>
                    <a:pt x="371627" y="6196594"/>
                  </a:lnTo>
                  <a:cubicBezTo>
                    <a:pt x="371627" y="6881066"/>
                    <a:pt x="370241" y="7435939"/>
                    <a:pt x="368531" y="7435939"/>
                  </a:cubicBezTo>
                  <a:lnTo>
                    <a:pt x="0" y="7435939"/>
                  </a:lnTo>
                  <a:lnTo>
                    <a:pt x="0" y="7435939"/>
                  </a:lnTo>
                  <a:lnTo>
                    <a:pt x="0" y="10"/>
                  </a:lnTo>
                  <a:lnTo>
                    <a:pt x="0" y="10"/>
                  </a:lnTo>
                  <a:lnTo>
                    <a:pt x="368531" y="10"/>
                  </a:lnTo>
                  <a:cubicBezTo>
                    <a:pt x="370241" y="10"/>
                    <a:pt x="371627" y="554883"/>
                    <a:pt x="371627" y="123935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6395" rIns="26395" bIns="26397"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Проведение публичных слушаний по вопросу принятия проекта решения о бюджете Павловского муниципального района Воронежской области</a:t>
              </a:r>
            </a:p>
          </p:txBody>
        </p:sp>
        <p:sp>
          <p:nvSpPr>
            <p:cNvPr id="21" name="Стрелка вправо 20"/>
            <p:cNvSpPr/>
            <p:nvPr/>
          </p:nvSpPr>
          <p:spPr>
            <a:xfrm>
              <a:off x="665285" y="4473630"/>
              <a:ext cx="1089358" cy="623984"/>
            </a:xfrm>
            <a:prstGeom prst="rightArrow">
              <a:avLst/>
            </a:prstGeom>
          </p:spPr>
          <p:style>
            <a:lnRef idx="1">
              <a:schemeClr val="accent3"/>
            </a:lnRef>
            <a:fillRef idx="2">
              <a:schemeClr val="accent3"/>
            </a:fillRef>
            <a:effectRef idx="1">
              <a:schemeClr val="accent3"/>
            </a:effectRef>
            <a:fontRef idx="minor">
              <a:schemeClr val="dk1"/>
            </a:fontRef>
          </p:style>
          <p:txBody>
            <a:bodyPr spcFirstLastPara="0" vert="horz" wrap="square" lIns="3175" tIns="242790" rIns="3175" bIns="242790" numCol="1" spcCol="1270" anchor="ctr" anchorCtr="0">
              <a:noAutofit/>
            </a:bodyPr>
            <a:lstStyle/>
            <a:p>
              <a:pPr lvl="0" algn="ctr" defTabSz="222250">
                <a:lnSpc>
                  <a:spcPct val="90000"/>
                </a:lnSpc>
                <a:spcBef>
                  <a:spcPct val="0"/>
                </a:spcBef>
                <a:spcAft>
                  <a:spcPct val="35000"/>
                </a:spcAft>
              </a:pPr>
              <a:r>
                <a:rPr lang="ru-RU" sz="1000" kern="1200" dirty="0">
                  <a:solidFill>
                    <a:schemeClr val="accent3">
                      <a:lumMod val="50000"/>
                    </a:schemeClr>
                  </a:solidFill>
                </a:rPr>
                <a:t>Третья декада декабря</a:t>
              </a:r>
            </a:p>
          </p:txBody>
        </p:sp>
        <p:sp>
          <p:nvSpPr>
            <p:cNvPr id="22" name="Полилиния 21"/>
            <p:cNvSpPr/>
            <p:nvPr/>
          </p:nvSpPr>
          <p:spPr>
            <a:xfrm>
              <a:off x="1754643" y="4535051"/>
              <a:ext cx="6917467" cy="466366"/>
            </a:xfrm>
            <a:custGeom>
              <a:avLst/>
              <a:gdLst>
                <a:gd name="connsiteX0" fmla="*/ 74168 w 444999"/>
                <a:gd name="connsiteY0" fmla="*/ 0 h 7435949"/>
                <a:gd name="connsiteX1" fmla="*/ 370831 w 444999"/>
                <a:gd name="connsiteY1" fmla="*/ 0 h 7435949"/>
                <a:gd name="connsiteX2" fmla="*/ 444999 w 444999"/>
                <a:gd name="connsiteY2" fmla="*/ 74168 h 7435949"/>
                <a:gd name="connsiteX3" fmla="*/ 444999 w 444999"/>
                <a:gd name="connsiteY3" fmla="*/ 7435949 h 7435949"/>
                <a:gd name="connsiteX4" fmla="*/ 444999 w 444999"/>
                <a:gd name="connsiteY4" fmla="*/ 7435949 h 7435949"/>
                <a:gd name="connsiteX5" fmla="*/ 0 w 444999"/>
                <a:gd name="connsiteY5" fmla="*/ 7435949 h 7435949"/>
                <a:gd name="connsiteX6" fmla="*/ 0 w 444999"/>
                <a:gd name="connsiteY6" fmla="*/ 7435949 h 7435949"/>
                <a:gd name="connsiteX7" fmla="*/ 0 w 444999"/>
                <a:gd name="connsiteY7" fmla="*/ 74168 h 7435949"/>
                <a:gd name="connsiteX8" fmla="*/ 74168 w 444999"/>
                <a:gd name="connsiteY8" fmla="*/ 0 h 7435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9" h="7435949">
                  <a:moveTo>
                    <a:pt x="444999" y="1239355"/>
                  </a:moveTo>
                  <a:lnTo>
                    <a:pt x="444999" y="6196594"/>
                  </a:lnTo>
                  <a:cubicBezTo>
                    <a:pt x="444999" y="6881068"/>
                    <a:pt x="443012" y="7435941"/>
                    <a:pt x="440560" y="7435941"/>
                  </a:cubicBezTo>
                  <a:lnTo>
                    <a:pt x="0" y="7435941"/>
                  </a:lnTo>
                  <a:lnTo>
                    <a:pt x="0" y="7435941"/>
                  </a:lnTo>
                  <a:lnTo>
                    <a:pt x="0" y="8"/>
                  </a:lnTo>
                  <a:lnTo>
                    <a:pt x="0" y="8"/>
                  </a:lnTo>
                  <a:lnTo>
                    <a:pt x="440560" y="8"/>
                  </a:lnTo>
                  <a:cubicBezTo>
                    <a:pt x="443012" y="8"/>
                    <a:pt x="444999" y="554881"/>
                    <a:pt x="444999" y="1239355"/>
                  </a:cubicBezTo>
                  <a:close/>
                </a:path>
              </a:pathLst>
            </a:custGeom>
          </p:spPr>
          <p:style>
            <a:lnRef idx="1">
              <a:schemeClr val="accent3"/>
            </a:lnRef>
            <a:fillRef idx="2">
              <a:schemeClr val="accent3"/>
            </a:fillRef>
            <a:effectRef idx="1">
              <a:schemeClr val="accent3"/>
            </a:effectRef>
            <a:fontRef idx="minor">
              <a:schemeClr val="dk1"/>
            </a:fontRef>
          </p:style>
          <p:txBody>
            <a:bodyPr spcFirstLastPara="0" vert="horz" wrap="square" lIns="92457" tIns="29978" rIns="29977" bIns="29978" numCol="1" spcCol="1270" anchor="ctr" anchorCtr="0">
              <a:noAutofit/>
            </a:bodyPr>
            <a:lstStyle/>
            <a:p>
              <a:pPr marL="114300" lvl="1" indent="-114300" algn="just" defTabSz="577850">
                <a:lnSpc>
                  <a:spcPct val="90000"/>
                </a:lnSpc>
                <a:spcBef>
                  <a:spcPct val="0"/>
                </a:spcBef>
                <a:spcAft>
                  <a:spcPct val="15000"/>
                </a:spcAft>
                <a:buChar char="••"/>
              </a:pPr>
              <a:r>
                <a:rPr lang="ru-RU" sz="1300" kern="1200" dirty="0">
                  <a:solidFill>
                    <a:schemeClr val="accent3">
                      <a:lumMod val="50000"/>
                    </a:schemeClr>
                  </a:solidFill>
                </a:rPr>
                <a:t>     Принятие Советом народных депутатов Павловского муниципального района Воронежской области решения о бюджете муниципального района</a:t>
              </a:r>
            </a:p>
          </p:txBody>
        </p:sp>
      </p:grpSp>
      <p:sp>
        <p:nvSpPr>
          <p:cNvPr id="23" name="Номер слайда 22"/>
          <p:cNvSpPr>
            <a:spLocks noGrp="1"/>
          </p:cNvSpPr>
          <p:nvPr>
            <p:ph type="sldNum" sz="quarter" idx="12"/>
          </p:nvPr>
        </p:nvSpPr>
        <p:spPr/>
        <p:txBody>
          <a:bodyPr/>
          <a:lstStyle/>
          <a:p>
            <a:fld id="{A0A62314-6350-4730-82A5-F729173FFB84}" type="slidenum">
              <a:rPr lang="ru-RU" smtClean="0"/>
              <a:pPr/>
              <a:t>7</a:t>
            </a:fld>
            <a:endParaRPr lang="ru-RU"/>
          </a:p>
        </p:txBody>
      </p:sp>
    </p:spTree>
    <p:extLst>
      <p:ext uri="{BB962C8B-B14F-4D97-AF65-F5344CB8AC3E}">
        <p14:creationId xmlns:p14="http://schemas.microsoft.com/office/powerpoint/2010/main" val="1477851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3"/>
          <p:cNvSpPr txBox="1">
            <a:spLocks/>
          </p:cNvSpPr>
          <p:nvPr/>
        </p:nvSpPr>
        <p:spPr>
          <a:xfrm>
            <a:off x="944016" y="764705"/>
            <a:ext cx="7399981" cy="864096"/>
          </a:xfrm>
          <a:prstGeom prst="rect">
            <a:avLst/>
          </a:prstGeom>
        </p:spPr>
        <p:txBody>
          <a:bodyPr>
            <a:norm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endParaRPr lang="ru-RU" sz="1600" dirty="0">
              <a:latin typeface="Arial" pitchFamily="34" charset="0"/>
            </a:endParaRPr>
          </a:p>
        </p:txBody>
      </p:sp>
      <p:sp>
        <p:nvSpPr>
          <p:cNvPr id="16" name="Заголовок 1"/>
          <p:cNvSpPr>
            <a:spLocks noGrp="1"/>
          </p:cNvSpPr>
          <p:nvPr>
            <p:ph type="title"/>
          </p:nvPr>
        </p:nvSpPr>
        <p:spPr>
          <a:xfrm rot="10800000" flipV="1">
            <a:off x="544883" y="260648"/>
            <a:ext cx="8136902" cy="504057"/>
          </a:xfrm>
        </p:spPr>
        <p:txBody>
          <a:bodyPr>
            <a:normAutofit/>
          </a:bodyPr>
          <a:lstStyle/>
          <a:p>
            <a:pPr marL="0" indent="0" algn="ctr">
              <a:buNone/>
            </a:pPr>
            <a:r>
              <a:rPr lang="ru-RU" sz="2000" b="1" dirty="0">
                <a:solidFill>
                  <a:schemeClr val="accent3">
                    <a:lumMod val="50000"/>
                  </a:schemeClr>
                </a:solidFill>
              </a:rPr>
              <a:t>Основные понятия</a:t>
            </a:r>
          </a:p>
        </p:txBody>
      </p:sp>
      <p:sp>
        <p:nvSpPr>
          <p:cNvPr id="17" name="Прямоугольник 16"/>
          <p:cNvSpPr/>
          <p:nvPr/>
        </p:nvSpPr>
        <p:spPr>
          <a:xfrm>
            <a:off x="179512" y="5301208"/>
            <a:ext cx="8496942" cy="784830"/>
          </a:xfrm>
          <a:prstGeom prst="rect">
            <a:avLst/>
          </a:prstGeom>
        </p:spPr>
        <p:txBody>
          <a:bodyPr wrap="square">
            <a:spAutoFit/>
          </a:bodyPr>
          <a:lstStyle/>
          <a:p>
            <a:pPr indent="273050" algn="just"/>
            <a:r>
              <a:rPr lang="ru-RU" sz="1500" dirty="0">
                <a:solidFill>
                  <a:schemeClr val="accent4">
                    <a:lumMod val="50000"/>
                  </a:schemeClr>
                </a:solidFill>
              </a:rPr>
              <a:t>Сбалансированным бюджет считается тогда, когда его доходы и расходы равны между собой или имеют максимально сближенные значения. Баланс в финансовой системе – это норма и к ней нужно стремиться.</a:t>
            </a:r>
          </a:p>
        </p:txBody>
      </p:sp>
      <p:pic>
        <p:nvPicPr>
          <p:cNvPr id="2051" name="Picture 3" descr="E:\2023\для бюджета для граждан\slide-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3" y="731690"/>
            <a:ext cx="6912769" cy="4570702"/>
          </a:xfrm>
          <a:prstGeom prst="rect">
            <a:avLst/>
          </a:prstGeom>
          <a:noFill/>
          <a:extLst>
            <a:ext uri="{909E8E84-426E-40DD-AFC4-6F175D3DCCD1}">
              <a14:hiddenFill xmlns:a14="http://schemas.microsoft.com/office/drawing/2010/main">
                <a:solidFill>
                  <a:srgbClr val="FFFFFF"/>
                </a:solidFill>
              </a14:hiddenFill>
            </a:ext>
          </a:extLst>
        </p:spPr>
      </p:pic>
      <p:sp>
        <p:nvSpPr>
          <p:cNvPr id="6" name="Номер слайда 5"/>
          <p:cNvSpPr>
            <a:spLocks noGrp="1"/>
          </p:cNvSpPr>
          <p:nvPr>
            <p:ph type="sldNum" sz="quarter" idx="12"/>
          </p:nvPr>
        </p:nvSpPr>
        <p:spPr/>
        <p:txBody>
          <a:bodyPr/>
          <a:lstStyle/>
          <a:p>
            <a:fld id="{A0A62314-6350-4730-82A5-F729173FFB84}" type="slidenum">
              <a:rPr lang="ru-RU" smtClean="0"/>
              <a:pPr/>
              <a:t>8</a:t>
            </a:fld>
            <a:endParaRPr lang="ru-RU"/>
          </a:p>
        </p:txBody>
      </p:sp>
    </p:spTree>
    <p:extLst>
      <p:ext uri="{BB962C8B-B14F-4D97-AF65-F5344CB8AC3E}">
        <p14:creationId xmlns:p14="http://schemas.microsoft.com/office/powerpoint/2010/main" val="1758121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107504" y="404664"/>
            <a:ext cx="8593266" cy="1015663"/>
          </a:xfrm>
          <a:prstGeom prst="rect">
            <a:avLst/>
          </a:prstGeom>
        </p:spPr>
        <p:txBody>
          <a:bodyPr wrap="square">
            <a:spAutoFit/>
          </a:bodyPr>
          <a:lstStyle/>
          <a:p>
            <a:pPr lvl="0" algn="ctr" fontAlgn="base">
              <a:spcBef>
                <a:spcPct val="0"/>
              </a:spcBef>
              <a:spcAft>
                <a:spcPct val="0"/>
              </a:spcAft>
              <a:tabLst>
                <a:tab pos="0" algn="l"/>
              </a:tabLst>
            </a:pPr>
            <a:r>
              <a:rPr lang="ru-RU" sz="2000" b="1" dirty="0">
                <a:solidFill>
                  <a:schemeClr val="accent3">
                    <a:lumMod val="50000"/>
                  </a:schemeClr>
                </a:solidFill>
                <a:effectLst>
                  <a:outerShdw blurRad="38100" dist="38100" dir="2700000" algn="tl">
                    <a:srgbClr val="C0C0C0"/>
                  </a:outerShdw>
                </a:effectLst>
                <a:latin typeface="+mj-lt"/>
                <a:ea typeface="Times New Roman" pitchFamily="18" charset="0"/>
                <a:cs typeface="Arial" pitchFamily="34" charset="0"/>
              </a:rPr>
              <a:t>Основные направления бюджетной и налоговой политики Павловского муниципального района Воронежской области на 2024 год и на плановый период 2025 и 2026 годов</a:t>
            </a:r>
          </a:p>
        </p:txBody>
      </p:sp>
      <p:sp>
        <p:nvSpPr>
          <p:cNvPr id="9" name="Rectangle 3"/>
          <p:cNvSpPr>
            <a:spLocks noChangeArrowheads="1"/>
          </p:cNvSpPr>
          <p:nvPr/>
        </p:nvSpPr>
        <p:spPr bwMode="auto">
          <a:xfrm>
            <a:off x="107505" y="1688614"/>
            <a:ext cx="8593266" cy="4493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0850" algn="just"/>
            <a:r>
              <a:rPr lang="ru-RU" sz="1500" dirty="0">
                <a:solidFill>
                  <a:schemeClr val="accent4">
                    <a:lumMod val="50000"/>
                  </a:schemeClr>
                </a:solidFill>
              </a:rPr>
              <a:t>Основные характеристики бюджета Павловского муниципального района Воронежской области на период 2024 и на плановый период 2025 и 2026 годов, рассчитанные на основе сценарных условий функционирования экономики Российской Федерации, основных параметров прогноза социально-экономического развития Российской Федерации, Воронежской области и Павловского муниципального района Воронежской области.</a:t>
            </a: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1500" b="0" i="0" u="none" strike="noStrike" cap="none" normalizeH="0" baseline="0" dirty="0">
                <a:ln>
                  <a:noFill/>
                </a:ln>
                <a:solidFill>
                  <a:schemeClr val="accent4">
                    <a:lumMod val="50000"/>
                  </a:schemeClr>
                </a:solidFill>
                <a:effectLst/>
                <a:ea typeface="Times New Roman" pitchFamily="18" charset="0"/>
                <a:cs typeface="Arial" pitchFamily="34" charset="0"/>
              </a:rPr>
              <a:t>Основными направлениями бюджетной и налоговой политики на 2024 год и на плановый период  2025 и 2026 годов  являются:</a:t>
            </a:r>
            <a:endParaRPr kumimoji="0" lang="ru-RU" sz="1500" b="0" i="0" u="none" strike="noStrike" cap="none" normalizeH="0" baseline="0" dirty="0">
              <a:ln>
                <a:noFill/>
              </a:ln>
              <a:solidFill>
                <a:schemeClr val="accent4">
                  <a:lumMod val="50000"/>
                </a:schemeClr>
              </a:solidFill>
              <a:effectLst/>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ru-RU" sz="1500" b="0" i="0" u="none" strike="noStrike" cap="none" normalizeH="0" baseline="0" dirty="0">
                <a:ln>
                  <a:noFill/>
                </a:ln>
                <a:solidFill>
                  <a:schemeClr val="accent4">
                    <a:lumMod val="50000"/>
                  </a:schemeClr>
                </a:solidFill>
                <a:effectLst/>
                <a:ea typeface="Times New Roman" pitchFamily="18" charset="0"/>
                <a:cs typeface="Arial" pitchFamily="34" charset="0"/>
              </a:rPr>
              <a:t>сохранение устойчивости и сбалансированности бюджетной системы Павловского муниципального района Воронежской области;</a:t>
            </a:r>
          </a:p>
          <a:p>
            <a:pPr marL="0" marR="0" lvl="0" indent="457200" algn="just" defTabSz="914400" rtl="0" eaLnBrk="0" fontAlgn="base" latinLnBrk="0" hangingPunct="0">
              <a:lnSpc>
                <a:spcPct val="100000"/>
              </a:lnSpc>
              <a:spcBef>
                <a:spcPct val="0"/>
              </a:spcBef>
              <a:spcAft>
                <a:spcPct val="0"/>
              </a:spcAft>
              <a:buClrTx/>
              <a:buSzTx/>
              <a:tabLst/>
            </a:pPr>
            <a:endParaRPr kumimoji="0" lang="ru-RU" sz="1500" b="0" i="0" u="none" strike="noStrike" cap="none" normalizeH="0" baseline="0" dirty="0">
              <a:ln>
                <a:noFill/>
              </a:ln>
              <a:solidFill>
                <a:schemeClr val="accent4">
                  <a:lumMod val="50000"/>
                </a:schemeClr>
              </a:solidFill>
              <a:effectLst/>
              <a:ea typeface="Times New Roman" pitchFamily="18" charset="0"/>
              <a:cs typeface="Arial" pitchFamily="34" charset="0"/>
            </a:endParaRPr>
          </a:p>
          <a:p>
            <a:pPr indent="457200" algn="just" eaLnBrk="0" fontAlgn="base" hangingPunct="0">
              <a:spcBef>
                <a:spcPct val="0"/>
              </a:spcBef>
              <a:spcAft>
                <a:spcPct val="0"/>
              </a:spcAft>
              <a:buFont typeface="Wingdings" pitchFamily="2" charset="2"/>
              <a:buChar char="ü"/>
            </a:pPr>
            <a:r>
              <a:rPr lang="ru-RU" sz="1500" dirty="0">
                <a:solidFill>
                  <a:schemeClr val="accent4">
                    <a:lumMod val="50000"/>
                  </a:schemeClr>
                </a:solidFill>
                <a:ea typeface="Times New Roman" pitchFamily="18" charset="0"/>
                <a:cs typeface="Arial" pitchFamily="34" charset="0"/>
              </a:rPr>
              <a:t>обеспечение прозрачного механизма оценки эффективности предоставления налоговых льгот;</a:t>
            </a:r>
          </a:p>
          <a:p>
            <a:pPr indent="457200" algn="just" eaLnBrk="0" fontAlgn="base" hangingPunct="0">
              <a:spcBef>
                <a:spcPct val="0"/>
              </a:spcBef>
              <a:spcAft>
                <a:spcPct val="0"/>
              </a:spcAft>
            </a:pPr>
            <a:endParaRPr lang="ru-RU" sz="1500" dirty="0">
              <a:solidFill>
                <a:schemeClr val="accent4">
                  <a:lumMod val="50000"/>
                </a:schemeClr>
              </a:solidFill>
              <a:cs typeface="Arial" pitchFamily="34" charset="0"/>
            </a:endParaRPr>
          </a:p>
          <a:p>
            <a:pPr indent="457200" algn="just" eaLnBrk="0" fontAlgn="base" hangingPunct="0">
              <a:spcBef>
                <a:spcPct val="0"/>
              </a:spcBef>
              <a:spcAft>
                <a:spcPct val="0"/>
              </a:spcAft>
              <a:buFont typeface="Wingdings" pitchFamily="2" charset="2"/>
              <a:buChar char="ü"/>
            </a:pPr>
            <a:r>
              <a:rPr lang="ru-RU" sz="1500" dirty="0">
                <a:solidFill>
                  <a:schemeClr val="accent4">
                    <a:lumMod val="50000"/>
                  </a:schemeClr>
                </a:solidFill>
                <a:ea typeface="Times New Roman" pitchFamily="18" charset="0"/>
                <a:cs typeface="Arial" pitchFamily="34" charset="0"/>
              </a:rPr>
              <a:t>укрепление доходной базы консолидированного бюджета Павловского муниципального района Воронежской области, развитие доходного потенциала и рост собственных доходов бюджета муниципального района за счет наращивания стабильных доходных источников и мобилизации в бюджет имеющихся резервов;</a:t>
            </a:r>
            <a:endParaRPr lang="ru-RU" sz="1500" dirty="0">
              <a:solidFill>
                <a:schemeClr val="accent4">
                  <a:lumMod val="50000"/>
                </a:schemeClr>
              </a:solidFill>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 typeface="Wingdings" pitchFamily="2" charset="2"/>
              <a:buChar char="ü"/>
              <a:tabLst/>
            </a:pPr>
            <a:endParaRPr kumimoji="0" lang="ru-RU" sz="1600" b="0" i="0" u="none" strike="noStrike" cap="none" normalizeH="0" baseline="0" dirty="0">
              <a:ln>
                <a:noFill/>
              </a:ln>
              <a:solidFill>
                <a:schemeClr val="accent6">
                  <a:lumMod val="75000"/>
                </a:schemeClr>
              </a:solidFill>
              <a:effectLst/>
              <a:ea typeface="Times New Roman" pitchFamily="18" charset="0"/>
              <a:cs typeface="Arial" pitchFamily="34" charset="0"/>
            </a:endParaRPr>
          </a:p>
        </p:txBody>
      </p:sp>
      <p:sp>
        <p:nvSpPr>
          <p:cNvPr id="4" name="Номер слайда 3"/>
          <p:cNvSpPr>
            <a:spLocks noGrp="1"/>
          </p:cNvSpPr>
          <p:nvPr>
            <p:ph type="sldNum" sz="quarter" idx="12"/>
          </p:nvPr>
        </p:nvSpPr>
        <p:spPr/>
        <p:txBody>
          <a:bodyPr/>
          <a:lstStyle/>
          <a:p>
            <a:fld id="{A0A62314-6350-4730-82A5-F729173FFB84}" type="slidenum">
              <a:rPr lang="ru-RU" smtClean="0"/>
              <a:pPr/>
              <a:t>9</a:t>
            </a:fld>
            <a:endParaRPr lang="ru-RU"/>
          </a:p>
        </p:txBody>
      </p:sp>
    </p:spTree>
    <p:extLst>
      <p:ext uri="{BB962C8B-B14F-4D97-AF65-F5344CB8AC3E}">
        <p14:creationId xmlns:p14="http://schemas.microsoft.com/office/powerpoint/2010/main" val="35895816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9281</TotalTime>
  <Words>5158</Words>
  <Application>Microsoft Office PowerPoint</Application>
  <PresentationFormat>Экран (4:3)</PresentationFormat>
  <Paragraphs>979</Paragraphs>
  <Slides>50</Slides>
  <Notes>1</Notes>
  <HiddenSlides>1</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50</vt:i4>
      </vt:variant>
    </vt:vector>
  </HeadingPairs>
  <TitlesOfParts>
    <vt:vector size="60" baseType="lpstr">
      <vt:lpstr>Arial</vt:lpstr>
      <vt:lpstr>Book Antiqua</vt:lpstr>
      <vt:lpstr>Calibri</vt:lpstr>
      <vt:lpstr>Cambria</vt:lpstr>
      <vt:lpstr>Century Schoolbook</vt:lpstr>
      <vt:lpstr>Georgia</vt:lpstr>
      <vt:lpstr>Times New Roman</vt:lpstr>
      <vt:lpstr>Wingdings</vt:lpstr>
      <vt:lpstr>Wingdings 2</vt:lpstr>
      <vt:lpstr>Эркер</vt:lpstr>
      <vt:lpstr>Бюджет для граждан  </vt:lpstr>
      <vt:lpstr>Презентация PowerPoint</vt:lpstr>
      <vt:lpstr>Принцип прозрачности (открытости) бюджетной системы Российской Федерации означает:</vt:lpstr>
      <vt:lpstr>Административно – территориальное деление Павловского муниципального района Воронежской области</vt:lpstr>
      <vt:lpstr>Структура бюджетной системы Павловского муниципального района Воронежской области</vt:lpstr>
      <vt:lpstr>Составление проекта бюджета муниципального района</vt:lpstr>
      <vt:lpstr>Презентация PowerPoint</vt:lpstr>
      <vt:lpstr>Основные понятия</vt:lpstr>
      <vt:lpstr>Презентация PowerPoint</vt:lpstr>
      <vt:lpstr>Презентация PowerPoint</vt:lpstr>
      <vt:lpstr>Презентация PowerPoint</vt:lpstr>
      <vt:lpstr>Доходы Павловского  муниципального района Воронежской области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Основные характеристики бюджета на период  2024-2026 годы, тыс. руб.</vt:lpstr>
      <vt:lpstr>Презентация PowerPoint</vt:lpstr>
      <vt:lpstr>Расходы Павловского муниципального района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Глоссарий</vt:lpstr>
      <vt:lpstr>Презентация PowerPoint</vt:lpstr>
      <vt:lpstr>Презентация PowerPoint</vt:lpstr>
      <vt:lpstr>Презентация PowerPoint</vt:lpstr>
      <vt:lpstr>Презентация PowerPoint</vt:lpstr>
      <vt:lpstr>Презентация PowerPoint</vt:lpstr>
      <vt:lpstr>Открытые государственные,  муниципальные информационные ресурсы </vt:lpstr>
      <vt:lpstr>Презентация PowerPoint</vt:lpstr>
      <vt:lpstr>Контактная информация для граждан</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Бюджет для граждан на 2020 год</dc:title>
  <dc:creator>plan2</dc:creator>
  <cp:lastModifiedBy>dohod1@pavl.gfu.vrn.ru</cp:lastModifiedBy>
  <cp:revision>831</cp:revision>
  <cp:lastPrinted>2022-02-15T08:29:30Z</cp:lastPrinted>
  <dcterms:created xsi:type="dcterms:W3CDTF">2019-11-14T08:30:44Z</dcterms:created>
  <dcterms:modified xsi:type="dcterms:W3CDTF">2024-02-29T14:04:16Z</dcterms:modified>
</cp:coreProperties>
</file>