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1.xml" ContentType="application/vnd.openxmlformats-officedocument.drawingml.chart+xml"/>
  <Override PartName="/ppt/charts/chart12.xml" ContentType="application/vnd.openxmlformats-officedocument.drawingml.chart+xml"/>
  <Override PartName="/ppt/drawings/drawing2.xml" ContentType="application/vnd.openxmlformats-officedocument.drawingml.chartshapes+xml"/>
  <Override PartName="/ppt/charts/chart13.xml" ContentType="application/vnd.openxmlformats-officedocument.drawingml.chart+xml"/>
  <Override PartName="/ppt/charts/chart1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54" r:id="rId1"/>
  </p:sldMasterIdLst>
  <p:notesMasterIdLst>
    <p:notesMasterId r:id="rId51"/>
  </p:notesMasterIdLst>
  <p:handoutMasterIdLst>
    <p:handoutMasterId r:id="rId52"/>
  </p:handoutMasterIdLst>
  <p:sldIdLst>
    <p:sldId id="257" r:id="rId2"/>
    <p:sldId id="258" r:id="rId3"/>
    <p:sldId id="259" r:id="rId4"/>
    <p:sldId id="265" r:id="rId5"/>
    <p:sldId id="267" r:id="rId6"/>
    <p:sldId id="260" r:id="rId7"/>
    <p:sldId id="305" r:id="rId8"/>
    <p:sldId id="269" r:id="rId9"/>
    <p:sldId id="292" r:id="rId10"/>
    <p:sldId id="294" r:id="rId11"/>
    <p:sldId id="295" r:id="rId12"/>
    <p:sldId id="296" r:id="rId13"/>
    <p:sldId id="297" r:id="rId14"/>
    <p:sldId id="298" r:id="rId15"/>
    <p:sldId id="299" r:id="rId16"/>
    <p:sldId id="315" r:id="rId17"/>
    <p:sldId id="301" r:id="rId18"/>
    <p:sldId id="306" r:id="rId19"/>
    <p:sldId id="316" r:id="rId20"/>
    <p:sldId id="308" r:id="rId21"/>
    <p:sldId id="266" r:id="rId22"/>
    <p:sldId id="290" r:id="rId23"/>
    <p:sldId id="268" r:id="rId24"/>
    <p:sldId id="261" r:id="rId25"/>
    <p:sldId id="262" r:id="rId26"/>
    <p:sldId id="263" r:id="rId27"/>
    <p:sldId id="270" r:id="rId28"/>
    <p:sldId id="271" r:id="rId29"/>
    <p:sldId id="312" r:id="rId30"/>
    <p:sldId id="272" r:id="rId31"/>
    <p:sldId id="273" r:id="rId32"/>
    <p:sldId id="313" r:id="rId33"/>
    <p:sldId id="317" r:id="rId34"/>
    <p:sldId id="287" r:id="rId35"/>
    <p:sldId id="286" r:id="rId36"/>
    <p:sldId id="275" r:id="rId37"/>
    <p:sldId id="284" r:id="rId38"/>
    <p:sldId id="291" r:id="rId39"/>
    <p:sldId id="310" r:id="rId40"/>
    <p:sldId id="311" r:id="rId41"/>
    <p:sldId id="276" r:id="rId42"/>
    <p:sldId id="279" r:id="rId43"/>
    <p:sldId id="280" r:id="rId44"/>
    <p:sldId id="281" r:id="rId45"/>
    <p:sldId id="282" r:id="rId46"/>
    <p:sldId id="283" r:id="rId47"/>
    <p:sldId id="277" r:id="rId48"/>
    <p:sldId id="288" r:id="rId49"/>
    <p:sldId id="285" r:id="rId50"/>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hod1@pavl.gfu.vrn.ru" initials="d" lastIdx="1" clrIdx="0">
    <p:extLst>
      <p:ext uri="{19B8F6BF-5375-455C-9EA6-DF929625EA0E}">
        <p15:presenceInfo xmlns:p15="http://schemas.microsoft.com/office/powerpoint/2012/main" userId="S-1-5-21-2916012929-1232542775-1039299309-1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610A"/>
    <a:srgbClr val="CC3300"/>
    <a:srgbClr val="6699FF"/>
    <a:srgbClr val="FFCCFF"/>
    <a:srgbClr val="66CCFF"/>
    <a:srgbClr val="DDDDDD"/>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91522" autoAdjust="0"/>
  </p:normalViewPr>
  <p:slideViewPr>
    <p:cSldViewPr>
      <p:cViewPr varScale="1">
        <p:scale>
          <a:sx n="114" d="100"/>
          <a:sy n="114" d="100"/>
        </p:scale>
        <p:origin x="1530" y="10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75" d="100"/>
        <a:sy n="75" d="100"/>
      </p:scale>
      <p:origin x="0" y="0"/>
    </p:cViewPr>
  </p:notesTextViewPr>
  <p:sorterViewPr>
    <p:cViewPr>
      <p:scale>
        <a:sx n="100" d="100"/>
        <a:sy n="100" d="100"/>
      </p:scale>
      <p:origin x="0" y="26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 Id="rId4"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0.xlsx"/></Relationships>
</file>

<file path=ppt/charts/_rels/chart13.xml.rels><?xml version="1.0" encoding="UTF-8" standalone="yes"?>
<Relationships xmlns="http://schemas.openxmlformats.org/package/2006/relationships"><Relationship Id="rId1"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1-2023.xls" TargetMode="External"/></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2-2024.xls"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pieChart>
        <c:varyColors val="1"/>
        <c:dLbls>
          <c:showLegendKey val="0"/>
          <c:showVal val="1"/>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ru-RU"/>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ubbleChart>
        <c:varyColors val="0"/>
        <c:dLbls>
          <c:showLegendKey val="0"/>
          <c:showVal val="0"/>
          <c:showCatName val="0"/>
          <c:showSerName val="0"/>
          <c:showPercent val="0"/>
          <c:showBubbleSize val="0"/>
        </c:dLbls>
        <c:bubbleScale val="100"/>
        <c:showNegBubbles val="0"/>
        <c:axId val="150080128"/>
        <c:axId val="150081920"/>
      </c:bubbleChart>
      <c:valAx>
        <c:axId val="150080128"/>
        <c:scaling>
          <c:orientation val="minMax"/>
        </c:scaling>
        <c:delete val="0"/>
        <c:axPos val="b"/>
        <c:numFmt formatCode="General" sourceLinked="1"/>
        <c:majorTickMark val="out"/>
        <c:minorTickMark val="none"/>
        <c:tickLblPos val="nextTo"/>
        <c:crossAx val="150081920"/>
        <c:crosses val="autoZero"/>
        <c:crossBetween val="midCat"/>
      </c:valAx>
      <c:valAx>
        <c:axId val="150081920"/>
        <c:scaling>
          <c:orientation val="minMax"/>
        </c:scaling>
        <c:delete val="0"/>
        <c:axPos val="l"/>
        <c:majorGridlines/>
        <c:numFmt formatCode="General" sourceLinked="1"/>
        <c:majorTickMark val="out"/>
        <c:minorTickMark val="none"/>
        <c:tickLblPos val="nextTo"/>
        <c:crossAx val="150080128"/>
        <c:crosses val="autoZero"/>
        <c:crossBetween val="midCat"/>
      </c:valAx>
    </c:plotArea>
    <c:legend>
      <c:legendPos val="r"/>
      <c:overlay val="0"/>
    </c:legend>
    <c:plotVisOnly val="1"/>
    <c:dispBlanksAs val="gap"/>
    <c:showDLblsOverMax val="0"/>
  </c:chart>
  <c:txPr>
    <a:bodyPr/>
    <a:lstStyle/>
    <a:p>
      <a:pPr>
        <a:defRPr sz="1800"/>
      </a:pPr>
      <a:endParaRPr lang="ru-RU"/>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75"/>
      <c:rotY val="0"/>
      <c:rAngAx val="0"/>
    </c:view3D>
    <c:floor>
      <c:thickness val="0"/>
    </c:floor>
    <c:sideWall>
      <c:thickness val="0"/>
    </c:sideWall>
    <c:backWall>
      <c:thickness val="0"/>
    </c:backWall>
    <c:plotArea>
      <c:layout>
        <c:manualLayout>
          <c:layoutTarget val="inner"/>
          <c:xMode val="edge"/>
          <c:yMode val="edge"/>
          <c:x val="8.7251679889973927E-2"/>
          <c:y val="0.15999791689854825"/>
          <c:w val="0.83972248617999234"/>
          <c:h val="0.81139335516240552"/>
        </c:manualLayout>
      </c:layout>
      <c:pie3DChart>
        <c:varyColors val="1"/>
        <c:ser>
          <c:idx val="0"/>
          <c:order val="0"/>
          <c:tx>
            <c:strRef>
              <c:f>Лист1!$B$1</c:f>
              <c:strCache>
                <c:ptCount val="1"/>
                <c:pt idx="0">
                  <c:v>Столбец1</c:v>
                </c:pt>
              </c:strCache>
            </c:strRef>
          </c:tx>
          <c:explosion val="25"/>
          <c:dLbls>
            <c:dLbl>
              <c:idx val="0"/>
              <c:layout>
                <c:manualLayout>
                  <c:x val="6.4165858359911829E-2"/>
                  <c:y val="2.9697710355415092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729-4EFB-B200-38E37B5FEEA2}"/>
                </c:ext>
              </c:extLst>
            </c:dLbl>
            <c:dLbl>
              <c:idx val="1"/>
              <c:layout>
                <c:manualLayout>
                  <c:x val="-0.12671484777553454"/>
                  <c:y val="6.9769807078256224E-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729-4EFB-B200-38E37B5FEEA2}"/>
                </c:ext>
              </c:extLst>
            </c:dLbl>
            <c:dLbl>
              <c:idx val="2"/>
              <c:layout>
                <c:manualLayout>
                  <c:x val="-8.2022375866283359E-2"/>
                  <c:y val="-4.3857454592983423E-3"/>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729-4EFB-B200-38E37B5FEEA2}"/>
                </c:ext>
              </c:extLst>
            </c:dLbl>
            <c:dLbl>
              <c:idx val="3"/>
              <c:layout>
                <c:manualLayout>
                  <c:x val="0.15649003558991606"/>
                  <c:y val="-3.5839556258545602E-3"/>
                </c:manualLayout>
              </c:layout>
              <c:tx>
                <c:rich>
                  <a:bodyPr/>
                  <a:lstStyle/>
                  <a:p>
                    <a:r>
                      <a:rPr lang="ru-RU" sz="1200" dirty="0">
                        <a:solidFill>
                          <a:schemeClr val="accent3">
                            <a:lumMod val="50000"/>
                          </a:schemeClr>
                        </a:solidFill>
                      </a:rPr>
                      <a:t>Ф</a:t>
                    </a:r>
                    <a:r>
                      <a:rPr lang="ru-RU" dirty="0">
                        <a:solidFill>
                          <a:schemeClr val="accent3">
                            <a:lumMod val="50000"/>
                          </a:schemeClr>
                        </a:solidFill>
                      </a:rPr>
                      <a:t>изическая культура и спорт </a:t>
                    </a:r>
                  </a:p>
                  <a:p>
                    <a:r>
                      <a:rPr lang="ru-RU" dirty="0">
                        <a:solidFill>
                          <a:schemeClr val="accent3">
                            <a:lumMod val="50000"/>
                          </a:schemeClr>
                        </a:solidFill>
                      </a:rPr>
                      <a:t>86 122,8 тыс. руб. (3,29%)</a:t>
                    </a:r>
                  </a:p>
                </c:rich>
              </c:tx>
              <c:showLegendKey val="1"/>
              <c:showVal val="0"/>
              <c:showCatName val="1"/>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4729-4EFB-B200-38E37B5FEEA2}"/>
                </c:ext>
              </c:extLst>
            </c:dLbl>
            <c:spPr>
              <a:noFill/>
              <a:ln>
                <a:noFill/>
              </a:ln>
              <a:effectLst/>
            </c:spPr>
            <c:txPr>
              <a:bodyPr/>
              <a:lstStyle/>
              <a:p>
                <a:pPr>
                  <a:defRPr sz="1200">
                    <a:solidFill>
                      <a:schemeClr val="accent3">
                        <a:lumMod val="50000"/>
                      </a:schemeClr>
                    </a:solidFill>
                  </a:defRPr>
                </a:pPr>
                <a:endParaRPr lang="ru-RU"/>
              </a:p>
            </c:txPr>
            <c:showLegendKey val="0"/>
            <c:showVal val="0"/>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Образование                                       1 225 874,4тыс.руб. (46,8%)</c:v>
                </c:pt>
                <c:pt idx="1">
                  <c:v>Культура, кинематография           244 676,6 тыс.руб. (9,34%)</c:v>
                </c:pt>
                <c:pt idx="2">
                  <c:v>Социальная политика                       57 063,6 тыс.руб. (2,18%)</c:v>
                </c:pt>
                <c:pt idx="3">
                  <c:v>Физическая культура и спорт        86 122,8тыс.руб. (3,29%)</c:v>
                </c:pt>
              </c:strCache>
            </c:strRef>
          </c:cat>
          <c:val>
            <c:numRef>
              <c:f>Лист1!$B$2:$B$5</c:f>
              <c:numCache>
                <c:formatCode>#,##0.00</c:formatCode>
                <c:ptCount val="4"/>
                <c:pt idx="0">
                  <c:v>46.8</c:v>
                </c:pt>
                <c:pt idx="1">
                  <c:v>9.34</c:v>
                </c:pt>
                <c:pt idx="2">
                  <c:v>2.1800000000000002</c:v>
                </c:pt>
                <c:pt idx="3">
                  <c:v>3.29</c:v>
                </c:pt>
              </c:numCache>
            </c:numRef>
          </c:val>
          <c:extLst>
            <c:ext xmlns:c16="http://schemas.microsoft.com/office/drawing/2014/chart" uri="{C3380CC4-5D6E-409C-BE32-E72D297353CC}">
              <c16:uniqueId val="{00000004-4729-4EFB-B200-38E37B5FEEA2}"/>
            </c:ext>
          </c:extLst>
        </c:ser>
        <c:ser>
          <c:idx val="1"/>
          <c:order val="1"/>
          <c:tx>
            <c:strRef>
              <c:f>Лист1!$C$1</c:f>
              <c:strCache>
                <c:ptCount val="1"/>
                <c:pt idx="0">
                  <c:v>Столбец2</c:v>
                </c:pt>
              </c:strCache>
            </c:strRef>
          </c:tx>
          <c:explosion val="25"/>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Образование                                       1 225 874,4тыс.руб. (46,8%)</c:v>
                </c:pt>
                <c:pt idx="1">
                  <c:v>Культура, кинематография           244 676,6 тыс.руб. (9,34%)</c:v>
                </c:pt>
                <c:pt idx="2">
                  <c:v>Социальная политика                       57 063,6 тыс.руб. (2,18%)</c:v>
                </c:pt>
                <c:pt idx="3">
                  <c:v>Физическая культура и спорт        86 122,8тыс.руб. (3,29%)</c:v>
                </c:pt>
              </c:strCache>
            </c:strRef>
          </c:cat>
          <c:val>
            <c:numRef>
              <c:f>Лист1!$C$2:$C$5</c:f>
              <c:numCache>
                <c:formatCode>0.00</c:formatCode>
                <c:ptCount val="4"/>
                <c:pt idx="0">
                  <c:v>1225874.4000000004</c:v>
                </c:pt>
                <c:pt idx="1">
                  <c:v>244676.6</c:v>
                </c:pt>
                <c:pt idx="2">
                  <c:v>57063.6</c:v>
                </c:pt>
                <c:pt idx="3">
                  <c:v>86122.8</c:v>
                </c:pt>
              </c:numCache>
            </c:numRef>
          </c:val>
          <c:extLst>
            <c:ext xmlns:c16="http://schemas.microsoft.com/office/drawing/2014/chart" uri="{C3380CC4-5D6E-409C-BE32-E72D297353CC}">
              <c16:uniqueId val="{0000000D-4729-4EFB-B200-38E37B5FEEA2}"/>
            </c:ext>
          </c:extLst>
        </c:ser>
        <c:ser>
          <c:idx val="2"/>
          <c:order val="2"/>
          <c:tx>
            <c:strRef>
              <c:f>Лист1!$D$1</c:f>
              <c:strCache>
                <c:ptCount val="1"/>
                <c:pt idx="0">
                  <c:v>Столбец3</c:v>
                </c:pt>
              </c:strCache>
            </c:strRef>
          </c:tx>
          <c:explosion val="25"/>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Образование                                       1 225 874,4тыс.руб. (46,8%)</c:v>
                </c:pt>
                <c:pt idx="1">
                  <c:v>Культура, кинематография           244 676,6 тыс.руб. (9,34%)</c:v>
                </c:pt>
                <c:pt idx="2">
                  <c:v>Социальная политика                       57 063,6 тыс.руб. (2,18%)</c:v>
                </c:pt>
                <c:pt idx="3">
                  <c:v>Физическая культура и спорт        86 122,8тыс.руб. (3,29%)</c:v>
                </c:pt>
              </c:strCache>
            </c:strRef>
          </c:cat>
          <c:val>
            <c:numRef>
              <c:f>Лист1!$D$2:$D$5</c:f>
              <c:numCache>
                <c:formatCode>#,##0.00</c:formatCode>
                <c:ptCount val="4"/>
                <c:pt idx="0">
                  <c:v>46.8</c:v>
                </c:pt>
                <c:pt idx="1">
                  <c:v>9.34</c:v>
                </c:pt>
                <c:pt idx="2">
                  <c:v>2.1800000000000002</c:v>
                </c:pt>
                <c:pt idx="3">
                  <c:v>3.29</c:v>
                </c:pt>
              </c:numCache>
            </c:numRef>
          </c:val>
          <c:extLst>
            <c:ext xmlns:c16="http://schemas.microsoft.com/office/drawing/2014/chart" uri="{C3380CC4-5D6E-409C-BE32-E72D297353CC}">
              <c16:uniqueId val="{0000000E-4729-4EFB-B200-38E37B5FEEA2}"/>
            </c:ext>
          </c:extLst>
        </c:ser>
        <c:dLbls>
          <c:showLegendKey val="0"/>
          <c:showVal val="0"/>
          <c:showCatName val="1"/>
          <c:showSerName val="0"/>
          <c:showPercent val="0"/>
          <c:showBubbleSize val="0"/>
          <c:showLeaderLines val="1"/>
        </c:dLbls>
      </c:pie3DChart>
    </c:plotArea>
    <c:plotVisOnly val="1"/>
    <c:dispBlanksAs val="zero"/>
    <c:showDLblsOverMax val="0"/>
  </c:chart>
  <c:spPr>
    <a:noFill/>
    <a:ln>
      <a:noFill/>
    </a:ln>
  </c:spPr>
  <c:txPr>
    <a:bodyPr/>
    <a:lstStyle/>
    <a:p>
      <a:pPr>
        <a:defRPr sz="1800"/>
      </a:pPr>
      <a:endParaRPr lang="ru-RU"/>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
          <c:y val="3.1436308508776052E-2"/>
          <c:w val="0.99429772353336399"/>
          <c:h val="0.58283208510710804"/>
        </c:manualLayout>
      </c:layout>
      <c:barChart>
        <c:barDir val="col"/>
        <c:grouping val="clustered"/>
        <c:varyColors val="0"/>
        <c:ser>
          <c:idx val="0"/>
          <c:order val="0"/>
          <c:tx>
            <c:strRef>
              <c:f>Лист1!$B$1</c:f>
              <c:strCache>
                <c:ptCount val="1"/>
                <c:pt idx="0">
                  <c:v>2023</c:v>
                </c:pt>
              </c:strCache>
            </c:strRef>
          </c:tx>
          <c:spPr>
            <a:solidFill>
              <a:schemeClr val="accent1"/>
            </a:solidFill>
          </c:spPr>
          <c:invertIfNegative val="0"/>
          <c:dLbls>
            <c:spPr>
              <a:noFill/>
              <a:ln>
                <a:noFill/>
              </a:ln>
              <a:effectLst/>
            </c:spPr>
            <c:txPr>
              <a:bodyPr/>
              <a:lstStyle/>
              <a:p>
                <a:pPr>
                  <a:defRPr sz="1300" b="1">
                    <a:solidFill>
                      <a:schemeClr val="accent3">
                        <a:lumMod val="50000"/>
                      </a:schemeClr>
                    </a:solidFill>
                    <a:latin typeface="+mn-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38406</c:v>
                </c:pt>
                <c:pt idx="1">
                  <c:v>47348</c:v>
                </c:pt>
                <c:pt idx="2">
                  <c:v>39514</c:v>
                </c:pt>
                <c:pt idx="3">
                  <c:v>41483</c:v>
                </c:pt>
              </c:numCache>
            </c:numRef>
          </c:val>
          <c:extLst>
            <c:ext xmlns:c16="http://schemas.microsoft.com/office/drawing/2014/chart" uri="{C3380CC4-5D6E-409C-BE32-E72D297353CC}">
              <c16:uniqueId val="{00000000-2AC6-47F3-9C9A-5E26684FACAE}"/>
            </c:ext>
          </c:extLst>
        </c:ser>
        <c:ser>
          <c:idx val="1"/>
          <c:order val="1"/>
          <c:tx>
            <c:strRef>
              <c:f>Лист1!$C$1</c:f>
              <c:strCache>
                <c:ptCount val="1"/>
                <c:pt idx="0">
                  <c:v>2024</c:v>
                </c:pt>
              </c:strCache>
            </c:strRef>
          </c:tx>
          <c:invertIfNegative val="0"/>
          <c:dLbls>
            <c:spPr>
              <a:noFill/>
              <a:ln>
                <a:noFill/>
              </a:ln>
              <a:effectLst/>
            </c:spPr>
            <c:txPr>
              <a:bodyPr/>
              <a:lstStyle/>
              <a:p>
                <a:pPr>
                  <a:defRPr sz="1300" b="1">
                    <a:solidFill>
                      <a:schemeClr val="accent3">
                        <a:lumMod val="50000"/>
                      </a:schemeClr>
                    </a:solidFill>
                    <a:latin typeface="+mn-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44593.74</c:v>
                </c:pt>
                <c:pt idx="1">
                  <c:v>52762.59</c:v>
                </c:pt>
                <c:pt idx="2">
                  <c:v>45696.58</c:v>
                </c:pt>
                <c:pt idx="3">
                  <c:v>47034.3</c:v>
                </c:pt>
              </c:numCache>
            </c:numRef>
          </c:val>
          <c:extLst>
            <c:ext xmlns:c16="http://schemas.microsoft.com/office/drawing/2014/chart" uri="{C3380CC4-5D6E-409C-BE32-E72D297353CC}">
              <c16:uniqueId val="{00000001-2AC6-47F3-9C9A-5E26684FACAE}"/>
            </c:ext>
          </c:extLst>
        </c:ser>
        <c:ser>
          <c:idx val="2"/>
          <c:order val="2"/>
          <c:tx>
            <c:strRef>
              <c:f>Лист1!$D$1</c:f>
              <c:strCache>
                <c:ptCount val="1"/>
                <c:pt idx="0">
                  <c:v>2025</c:v>
                </c:pt>
              </c:strCache>
            </c:strRef>
          </c:tx>
          <c:spPr>
            <a:solidFill>
              <a:schemeClr val="accent3">
                <a:lumMod val="75000"/>
              </a:schemeClr>
            </a:solidFill>
          </c:spPr>
          <c:invertIfNegative val="0"/>
          <c:dLbls>
            <c:spPr>
              <a:noFill/>
              <a:ln>
                <a:noFill/>
              </a:ln>
              <a:effectLst/>
            </c:spPr>
            <c:txPr>
              <a:bodyPr/>
              <a:lstStyle/>
              <a:p>
                <a:pPr>
                  <a:defRPr sz="1300" b="1">
                    <a:solidFill>
                      <a:schemeClr val="accent3">
                        <a:lumMod val="50000"/>
                      </a:schemeClr>
                    </a:solidFill>
                    <a:latin typeface="+mn-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47933</c:v>
                </c:pt>
                <c:pt idx="1">
                  <c:v>56686</c:v>
                </c:pt>
                <c:pt idx="2">
                  <c:v>47286</c:v>
                </c:pt>
                <c:pt idx="3">
                  <c:v>53141</c:v>
                </c:pt>
              </c:numCache>
            </c:numRef>
          </c:val>
          <c:extLst>
            <c:ext xmlns:c16="http://schemas.microsoft.com/office/drawing/2014/chart" uri="{C3380CC4-5D6E-409C-BE32-E72D297353CC}">
              <c16:uniqueId val="{00000002-2AC6-47F3-9C9A-5E26684FACAE}"/>
            </c:ext>
          </c:extLst>
        </c:ser>
        <c:dLbls>
          <c:showLegendKey val="0"/>
          <c:showVal val="1"/>
          <c:showCatName val="0"/>
          <c:showSerName val="0"/>
          <c:showPercent val="0"/>
          <c:showBubbleSize val="0"/>
        </c:dLbls>
        <c:gapWidth val="75"/>
        <c:axId val="153910656"/>
        <c:axId val="153920640"/>
      </c:barChart>
      <c:catAx>
        <c:axId val="153910656"/>
        <c:scaling>
          <c:orientation val="minMax"/>
        </c:scaling>
        <c:delete val="0"/>
        <c:axPos val="b"/>
        <c:numFmt formatCode="General" sourceLinked="0"/>
        <c:majorTickMark val="none"/>
        <c:minorTickMark val="none"/>
        <c:tickLblPos val="nextTo"/>
        <c:txPr>
          <a:bodyPr/>
          <a:lstStyle/>
          <a:p>
            <a:pPr>
              <a:defRPr sz="1300">
                <a:solidFill>
                  <a:schemeClr val="accent4">
                    <a:lumMod val="50000"/>
                  </a:schemeClr>
                </a:solidFill>
              </a:defRPr>
            </a:pPr>
            <a:endParaRPr lang="ru-RU"/>
          </a:p>
        </c:txPr>
        <c:crossAx val="153920640"/>
        <c:crosses val="autoZero"/>
        <c:auto val="1"/>
        <c:lblAlgn val="ctr"/>
        <c:lblOffset val="100"/>
        <c:noMultiLvlLbl val="0"/>
      </c:catAx>
      <c:valAx>
        <c:axId val="153920640"/>
        <c:scaling>
          <c:orientation val="minMax"/>
        </c:scaling>
        <c:delete val="1"/>
        <c:axPos val="l"/>
        <c:numFmt formatCode="#,##0" sourceLinked="1"/>
        <c:majorTickMark val="none"/>
        <c:minorTickMark val="none"/>
        <c:tickLblPos val="none"/>
        <c:crossAx val="153910656"/>
        <c:crosses val="autoZero"/>
        <c:crossBetween val="between"/>
      </c:valAx>
    </c:plotArea>
    <c:legend>
      <c:legendPos val="b"/>
      <c:layout>
        <c:manualLayout>
          <c:xMode val="edge"/>
          <c:yMode val="edge"/>
          <c:x val="7.8995852312706023E-3"/>
          <c:y val="0.86467896664680455"/>
          <c:w val="0.99210041476872945"/>
          <c:h val="0.10618390885861176"/>
        </c:manualLayout>
      </c:layout>
      <c:overlay val="0"/>
      <c:txPr>
        <a:bodyPr/>
        <a:lstStyle/>
        <a:p>
          <a:pPr>
            <a:defRPr lang="en-US"/>
          </a:pPr>
          <a:endParaRPr lang="ru-RU"/>
        </a:p>
      </c:txPr>
    </c:legend>
    <c:plotVisOnly val="1"/>
    <c:dispBlanksAs val="gap"/>
    <c:showDLblsOverMax val="0"/>
  </c:chart>
  <c:txPr>
    <a:bodyPr/>
    <a:lstStyle/>
    <a:p>
      <a:pPr>
        <a:defRPr sz="1800"/>
      </a:pPr>
      <a:endParaRPr lang="ru-RU"/>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0"/>
      <c:hPercent val="173"/>
      <c:rotY val="0"/>
      <c:depthPercent val="100"/>
      <c:rAngAx val="0"/>
      <c:perspective val="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8162751531058569"/>
          <c:y val="0.18043999708369843"/>
          <c:w val="0.62913079615048351"/>
          <c:h val="0.68969123651210651"/>
        </c:manualLayout>
      </c:layout>
      <c:bar3DChart>
        <c:barDir val="bar"/>
        <c:grouping val="stacked"/>
        <c:varyColors val="0"/>
        <c:dLbls>
          <c:showLegendKey val="0"/>
          <c:showVal val="0"/>
          <c:showCatName val="0"/>
          <c:showSerName val="0"/>
          <c:showPercent val="0"/>
          <c:showBubbleSize val="0"/>
        </c:dLbls>
        <c:gapWidth val="55"/>
        <c:gapDepth val="55"/>
        <c:shape val="cylinder"/>
        <c:axId val="120873344"/>
        <c:axId val="120874880"/>
        <c:axId val="0"/>
      </c:bar3DChart>
      <c:catAx>
        <c:axId val="120873344"/>
        <c:scaling>
          <c:orientation val="minMax"/>
        </c:scaling>
        <c:delete val="0"/>
        <c:axPos val="l"/>
        <c:numFmt formatCode="dd/mm/yyyy" sourceLinked="0"/>
        <c:majorTickMark val="none"/>
        <c:minorTickMark val="none"/>
        <c:tickLblPos val="nextTo"/>
        <c:spPr>
          <a:noFill/>
          <a:ln w="1587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accent3">
                    <a:lumMod val="50000"/>
                  </a:schemeClr>
                </a:solidFill>
                <a:latin typeface="+mn-lt"/>
                <a:ea typeface="+mn-ea"/>
                <a:cs typeface="+mn-cs"/>
              </a:defRPr>
            </a:pPr>
            <a:endParaRPr lang="ru-RU"/>
          </a:p>
        </c:txPr>
        <c:crossAx val="120874880"/>
        <c:crosses val="autoZero"/>
        <c:auto val="1"/>
        <c:lblAlgn val="ctr"/>
        <c:lblOffset val="100"/>
        <c:noMultiLvlLbl val="1"/>
      </c:catAx>
      <c:valAx>
        <c:axId val="120874880"/>
        <c:scaling>
          <c:orientation val="minMax"/>
        </c:scaling>
        <c:delete val="0"/>
        <c:axPos val="b"/>
        <c:numFmt formatCode="#,##0.0" sourceLinked="1"/>
        <c:majorTickMark val="none"/>
        <c:minorTickMark val="none"/>
        <c:tickLblPos val="nextTo"/>
        <c:spPr>
          <a:noFill/>
          <a:ln w="1587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accent3">
                    <a:lumMod val="50000"/>
                  </a:schemeClr>
                </a:solidFill>
                <a:latin typeface="+mn-lt"/>
                <a:ea typeface="+mn-ea"/>
                <a:cs typeface="+mn-cs"/>
              </a:defRPr>
            </a:pPr>
            <a:endParaRPr lang="ru-RU"/>
          </a:p>
        </c:txPr>
        <c:crossAx val="120873344"/>
        <c:crosses val="autoZero"/>
        <c:crossBetween val="between"/>
      </c:valAx>
      <c:spPr>
        <a:noFill/>
        <a:ln w="25400">
          <a:noFill/>
        </a:ln>
        <a:effectLst/>
      </c:spPr>
    </c:plotArea>
    <c:plotVisOnly val="1"/>
    <c:dispBlanksAs val="zero"/>
    <c:showDLblsOverMax val="0"/>
  </c:chart>
  <c:spPr>
    <a:noFill/>
    <a:ln w="15875" cap="flat" cmpd="sng" algn="ctr">
      <a:noFill/>
      <a:prstDash val="solid"/>
    </a:ln>
    <a:effectLst/>
  </c:spPr>
  <c:txPr>
    <a:bodyPr/>
    <a:lstStyle/>
    <a:p>
      <a:pPr>
        <a:defRPr/>
      </a:pPr>
      <a:endParaRPr lang="ru-RU"/>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0"/>
      <c:hPercent val="173"/>
      <c:rotY val="0"/>
      <c:depthPercent val="100"/>
      <c:rAngAx val="0"/>
      <c:perspective val="0"/>
    </c:view3D>
    <c:floor>
      <c:thickness val="0"/>
    </c:floor>
    <c:sideWall>
      <c:thickness val="0"/>
    </c:sideWall>
    <c:backWall>
      <c:thickness val="0"/>
    </c:backWall>
    <c:plotArea>
      <c:layout>
        <c:manualLayout>
          <c:layoutTarget val="inner"/>
          <c:xMode val="edge"/>
          <c:yMode val="edge"/>
          <c:x val="0.11654281134560267"/>
          <c:y val="1.6958082854199277E-2"/>
          <c:w val="0.81462226059545662"/>
          <c:h val="0.929276662572592"/>
        </c:manualLayout>
      </c:layout>
      <c:bar3DChart>
        <c:barDir val="bar"/>
        <c:grouping val="stacked"/>
        <c:varyColors val="0"/>
        <c:ser>
          <c:idx val="0"/>
          <c:order val="0"/>
          <c:spPr>
            <a:solidFill>
              <a:schemeClr val="accent2">
                <a:lumMod val="60000"/>
                <a:lumOff val="40000"/>
              </a:schemeClr>
            </a:solidFill>
          </c:spPr>
          <c:invertIfNegative val="0"/>
          <c:dLbls>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Лист2!$A$3:$A$7</c:f>
              <c:numCache>
                <c:formatCode>dd/mm/yyyy</c:formatCode>
                <c:ptCount val="5"/>
                <c:pt idx="0">
                  <c:v>45292</c:v>
                </c:pt>
                <c:pt idx="1">
                  <c:v>45658</c:v>
                </c:pt>
                <c:pt idx="2">
                  <c:v>46023</c:v>
                </c:pt>
                <c:pt idx="3">
                  <c:v>46388</c:v>
                </c:pt>
                <c:pt idx="4">
                  <c:v>46753</c:v>
                </c:pt>
              </c:numCache>
            </c:numRef>
          </c:cat>
          <c:val>
            <c:numRef>
              <c:f>Лист2!$B$3:$B$7</c:f>
              <c:numCache>
                <c:formatCode>#,##0.0</c:formatCode>
                <c:ptCount val="5"/>
                <c:pt idx="0">
                  <c:v>6908</c:v>
                </c:pt>
                <c:pt idx="1">
                  <c:v>5756.6</c:v>
                </c:pt>
                <c:pt idx="2">
                  <c:v>4605.3</c:v>
                </c:pt>
                <c:pt idx="3">
                  <c:v>3454</c:v>
                </c:pt>
                <c:pt idx="4">
                  <c:v>2302.6</c:v>
                </c:pt>
              </c:numCache>
            </c:numRef>
          </c:val>
          <c:extLst>
            <c:ext xmlns:c16="http://schemas.microsoft.com/office/drawing/2014/chart" uri="{C3380CC4-5D6E-409C-BE32-E72D297353CC}">
              <c16:uniqueId val="{00000000-1D71-4982-8C6B-69636596DBE1}"/>
            </c:ext>
          </c:extLst>
        </c:ser>
        <c:dLbls>
          <c:showLegendKey val="0"/>
          <c:showVal val="0"/>
          <c:showCatName val="0"/>
          <c:showSerName val="0"/>
          <c:showPercent val="0"/>
          <c:showBubbleSize val="0"/>
        </c:dLbls>
        <c:gapWidth val="55"/>
        <c:gapDepth val="55"/>
        <c:shape val="cylinder"/>
        <c:axId val="120891264"/>
        <c:axId val="120892800"/>
        <c:axId val="0"/>
      </c:bar3DChart>
      <c:dateAx>
        <c:axId val="120891264"/>
        <c:scaling>
          <c:orientation val="minMax"/>
        </c:scaling>
        <c:delete val="0"/>
        <c:axPos val="l"/>
        <c:numFmt formatCode="dd/mm/yyyy" sourceLinked="0"/>
        <c:majorTickMark val="none"/>
        <c:minorTickMark val="none"/>
        <c:tickLblPos val="nextTo"/>
        <c:txPr>
          <a:bodyPr/>
          <a:lstStyle/>
          <a:p>
            <a:pPr>
              <a:defRPr>
                <a:solidFill>
                  <a:schemeClr val="accent3">
                    <a:lumMod val="50000"/>
                  </a:schemeClr>
                </a:solidFill>
              </a:defRPr>
            </a:pPr>
            <a:endParaRPr lang="ru-RU"/>
          </a:p>
        </c:txPr>
        <c:crossAx val="120892800"/>
        <c:crosses val="autoZero"/>
        <c:auto val="1"/>
        <c:lblOffset val="100"/>
        <c:baseTimeUnit val="years"/>
      </c:dateAx>
      <c:valAx>
        <c:axId val="120892800"/>
        <c:scaling>
          <c:orientation val="minMax"/>
        </c:scaling>
        <c:delete val="0"/>
        <c:axPos val="b"/>
        <c:numFmt formatCode="#,##0.0" sourceLinked="1"/>
        <c:majorTickMark val="none"/>
        <c:minorTickMark val="none"/>
        <c:tickLblPos val="nextTo"/>
        <c:txPr>
          <a:bodyPr/>
          <a:lstStyle/>
          <a:p>
            <a:pPr>
              <a:defRPr>
                <a:solidFill>
                  <a:schemeClr val="accent3">
                    <a:lumMod val="50000"/>
                  </a:schemeClr>
                </a:solidFill>
              </a:defRPr>
            </a:pPr>
            <a:endParaRPr lang="ru-RU"/>
          </a:p>
        </c:txPr>
        <c:crossAx val="120891264"/>
        <c:crosses val="autoZero"/>
        <c:crossBetween val="between"/>
      </c:valAx>
      <c:spPr>
        <a:noFill/>
        <a:ln w="25400">
          <a:noFill/>
        </a:ln>
      </c:spPr>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20563926805067639"/>
          <c:y val="9.2802629728223243E-2"/>
          <c:w val="0.51020767807408374"/>
          <c:h val="0.63526516947195166"/>
        </c:manualLayout>
      </c:layout>
      <c:pie3DChart>
        <c:varyColors val="1"/>
        <c:dLbls>
          <c:showLegendKey val="0"/>
          <c:showVal val="0"/>
          <c:showCatName val="0"/>
          <c:showSerName val="0"/>
          <c:showPercent val="0"/>
          <c:showBubbleSize val="0"/>
          <c:showLeaderLines val="0"/>
        </c:dLbls>
      </c:pie3DChart>
    </c:plotArea>
    <c:legend>
      <c:legendPos val="b"/>
      <c:layout>
        <c:manualLayout>
          <c:xMode val="edge"/>
          <c:yMode val="edge"/>
          <c:x val="2.3264416980488728E-2"/>
          <c:y val="0.60261253705218365"/>
          <c:w val="0.94932522427233912"/>
          <c:h val="0.38225888514387807"/>
        </c:manualLayout>
      </c:layout>
      <c:overlay val="0"/>
      <c:txPr>
        <a:bodyPr/>
        <a:lstStyle/>
        <a:p>
          <a:pPr>
            <a:defRPr sz="1600"/>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61"/>
          <c:h val="0.7631743838374212"/>
        </c:manualLayout>
      </c:layout>
      <c:pie3DChart>
        <c:varyColors val="1"/>
        <c:ser>
          <c:idx val="0"/>
          <c:order val="0"/>
          <c:tx>
            <c:strRef>
              <c:f>Лист1!$B$2:$B$5</c:f>
              <c:strCache>
                <c:ptCount val="4"/>
                <c:pt idx="0">
                  <c:v>Структура налоговых доходов  бюджета Павловского муниципального района на 2025 год, тыс. рублей</c:v>
                </c:pt>
                <c:pt idx="2">
                  <c:v>2025</c:v>
                </c:pt>
                <c:pt idx="3">
                  <c:v>Прогноз</c:v>
                </c:pt>
              </c:strCache>
            </c:strRef>
          </c:tx>
          <c:explosion val="25"/>
          <c:dPt>
            <c:idx val="1"/>
            <c:bubble3D val="0"/>
            <c:explosion val="13"/>
            <c:extLst>
              <c:ext xmlns:c16="http://schemas.microsoft.com/office/drawing/2014/chart" uri="{C3380CC4-5D6E-409C-BE32-E72D297353CC}">
                <c16:uniqueId val="{00000002-0F16-4B7F-86DF-8DBBC8B81F18}"/>
              </c:ext>
            </c:extLst>
          </c:dPt>
          <c:dPt>
            <c:idx val="2"/>
            <c:bubble3D val="0"/>
            <c:explosion val="11"/>
            <c:extLst>
              <c:ext xmlns:c16="http://schemas.microsoft.com/office/drawing/2014/chart" uri="{C3380CC4-5D6E-409C-BE32-E72D297353CC}">
                <c16:uniqueId val="{00000004-0F16-4B7F-86DF-8DBBC8B81F18}"/>
              </c:ext>
            </c:extLst>
          </c:dPt>
          <c:dPt>
            <c:idx val="3"/>
            <c:bubble3D val="0"/>
            <c:explosion val="18"/>
            <c:extLst>
              <c:ext xmlns:c16="http://schemas.microsoft.com/office/drawing/2014/chart" uri="{C3380CC4-5D6E-409C-BE32-E72D297353CC}">
                <c16:uniqueId val="{00000006-0F16-4B7F-86DF-8DBBC8B81F18}"/>
              </c:ext>
            </c:extLst>
          </c:dPt>
          <c:dLbls>
            <c:dLbl>
              <c:idx val="0"/>
              <c:layout>
                <c:manualLayout>
                  <c:x val="9.8285996997980185E-3"/>
                  <c:y val="3.5279261420993892E-2"/>
                </c:manualLayout>
              </c:layout>
              <c:tx>
                <c:rich>
                  <a:bodyPr/>
                  <a:lstStyle/>
                  <a:p>
                    <a:pPr>
                      <a:defRPr sz="1400">
                        <a:solidFill>
                          <a:schemeClr val="accent3">
                            <a:lumMod val="50000"/>
                          </a:schemeClr>
                        </a:solidFill>
                      </a:defRPr>
                    </a:pPr>
                    <a:r>
                      <a:rPr lang="en-US" sz="1400" dirty="0"/>
                      <a:t>5</a:t>
                    </a:r>
                    <a:r>
                      <a:rPr lang="en-US" dirty="0"/>
                      <a:t>51915,9</a:t>
                    </a:r>
                  </a:p>
                  <a:p>
                    <a:pPr>
                      <a:defRPr sz="1400">
                        <a:solidFill>
                          <a:schemeClr val="accent3">
                            <a:lumMod val="50000"/>
                          </a:schemeClr>
                        </a:solidFill>
                      </a:defRPr>
                    </a:pPr>
                    <a:endParaRPr lang="en-US" dirty="0"/>
                  </a:p>
                </c:rich>
              </c:tx>
              <c:spPr/>
              <c:dLblPos val="bestFit"/>
              <c:showLegendKey val="1"/>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0F16-4B7F-86DF-8DBBC8B81F18}"/>
                </c:ext>
              </c:extLst>
            </c:dLbl>
            <c:dLbl>
              <c:idx val="1"/>
              <c:layout>
                <c:manualLayout>
                  <c:x val="-0.14942114663782094"/>
                  <c:y val="-2.4049096239569689E-2"/>
                </c:manualLayout>
              </c:layout>
              <c:tx>
                <c:rich>
                  <a:bodyPr/>
                  <a:lstStyle/>
                  <a:p>
                    <a:pPr>
                      <a:defRPr sz="1400">
                        <a:solidFill>
                          <a:schemeClr val="accent3">
                            <a:lumMod val="50000"/>
                          </a:schemeClr>
                        </a:solidFill>
                      </a:defRPr>
                    </a:pPr>
                    <a:r>
                      <a:rPr lang="en-US" sz="1400" dirty="0"/>
                      <a:t>2</a:t>
                    </a:r>
                    <a:r>
                      <a:rPr lang="en-US" dirty="0"/>
                      <a:t>8448,2</a:t>
                    </a:r>
                  </a:p>
                </c:rich>
              </c:tx>
              <c:spPr/>
              <c:dLblPos val="bestFit"/>
              <c:showLegendKey val="1"/>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0F16-4B7F-86DF-8DBBC8B81F18}"/>
                </c:ext>
              </c:extLst>
            </c:dLbl>
            <c:dLbl>
              <c:idx val="2"/>
              <c:layout>
                <c:manualLayout>
                  <c:x val="-0.23634323664813495"/>
                  <c:y val="-0.105339072104104"/>
                </c:manualLayout>
              </c:layout>
              <c:tx>
                <c:rich>
                  <a:bodyPr/>
                  <a:lstStyle/>
                  <a:p>
                    <a:pPr>
                      <a:defRPr sz="1400">
                        <a:solidFill>
                          <a:schemeClr val="accent3">
                            <a:lumMod val="50000"/>
                          </a:schemeClr>
                        </a:solidFill>
                      </a:defRPr>
                    </a:pPr>
                    <a:r>
                      <a:rPr lang="en-US" sz="1400" dirty="0"/>
                      <a:t>3</a:t>
                    </a:r>
                    <a:r>
                      <a:rPr lang="en-US" dirty="0"/>
                      <a:t>2899,0</a:t>
                    </a:r>
                  </a:p>
                </c:rich>
              </c:tx>
              <c:spPr/>
              <c:dLblPos val="bestFit"/>
              <c:showLegendKey val="1"/>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0F16-4B7F-86DF-8DBBC8B81F18}"/>
                </c:ext>
              </c:extLst>
            </c:dLbl>
            <c:dLbl>
              <c:idx val="3"/>
              <c:layout>
                <c:manualLayout>
                  <c:x val="-5.0172490419528398E-2"/>
                  <c:y val="-0.16111992399487537"/>
                </c:manualLayout>
              </c:layout>
              <c:tx>
                <c:rich>
                  <a:bodyPr/>
                  <a:lstStyle/>
                  <a:p>
                    <a:pPr>
                      <a:defRPr sz="1400">
                        <a:solidFill>
                          <a:schemeClr val="accent3">
                            <a:lumMod val="50000"/>
                          </a:schemeClr>
                        </a:solidFill>
                      </a:defRPr>
                    </a:pPr>
                    <a:r>
                      <a:rPr lang="en-US" sz="1400" dirty="0"/>
                      <a:t>1</a:t>
                    </a:r>
                    <a:r>
                      <a:rPr lang="en-US" dirty="0"/>
                      <a:t>307,6</a:t>
                    </a:r>
                  </a:p>
                </c:rich>
              </c:tx>
              <c:spPr/>
              <c:dLblPos val="bestFit"/>
              <c:showLegendKey val="1"/>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0F16-4B7F-86DF-8DBBC8B81F18}"/>
                </c:ext>
              </c:extLst>
            </c:dLbl>
            <c:dLbl>
              <c:idx val="4"/>
              <c:layout>
                <c:manualLayout>
                  <c:x val="0.17855181840289144"/>
                  <c:y val="-0.15135556867091787"/>
                </c:manualLayout>
              </c:layout>
              <c:tx>
                <c:rich>
                  <a:bodyPr/>
                  <a:lstStyle/>
                  <a:p>
                    <a:pPr>
                      <a:defRPr sz="1400">
                        <a:solidFill>
                          <a:schemeClr val="accent3">
                            <a:lumMod val="50000"/>
                          </a:schemeClr>
                        </a:solidFill>
                      </a:defRPr>
                    </a:pPr>
                    <a:r>
                      <a:rPr lang="en-US" sz="1400" dirty="0"/>
                      <a:t>1</a:t>
                    </a:r>
                    <a:r>
                      <a:rPr lang="en-US" dirty="0"/>
                      <a:t>0743,0</a:t>
                    </a:r>
                  </a:p>
                </c:rich>
              </c:tx>
              <c:spPr/>
              <c:dLblPos val="bestFit"/>
              <c:showLegendKey val="1"/>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0F16-4B7F-86DF-8DBBC8B81F18}"/>
                </c:ext>
              </c:extLst>
            </c:dLbl>
            <c:dLbl>
              <c:idx val="5"/>
              <c:layout>
                <c:manualLayout>
                  <c:x val="0.23427838293376271"/>
                  <c:y val="-7.198203515237013E-2"/>
                </c:manualLayout>
              </c:layout>
              <c:tx>
                <c:rich>
                  <a:bodyPr/>
                  <a:lstStyle/>
                  <a:p>
                    <a:pPr>
                      <a:defRPr sz="1400">
                        <a:solidFill>
                          <a:schemeClr val="accent3">
                            <a:lumMod val="50000"/>
                          </a:schemeClr>
                        </a:solidFill>
                      </a:defRPr>
                    </a:pPr>
                    <a:r>
                      <a:rPr lang="en-US" sz="1400" dirty="0"/>
                      <a:t>7</a:t>
                    </a:r>
                    <a:r>
                      <a:rPr lang="en-US" dirty="0"/>
                      <a:t>384,0</a:t>
                    </a:r>
                  </a:p>
                </c:rich>
              </c:tx>
              <c:spPr/>
              <c:dLblPos val="bestFit"/>
              <c:showLegendKey val="1"/>
              <c:showVal val="1"/>
              <c:showCatName val="0"/>
              <c:showSerName val="0"/>
              <c:showPercent val="0"/>
              <c:showBubbleSize val="0"/>
              <c:extLst>
                <c:ext xmlns:c15="http://schemas.microsoft.com/office/drawing/2012/chart" uri="{CE6537A1-D6FC-4f65-9D91-7224C49458BB}">
                  <c15:layout>
                    <c:manualLayout>
                      <c:w val="8.9583658272747835E-2"/>
                      <c:h val="4.0841046605920146E-2"/>
                    </c:manualLayout>
                  </c15:layout>
                  <c15:showDataLabelsRange val="0"/>
                </c:ext>
                <c:ext xmlns:c16="http://schemas.microsoft.com/office/drawing/2014/chart" uri="{C3380CC4-5D6E-409C-BE32-E72D297353CC}">
                  <c16:uniqueId val="{00000008-0F16-4B7F-86DF-8DBBC8B81F18}"/>
                </c:ext>
              </c:extLst>
            </c:dLbl>
            <c:spPr>
              <a:noFill/>
              <a:ln w="25400">
                <a:noFill/>
              </a:ln>
            </c:spPr>
            <c:txPr>
              <a:bodyPr/>
              <a:lstStyle/>
              <a:p>
                <a:pPr>
                  <a:defRPr sz="1400">
                    <a:solidFill>
                      <a:schemeClr val="accent3">
                        <a:lumMod val="50000"/>
                      </a:schemeClr>
                    </a:solidFill>
                  </a:defRPr>
                </a:pPr>
                <a:endParaRPr lang="ru-RU"/>
              </a:p>
            </c:txPr>
            <c:showLegendKey val="1"/>
            <c:showVal val="1"/>
            <c:showCatName val="0"/>
            <c:showSerName val="0"/>
            <c:showPercent val="0"/>
            <c:showBubbleSize val="0"/>
            <c:showLeaderLines val="1"/>
            <c:extLst>
              <c:ext xmlns:c15="http://schemas.microsoft.com/office/drawing/2012/chart" uri="{CE6537A1-D6FC-4f65-9D91-7224C49458BB}"/>
            </c:extLst>
          </c:dLbls>
          <c:cat>
            <c:strRef>
              <c:f>Лист1!$A$7:$A$12</c:f>
              <c:strCache>
                <c:ptCount val="6"/>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сельскохозяйственный налог </c:v>
                </c:pt>
                <c:pt idx="4">
                  <c:v>налог, взимаемый в связи с применением патентной системы налогообложения</c:v>
                </c:pt>
                <c:pt idx="5">
                  <c:v>государственная пошлина</c:v>
                </c:pt>
              </c:strCache>
            </c:strRef>
          </c:cat>
          <c:val>
            <c:numRef>
              <c:f>Лист1!$B$7:$B$12</c:f>
              <c:numCache>
                <c:formatCode>#,##0.0</c:formatCode>
                <c:ptCount val="6"/>
                <c:pt idx="0">
                  <c:v>442003</c:v>
                </c:pt>
                <c:pt idx="1">
                  <c:v>24283.599999999959</c:v>
                </c:pt>
                <c:pt idx="2">
                  <c:v>27848</c:v>
                </c:pt>
                <c:pt idx="3">
                  <c:v>7233</c:v>
                </c:pt>
                <c:pt idx="4">
                  <c:v>7392</c:v>
                </c:pt>
                <c:pt idx="5">
                  <c:v>5344</c:v>
                </c:pt>
              </c:numCache>
            </c:numRef>
          </c:val>
          <c:extLst>
            <c:ext xmlns:c16="http://schemas.microsoft.com/office/drawing/2014/chart" uri="{C3380CC4-5D6E-409C-BE32-E72D297353CC}">
              <c16:uniqueId val="{00000009-0F16-4B7F-86DF-8DBBC8B81F18}"/>
            </c:ext>
          </c:extLst>
        </c:ser>
        <c:dLbls>
          <c:showLegendKey val="0"/>
          <c:showVal val="0"/>
          <c:showCatName val="0"/>
          <c:showSerName val="0"/>
          <c:showPercent val="0"/>
          <c:showBubbleSize val="0"/>
          <c:showLeaderLines val="1"/>
        </c:dLbls>
      </c:pie3DChart>
      <c:spPr>
        <a:noFill/>
        <a:ln w="25400">
          <a:noFill/>
        </a:ln>
      </c:spPr>
    </c:plotArea>
    <c:legend>
      <c:legendPos val="r"/>
      <c:legendEntry>
        <c:idx val="0"/>
        <c:txPr>
          <a:bodyPr/>
          <a:lstStyle/>
          <a:p>
            <a:pPr>
              <a:defRPr sz="1100" kern="100" baseline="0">
                <a:solidFill>
                  <a:schemeClr val="accent3">
                    <a:lumMod val="50000"/>
                  </a:schemeClr>
                </a:solidFill>
              </a:defRPr>
            </a:pPr>
            <a:endParaRPr lang="ru-RU"/>
          </a:p>
        </c:txPr>
      </c:legendEntry>
      <c:layout>
        <c:manualLayout>
          <c:xMode val="edge"/>
          <c:yMode val="edge"/>
          <c:x val="5.3248136315228968E-3"/>
          <c:y val="0.75016942809022724"/>
          <c:w val="0.97603833865814826"/>
          <c:h val="0.24825174825174823"/>
        </c:manualLayout>
      </c:layout>
      <c:overlay val="0"/>
      <c:txPr>
        <a:bodyPr/>
        <a:lstStyle/>
        <a:p>
          <a:pPr>
            <a:defRPr sz="1100">
              <a:solidFill>
                <a:schemeClr val="accent3">
                  <a:lumMod val="50000"/>
                </a:schemeClr>
              </a:solidFill>
            </a:defRPr>
          </a:pPr>
          <a:endParaRPr lang="ru-RU"/>
        </a:p>
      </c:txPr>
    </c:legend>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hart>
    <c:title>
      <c:tx>
        <c:rich>
          <a:bodyPr/>
          <a:lstStyle/>
          <a:p>
            <a:pPr>
              <a:defRPr/>
            </a:pPr>
            <a:r>
              <a:rPr lang="ru-RU"/>
              <a:t>Структура неналоговых доходов бюджета </a:t>
            </a:r>
          </a:p>
          <a:p>
            <a:pPr>
              <a:defRPr/>
            </a:pPr>
            <a:r>
              <a:rPr lang="ru-RU"/>
              <a:t>на 2022 год, тыс. руб.</a:t>
            </a:r>
          </a:p>
        </c:rich>
      </c:tx>
      <c:layout>
        <c:manualLayout>
          <c:xMode val="edge"/>
          <c:yMode val="edge"/>
          <c:x val="0.36292340046499882"/>
          <c:y val="2.636428697837765E-2"/>
        </c:manualLayout>
      </c:layout>
      <c:overlay val="0"/>
    </c:title>
    <c:autoTitleDeleted val="0"/>
    <c:plotArea>
      <c:layout>
        <c:manualLayout>
          <c:layoutTarget val="inner"/>
          <c:xMode val="edge"/>
          <c:yMode val="edge"/>
          <c:x val="7.1028545897967796E-2"/>
          <c:y val="0.10261987317117222"/>
          <c:w val="0.36709495473806131"/>
          <c:h val="0.8368377594715517"/>
        </c:manualLayout>
      </c:layout>
      <c:pieChart>
        <c:varyColors val="1"/>
        <c:dLbls>
          <c:showLegendKey val="0"/>
          <c:showVal val="0"/>
          <c:showCatName val="0"/>
          <c:showSerName val="0"/>
          <c:showPercent val="0"/>
          <c:showBubbleSize val="0"/>
          <c:showLeaderLines val="0"/>
        </c:dLbls>
        <c:firstSliceAng val="0"/>
      </c:pieChart>
    </c:plotArea>
    <c:legend>
      <c:legendPos val="r"/>
      <c:layout>
        <c:manualLayout>
          <c:xMode val="edge"/>
          <c:yMode val="edge"/>
          <c:x val="0.48017245353572435"/>
          <c:y val="0.19522131729056091"/>
          <c:w val="0.51115364585556433"/>
          <c:h val="0.71138942387286197"/>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marL="0" algn="ctr" defTabSz="914400" rtl="0" eaLnBrk="1" latinLnBrk="0" hangingPunct="1">
              <a:defRPr sz="1800" b="1" i="0" u="none" strike="noStrike" kern="1200" baseline="0">
                <a:solidFill>
                  <a:schemeClr val="tx1"/>
                </a:solidFill>
                <a:latin typeface="+mn-lt"/>
                <a:ea typeface="+mn-ea"/>
                <a:cs typeface="+mn-cs"/>
              </a:defRPr>
            </a:pPr>
            <a:r>
              <a:rPr lang="ru-RU" sz="2000" b="1" kern="1200" dirty="0">
                <a:solidFill>
                  <a:schemeClr val="accent3">
                    <a:lumMod val="50000"/>
                  </a:schemeClr>
                </a:solidFill>
                <a:latin typeface="+mn-lt"/>
                <a:ea typeface="+mn-ea"/>
                <a:cs typeface="+mn-cs"/>
              </a:rPr>
              <a:t>Структура неналоговых доходов  бюджета Павловского муниципального района в 2024 году, тыс. рублей</a:t>
            </a:r>
          </a:p>
        </c:rich>
      </c:tx>
      <c:layout>
        <c:manualLayout>
          <c:xMode val="edge"/>
          <c:yMode val="edge"/>
          <c:x val="0.27236000293571838"/>
          <c:y val="0"/>
        </c:manualLayout>
      </c:layout>
      <c:overlay val="0"/>
      <c:spPr>
        <a:noFill/>
        <a:ln>
          <a:noFill/>
        </a:ln>
        <a:effectLst/>
      </c:spPr>
      <c:txPr>
        <a:bodyPr rot="0" spcFirstLastPara="1" vertOverflow="ellipsis" vert="horz" wrap="square" anchor="ctr" anchorCtr="1"/>
        <a:lstStyle/>
        <a:p>
          <a:pPr marL="0" algn="ctr" defTabSz="914400" rtl="0" eaLnBrk="1" latinLnBrk="0" hangingPunct="1">
            <a:defRPr sz="1800" b="1" i="0" u="none" strike="noStrike" kern="1200" baseline="0">
              <a:solidFill>
                <a:schemeClr val="tx1"/>
              </a:solidFill>
              <a:latin typeface="+mn-lt"/>
              <a:ea typeface="+mn-ea"/>
              <a:cs typeface="+mn-cs"/>
            </a:defRPr>
          </a:pPr>
          <a:endParaRPr lang="ru-RU"/>
        </a:p>
      </c:txPr>
    </c:title>
    <c:autoTitleDeleted val="0"/>
    <c:view3D>
      <c:rotX val="30"/>
      <c:rotY val="0"/>
      <c:rAngAx val="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7194225721784804E-2"/>
          <c:y val="0.19816389209130791"/>
          <c:w val="0.56140397230639161"/>
          <c:h val="0.77033654599953705"/>
        </c:manualLayout>
      </c:layout>
      <c:pie3DChart>
        <c:varyColors val="1"/>
        <c:dLbls>
          <c:showLegendKey val="0"/>
          <c:showVal val="0"/>
          <c:showCatName val="0"/>
          <c:showSerName val="0"/>
          <c:showPercent val="0"/>
          <c:showBubbleSize val="0"/>
          <c:showLeaderLines val="0"/>
        </c:dLbls>
      </c:pie3DChart>
      <c:spPr>
        <a:noFill/>
        <a:ln w="25400">
          <a:noFill/>
        </a:ln>
        <a:effectLst/>
      </c:spPr>
    </c:plotArea>
    <c:legend>
      <c:legendPos val="r"/>
      <c:layout>
        <c:manualLayout>
          <c:xMode val="edge"/>
          <c:yMode val="edge"/>
          <c:x val="0.65335150682729271"/>
          <c:y val="0.42448881715471726"/>
          <c:w val="0.33954749107147036"/>
          <c:h val="0.5723580355084174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accent4">
                  <a:lumMod val="50000"/>
                </a:schemeClr>
              </a:solidFill>
              <a:latin typeface="+mn-lt"/>
              <a:ea typeface="+mn-ea"/>
              <a:cs typeface="+mn-cs"/>
            </a:defRPr>
          </a:pPr>
          <a:endParaRPr lang="ru-RU"/>
        </a:p>
      </c:txPr>
    </c:legend>
    <c:plotVisOnly val="1"/>
    <c:dispBlanksAs val="zero"/>
    <c:showDLblsOverMax val="0"/>
  </c:chart>
  <c:spPr>
    <a:noFill/>
    <a:ln w="15875" cap="flat" cmpd="sng" algn="ctr">
      <a:noFill/>
      <a:prstDash val="solid"/>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ru-RU" dirty="0">
                <a:solidFill>
                  <a:schemeClr val="accent3">
                    <a:lumMod val="50000"/>
                  </a:schemeClr>
                </a:solidFill>
              </a:rPr>
              <a:t>Структура  неналоговых доходов  бюджета Павловского муниципального района  на 2025 год, тыс. рублей</a:t>
            </a:r>
          </a:p>
        </c:rich>
      </c:tx>
      <c:layout>
        <c:manualLayout>
          <c:xMode val="edge"/>
          <c:yMode val="edge"/>
          <c:x val="0.13770222104968918"/>
          <c:y val="6.3294717329330074E-4"/>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ru-RU"/>
        </a:p>
      </c:txPr>
    </c:title>
    <c:autoTitleDeleted val="0"/>
    <c:view3D>
      <c:rotX val="30"/>
      <c:rotY val="0"/>
      <c:rAngAx val="0"/>
      <c:perspective val="0"/>
    </c:view3D>
    <c:floor>
      <c:thickness val="0"/>
      <c:spPr>
        <a:noFill/>
        <a:ln w="12700" cap="flat" cmpd="sng" algn="ctr">
          <a:solidFill>
            <a:schemeClr val="tx1">
              <a:tint val="75000"/>
              <a:shade val="70000"/>
              <a:satMod val="150000"/>
            </a:schemeClr>
          </a:solidFill>
          <a:prstDash val="solid"/>
          <a:round/>
        </a:ln>
        <a:effectLst/>
        <a:sp3d contourW="12700">
          <a:contourClr>
            <a:schemeClr val="tx1">
              <a:tint val="75000"/>
              <a:shade val="70000"/>
              <a:satMod val="150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7194240146774756E-2"/>
          <c:y val="0.16479041662768276"/>
          <c:w val="0.6040138258350195"/>
          <c:h val="0.82890237081020557"/>
        </c:manualLayout>
      </c:layout>
      <c:pie3DChart>
        <c:varyColors val="1"/>
        <c:ser>
          <c:idx val="0"/>
          <c:order val="0"/>
          <c:explosion val="1"/>
          <c:dPt>
            <c:idx val="0"/>
            <c:bubble3D val="0"/>
            <c:explosion val="5"/>
            <c:spPr>
              <a:solidFill>
                <a:schemeClr val="accent1"/>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1-3A83-4E34-9E06-5EB750C003FD}"/>
              </c:ext>
            </c:extLst>
          </c:dPt>
          <c:dPt>
            <c:idx val="1"/>
            <c:bubble3D val="0"/>
            <c:spPr>
              <a:solidFill>
                <a:schemeClr val="accent2"/>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2-3A83-4E34-9E06-5EB750C003FD}"/>
              </c:ext>
            </c:extLst>
          </c:dPt>
          <c:dPt>
            <c:idx val="2"/>
            <c:bubble3D val="0"/>
            <c:explosion val="7"/>
            <c:spPr>
              <a:solidFill>
                <a:schemeClr val="accent3"/>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4-3A83-4E34-9E06-5EB750C003FD}"/>
              </c:ext>
            </c:extLst>
          </c:dPt>
          <c:dPt>
            <c:idx val="3"/>
            <c:bubble3D val="0"/>
            <c:explosion val="0"/>
            <c:spPr>
              <a:solidFill>
                <a:schemeClr val="accent4"/>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6-3A83-4E34-9E06-5EB750C003FD}"/>
              </c:ext>
            </c:extLst>
          </c:dPt>
          <c:dPt>
            <c:idx val="4"/>
            <c:bubble3D val="0"/>
            <c:spPr>
              <a:solidFill>
                <a:schemeClr val="accent5"/>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7-3A83-4E34-9E06-5EB750C003FD}"/>
              </c:ext>
            </c:extLst>
          </c:dPt>
          <c:dLbls>
            <c:dLbl>
              <c:idx val="0"/>
              <c:layout>
                <c:manualLayout>
                  <c:x val="5.5168856223198483E-2"/>
                  <c:y val="-9.3245557420076744E-2"/>
                </c:manualLayout>
              </c:layout>
              <c:tx>
                <c:rich>
                  <a:bodyPr rot="0" spcFirstLastPara="1" vertOverflow="ellipsis" vert="horz" wrap="square" anchor="ctr" anchorCtr="1"/>
                  <a:lstStyle/>
                  <a:p>
                    <a:pPr>
                      <a:defRPr sz="1400" b="0" i="0" u="none" strike="noStrike" kern="1200" baseline="0">
                        <a:solidFill>
                          <a:schemeClr val="accent3">
                            <a:lumMod val="50000"/>
                          </a:schemeClr>
                        </a:solidFill>
                        <a:latin typeface="+mn-lt"/>
                        <a:ea typeface="Calibri"/>
                        <a:cs typeface="Calibri"/>
                      </a:defRPr>
                    </a:pPr>
                    <a:r>
                      <a:rPr lang="en-US" sz="1400" dirty="0">
                        <a:solidFill>
                          <a:schemeClr val="accent3">
                            <a:lumMod val="50000"/>
                          </a:schemeClr>
                        </a:solidFill>
                        <a:latin typeface="+mn-lt"/>
                      </a:rPr>
                      <a:t>2</a:t>
                    </a:r>
                    <a:r>
                      <a:rPr lang="en-US" sz="1200" dirty="0">
                        <a:solidFill>
                          <a:schemeClr val="accent3">
                            <a:lumMod val="50000"/>
                          </a:schemeClr>
                        </a:solidFill>
                      </a:rPr>
                      <a:t>1642,0</a:t>
                    </a:r>
                    <a:endParaRPr lang="en-US" dirty="0"/>
                  </a:p>
                </c:rich>
              </c:tx>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Calibri"/>
                      <a:cs typeface="Calibri"/>
                    </a:defRPr>
                  </a:pPr>
                  <a:endParaRPr lang="ru-RU"/>
                </a:p>
              </c:txPr>
              <c:dLblPos val="bestFit"/>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3A83-4E34-9E06-5EB750C003FD}"/>
                </c:ext>
              </c:extLst>
            </c:dLbl>
            <c:dLbl>
              <c:idx val="1"/>
              <c:layout>
                <c:manualLayout>
                  <c:x val="-0.11181295759082745"/>
                  <c:y val="0.11279960563305244"/>
                </c:manualLayout>
              </c:layout>
              <c:tx>
                <c:rich>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r>
                      <a:rPr lang="en-US" sz="1400" dirty="0">
                        <a:latin typeface="+mn-lt"/>
                      </a:rPr>
                      <a:t>4</a:t>
                    </a:r>
                    <a:r>
                      <a:rPr lang="en-US" dirty="0"/>
                      <a:t>260,0</a:t>
                    </a:r>
                  </a:p>
                </c:rich>
              </c:tx>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3A83-4E34-9E06-5EB750C003FD}"/>
                </c:ext>
              </c:extLst>
            </c:dLbl>
            <c:dLbl>
              <c:idx val="2"/>
              <c:layout>
                <c:manualLayout>
                  <c:x val="-8.9813510153336096E-3"/>
                  <c:y val="0.14607120810406321"/>
                </c:manualLayout>
              </c:layout>
              <c:tx>
                <c:rich>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r>
                      <a:rPr lang="en-US" sz="1400" dirty="0">
                        <a:latin typeface="+mn-lt"/>
                      </a:rPr>
                      <a:t>4</a:t>
                    </a:r>
                    <a:r>
                      <a:rPr lang="en-US" dirty="0"/>
                      <a:t>4520,4</a:t>
                    </a:r>
                  </a:p>
                </c:rich>
              </c:tx>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3A83-4E34-9E06-5EB750C003FD}"/>
                </c:ext>
              </c:extLst>
            </c:dLbl>
            <c:dLbl>
              <c:idx val="3"/>
              <c:layout>
                <c:manualLayout>
                  <c:x val="-2.6640419947506606E-2"/>
                  <c:y val="-3.4834414733691255E-2"/>
                </c:manualLayout>
              </c:layout>
              <c:tx>
                <c:rich>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r>
                      <a:rPr lang="en-US" sz="1400" dirty="0">
                        <a:latin typeface="+mn-lt"/>
                      </a:rPr>
                      <a:t>6</a:t>
                    </a:r>
                    <a:r>
                      <a:rPr lang="en-US" dirty="0"/>
                      <a:t>00,0</a:t>
                    </a:r>
                  </a:p>
                </c:rich>
              </c:tx>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3A83-4E34-9E06-5EB750C003FD}"/>
                </c:ext>
              </c:extLst>
            </c:dLbl>
            <c:dLbl>
              <c:idx val="4"/>
              <c:layout>
                <c:manualLayout>
                  <c:x val="6.1573007321453314E-2"/>
                  <c:y val="-4.9639607231837295E-2"/>
                </c:manualLayout>
              </c:layout>
              <c:tx>
                <c:rich>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r>
                      <a:rPr lang="en-US" sz="1400" dirty="0">
                        <a:latin typeface="+mn-lt"/>
                      </a:rPr>
                      <a:t>9</a:t>
                    </a:r>
                    <a:r>
                      <a:rPr lang="en-US" dirty="0"/>
                      <a:t>34,0</a:t>
                    </a:r>
                  </a:p>
                </c:rich>
              </c:tx>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3A83-4E34-9E06-5EB750C003FD}"/>
                </c:ext>
              </c:extLst>
            </c:dLbl>
            <c:dLbl>
              <c:idx val="7"/>
              <c:layout>
                <c:manualLayout>
                  <c:x val="1.3811118735265986E-2"/>
                  <c:y val="-1.3437706251630845E-2"/>
                </c:manualLayout>
              </c:layout>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AC7-4644-9CBC-DEBB1B81BA3D}"/>
                </c:ext>
              </c:extLst>
            </c:dLbl>
            <c:dLbl>
              <c:idx val="9"/>
              <c:layout>
                <c:manualLayout>
                  <c:x val="-1.3698228403071704E-2"/>
                  <c:y val="-3.2345474359564773E-2"/>
                </c:manualLayout>
              </c:layout>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AC7-4644-9CBC-DEBB1B81BA3D}"/>
                </c:ext>
              </c:extLst>
            </c:dLbl>
            <c:dLbl>
              <c:idx val="10"/>
              <c:layout>
                <c:manualLayout>
                  <c:x val="-3.4008014420975737E-2"/>
                  <c:y val="-1.7977774707986133E-2"/>
                </c:manualLayout>
              </c:layout>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AC7-4644-9CBC-DEBB1B81BA3D}"/>
                </c:ext>
              </c:extLst>
            </c:dLbl>
            <c:dLbl>
              <c:idx val="11"/>
              <c:layout>
                <c:manualLayout>
                  <c:x val="5.1446060614295539E-4"/>
                  <c:y val="-4.8679529093950881E-2"/>
                </c:manualLayout>
              </c:layout>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AC7-4644-9CBC-DEBB1B81BA3D}"/>
                </c:ext>
              </c:extLst>
            </c:dLbl>
            <c:dLbl>
              <c:idx val="12"/>
              <c:layout>
                <c:manualLayout>
                  <c:x val="2.8886903589165364E-2"/>
                  <c:y val="-4.6242881920461734E-2"/>
                </c:manualLayout>
              </c:layout>
              <c:numFmt formatCode="0.0%" sourceLinked="0"/>
              <c:spPr>
                <a:noFill/>
                <a:ln>
                  <a:noFill/>
                </a:ln>
                <a:effectLst/>
              </c:spPr>
              <c:txPr>
                <a:bodyPr rot="0" spcFirstLastPara="1" vertOverflow="ellipsis" vert="horz" wrap="square" anchor="ctr" anchorCtr="1"/>
                <a:lstStyle/>
                <a:p>
                  <a:pPr>
                    <a:defRPr sz="14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AC7-4644-9CBC-DEBB1B81BA3D}"/>
                </c:ext>
              </c:extLst>
            </c:dLbl>
            <c:numFmt formatCode="0.0%" sourceLinked="0"/>
            <c:spPr>
              <a:noFill/>
              <a:ln w="25400">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3">
                        <a:lumMod val="50000"/>
                      </a:schemeClr>
                    </a:solidFill>
                    <a:latin typeface="+mn-lt"/>
                    <a:ea typeface="+mn-ea"/>
                    <a:cs typeface="+mn-cs"/>
                  </a:defRPr>
                </a:pPr>
                <a:endParaRPr lang="ru-RU"/>
              </a:p>
            </c:txPr>
            <c:showLegendKey val="0"/>
            <c:showVal val="1"/>
            <c:showCatName val="0"/>
            <c:showSerName val="0"/>
            <c:showPercent val="0"/>
            <c:showBubbleSize val="0"/>
            <c:showLeaderLines val="1"/>
            <c:leaderLines>
              <c:spPr>
                <a:ln w="12700" cap="flat" cmpd="sng" algn="ctr">
                  <a:solidFill>
                    <a:schemeClr val="tx1">
                      <a:shade val="70000"/>
                      <a:satMod val="150000"/>
                    </a:schemeClr>
                  </a:solidFill>
                  <a:prstDash val="solid"/>
                  <a:round/>
                </a:ln>
                <a:effectLst/>
              </c:spPr>
            </c:leaderLines>
            <c:extLst>
              <c:ext xmlns:c15="http://schemas.microsoft.com/office/drawing/2012/chart" uri="{CE6537A1-D6FC-4f65-9D91-7224C49458BB}"/>
            </c:extLst>
          </c:dLbls>
          <c:cat>
            <c:strRef>
              <c:f>'район структура'!$A$6:$A$10</c:f>
              <c:strCache>
                <c:ptCount val="5"/>
                <c:pt idx="0">
                  <c:v>доходы от использования имущества, находящегося в государственной и муниципальной собственности</c:v>
                </c:pt>
                <c:pt idx="1">
                  <c:v>платежи при пользовании природными ресурсами</c:v>
                </c:pt>
                <c:pt idx="2">
                  <c:v>доходы от оказания платных услуг и компенсации затрат государства</c:v>
                </c:pt>
                <c:pt idx="3">
                  <c:v>штрафы, санкции, возмещение ущерба</c:v>
                </c:pt>
                <c:pt idx="4">
                  <c:v>прочие неналоговые доходы</c:v>
                </c:pt>
              </c:strCache>
            </c:strRef>
          </c:cat>
          <c:val>
            <c:numRef>
              <c:f>'район структура'!$B$6:$B$10</c:f>
              <c:numCache>
                <c:formatCode>General</c:formatCode>
                <c:ptCount val="5"/>
                <c:pt idx="0">
                  <c:v>23038.9</c:v>
                </c:pt>
                <c:pt idx="1">
                  <c:v>4084</c:v>
                </c:pt>
                <c:pt idx="2">
                  <c:v>38630</c:v>
                </c:pt>
                <c:pt idx="3">
                  <c:v>900</c:v>
                </c:pt>
                <c:pt idx="4">
                  <c:v>1592</c:v>
                </c:pt>
              </c:numCache>
            </c:numRef>
          </c:val>
          <c:extLst>
            <c:ext xmlns:c16="http://schemas.microsoft.com/office/drawing/2014/chart" uri="{C3380CC4-5D6E-409C-BE32-E72D297353CC}">
              <c16:uniqueId val="{0000000D-3A83-4E34-9E06-5EB750C003FD}"/>
            </c:ext>
          </c:extLst>
        </c:ser>
        <c:dLbls>
          <c:showLegendKey val="0"/>
          <c:showVal val="0"/>
          <c:showCatName val="0"/>
          <c:showSerName val="0"/>
          <c:showPercent val="0"/>
          <c:showBubbleSize val="0"/>
          <c:showLeaderLines val="1"/>
        </c:dLbls>
      </c:pie3DChart>
      <c:spPr>
        <a:noFill/>
        <a:ln w="25400">
          <a:noFill/>
        </a:ln>
        <a:effectLst/>
      </c:spPr>
    </c:plotArea>
    <c:legend>
      <c:legendPos val="r"/>
      <c:legendEntry>
        <c:idx val="2"/>
        <c:txPr>
          <a:bodyPr rot="0" spcFirstLastPara="1" vertOverflow="ellipsis" vert="horz" wrap="square" anchor="ctr" anchorCtr="1"/>
          <a:lstStyle/>
          <a:p>
            <a:pPr>
              <a:defRPr sz="1100" b="0" i="0" u="none" strike="noStrike" kern="900" baseline="0">
                <a:solidFill>
                  <a:schemeClr val="accent3">
                    <a:lumMod val="50000"/>
                  </a:schemeClr>
                </a:solidFill>
                <a:latin typeface="+mn-lt"/>
                <a:ea typeface="+mn-ea"/>
                <a:cs typeface="+mn-cs"/>
              </a:defRPr>
            </a:pPr>
            <a:endParaRPr lang="ru-RU"/>
          </a:p>
        </c:txPr>
      </c:legendEntry>
      <c:layout>
        <c:manualLayout>
          <c:xMode val="edge"/>
          <c:yMode val="edge"/>
          <c:x val="0.65868753937323099"/>
          <c:y val="0.41073924064191908"/>
          <c:w val="0.33295965833831381"/>
          <c:h val="0.5771685813863418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accent3">
                  <a:lumMod val="50000"/>
                </a:schemeClr>
              </a:solidFill>
              <a:latin typeface="+mn-lt"/>
              <a:ea typeface="+mn-ea"/>
              <a:cs typeface="+mn-cs"/>
            </a:defRPr>
          </a:pPr>
          <a:endParaRPr lang="ru-RU"/>
        </a:p>
      </c:txPr>
    </c:legend>
    <c:plotVisOnly val="1"/>
    <c:dispBlanksAs val="zero"/>
    <c:showDLblsOverMax val="0"/>
  </c:chart>
  <c:spPr>
    <a:noFill/>
    <a:ln w="12700" cap="flat" cmpd="sng" algn="ctr">
      <a:noFill/>
      <a:prstDash val="solid"/>
    </a:ln>
    <a:effectLst/>
  </c:spPr>
  <c:txPr>
    <a:bodyPr/>
    <a:lstStyle/>
    <a:p>
      <a:pPr>
        <a:defRPr/>
      </a:pPr>
      <a:endParaRPr lang="ru-RU"/>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9429454343408201"/>
          <c:y val="0.22264538245444424"/>
          <c:w val="0.61207610242749655"/>
          <c:h val="0.7631743838374212"/>
        </c:manualLayout>
      </c:layout>
      <c:pie3DChart>
        <c:varyColors val="1"/>
        <c:dLbls>
          <c:showLegendKey val="0"/>
          <c:showVal val="0"/>
          <c:showCatName val="1"/>
          <c:showSerName val="0"/>
          <c:showPercent val="0"/>
          <c:showBubbleSize val="0"/>
          <c:showLeaderLines val="0"/>
        </c:dLbls>
      </c:pie3DChart>
      <c:spPr>
        <a:noFill/>
        <a:ln w="25400">
          <a:noFill/>
        </a:ln>
        <a:effectLst/>
      </c:spPr>
    </c:plotArea>
    <c:plotVisOnly val="1"/>
    <c:dispBlanksAs val="zero"/>
    <c:showDLblsOverMax val="0"/>
  </c:chart>
  <c:spPr>
    <a:noFill/>
    <a:ln>
      <a:noFill/>
    </a:ln>
    <a:effectLst/>
  </c:spPr>
  <c:txPr>
    <a:bodyPr/>
    <a:lstStyle/>
    <a:p>
      <a:pPr>
        <a:defRPr/>
      </a:pPr>
      <a:endParaRPr lang="ru-RU"/>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644"/>
          <c:h val="0.7631743838374212"/>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r"/>
      <c:layout>
        <c:manualLayout>
          <c:xMode val="edge"/>
          <c:yMode val="edge"/>
          <c:x val="2.6344362430250793E-2"/>
          <c:y val="0.7716335680911206"/>
          <c:w val="0.95050459648344665"/>
          <c:h val="0.22012050783196027"/>
        </c:manualLayout>
      </c:layout>
      <c:overlay val="0"/>
      <c:txPr>
        <a:bodyPr/>
        <a:lstStyle/>
        <a:p>
          <a:pPr>
            <a:defRPr sz="1400" b="0" i="0" u="none" strike="noStrike" baseline="0">
              <a:solidFill>
                <a:schemeClr val="accent4">
                  <a:lumMod val="50000"/>
                </a:schemeClr>
              </a:solidFill>
              <a:latin typeface="+mn-lt"/>
              <a:ea typeface="Calibri"/>
              <a:cs typeface="Calibri"/>
            </a:defRPr>
          </a:pPr>
          <a:endParaRPr lang="ru-RU"/>
        </a:p>
      </c:txPr>
    </c:legend>
    <c:plotVisOnly val="1"/>
    <c:dispBlanksAs val="zero"/>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644"/>
          <c:h val="0.7631743838374212"/>
        </c:manualLayout>
      </c:layout>
      <c:pie3DChart>
        <c:varyColors val="1"/>
        <c:ser>
          <c:idx val="0"/>
          <c:order val="0"/>
          <c:tx>
            <c:strRef>
              <c:f>безвозмездные!$B$2:$B$5</c:f>
              <c:strCache>
                <c:ptCount val="1"/>
                <c:pt idx="0">
                  <c:v>2025 оценка</c:v>
                </c:pt>
              </c:strCache>
            </c:strRef>
          </c:tx>
          <c:explosion val="25"/>
          <c:dPt>
            <c:idx val="1"/>
            <c:bubble3D val="0"/>
            <c:explosion val="13"/>
            <c:extLst>
              <c:ext xmlns:c16="http://schemas.microsoft.com/office/drawing/2014/chart" uri="{C3380CC4-5D6E-409C-BE32-E72D297353CC}">
                <c16:uniqueId val="{00000000-6B04-4308-A368-604DA19F5566}"/>
              </c:ext>
            </c:extLst>
          </c:dPt>
          <c:dPt>
            <c:idx val="2"/>
            <c:bubble3D val="0"/>
            <c:explosion val="11"/>
            <c:extLst>
              <c:ext xmlns:c16="http://schemas.microsoft.com/office/drawing/2014/chart" uri="{C3380CC4-5D6E-409C-BE32-E72D297353CC}">
                <c16:uniqueId val="{00000001-6B04-4308-A368-604DA19F5566}"/>
              </c:ext>
            </c:extLst>
          </c:dPt>
          <c:dPt>
            <c:idx val="3"/>
            <c:bubble3D val="0"/>
            <c:explosion val="18"/>
            <c:extLst>
              <c:ext xmlns:c16="http://schemas.microsoft.com/office/drawing/2014/chart" uri="{C3380CC4-5D6E-409C-BE32-E72D297353CC}">
                <c16:uniqueId val="{00000002-6B04-4308-A368-604DA19F5566}"/>
              </c:ext>
            </c:extLst>
          </c:dPt>
          <c:dLbls>
            <c:dLbl>
              <c:idx val="0"/>
              <c:layout>
                <c:manualLayout>
                  <c:x val="7.8389680315670993E-2"/>
                  <c:y val="-3.6604815702385191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B04-4308-A368-604DA19F5566}"/>
                </c:ext>
              </c:extLst>
            </c:dLbl>
            <c:dLbl>
              <c:idx val="1"/>
              <c:layout>
                <c:manualLayout>
                  <c:x val="8.362552786449777E-2"/>
                  <c:y val="-3.3150473582106502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B04-4308-A368-604DA19F5566}"/>
                </c:ext>
              </c:extLst>
            </c:dLbl>
            <c:dLbl>
              <c:idx val="2"/>
              <c:layout>
                <c:manualLayout>
                  <c:x val="-0.22782353483769804"/>
                  <c:y val="-7.6088615065712781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B04-4308-A368-604DA19F5566}"/>
                </c:ext>
              </c:extLst>
            </c:dLbl>
            <c:dLbl>
              <c:idx val="3"/>
              <c:layout>
                <c:manualLayout>
                  <c:x val="-0.11194029850746244"/>
                  <c:y val="-0.15380736258194713"/>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B04-4308-A368-604DA19F5566}"/>
                </c:ext>
              </c:extLst>
            </c:dLbl>
            <c:dLbl>
              <c:idx val="4"/>
              <c:layout>
                <c:manualLayout>
                  <c:x val="-8.4036958856423729E-3"/>
                  <c:y val="-0.10170134494110655"/>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B04-4308-A368-604DA19F5566}"/>
                </c:ext>
              </c:extLst>
            </c:dLbl>
            <c:dLbl>
              <c:idx val="5"/>
              <c:layout>
                <c:manualLayout>
                  <c:x val="0.19274483660788436"/>
                  <c:y val="-5.0044233981242012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B04-4308-A368-604DA19F5566}"/>
                </c:ext>
              </c:extLst>
            </c:dLbl>
            <c:spPr>
              <a:noFill/>
              <a:ln>
                <a:noFill/>
              </a:ln>
              <a:effectLst/>
            </c:spPr>
            <c:txPr>
              <a:bodyPr/>
              <a:lstStyle/>
              <a:p>
                <a:pPr>
                  <a:defRPr sz="1800">
                    <a:solidFill>
                      <a:schemeClr val="accent3">
                        <a:lumMod val="50000"/>
                      </a:schemeClr>
                    </a:solidFill>
                  </a:defRPr>
                </a:pPr>
                <a:endParaRPr lang="ru-RU"/>
              </a:p>
            </c:txPr>
            <c:showLegendKey val="1"/>
            <c:showVal val="1"/>
            <c:showCatName val="0"/>
            <c:showSerName val="0"/>
            <c:showPercent val="0"/>
            <c:showBubbleSize val="0"/>
            <c:showLeaderLines val="1"/>
            <c:extLst>
              <c:ext xmlns:c15="http://schemas.microsoft.com/office/drawing/2012/chart" uri="{CE6537A1-D6FC-4f65-9D91-7224C49458BB}"/>
            </c:extLst>
          </c:dLbls>
          <c:cat>
            <c:strRef>
              <c:f>безвозмездные!$A$7:$A$11</c:f>
              <c:strCache>
                <c:ptCount val="5"/>
                <c:pt idx="0">
                  <c:v>Дотации из вышестоящих бюджетов</c:v>
                </c:pt>
                <c:pt idx="1">
                  <c:v>Субсидии из вышестоящих бюджетов
</c:v>
                </c:pt>
                <c:pt idx="2">
                  <c:v>Субвенции из вышестоящих бюджетов </c:v>
                </c:pt>
                <c:pt idx="3">
                  <c:v>Иные межбюджетные трансферты</c:v>
                </c:pt>
                <c:pt idx="4">
                  <c:v>Прочие безвозмездные поступления</c:v>
                </c:pt>
              </c:strCache>
            </c:strRef>
          </c:cat>
          <c:val>
            <c:numRef>
              <c:f>безвозмездные!$B$7:$B$11</c:f>
              <c:numCache>
                <c:formatCode>#,##0.0</c:formatCode>
                <c:ptCount val="5"/>
                <c:pt idx="0" formatCode="#,##0.00">
                  <c:v>188902</c:v>
                </c:pt>
                <c:pt idx="1">
                  <c:v>653108.70000000007</c:v>
                </c:pt>
                <c:pt idx="2">
                  <c:v>659227.30000000005</c:v>
                </c:pt>
                <c:pt idx="3">
                  <c:v>138356.59999999998</c:v>
                </c:pt>
                <c:pt idx="4">
                  <c:v>183084.9</c:v>
                </c:pt>
              </c:numCache>
            </c:numRef>
          </c:val>
          <c:extLst>
            <c:ext xmlns:c16="http://schemas.microsoft.com/office/drawing/2014/chart" uri="{C3380CC4-5D6E-409C-BE32-E72D297353CC}">
              <c16:uniqueId val="{00000006-6B04-4308-A368-604DA19F5566}"/>
            </c:ext>
          </c:extLst>
        </c:ser>
        <c:dLbls>
          <c:showLegendKey val="0"/>
          <c:showVal val="0"/>
          <c:showCatName val="0"/>
          <c:showSerName val="0"/>
          <c:showPercent val="0"/>
          <c:showBubbleSize val="0"/>
          <c:showLeaderLines val="1"/>
        </c:dLbls>
      </c:pie3DChart>
    </c:plotArea>
    <c:legend>
      <c:legendPos val="r"/>
      <c:legendEntry>
        <c:idx val="0"/>
        <c:txPr>
          <a:bodyPr/>
          <a:lstStyle/>
          <a:p>
            <a:pPr>
              <a:defRPr sz="1400" baseline="0">
                <a:solidFill>
                  <a:schemeClr val="accent3">
                    <a:lumMod val="50000"/>
                  </a:schemeClr>
                </a:solidFill>
              </a:defRPr>
            </a:pPr>
            <a:endParaRPr lang="ru-RU"/>
          </a:p>
        </c:txPr>
      </c:legendEntry>
      <c:layout>
        <c:manualLayout>
          <c:xMode val="edge"/>
          <c:yMode val="edge"/>
          <c:x val="0"/>
          <c:y val="0.77015347161235714"/>
          <c:w val="0.99932113197739947"/>
          <c:h val="0.22875459856361077"/>
        </c:manualLayout>
      </c:layout>
      <c:overlay val="0"/>
      <c:txPr>
        <a:bodyPr/>
        <a:lstStyle/>
        <a:p>
          <a:pPr>
            <a:defRPr sz="1400" baseline="0">
              <a:solidFill>
                <a:schemeClr val="accent3">
                  <a:lumMod val="50000"/>
                </a:schemeClr>
              </a:solidFill>
            </a:defRPr>
          </a:pPr>
          <a:endParaRPr lang="ru-RU"/>
        </a:p>
      </c:txPr>
    </c:legend>
    <c:plotVisOnly val="1"/>
    <c:dispBlanksAs val="zero"/>
    <c:showDLblsOverMax val="0"/>
  </c:chart>
  <c:spPr>
    <a:noFill/>
    <a:ln>
      <a:noFill/>
    </a:ln>
  </c:spPr>
  <c:txPr>
    <a:bodyPr/>
    <a:lstStyle/>
    <a:p>
      <a:pPr>
        <a:defRPr sz="1800"/>
      </a:pPr>
      <a:endParaRPr lang="ru-RU"/>
    </a:p>
  </c:txPr>
  <c:externalData r:id="rId1">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11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1">
      <a:schemeClr val="lt1"/>
    </cs:lnRef>
    <cs:fillRef idx="1">
      <cs:styleClr val="auto"/>
    </cs:fillRef>
    <cs:effectRef idx="1">
      <a:schemeClr val="dk1"/>
    </cs:effectRef>
    <cs:fontRef idx="minor">
      <a:schemeClr val="tx1"/>
    </cs:fontRef>
    <cs:spPr>
      <a:ln>
        <a:round/>
      </a:ln>
    </cs:spPr>
  </cs:dataPoint>
  <cs:dataPoint3D>
    <cs:lnRef idx="1">
      <a:schemeClr val="lt1"/>
    </cs:lnRef>
    <cs:fillRef idx="1">
      <cs:styleClr val="auto"/>
    </cs:fillRef>
    <cs:effectRef idx="1">
      <a:schemeClr val="dk1"/>
    </cs:effectRef>
    <cs:fontRef idx="minor">
      <a:schemeClr val="tx1"/>
    </cs:fontRef>
    <cs:spPr>
      <a:ln>
        <a:round/>
      </a:ln>
    </cs:spPr>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1">
      <cs:styleClr val="auto"/>
    </cs:fillRef>
    <cs:effectRef idx="1">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1">
      <a:schemeClr val="dk1"/>
    </cs:effectRef>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1">
      <a:schemeClr val="dk1"/>
    </cs:effectRef>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1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1">
      <a:schemeClr val="lt1"/>
    </cs:lnRef>
    <cs:fillRef idx="1">
      <cs:styleClr val="auto"/>
    </cs:fillRef>
    <cs:effectRef idx="1">
      <a:schemeClr val="dk1"/>
    </cs:effectRef>
    <cs:fontRef idx="minor">
      <a:schemeClr val="tx1"/>
    </cs:fontRef>
    <cs:spPr>
      <a:ln>
        <a:round/>
      </a:ln>
    </cs:spPr>
  </cs:dataPoint>
  <cs:dataPoint3D>
    <cs:lnRef idx="1">
      <a:schemeClr val="lt1"/>
    </cs:lnRef>
    <cs:fillRef idx="1">
      <cs:styleClr val="auto"/>
    </cs:fillRef>
    <cs:effectRef idx="1">
      <a:schemeClr val="dk1"/>
    </cs:effectRef>
    <cs:fontRef idx="minor">
      <a:schemeClr val="tx1"/>
    </cs:fontRef>
    <cs:spPr>
      <a:ln>
        <a:round/>
      </a:ln>
    </cs:spPr>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1">
      <cs:styleClr val="auto"/>
    </cs:fillRef>
    <cs:effectRef idx="1">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1">
      <a:schemeClr val="dk1"/>
    </cs:effectRef>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1">
      <a:schemeClr val="dk1"/>
    </cs:effectRef>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image" Target="../media/image5.jpeg"/><Relationship Id="rId6" Type="http://schemas.openxmlformats.org/officeDocument/2006/relationships/image" Target="../media/image10.jpeg"/><Relationship Id="rId5" Type="http://schemas.openxmlformats.org/officeDocument/2006/relationships/image" Target="../media/image9.pn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image" Target="../media/image1.jpeg"/><Relationship Id="rId6" Type="http://schemas.openxmlformats.org/officeDocument/2006/relationships/image" Target="../media/image9.pn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9F8FE-D0CE-4753-A4F0-7D68457C9CA2}" type="doc">
      <dgm:prSet loTypeId="urn:microsoft.com/office/officeart/2005/8/layout/orgChart1" loCatId="hierarchy" qsTypeId="urn:microsoft.com/office/officeart/2005/8/quickstyle/simple5" qsCatId="simple" csTypeId="urn:microsoft.com/office/officeart/2005/8/colors/accent4_1" csCatId="accent4" phldr="1"/>
      <dgm:spPr/>
      <dgm:t>
        <a:bodyPr/>
        <a:lstStyle/>
        <a:p>
          <a:endParaRPr lang="ru-RU"/>
        </a:p>
      </dgm:t>
    </dgm:pt>
    <dgm:pt modelId="{671CEDCA-1A64-4439-9339-0F688EDE505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800" b="0" dirty="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r>
            <a:rPr lang="ru-RU" sz="1800" b="0" dirty="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dirty="0">
            <a:solidFill>
              <a:schemeClr val="accent3">
                <a:lumMod val="50000"/>
              </a:schemeClr>
            </a:solidFill>
            <a:latin typeface="+mn-lt"/>
          </a:endParaRPr>
        </a:p>
      </dgm:t>
    </dgm:pt>
    <dgm:pt modelId="{3DA66334-1FE0-4407-BAF8-A68A68670F0F}" type="parTrans" cxnId="{625A438F-225C-445F-8340-06C397F699D1}">
      <dgm:prSet/>
      <dgm:spPr/>
      <dgm:t>
        <a:bodyPr/>
        <a:lstStyle/>
        <a:p>
          <a:endParaRPr lang="ru-RU">
            <a:solidFill>
              <a:schemeClr val="accent3">
                <a:lumMod val="50000"/>
              </a:schemeClr>
            </a:solidFill>
          </a:endParaRPr>
        </a:p>
      </dgm:t>
    </dgm:pt>
    <dgm:pt modelId="{D13344E8-16B3-4CA6-9F18-E9BE0D955015}" type="sibTrans" cxnId="{625A438F-225C-445F-8340-06C397F699D1}">
      <dgm:prSet/>
      <dgm:spPr/>
      <dgm:t>
        <a:bodyPr/>
        <a:lstStyle/>
        <a:p>
          <a:endParaRPr lang="ru-RU">
            <a:solidFill>
              <a:schemeClr val="accent3">
                <a:lumMod val="50000"/>
              </a:schemeClr>
            </a:solidFill>
          </a:endParaRPr>
        </a:p>
      </dgm:t>
    </dgm:pt>
    <dgm:pt modelId="{36C854BF-B52A-4BAD-8FE9-F2523999037C}">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nSpc>
              <a:spcPct val="80000"/>
            </a:lnSpc>
          </a:pPr>
          <a:r>
            <a:rPr lang="ru-RU" sz="1600" b="0" dirty="0">
              <a:solidFill>
                <a:schemeClr val="accent3">
                  <a:lumMod val="50000"/>
                </a:schemeClr>
              </a:solidFill>
              <a:effectLst>
                <a:outerShdw blurRad="38100" dist="38100" dir="2700000" algn="tl">
                  <a:srgbClr val="000000">
                    <a:alpha val="43137"/>
                  </a:srgbClr>
                </a:outerShdw>
              </a:effectLst>
              <a:latin typeface="+mn-lt"/>
            </a:rPr>
            <a:t>15</a:t>
          </a:r>
        </a:p>
        <a:p>
          <a:pPr>
            <a:lnSpc>
              <a:spcPct val="80000"/>
            </a:lnSpc>
          </a:pPr>
          <a:r>
            <a:rPr lang="ru-RU" sz="1600" b="0" dirty="0">
              <a:solidFill>
                <a:schemeClr val="accent3">
                  <a:lumMod val="50000"/>
                </a:schemeClr>
              </a:solidFill>
              <a:effectLst>
                <a:outerShdw blurRad="38100" dist="38100" dir="2700000" algn="tl">
                  <a:srgbClr val="000000">
                    <a:alpha val="43137"/>
                  </a:srgbClr>
                </a:outerShdw>
              </a:effectLst>
              <a:latin typeface="+mn-lt"/>
            </a:rPr>
            <a:t>Бюджеты поселений</a:t>
          </a:r>
        </a:p>
      </dgm:t>
    </dgm:pt>
    <dgm:pt modelId="{A582C93F-0081-40A8-BED0-25E907DEE320}" type="parTrans" cxnId="{1436EE6A-3152-4913-9D05-09B699EBBBC5}">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EA5030EB-6210-4CF5-A045-8285AC985F24}" type="sibTrans" cxnId="{1436EE6A-3152-4913-9D05-09B699EBBBC5}">
      <dgm:prSet/>
      <dgm:spPr/>
      <dgm:t>
        <a:bodyPr/>
        <a:lstStyle/>
        <a:p>
          <a:endParaRPr lang="ru-RU">
            <a:solidFill>
              <a:schemeClr val="accent3">
                <a:lumMod val="50000"/>
              </a:schemeClr>
            </a:solidFill>
          </a:endParaRPr>
        </a:p>
      </dgm:t>
    </dgm:pt>
    <dgm:pt modelId="{573A43F8-5390-4AB9-939A-9A152CF500D5}">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rPr>
            <a:t>1</a:t>
          </a:r>
        </a:p>
        <a:p>
          <a:r>
            <a:rPr lang="ru-RU" sz="1600" b="0" dirty="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dgm:t>
    </dgm:pt>
    <dgm:pt modelId="{C18E8504-02DB-4F71-A744-09FDF3D5F9F6}" type="parTrans" cxnId="{23C9464E-C320-42C8-9E6B-190B45773FB3}">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82A33EA7-5FA8-46D7-9A86-402CD82E909E}" type="sibTrans" cxnId="{23C9464E-C320-42C8-9E6B-190B45773FB3}">
      <dgm:prSet/>
      <dgm:spPr/>
      <dgm:t>
        <a:bodyPr/>
        <a:lstStyle/>
        <a:p>
          <a:endParaRPr lang="ru-RU">
            <a:solidFill>
              <a:schemeClr val="accent3">
                <a:lumMod val="50000"/>
              </a:schemeClr>
            </a:solidFill>
          </a:endParaRPr>
        </a:p>
      </dgm:t>
    </dgm:pt>
    <dgm:pt modelId="{98A41FB8-A203-4F63-A6D4-F6486778F23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latin typeface="+mn-lt"/>
            </a:rPr>
            <a:t>14</a:t>
          </a:r>
        </a:p>
        <a:p>
          <a:r>
            <a:rPr lang="ru-RU" sz="1600" b="0" dirty="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gm:t>
    </dgm:pt>
    <dgm:pt modelId="{23C4A419-2499-4A4C-B693-EB52F02321B8}" type="parTrans" cxnId="{C2A3B03B-51FA-460D-BE53-C7FB34A6A9AE}">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FFF4520F-37A5-4DF4-A66E-220886788AC6}" type="sibTrans" cxnId="{C2A3B03B-51FA-460D-BE53-C7FB34A6A9AE}">
      <dgm:prSet/>
      <dgm:spPr/>
      <dgm:t>
        <a:bodyPr/>
        <a:lstStyle/>
        <a:p>
          <a:endParaRPr lang="ru-RU">
            <a:solidFill>
              <a:schemeClr val="accent3">
                <a:lumMod val="50000"/>
              </a:schemeClr>
            </a:solidFill>
          </a:endParaRPr>
        </a:p>
      </dgm:t>
    </dgm:pt>
    <dgm:pt modelId="{E1FB25FE-532A-4A8A-BECE-90E27D2ECBCF}">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p>
      </dgm:t>
    </dgm:pt>
    <dgm:pt modelId="{2E260C23-362A-45BF-B467-97D3E6EDD8DB}" type="parTrans" cxnId="{DC849070-A5C6-4D72-B3B6-AEF7F5EC932A}">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A5DE0721-D802-49A7-B936-D5032F70F988}" type="sibTrans" cxnId="{DC849070-A5C6-4D72-B3B6-AEF7F5EC932A}">
      <dgm:prSet/>
      <dgm:spPr/>
      <dgm:t>
        <a:bodyPr/>
        <a:lstStyle/>
        <a:p>
          <a:endParaRPr lang="ru-RU">
            <a:solidFill>
              <a:schemeClr val="accent3">
                <a:lumMod val="50000"/>
              </a:schemeClr>
            </a:solidFill>
          </a:endParaRPr>
        </a:p>
      </dgm:t>
    </dgm:pt>
    <dgm:pt modelId="{A1726C82-D531-42E5-8812-E10DA5CCC054}" type="pres">
      <dgm:prSet presAssocID="{D939F8FE-D0CE-4753-A4F0-7D68457C9CA2}" presName="hierChild1" presStyleCnt="0">
        <dgm:presLayoutVars>
          <dgm:orgChart val="1"/>
          <dgm:chPref val="1"/>
          <dgm:dir/>
          <dgm:animOne val="branch"/>
          <dgm:animLvl val="lvl"/>
          <dgm:resizeHandles/>
        </dgm:presLayoutVars>
      </dgm:prSet>
      <dgm:spPr/>
    </dgm:pt>
    <dgm:pt modelId="{B921E435-1E1D-41AA-BD26-58B3EBF36ABE}" type="pres">
      <dgm:prSet presAssocID="{671CEDCA-1A64-4439-9339-0F688EDE5058}" presName="hierRoot1" presStyleCnt="0">
        <dgm:presLayoutVars>
          <dgm:hierBranch val="init"/>
        </dgm:presLayoutVars>
      </dgm:prSet>
      <dgm:spPr/>
    </dgm:pt>
    <dgm:pt modelId="{2A54FA65-1CCD-4480-8FE9-A6FFF911B6F5}" type="pres">
      <dgm:prSet presAssocID="{671CEDCA-1A64-4439-9339-0F688EDE5058}" presName="rootComposite1" presStyleCnt="0"/>
      <dgm:spPr/>
    </dgm:pt>
    <dgm:pt modelId="{3CC37B14-09C2-45DC-A84B-D35581AB5892}" type="pres">
      <dgm:prSet presAssocID="{671CEDCA-1A64-4439-9339-0F688EDE5058}" presName="rootText1" presStyleLbl="node0" presStyleIdx="0" presStyleCnt="1" custScaleX="546133" custScaleY="160256" custLinFactX="-100000" custLinFactY="-158366" custLinFactNeighborX="-172009" custLinFactNeighborY="-200000">
        <dgm:presLayoutVars>
          <dgm:chPref val="3"/>
        </dgm:presLayoutVars>
      </dgm:prSet>
      <dgm:spPr/>
    </dgm:pt>
    <dgm:pt modelId="{42F80746-9081-420F-B648-427D4E077787}" type="pres">
      <dgm:prSet presAssocID="{671CEDCA-1A64-4439-9339-0F688EDE5058}" presName="rootConnector1" presStyleLbl="node1" presStyleIdx="0" presStyleCnt="0"/>
      <dgm:spPr/>
    </dgm:pt>
    <dgm:pt modelId="{55ED4E17-FC26-4B8C-B99A-6A2F73C14887}" type="pres">
      <dgm:prSet presAssocID="{671CEDCA-1A64-4439-9339-0F688EDE5058}" presName="hierChild2" presStyleCnt="0"/>
      <dgm:spPr/>
    </dgm:pt>
    <dgm:pt modelId="{BF25AB32-FFAC-4B58-B8E6-83E35D461773}" type="pres">
      <dgm:prSet presAssocID="{A582C93F-0081-40A8-BED0-25E907DEE320}" presName="Name37" presStyleLbl="parChTrans1D2" presStyleIdx="0" presStyleCnt="2"/>
      <dgm:spPr/>
    </dgm:pt>
    <dgm:pt modelId="{31339A48-9B90-4C58-A77B-A2218ECF236A}" type="pres">
      <dgm:prSet presAssocID="{36C854BF-B52A-4BAD-8FE9-F2523999037C}" presName="hierRoot2" presStyleCnt="0">
        <dgm:presLayoutVars>
          <dgm:hierBranch val="init"/>
        </dgm:presLayoutVars>
      </dgm:prSet>
      <dgm:spPr/>
    </dgm:pt>
    <dgm:pt modelId="{FFD78F60-2A2F-4C33-9B31-CE9B73BF06CF}" type="pres">
      <dgm:prSet presAssocID="{36C854BF-B52A-4BAD-8FE9-F2523999037C}" presName="rootComposite" presStyleCnt="0"/>
      <dgm:spPr/>
    </dgm:pt>
    <dgm:pt modelId="{5205DF40-9B9D-44C0-A600-FE41A879693F}" type="pres">
      <dgm:prSet presAssocID="{36C854BF-B52A-4BAD-8FE9-F2523999037C}" presName="rootText" presStyleLbl="node2" presStyleIdx="0" presStyleCnt="2" custScaleX="225838">
        <dgm:presLayoutVars>
          <dgm:chPref val="3"/>
        </dgm:presLayoutVars>
      </dgm:prSet>
      <dgm:spPr/>
    </dgm:pt>
    <dgm:pt modelId="{B1DC1E0F-C4A9-40B2-9D7E-4CBF676C48E5}" type="pres">
      <dgm:prSet presAssocID="{36C854BF-B52A-4BAD-8FE9-F2523999037C}" presName="rootConnector" presStyleLbl="node2" presStyleIdx="0" presStyleCnt="2"/>
      <dgm:spPr/>
    </dgm:pt>
    <dgm:pt modelId="{D1E8D53C-EBF6-4CEC-A865-AC1D5C1C8320}" type="pres">
      <dgm:prSet presAssocID="{36C854BF-B52A-4BAD-8FE9-F2523999037C}" presName="hierChild4" presStyleCnt="0"/>
      <dgm:spPr/>
    </dgm:pt>
    <dgm:pt modelId="{599E31DC-BFF0-4419-9E81-A3F134140454}" type="pres">
      <dgm:prSet presAssocID="{C18E8504-02DB-4F71-A744-09FDF3D5F9F6}" presName="Name37" presStyleLbl="parChTrans1D3" presStyleIdx="0" presStyleCnt="2"/>
      <dgm:spPr/>
    </dgm:pt>
    <dgm:pt modelId="{85F2AE46-9376-4E83-8A52-5BFEF3B0DB64}" type="pres">
      <dgm:prSet presAssocID="{573A43F8-5390-4AB9-939A-9A152CF500D5}" presName="hierRoot2" presStyleCnt="0">
        <dgm:presLayoutVars>
          <dgm:hierBranch val="init"/>
        </dgm:presLayoutVars>
      </dgm:prSet>
      <dgm:spPr/>
    </dgm:pt>
    <dgm:pt modelId="{CDE296DF-11C1-4939-88B3-B913F3297AE9}" type="pres">
      <dgm:prSet presAssocID="{573A43F8-5390-4AB9-939A-9A152CF500D5}" presName="rootComposite" presStyleCnt="0"/>
      <dgm:spPr/>
    </dgm:pt>
    <dgm:pt modelId="{98B99544-7CDE-443D-B0DB-9C3951712EF3}" type="pres">
      <dgm:prSet presAssocID="{573A43F8-5390-4AB9-939A-9A152CF500D5}" presName="rootText" presStyleLbl="node3" presStyleIdx="0" presStyleCnt="2" custScaleX="225737" custScaleY="119265">
        <dgm:presLayoutVars>
          <dgm:chPref val="3"/>
        </dgm:presLayoutVars>
      </dgm:prSet>
      <dgm:spPr/>
    </dgm:pt>
    <dgm:pt modelId="{9C243D79-F902-404F-9BA1-420CEB81113C}" type="pres">
      <dgm:prSet presAssocID="{573A43F8-5390-4AB9-939A-9A152CF500D5}" presName="rootConnector" presStyleLbl="node3" presStyleIdx="0" presStyleCnt="2"/>
      <dgm:spPr/>
    </dgm:pt>
    <dgm:pt modelId="{1BB40F78-B4C7-416D-8155-ED050DA88177}" type="pres">
      <dgm:prSet presAssocID="{573A43F8-5390-4AB9-939A-9A152CF500D5}" presName="hierChild4" presStyleCnt="0"/>
      <dgm:spPr/>
    </dgm:pt>
    <dgm:pt modelId="{85D930D6-EB83-4A21-B223-6A7EC7B8849A}" type="pres">
      <dgm:prSet presAssocID="{573A43F8-5390-4AB9-939A-9A152CF500D5}" presName="hierChild5" presStyleCnt="0"/>
      <dgm:spPr/>
    </dgm:pt>
    <dgm:pt modelId="{ED4E658C-BB82-4A73-A480-FD91A9795CBA}" type="pres">
      <dgm:prSet presAssocID="{23C4A419-2499-4A4C-B693-EB52F02321B8}" presName="Name37" presStyleLbl="parChTrans1D3" presStyleIdx="1" presStyleCnt="2"/>
      <dgm:spPr/>
    </dgm:pt>
    <dgm:pt modelId="{17FB6994-0D37-4B16-9865-6D5098B2B0AE}" type="pres">
      <dgm:prSet presAssocID="{98A41FB8-A203-4F63-A6D4-F6486778F238}" presName="hierRoot2" presStyleCnt="0">
        <dgm:presLayoutVars>
          <dgm:hierBranch val="init"/>
        </dgm:presLayoutVars>
      </dgm:prSet>
      <dgm:spPr/>
    </dgm:pt>
    <dgm:pt modelId="{C4CEF721-2409-4644-85AD-395B0DE1E41F}" type="pres">
      <dgm:prSet presAssocID="{98A41FB8-A203-4F63-A6D4-F6486778F238}" presName="rootComposite" presStyleCnt="0"/>
      <dgm:spPr/>
    </dgm:pt>
    <dgm:pt modelId="{E00FD14B-4291-4D2F-99A5-640B8AE86191}" type="pres">
      <dgm:prSet presAssocID="{98A41FB8-A203-4F63-A6D4-F6486778F238}" presName="rootText" presStyleLbl="node3" presStyleIdx="1" presStyleCnt="2" custScaleX="225737">
        <dgm:presLayoutVars>
          <dgm:chPref val="3"/>
        </dgm:presLayoutVars>
      </dgm:prSet>
      <dgm:spPr/>
    </dgm:pt>
    <dgm:pt modelId="{BC0C1067-CFBC-4DEB-B8D0-5FE56CD2412A}" type="pres">
      <dgm:prSet presAssocID="{98A41FB8-A203-4F63-A6D4-F6486778F238}" presName="rootConnector" presStyleLbl="node3" presStyleIdx="1" presStyleCnt="2"/>
      <dgm:spPr/>
    </dgm:pt>
    <dgm:pt modelId="{53F04730-DAF2-4A37-A1C1-7A772184CBB6}" type="pres">
      <dgm:prSet presAssocID="{98A41FB8-A203-4F63-A6D4-F6486778F238}" presName="hierChild4" presStyleCnt="0"/>
      <dgm:spPr/>
    </dgm:pt>
    <dgm:pt modelId="{5C690390-32E7-4E17-B064-EA3294DADD8B}" type="pres">
      <dgm:prSet presAssocID="{98A41FB8-A203-4F63-A6D4-F6486778F238}" presName="hierChild5" presStyleCnt="0"/>
      <dgm:spPr/>
    </dgm:pt>
    <dgm:pt modelId="{AFC9DBB4-1CC4-4378-AED2-192C7F1E94B5}" type="pres">
      <dgm:prSet presAssocID="{36C854BF-B52A-4BAD-8FE9-F2523999037C}" presName="hierChild5" presStyleCnt="0"/>
      <dgm:spPr/>
    </dgm:pt>
    <dgm:pt modelId="{230A55F6-D10A-4F91-9B4F-4043AA54C853}" type="pres">
      <dgm:prSet presAssocID="{2E260C23-362A-45BF-B467-97D3E6EDD8DB}" presName="Name37" presStyleLbl="parChTrans1D2" presStyleIdx="1" presStyleCnt="2"/>
      <dgm:spPr/>
    </dgm:pt>
    <dgm:pt modelId="{A1A365FF-9669-41EC-8111-26938621C1E3}" type="pres">
      <dgm:prSet presAssocID="{E1FB25FE-532A-4A8A-BECE-90E27D2ECBCF}" presName="hierRoot2" presStyleCnt="0">
        <dgm:presLayoutVars>
          <dgm:hierBranch val="init"/>
        </dgm:presLayoutVars>
      </dgm:prSet>
      <dgm:spPr/>
    </dgm:pt>
    <dgm:pt modelId="{84C7DB84-CD60-475B-96DB-63721A98E702}" type="pres">
      <dgm:prSet presAssocID="{E1FB25FE-532A-4A8A-BECE-90E27D2ECBCF}" presName="rootComposite" presStyleCnt="0"/>
      <dgm:spPr/>
    </dgm:pt>
    <dgm:pt modelId="{D859C348-7C3B-4376-BE14-73D14619B936}" type="pres">
      <dgm:prSet presAssocID="{E1FB25FE-532A-4A8A-BECE-90E27D2ECBCF}" presName="rootText" presStyleLbl="node2" presStyleIdx="1" presStyleCnt="2" custScaleX="209928">
        <dgm:presLayoutVars>
          <dgm:chPref val="3"/>
        </dgm:presLayoutVars>
      </dgm:prSet>
      <dgm:spPr/>
    </dgm:pt>
    <dgm:pt modelId="{31D0806C-6CA9-4523-A162-8DE0EB6C9B3B}" type="pres">
      <dgm:prSet presAssocID="{E1FB25FE-532A-4A8A-BECE-90E27D2ECBCF}" presName="rootConnector" presStyleLbl="node2" presStyleIdx="1" presStyleCnt="2"/>
      <dgm:spPr/>
    </dgm:pt>
    <dgm:pt modelId="{F598B16E-E282-48BF-93CB-A7C40FDABD8C}" type="pres">
      <dgm:prSet presAssocID="{E1FB25FE-532A-4A8A-BECE-90E27D2ECBCF}" presName="hierChild4" presStyleCnt="0"/>
      <dgm:spPr/>
    </dgm:pt>
    <dgm:pt modelId="{08B74AF2-ACE2-494A-9044-9E1B91CC1C9C}" type="pres">
      <dgm:prSet presAssocID="{E1FB25FE-532A-4A8A-BECE-90E27D2ECBCF}" presName="hierChild5" presStyleCnt="0"/>
      <dgm:spPr/>
    </dgm:pt>
    <dgm:pt modelId="{3945A45C-4DB4-4870-9D60-515D2E2F6A10}" type="pres">
      <dgm:prSet presAssocID="{671CEDCA-1A64-4439-9339-0F688EDE5058}" presName="hierChild3" presStyleCnt="0"/>
      <dgm:spPr/>
    </dgm:pt>
  </dgm:ptLst>
  <dgm:cxnLst>
    <dgm:cxn modelId="{9A1BC722-0992-42DF-B683-2D5010CFCE8C}" type="presOf" srcId="{573A43F8-5390-4AB9-939A-9A152CF500D5}" destId="{98B99544-7CDE-443D-B0DB-9C3951712EF3}" srcOrd="0" destOrd="0" presId="urn:microsoft.com/office/officeart/2005/8/layout/orgChart1"/>
    <dgm:cxn modelId="{1E514C32-11E9-44AE-A44D-C9E46817BD21}" type="presOf" srcId="{98A41FB8-A203-4F63-A6D4-F6486778F238}" destId="{BC0C1067-CFBC-4DEB-B8D0-5FE56CD2412A}" srcOrd="1" destOrd="0" presId="urn:microsoft.com/office/officeart/2005/8/layout/orgChart1"/>
    <dgm:cxn modelId="{C2A3B03B-51FA-460D-BE53-C7FB34A6A9AE}" srcId="{36C854BF-B52A-4BAD-8FE9-F2523999037C}" destId="{98A41FB8-A203-4F63-A6D4-F6486778F238}" srcOrd="1" destOrd="0" parTransId="{23C4A419-2499-4A4C-B693-EB52F02321B8}" sibTransId="{FFF4520F-37A5-4DF4-A66E-220886788AC6}"/>
    <dgm:cxn modelId="{0419A83C-FA66-4D86-B2A4-C7F2860FB2DF}" type="presOf" srcId="{A582C93F-0081-40A8-BED0-25E907DEE320}" destId="{BF25AB32-FFAC-4B58-B8E6-83E35D461773}" srcOrd="0" destOrd="0" presId="urn:microsoft.com/office/officeart/2005/8/layout/orgChart1"/>
    <dgm:cxn modelId="{8F419962-F385-42D0-95C9-F524605F0A2E}" type="presOf" srcId="{36C854BF-B52A-4BAD-8FE9-F2523999037C}" destId="{5205DF40-9B9D-44C0-A600-FE41A879693F}" srcOrd="0" destOrd="0" presId="urn:microsoft.com/office/officeart/2005/8/layout/orgChart1"/>
    <dgm:cxn modelId="{C8E96C64-A23E-461C-9668-C601889068B9}" type="presOf" srcId="{671CEDCA-1A64-4439-9339-0F688EDE5058}" destId="{42F80746-9081-420F-B648-427D4E077787}" srcOrd="1" destOrd="0" presId="urn:microsoft.com/office/officeart/2005/8/layout/orgChart1"/>
    <dgm:cxn modelId="{1436EE6A-3152-4913-9D05-09B699EBBBC5}" srcId="{671CEDCA-1A64-4439-9339-0F688EDE5058}" destId="{36C854BF-B52A-4BAD-8FE9-F2523999037C}" srcOrd="0" destOrd="0" parTransId="{A582C93F-0081-40A8-BED0-25E907DEE320}" sibTransId="{EA5030EB-6210-4CF5-A045-8285AC985F24}"/>
    <dgm:cxn modelId="{FAD4D54C-5002-4591-A7BF-D2900162BC53}" type="presOf" srcId="{573A43F8-5390-4AB9-939A-9A152CF500D5}" destId="{9C243D79-F902-404F-9BA1-420CEB81113C}" srcOrd="1" destOrd="0" presId="urn:microsoft.com/office/officeart/2005/8/layout/orgChart1"/>
    <dgm:cxn modelId="{96B9836D-87E3-4E36-B23F-A36D2A1F4874}" type="presOf" srcId="{23C4A419-2499-4A4C-B693-EB52F02321B8}" destId="{ED4E658C-BB82-4A73-A480-FD91A9795CBA}" srcOrd="0" destOrd="0" presId="urn:microsoft.com/office/officeart/2005/8/layout/orgChart1"/>
    <dgm:cxn modelId="{23C9464E-C320-42C8-9E6B-190B45773FB3}" srcId="{36C854BF-B52A-4BAD-8FE9-F2523999037C}" destId="{573A43F8-5390-4AB9-939A-9A152CF500D5}" srcOrd="0" destOrd="0" parTransId="{C18E8504-02DB-4F71-A744-09FDF3D5F9F6}" sibTransId="{82A33EA7-5FA8-46D7-9A86-402CD82E909E}"/>
    <dgm:cxn modelId="{0480AB6E-90BF-4495-A7D9-BC969632BAE0}" type="presOf" srcId="{C18E8504-02DB-4F71-A744-09FDF3D5F9F6}" destId="{599E31DC-BFF0-4419-9E81-A3F134140454}" srcOrd="0" destOrd="0" presId="urn:microsoft.com/office/officeart/2005/8/layout/orgChart1"/>
    <dgm:cxn modelId="{DC849070-A5C6-4D72-B3B6-AEF7F5EC932A}" srcId="{671CEDCA-1A64-4439-9339-0F688EDE5058}" destId="{E1FB25FE-532A-4A8A-BECE-90E27D2ECBCF}" srcOrd="1" destOrd="0" parTransId="{2E260C23-362A-45BF-B467-97D3E6EDD8DB}" sibTransId="{A5DE0721-D802-49A7-B936-D5032F70F988}"/>
    <dgm:cxn modelId="{D7044A77-8892-4D9B-BCE1-D3D3465BDC93}" type="presOf" srcId="{98A41FB8-A203-4F63-A6D4-F6486778F238}" destId="{E00FD14B-4291-4D2F-99A5-640B8AE86191}" srcOrd="0" destOrd="0" presId="urn:microsoft.com/office/officeart/2005/8/layout/orgChart1"/>
    <dgm:cxn modelId="{1CF89583-77B8-42BE-8AD0-81BB03F8D3F4}" type="presOf" srcId="{E1FB25FE-532A-4A8A-BECE-90E27D2ECBCF}" destId="{D859C348-7C3B-4376-BE14-73D14619B936}" srcOrd="0" destOrd="0" presId="urn:microsoft.com/office/officeart/2005/8/layout/orgChart1"/>
    <dgm:cxn modelId="{F6249786-592F-46DE-96FE-8AF46FCE0E43}" type="presOf" srcId="{D939F8FE-D0CE-4753-A4F0-7D68457C9CA2}" destId="{A1726C82-D531-42E5-8812-E10DA5CCC054}" srcOrd="0" destOrd="0" presId="urn:microsoft.com/office/officeart/2005/8/layout/orgChart1"/>
    <dgm:cxn modelId="{625A438F-225C-445F-8340-06C397F699D1}" srcId="{D939F8FE-D0CE-4753-A4F0-7D68457C9CA2}" destId="{671CEDCA-1A64-4439-9339-0F688EDE5058}" srcOrd="0" destOrd="0" parTransId="{3DA66334-1FE0-4407-BAF8-A68A68670F0F}" sibTransId="{D13344E8-16B3-4CA6-9F18-E9BE0D955015}"/>
    <dgm:cxn modelId="{49068EA8-95A7-4D2F-A95F-D0418B6CEFCB}" type="presOf" srcId="{671CEDCA-1A64-4439-9339-0F688EDE5058}" destId="{3CC37B14-09C2-45DC-A84B-D35581AB5892}" srcOrd="0" destOrd="0" presId="urn:microsoft.com/office/officeart/2005/8/layout/orgChart1"/>
    <dgm:cxn modelId="{D33ABDAE-D506-46E6-99E5-11D8DDA4BE3A}" type="presOf" srcId="{2E260C23-362A-45BF-B467-97D3E6EDD8DB}" destId="{230A55F6-D10A-4F91-9B4F-4043AA54C853}" srcOrd="0" destOrd="0" presId="urn:microsoft.com/office/officeart/2005/8/layout/orgChart1"/>
    <dgm:cxn modelId="{2DC0CFC6-C643-4C77-92AC-D36F90BE88F6}" type="presOf" srcId="{E1FB25FE-532A-4A8A-BECE-90E27D2ECBCF}" destId="{31D0806C-6CA9-4523-A162-8DE0EB6C9B3B}" srcOrd="1" destOrd="0" presId="urn:microsoft.com/office/officeart/2005/8/layout/orgChart1"/>
    <dgm:cxn modelId="{521D83DE-6A28-4363-9E0D-250F5C067FC8}" type="presOf" srcId="{36C854BF-B52A-4BAD-8FE9-F2523999037C}" destId="{B1DC1E0F-C4A9-40B2-9D7E-4CBF676C48E5}" srcOrd="1" destOrd="0" presId="urn:microsoft.com/office/officeart/2005/8/layout/orgChart1"/>
    <dgm:cxn modelId="{D1F89A2E-7D0A-4AFD-B251-275257FFD807}" type="presParOf" srcId="{A1726C82-D531-42E5-8812-E10DA5CCC054}" destId="{B921E435-1E1D-41AA-BD26-58B3EBF36ABE}" srcOrd="0" destOrd="0" presId="urn:microsoft.com/office/officeart/2005/8/layout/orgChart1"/>
    <dgm:cxn modelId="{0E5058C2-8AAD-40D3-9A9B-B31A275894D4}" type="presParOf" srcId="{B921E435-1E1D-41AA-BD26-58B3EBF36ABE}" destId="{2A54FA65-1CCD-4480-8FE9-A6FFF911B6F5}" srcOrd="0" destOrd="0" presId="urn:microsoft.com/office/officeart/2005/8/layout/orgChart1"/>
    <dgm:cxn modelId="{DF011E4E-F1A8-4EEB-8F6C-7DB99117C14F}" type="presParOf" srcId="{2A54FA65-1CCD-4480-8FE9-A6FFF911B6F5}" destId="{3CC37B14-09C2-45DC-A84B-D35581AB5892}" srcOrd="0" destOrd="0" presId="urn:microsoft.com/office/officeart/2005/8/layout/orgChart1"/>
    <dgm:cxn modelId="{34F7A25D-93A3-4919-BC81-F7034DFB58A2}" type="presParOf" srcId="{2A54FA65-1CCD-4480-8FE9-A6FFF911B6F5}" destId="{42F80746-9081-420F-B648-427D4E077787}" srcOrd="1" destOrd="0" presId="urn:microsoft.com/office/officeart/2005/8/layout/orgChart1"/>
    <dgm:cxn modelId="{423CEAD2-A03C-4208-9574-C025CFACEC65}" type="presParOf" srcId="{B921E435-1E1D-41AA-BD26-58B3EBF36ABE}" destId="{55ED4E17-FC26-4B8C-B99A-6A2F73C14887}" srcOrd="1" destOrd="0" presId="urn:microsoft.com/office/officeart/2005/8/layout/orgChart1"/>
    <dgm:cxn modelId="{8AFC0AF3-F6BF-4699-8BC7-F431588B229A}" type="presParOf" srcId="{55ED4E17-FC26-4B8C-B99A-6A2F73C14887}" destId="{BF25AB32-FFAC-4B58-B8E6-83E35D461773}" srcOrd="0" destOrd="0" presId="urn:microsoft.com/office/officeart/2005/8/layout/orgChart1"/>
    <dgm:cxn modelId="{CC4916A7-6C10-4D48-BE7B-398F34C81D8E}" type="presParOf" srcId="{55ED4E17-FC26-4B8C-B99A-6A2F73C14887}" destId="{31339A48-9B90-4C58-A77B-A2218ECF236A}" srcOrd="1" destOrd="0" presId="urn:microsoft.com/office/officeart/2005/8/layout/orgChart1"/>
    <dgm:cxn modelId="{29039981-1DFC-4333-A8CE-B04E8C072630}" type="presParOf" srcId="{31339A48-9B90-4C58-A77B-A2218ECF236A}" destId="{FFD78F60-2A2F-4C33-9B31-CE9B73BF06CF}" srcOrd="0" destOrd="0" presId="urn:microsoft.com/office/officeart/2005/8/layout/orgChart1"/>
    <dgm:cxn modelId="{44E7CB12-410A-4BD8-B612-C0F8C8AD5040}" type="presParOf" srcId="{FFD78F60-2A2F-4C33-9B31-CE9B73BF06CF}" destId="{5205DF40-9B9D-44C0-A600-FE41A879693F}" srcOrd="0" destOrd="0" presId="urn:microsoft.com/office/officeart/2005/8/layout/orgChart1"/>
    <dgm:cxn modelId="{B8AE8434-A567-4DCC-9EC2-B0F48484B0E7}" type="presParOf" srcId="{FFD78F60-2A2F-4C33-9B31-CE9B73BF06CF}" destId="{B1DC1E0F-C4A9-40B2-9D7E-4CBF676C48E5}" srcOrd="1" destOrd="0" presId="urn:microsoft.com/office/officeart/2005/8/layout/orgChart1"/>
    <dgm:cxn modelId="{EDAC9E7F-EB5B-4974-B967-BDD683134E5E}" type="presParOf" srcId="{31339A48-9B90-4C58-A77B-A2218ECF236A}" destId="{D1E8D53C-EBF6-4CEC-A865-AC1D5C1C8320}" srcOrd="1" destOrd="0" presId="urn:microsoft.com/office/officeart/2005/8/layout/orgChart1"/>
    <dgm:cxn modelId="{21E6D50F-02ED-4756-8F40-C7C2019A9E8A}" type="presParOf" srcId="{D1E8D53C-EBF6-4CEC-A865-AC1D5C1C8320}" destId="{599E31DC-BFF0-4419-9E81-A3F134140454}" srcOrd="0" destOrd="0" presId="urn:microsoft.com/office/officeart/2005/8/layout/orgChart1"/>
    <dgm:cxn modelId="{0583402F-3589-4301-9DCE-C8BE851F0606}" type="presParOf" srcId="{D1E8D53C-EBF6-4CEC-A865-AC1D5C1C8320}" destId="{85F2AE46-9376-4E83-8A52-5BFEF3B0DB64}" srcOrd="1" destOrd="0" presId="urn:microsoft.com/office/officeart/2005/8/layout/orgChart1"/>
    <dgm:cxn modelId="{3B2B2E3F-8792-4047-8181-0F218E880F98}" type="presParOf" srcId="{85F2AE46-9376-4E83-8A52-5BFEF3B0DB64}" destId="{CDE296DF-11C1-4939-88B3-B913F3297AE9}" srcOrd="0" destOrd="0" presId="urn:microsoft.com/office/officeart/2005/8/layout/orgChart1"/>
    <dgm:cxn modelId="{48E17599-519E-4A3F-921F-F537754B7EB0}" type="presParOf" srcId="{CDE296DF-11C1-4939-88B3-B913F3297AE9}" destId="{98B99544-7CDE-443D-B0DB-9C3951712EF3}" srcOrd="0" destOrd="0" presId="urn:microsoft.com/office/officeart/2005/8/layout/orgChart1"/>
    <dgm:cxn modelId="{A2ADBB62-6A5D-4001-85D2-D171B9AFFE82}" type="presParOf" srcId="{CDE296DF-11C1-4939-88B3-B913F3297AE9}" destId="{9C243D79-F902-404F-9BA1-420CEB81113C}" srcOrd="1" destOrd="0" presId="urn:microsoft.com/office/officeart/2005/8/layout/orgChart1"/>
    <dgm:cxn modelId="{8DB74725-6CB9-4609-99EB-0AEE5633AD3A}" type="presParOf" srcId="{85F2AE46-9376-4E83-8A52-5BFEF3B0DB64}" destId="{1BB40F78-B4C7-416D-8155-ED050DA88177}" srcOrd="1" destOrd="0" presId="urn:microsoft.com/office/officeart/2005/8/layout/orgChart1"/>
    <dgm:cxn modelId="{C68058F0-4117-488E-9F55-BBAE8D34C3D9}" type="presParOf" srcId="{85F2AE46-9376-4E83-8A52-5BFEF3B0DB64}" destId="{85D930D6-EB83-4A21-B223-6A7EC7B8849A}" srcOrd="2" destOrd="0" presId="urn:microsoft.com/office/officeart/2005/8/layout/orgChart1"/>
    <dgm:cxn modelId="{042C966D-DA45-4E34-9BCD-E4EC80954C07}" type="presParOf" srcId="{D1E8D53C-EBF6-4CEC-A865-AC1D5C1C8320}" destId="{ED4E658C-BB82-4A73-A480-FD91A9795CBA}" srcOrd="2" destOrd="0" presId="urn:microsoft.com/office/officeart/2005/8/layout/orgChart1"/>
    <dgm:cxn modelId="{5E23D014-DC75-4F5A-8E7C-3BE8A6D6488F}" type="presParOf" srcId="{D1E8D53C-EBF6-4CEC-A865-AC1D5C1C8320}" destId="{17FB6994-0D37-4B16-9865-6D5098B2B0AE}" srcOrd="3" destOrd="0" presId="urn:microsoft.com/office/officeart/2005/8/layout/orgChart1"/>
    <dgm:cxn modelId="{F2785365-F813-4D8F-9DDA-DDE0CF4EB82B}" type="presParOf" srcId="{17FB6994-0D37-4B16-9865-6D5098B2B0AE}" destId="{C4CEF721-2409-4644-85AD-395B0DE1E41F}" srcOrd="0" destOrd="0" presId="urn:microsoft.com/office/officeart/2005/8/layout/orgChart1"/>
    <dgm:cxn modelId="{25005978-32D0-4491-840B-D312C11B8548}" type="presParOf" srcId="{C4CEF721-2409-4644-85AD-395B0DE1E41F}" destId="{E00FD14B-4291-4D2F-99A5-640B8AE86191}" srcOrd="0" destOrd="0" presId="urn:microsoft.com/office/officeart/2005/8/layout/orgChart1"/>
    <dgm:cxn modelId="{5A16BDF1-E74F-49B6-BCDE-728B11D59C15}" type="presParOf" srcId="{C4CEF721-2409-4644-85AD-395B0DE1E41F}" destId="{BC0C1067-CFBC-4DEB-B8D0-5FE56CD2412A}" srcOrd="1" destOrd="0" presId="urn:microsoft.com/office/officeart/2005/8/layout/orgChart1"/>
    <dgm:cxn modelId="{F94BCB1A-30A8-4A56-AD57-6B82BF48D536}" type="presParOf" srcId="{17FB6994-0D37-4B16-9865-6D5098B2B0AE}" destId="{53F04730-DAF2-4A37-A1C1-7A772184CBB6}" srcOrd="1" destOrd="0" presId="urn:microsoft.com/office/officeart/2005/8/layout/orgChart1"/>
    <dgm:cxn modelId="{9FF9B4CF-5A50-4F8C-ADCD-206E05ADDD73}" type="presParOf" srcId="{17FB6994-0D37-4B16-9865-6D5098B2B0AE}" destId="{5C690390-32E7-4E17-B064-EA3294DADD8B}" srcOrd="2" destOrd="0" presId="urn:microsoft.com/office/officeart/2005/8/layout/orgChart1"/>
    <dgm:cxn modelId="{4110B631-B922-4F4D-88DE-64E6E1EF468E}" type="presParOf" srcId="{31339A48-9B90-4C58-A77B-A2218ECF236A}" destId="{AFC9DBB4-1CC4-4378-AED2-192C7F1E94B5}" srcOrd="2" destOrd="0" presId="urn:microsoft.com/office/officeart/2005/8/layout/orgChart1"/>
    <dgm:cxn modelId="{1C03FBC7-4125-44A6-B9E0-19739C97021B}" type="presParOf" srcId="{55ED4E17-FC26-4B8C-B99A-6A2F73C14887}" destId="{230A55F6-D10A-4F91-9B4F-4043AA54C853}" srcOrd="2" destOrd="0" presId="urn:microsoft.com/office/officeart/2005/8/layout/orgChart1"/>
    <dgm:cxn modelId="{5F6685B0-11EC-4042-939E-AB57C3FCAEBC}" type="presParOf" srcId="{55ED4E17-FC26-4B8C-B99A-6A2F73C14887}" destId="{A1A365FF-9669-41EC-8111-26938621C1E3}" srcOrd="3" destOrd="0" presId="urn:microsoft.com/office/officeart/2005/8/layout/orgChart1"/>
    <dgm:cxn modelId="{5674B315-AA43-4C4D-B0E8-4230F23CFEB4}" type="presParOf" srcId="{A1A365FF-9669-41EC-8111-26938621C1E3}" destId="{84C7DB84-CD60-475B-96DB-63721A98E702}" srcOrd="0" destOrd="0" presId="urn:microsoft.com/office/officeart/2005/8/layout/orgChart1"/>
    <dgm:cxn modelId="{B879E22F-6AA3-4A49-84E4-B5D8624AAD4F}" type="presParOf" srcId="{84C7DB84-CD60-475B-96DB-63721A98E702}" destId="{D859C348-7C3B-4376-BE14-73D14619B936}" srcOrd="0" destOrd="0" presId="urn:microsoft.com/office/officeart/2005/8/layout/orgChart1"/>
    <dgm:cxn modelId="{B350946D-C23F-482F-B13F-9A721C2C475D}" type="presParOf" srcId="{84C7DB84-CD60-475B-96DB-63721A98E702}" destId="{31D0806C-6CA9-4523-A162-8DE0EB6C9B3B}" srcOrd="1" destOrd="0" presId="urn:microsoft.com/office/officeart/2005/8/layout/orgChart1"/>
    <dgm:cxn modelId="{376491A2-2FF4-4268-B257-3447D98008D7}" type="presParOf" srcId="{A1A365FF-9669-41EC-8111-26938621C1E3}" destId="{F598B16E-E282-48BF-93CB-A7C40FDABD8C}" srcOrd="1" destOrd="0" presId="urn:microsoft.com/office/officeart/2005/8/layout/orgChart1"/>
    <dgm:cxn modelId="{9D2C29BC-B3C6-4437-B81F-BFC864196B59}" type="presParOf" srcId="{A1A365FF-9669-41EC-8111-26938621C1E3}" destId="{08B74AF2-ACE2-494A-9044-9E1B91CC1C9C}" srcOrd="2" destOrd="0" presId="urn:microsoft.com/office/officeart/2005/8/layout/orgChart1"/>
    <dgm:cxn modelId="{61582B1C-8DED-4E2F-AD91-12C3E3EE7786}" type="presParOf" srcId="{B921E435-1E1D-41AA-BD26-58B3EBF36ABE}" destId="{3945A45C-4DB4-4870-9D60-515D2E2F6A10}" srcOrd="2" destOrd="0" presId="urn:microsoft.com/office/officeart/2005/8/layout/orgChart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BF792-B05B-4654-8DAF-922E203CA3A9}" type="doc">
      <dgm:prSet loTypeId="urn:microsoft.com/office/officeart/2008/layout/HorizontalMultiLevelHierarchy" loCatId="hierarchy" qsTypeId="urn:microsoft.com/office/officeart/2005/8/quickstyle/simple4" qsCatId="simple" csTypeId="urn:microsoft.com/office/officeart/2005/8/colors/accent4_1" csCatId="accent4" phldr="1"/>
      <dgm:spPr/>
      <dgm:t>
        <a:bodyPr/>
        <a:lstStyle/>
        <a:p>
          <a:endParaRPr lang="ru-RU"/>
        </a:p>
      </dgm:t>
    </dgm:pt>
    <dgm:pt modelId="{7D728C25-AF6E-4183-AF3C-49E7AC7F63E9}">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2000" dirty="0">
              <a:solidFill>
                <a:schemeClr val="accent3">
                  <a:lumMod val="50000"/>
                </a:schemeClr>
              </a:solidFill>
            </a:rPr>
            <a:t>Составление проекта бюджета муниципального района основывается на:</a:t>
          </a:r>
        </a:p>
      </dgm:t>
    </dgm:pt>
    <dgm:pt modelId="{ADE80A71-75D6-4DA1-B147-6CC30E99B317}" type="parTrans" cxnId="{6804F308-7CA5-4EF9-AA66-D57D6305A306}">
      <dgm:prSet/>
      <dgm:spPr/>
      <dgm:t>
        <a:bodyPr/>
        <a:lstStyle/>
        <a:p>
          <a:endParaRPr lang="ru-RU"/>
        </a:p>
      </dgm:t>
    </dgm:pt>
    <dgm:pt modelId="{89ECB8E2-1157-41F9-87CB-244DAF43F15B}" type="sibTrans" cxnId="{6804F308-7CA5-4EF9-AA66-D57D6305A306}">
      <dgm:prSet/>
      <dgm:spPr/>
      <dgm:t>
        <a:bodyPr/>
        <a:lstStyle/>
        <a:p>
          <a:endParaRPr lang="ru-RU"/>
        </a:p>
      </dgm:t>
    </dgm:pt>
    <dgm:pt modelId="{CE5FF539-6D18-4CA9-8256-5C4509C76C71}">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3">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p>
      </dgm:t>
    </dgm:pt>
    <dgm:pt modelId="{AB2CE94D-90BE-4552-A91D-5EE3E2DCEC3C}" type="parTrans" cxnId="{45EDC233-38CD-4FAE-938C-5CB7190E724C}">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16E9B7C1-8F4A-4ADA-A83B-F233BD829557}" type="sibTrans" cxnId="{45EDC233-38CD-4FAE-938C-5CB7190E724C}">
      <dgm:prSet/>
      <dgm:spPr/>
      <dgm:t>
        <a:bodyPr/>
        <a:lstStyle/>
        <a:p>
          <a:endParaRPr lang="ru-RU"/>
        </a:p>
      </dgm:t>
    </dgm:pt>
    <dgm:pt modelId="{CD6EE5B3-9B35-4140-903F-A434F26FC99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3">
                  <a:lumMod val="50000"/>
                </a:schemeClr>
              </a:solidFill>
            </a:rPr>
            <a:t>Муниципальных</a:t>
          </a:r>
          <a:r>
            <a:rPr lang="ru-RU" sz="2000" dirty="0">
              <a:solidFill>
                <a:schemeClr val="accent3">
                  <a:lumMod val="50000"/>
                </a:schemeClr>
              </a:solidFill>
            </a:rPr>
            <a:t> </a:t>
          </a:r>
          <a:r>
            <a:rPr lang="ru-RU" sz="1600" dirty="0">
              <a:solidFill>
                <a:schemeClr val="accent3">
                  <a:lumMod val="50000"/>
                </a:schemeClr>
              </a:solidFill>
            </a:rPr>
            <a:t>программах Павловского муниципального района Воронежской области</a:t>
          </a:r>
        </a:p>
      </dgm:t>
    </dgm:pt>
    <dgm:pt modelId="{88168D9E-E8B6-428C-B546-BEC938E4C820}" type="parTrans" cxnId="{D6E8B0FD-6EE8-431B-A215-DBC1B0230B58}">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9E702513-CC47-4F90-A549-EB2598B57A43}" type="sibTrans" cxnId="{D6E8B0FD-6EE8-431B-A215-DBC1B0230B58}">
      <dgm:prSet/>
      <dgm:spPr/>
      <dgm:t>
        <a:bodyPr/>
        <a:lstStyle/>
        <a:p>
          <a:endParaRPr lang="ru-RU"/>
        </a:p>
      </dgm:t>
    </dgm:pt>
    <dgm:pt modelId="{763D00D5-9146-41C2-B294-C8FB293E24B2}">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3">
                  <a:lumMod val="50000"/>
                </a:schemeClr>
              </a:solidFill>
            </a:rPr>
            <a:t>Прогнозе социально-экономического развития Воронежской области и Павловского муниципального района</a:t>
          </a:r>
        </a:p>
      </dgm:t>
    </dgm:pt>
    <dgm:pt modelId="{E36B4BE5-1259-41CD-98B9-76DEC278CD7C}" type="parTrans" cxnId="{5E42F823-3107-40B3-A4F7-EF5C6EAFE5C9}">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630FDCD3-D765-42C3-AE4A-EB2366500770}" type="sibTrans" cxnId="{5E42F823-3107-40B3-A4F7-EF5C6EAFE5C9}">
      <dgm:prSet/>
      <dgm:spPr/>
      <dgm:t>
        <a:bodyPr/>
        <a:lstStyle/>
        <a:p>
          <a:endParaRPr lang="ru-RU"/>
        </a:p>
      </dgm:t>
    </dgm:pt>
    <dgm:pt modelId="{1B63CA42-7074-46BB-B925-B054D9DA9A1C}" type="pres">
      <dgm:prSet presAssocID="{A85BF792-B05B-4654-8DAF-922E203CA3A9}" presName="Name0" presStyleCnt="0">
        <dgm:presLayoutVars>
          <dgm:chPref val="1"/>
          <dgm:dir/>
          <dgm:animOne val="branch"/>
          <dgm:animLvl val="lvl"/>
          <dgm:resizeHandles val="exact"/>
        </dgm:presLayoutVars>
      </dgm:prSet>
      <dgm:spPr/>
    </dgm:pt>
    <dgm:pt modelId="{4F5AF686-0750-43FD-B26E-92B7C0AE1994}" type="pres">
      <dgm:prSet presAssocID="{7D728C25-AF6E-4183-AF3C-49E7AC7F63E9}" presName="root1" presStyleCnt="0"/>
      <dgm:spPr/>
    </dgm:pt>
    <dgm:pt modelId="{1E1AB717-7B2A-4106-B361-E831FBBDDD03}" type="pres">
      <dgm:prSet presAssocID="{7D728C25-AF6E-4183-AF3C-49E7AC7F63E9}" presName="LevelOneTextNode" presStyleLbl="node0" presStyleIdx="0" presStyleCnt="1" custAng="5400000" custScaleX="354490" custScaleY="65304" custLinFactNeighborX="-12435" custLinFactNeighborY="-8563">
        <dgm:presLayoutVars>
          <dgm:chPref val="3"/>
        </dgm:presLayoutVars>
      </dgm:prSet>
      <dgm:spPr/>
    </dgm:pt>
    <dgm:pt modelId="{DD1A6966-0FBF-43E6-AB7C-AC5584CD035A}" type="pres">
      <dgm:prSet presAssocID="{7D728C25-AF6E-4183-AF3C-49E7AC7F63E9}" presName="level2hierChild" presStyleCnt="0"/>
      <dgm:spPr/>
    </dgm:pt>
    <dgm:pt modelId="{566BC0B8-D216-4C18-BB80-BF145AB160F7}" type="pres">
      <dgm:prSet presAssocID="{AB2CE94D-90BE-4552-A91D-5EE3E2DCEC3C}" presName="conn2-1" presStyleLbl="parChTrans1D2" presStyleIdx="0" presStyleCnt="3"/>
      <dgm:spPr/>
    </dgm:pt>
    <dgm:pt modelId="{11A0474B-91DF-474B-8671-BFDFA9F688C4}" type="pres">
      <dgm:prSet presAssocID="{AB2CE94D-90BE-4552-A91D-5EE3E2DCEC3C}" presName="connTx" presStyleLbl="parChTrans1D2" presStyleIdx="0" presStyleCnt="3"/>
      <dgm:spPr/>
    </dgm:pt>
    <dgm:pt modelId="{342A4B55-FF08-4196-9D88-2CC496115FAE}" type="pres">
      <dgm:prSet presAssocID="{CE5FF539-6D18-4CA9-8256-5C4509C76C71}" presName="root2" presStyleCnt="0"/>
      <dgm:spPr/>
    </dgm:pt>
    <dgm:pt modelId="{57705B76-1030-420B-B863-26F1019084E9}" type="pres">
      <dgm:prSet presAssocID="{CE5FF539-6D18-4CA9-8256-5C4509C76C71}" presName="LevelTwoTextNode" presStyleLbl="node2" presStyleIdx="0" presStyleCnt="3" custScaleX="220408" custScaleY="149519" custLinFactY="-23859" custLinFactNeighborX="-2420" custLinFactNeighborY="-100000">
        <dgm:presLayoutVars>
          <dgm:chPref val="3"/>
        </dgm:presLayoutVars>
      </dgm:prSet>
      <dgm:spPr/>
    </dgm:pt>
    <dgm:pt modelId="{6C9BD6B8-F2E1-46FC-82A9-32121EA37596}" type="pres">
      <dgm:prSet presAssocID="{CE5FF539-6D18-4CA9-8256-5C4509C76C71}" presName="level3hierChild" presStyleCnt="0"/>
      <dgm:spPr/>
    </dgm:pt>
    <dgm:pt modelId="{C8D5CEF3-9895-41B4-BCEE-EB4A5442B841}" type="pres">
      <dgm:prSet presAssocID="{E36B4BE5-1259-41CD-98B9-76DEC278CD7C}" presName="conn2-1" presStyleLbl="parChTrans1D2" presStyleIdx="1" presStyleCnt="3"/>
      <dgm:spPr/>
    </dgm:pt>
    <dgm:pt modelId="{560BC02A-A0D5-4ECE-BBD8-6AFE93440E40}" type="pres">
      <dgm:prSet presAssocID="{E36B4BE5-1259-41CD-98B9-76DEC278CD7C}" presName="connTx" presStyleLbl="parChTrans1D2" presStyleIdx="1" presStyleCnt="3"/>
      <dgm:spPr/>
    </dgm:pt>
    <dgm:pt modelId="{00BB97DE-DE5C-414B-A266-2F5E5EAC8996}" type="pres">
      <dgm:prSet presAssocID="{763D00D5-9146-41C2-B294-C8FB293E24B2}" presName="root2" presStyleCnt="0"/>
      <dgm:spPr/>
    </dgm:pt>
    <dgm:pt modelId="{87036961-60FA-4312-973C-1DC4B557F651}" type="pres">
      <dgm:prSet presAssocID="{763D00D5-9146-41C2-B294-C8FB293E24B2}" presName="LevelTwoTextNode" presStyleLbl="node2" presStyleIdx="1" presStyleCnt="3" custScaleX="219186" custScaleY="116254" custLinFactNeighborX="-972" custLinFactNeighborY="-62717">
        <dgm:presLayoutVars>
          <dgm:chPref val="3"/>
        </dgm:presLayoutVars>
      </dgm:prSet>
      <dgm:spPr/>
    </dgm:pt>
    <dgm:pt modelId="{0819FD67-D045-4B1F-90EE-EA55C059B855}" type="pres">
      <dgm:prSet presAssocID="{763D00D5-9146-41C2-B294-C8FB293E24B2}" presName="level3hierChild" presStyleCnt="0"/>
      <dgm:spPr/>
    </dgm:pt>
    <dgm:pt modelId="{67AE9DCB-72D6-45A3-BC6B-0A24A95095F3}" type="pres">
      <dgm:prSet presAssocID="{88168D9E-E8B6-428C-B546-BEC938E4C820}" presName="conn2-1" presStyleLbl="parChTrans1D2" presStyleIdx="2" presStyleCnt="3"/>
      <dgm:spPr/>
    </dgm:pt>
    <dgm:pt modelId="{C46E3A84-727C-4755-8D3D-904EE4439838}" type="pres">
      <dgm:prSet presAssocID="{88168D9E-E8B6-428C-B546-BEC938E4C820}" presName="connTx" presStyleLbl="parChTrans1D2" presStyleIdx="2" presStyleCnt="3"/>
      <dgm:spPr/>
    </dgm:pt>
    <dgm:pt modelId="{175DCD98-6D12-4D51-A50E-9450A73D2A90}" type="pres">
      <dgm:prSet presAssocID="{CD6EE5B3-9B35-4140-903F-A434F26FC99C}" presName="root2" presStyleCnt="0"/>
      <dgm:spPr/>
    </dgm:pt>
    <dgm:pt modelId="{5C175D13-1D72-43DB-95FB-2A6DB3890D50}" type="pres">
      <dgm:prSet presAssocID="{CD6EE5B3-9B35-4140-903F-A434F26FC99C}" presName="LevelTwoTextNode" presStyleLbl="node2" presStyleIdx="2" presStyleCnt="3" custScaleX="220706" custScaleY="104293" custLinFactNeighborX="-2420" custLinFactNeighborY="-68641">
        <dgm:presLayoutVars>
          <dgm:chPref val="3"/>
        </dgm:presLayoutVars>
      </dgm:prSet>
      <dgm:spPr/>
    </dgm:pt>
    <dgm:pt modelId="{8C8B6913-A641-47F2-902B-EE6C53733A8C}" type="pres">
      <dgm:prSet presAssocID="{CD6EE5B3-9B35-4140-903F-A434F26FC99C}" presName="level3hierChild" presStyleCnt="0"/>
      <dgm:spPr/>
    </dgm:pt>
  </dgm:ptLst>
  <dgm:cxnLst>
    <dgm:cxn modelId="{6804F308-7CA5-4EF9-AA66-D57D6305A306}" srcId="{A85BF792-B05B-4654-8DAF-922E203CA3A9}" destId="{7D728C25-AF6E-4183-AF3C-49E7AC7F63E9}" srcOrd="0" destOrd="0" parTransId="{ADE80A71-75D6-4DA1-B147-6CC30E99B317}" sibTransId="{89ECB8E2-1157-41F9-87CB-244DAF43F15B}"/>
    <dgm:cxn modelId="{5E42F823-3107-40B3-A4F7-EF5C6EAFE5C9}" srcId="{7D728C25-AF6E-4183-AF3C-49E7AC7F63E9}" destId="{763D00D5-9146-41C2-B294-C8FB293E24B2}" srcOrd="1" destOrd="0" parTransId="{E36B4BE5-1259-41CD-98B9-76DEC278CD7C}" sibTransId="{630FDCD3-D765-42C3-AE4A-EB2366500770}"/>
    <dgm:cxn modelId="{45EDC233-38CD-4FAE-938C-5CB7190E724C}" srcId="{7D728C25-AF6E-4183-AF3C-49E7AC7F63E9}" destId="{CE5FF539-6D18-4CA9-8256-5C4509C76C71}" srcOrd="0" destOrd="0" parTransId="{AB2CE94D-90BE-4552-A91D-5EE3E2DCEC3C}" sibTransId="{16E9B7C1-8F4A-4ADA-A83B-F233BD829557}"/>
    <dgm:cxn modelId="{F0A0C93A-33A8-4FED-8743-0E97584E3E4B}" type="presOf" srcId="{CE5FF539-6D18-4CA9-8256-5C4509C76C71}" destId="{57705B76-1030-420B-B863-26F1019084E9}" srcOrd="0" destOrd="0" presId="urn:microsoft.com/office/officeart/2008/layout/HorizontalMultiLevelHierarchy"/>
    <dgm:cxn modelId="{4ABFF747-8732-434F-8266-CE0EE581D8DF}" type="presOf" srcId="{763D00D5-9146-41C2-B294-C8FB293E24B2}" destId="{87036961-60FA-4312-973C-1DC4B557F651}" srcOrd="0" destOrd="0" presId="urn:microsoft.com/office/officeart/2008/layout/HorizontalMultiLevelHierarchy"/>
    <dgm:cxn modelId="{9A409455-5B47-4C37-8719-88A7D186ADE4}" type="presOf" srcId="{A85BF792-B05B-4654-8DAF-922E203CA3A9}" destId="{1B63CA42-7074-46BB-B925-B054D9DA9A1C}" srcOrd="0" destOrd="0" presId="urn:microsoft.com/office/officeart/2008/layout/HorizontalMultiLevelHierarchy"/>
    <dgm:cxn modelId="{E1E77477-B2BE-412D-ACC0-E5FBC1936699}" type="presOf" srcId="{E36B4BE5-1259-41CD-98B9-76DEC278CD7C}" destId="{C8D5CEF3-9895-41B4-BCEE-EB4A5442B841}" srcOrd="0" destOrd="0" presId="urn:microsoft.com/office/officeart/2008/layout/HorizontalMultiLevelHierarchy"/>
    <dgm:cxn modelId="{94497D85-4E8E-4E99-A29C-C2B9FC54DB15}" type="presOf" srcId="{AB2CE94D-90BE-4552-A91D-5EE3E2DCEC3C}" destId="{11A0474B-91DF-474B-8671-BFDFA9F688C4}" srcOrd="1" destOrd="0" presId="urn:microsoft.com/office/officeart/2008/layout/HorizontalMultiLevelHierarchy"/>
    <dgm:cxn modelId="{2AF6DDAC-C5A0-4D1D-A20C-CBF7E4DDCD12}" type="presOf" srcId="{88168D9E-E8B6-428C-B546-BEC938E4C820}" destId="{C46E3A84-727C-4755-8D3D-904EE4439838}" srcOrd="1" destOrd="0" presId="urn:microsoft.com/office/officeart/2008/layout/HorizontalMultiLevelHierarchy"/>
    <dgm:cxn modelId="{1658FDAC-707E-47BB-99D9-76CF4B06A231}" type="presOf" srcId="{AB2CE94D-90BE-4552-A91D-5EE3E2DCEC3C}" destId="{566BC0B8-D216-4C18-BB80-BF145AB160F7}" srcOrd="0" destOrd="0" presId="urn:microsoft.com/office/officeart/2008/layout/HorizontalMultiLevelHierarchy"/>
    <dgm:cxn modelId="{4EDCC8B8-29B2-4C63-847C-B95827FE7D98}" type="presOf" srcId="{7D728C25-AF6E-4183-AF3C-49E7AC7F63E9}" destId="{1E1AB717-7B2A-4106-B361-E831FBBDDD03}" srcOrd="0" destOrd="0" presId="urn:microsoft.com/office/officeart/2008/layout/HorizontalMultiLevelHierarchy"/>
    <dgm:cxn modelId="{F84D06CA-8831-46C4-AC4F-36F02010EA74}" type="presOf" srcId="{88168D9E-E8B6-428C-B546-BEC938E4C820}" destId="{67AE9DCB-72D6-45A3-BC6B-0A24A95095F3}" srcOrd="0" destOrd="0" presId="urn:microsoft.com/office/officeart/2008/layout/HorizontalMultiLevelHierarchy"/>
    <dgm:cxn modelId="{F2406ACF-9405-4314-9DAE-3187581969E7}" type="presOf" srcId="{CD6EE5B3-9B35-4140-903F-A434F26FC99C}" destId="{5C175D13-1D72-43DB-95FB-2A6DB3890D50}" srcOrd="0" destOrd="0" presId="urn:microsoft.com/office/officeart/2008/layout/HorizontalMultiLevelHierarchy"/>
    <dgm:cxn modelId="{359FC2E6-4779-4FC1-A4E5-3E0F6707266C}" type="presOf" srcId="{E36B4BE5-1259-41CD-98B9-76DEC278CD7C}" destId="{560BC02A-A0D5-4ECE-BBD8-6AFE93440E40}" srcOrd="1" destOrd="0" presId="urn:microsoft.com/office/officeart/2008/layout/HorizontalMultiLevelHierarchy"/>
    <dgm:cxn modelId="{D6E8B0FD-6EE8-431B-A215-DBC1B0230B58}" srcId="{7D728C25-AF6E-4183-AF3C-49E7AC7F63E9}" destId="{CD6EE5B3-9B35-4140-903F-A434F26FC99C}" srcOrd="2" destOrd="0" parTransId="{88168D9E-E8B6-428C-B546-BEC938E4C820}" sibTransId="{9E702513-CC47-4F90-A549-EB2598B57A43}"/>
    <dgm:cxn modelId="{8689F66A-5EEF-4DDF-9457-4E57E34F4776}" type="presParOf" srcId="{1B63CA42-7074-46BB-B925-B054D9DA9A1C}" destId="{4F5AF686-0750-43FD-B26E-92B7C0AE1994}" srcOrd="0" destOrd="0" presId="urn:microsoft.com/office/officeart/2008/layout/HorizontalMultiLevelHierarchy"/>
    <dgm:cxn modelId="{05DEA36E-321A-4B0F-B11B-55B22446C120}" type="presParOf" srcId="{4F5AF686-0750-43FD-B26E-92B7C0AE1994}" destId="{1E1AB717-7B2A-4106-B361-E831FBBDDD03}" srcOrd="0" destOrd="0" presId="urn:microsoft.com/office/officeart/2008/layout/HorizontalMultiLevelHierarchy"/>
    <dgm:cxn modelId="{BC4E3F2D-2E24-4126-AB24-44DCDFE71012}" type="presParOf" srcId="{4F5AF686-0750-43FD-B26E-92B7C0AE1994}" destId="{DD1A6966-0FBF-43E6-AB7C-AC5584CD035A}" srcOrd="1" destOrd="0" presId="urn:microsoft.com/office/officeart/2008/layout/HorizontalMultiLevelHierarchy"/>
    <dgm:cxn modelId="{FC9F9E9C-E84D-4973-9387-D86306C242DC}" type="presParOf" srcId="{DD1A6966-0FBF-43E6-AB7C-AC5584CD035A}" destId="{566BC0B8-D216-4C18-BB80-BF145AB160F7}" srcOrd="0" destOrd="0" presId="urn:microsoft.com/office/officeart/2008/layout/HorizontalMultiLevelHierarchy"/>
    <dgm:cxn modelId="{17DF76C6-EF93-4574-8DE5-E6A6C4D100A0}" type="presParOf" srcId="{566BC0B8-D216-4C18-BB80-BF145AB160F7}" destId="{11A0474B-91DF-474B-8671-BFDFA9F688C4}" srcOrd="0" destOrd="0" presId="urn:microsoft.com/office/officeart/2008/layout/HorizontalMultiLevelHierarchy"/>
    <dgm:cxn modelId="{9F22664B-8DD6-4066-89B5-E3407092A1AB}" type="presParOf" srcId="{DD1A6966-0FBF-43E6-AB7C-AC5584CD035A}" destId="{342A4B55-FF08-4196-9D88-2CC496115FAE}" srcOrd="1" destOrd="0" presId="urn:microsoft.com/office/officeart/2008/layout/HorizontalMultiLevelHierarchy"/>
    <dgm:cxn modelId="{1BEA5A68-5D77-4DFD-9AB3-47BB0C371136}" type="presParOf" srcId="{342A4B55-FF08-4196-9D88-2CC496115FAE}" destId="{57705B76-1030-420B-B863-26F1019084E9}" srcOrd="0" destOrd="0" presId="urn:microsoft.com/office/officeart/2008/layout/HorizontalMultiLevelHierarchy"/>
    <dgm:cxn modelId="{19E16F13-3129-4176-8A1C-20E7647F9415}" type="presParOf" srcId="{342A4B55-FF08-4196-9D88-2CC496115FAE}" destId="{6C9BD6B8-F2E1-46FC-82A9-32121EA37596}" srcOrd="1" destOrd="0" presId="urn:microsoft.com/office/officeart/2008/layout/HorizontalMultiLevelHierarchy"/>
    <dgm:cxn modelId="{608CD78B-8A28-419C-BA62-5602BA61CCBC}" type="presParOf" srcId="{DD1A6966-0FBF-43E6-AB7C-AC5584CD035A}" destId="{C8D5CEF3-9895-41B4-BCEE-EB4A5442B841}" srcOrd="2" destOrd="0" presId="urn:microsoft.com/office/officeart/2008/layout/HorizontalMultiLevelHierarchy"/>
    <dgm:cxn modelId="{7392E35D-6EA6-4C2D-B5F2-AFC4E135EF64}" type="presParOf" srcId="{C8D5CEF3-9895-41B4-BCEE-EB4A5442B841}" destId="{560BC02A-A0D5-4ECE-BBD8-6AFE93440E40}" srcOrd="0" destOrd="0" presId="urn:microsoft.com/office/officeart/2008/layout/HorizontalMultiLevelHierarchy"/>
    <dgm:cxn modelId="{A952CB33-4D9A-4561-8202-0EA478D77C8E}" type="presParOf" srcId="{DD1A6966-0FBF-43E6-AB7C-AC5584CD035A}" destId="{00BB97DE-DE5C-414B-A266-2F5E5EAC8996}" srcOrd="3" destOrd="0" presId="urn:microsoft.com/office/officeart/2008/layout/HorizontalMultiLevelHierarchy"/>
    <dgm:cxn modelId="{B00D817C-FF44-4090-94B3-AEB9CAA4B2C4}" type="presParOf" srcId="{00BB97DE-DE5C-414B-A266-2F5E5EAC8996}" destId="{87036961-60FA-4312-973C-1DC4B557F651}" srcOrd="0" destOrd="0" presId="urn:microsoft.com/office/officeart/2008/layout/HorizontalMultiLevelHierarchy"/>
    <dgm:cxn modelId="{200E6B03-6758-42EF-ABC6-5DDBF1D7ABAD}" type="presParOf" srcId="{00BB97DE-DE5C-414B-A266-2F5E5EAC8996}" destId="{0819FD67-D045-4B1F-90EE-EA55C059B855}" srcOrd="1" destOrd="0" presId="urn:microsoft.com/office/officeart/2008/layout/HorizontalMultiLevelHierarchy"/>
    <dgm:cxn modelId="{CD922EAD-09AF-422D-997D-FC878AEACEC3}" type="presParOf" srcId="{DD1A6966-0FBF-43E6-AB7C-AC5584CD035A}" destId="{67AE9DCB-72D6-45A3-BC6B-0A24A95095F3}" srcOrd="4" destOrd="0" presId="urn:microsoft.com/office/officeart/2008/layout/HorizontalMultiLevelHierarchy"/>
    <dgm:cxn modelId="{0186DA7D-CEAC-426C-BEA4-7A7239A78A60}" type="presParOf" srcId="{67AE9DCB-72D6-45A3-BC6B-0A24A95095F3}" destId="{C46E3A84-727C-4755-8D3D-904EE4439838}" srcOrd="0" destOrd="0" presId="urn:microsoft.com/office/officeart/2008/layout/HorizontalMultiLevelHierarchy"/>
    <dgm:cxn modelId="{AAF96796-C264-4633-8962-EFE05127E899}" type="presParOf" srcId="{DD1A6966-0FBF-43E6-AB7C-AC5584CD035A}" destId="{175DCD98-6D12-4D51-A50E-9450A73D2A90}" srcOrd="5" destOrd="0" presId="urn:microsoft.com/office/officeart/2008/layout/HorizontalMultiLevelHierarchy"/>
    <dgm:cxn modelId="{272A07AA-2926-4C28-8AF2-E5CCB1B5D032}" type="presParOf" srcId="{175DCD98-6D12-4D51-A50E-9450A73D2A90}" destId="{5C175D13-1D72-43DB-95FB-2A6DB3890D50}" srcOrd="0" destOrd="0" presId="urn:microsoft.com/office/officeart/2008/layout/HorizontalMultiLevelHierarchy"/>
    <dgm:cxn modelId="{772DA1C1-4317-42A6-A59C-3EFB2B3CE4C7}" type="presParOf" srcId="{175DCD98-6D12-4D51-A50E-9450A73D2A90}" destId="{8C8B6913-A641-47F2-902B-EE6C53733A8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8F35CF-299E-4983-9278-716B92484A73}" type="doc">
      <dgm:prSet loTypeId="urn:microsoft.com/office/officeart/2005/8/layout/radial4" loCatId="relationship" qsTypeId="urn:microsoft.com/office/officeart/2005/8/quickstyle/3d2#1" qsCatId="3D" csTypeId="urn:microsoft.com/office/officeart/2005/8/colors/accent2_2" csCatId="accent2" phldr="1"/>
      <dgm:spPr/>
      <dgm:t>
        <a:bodyPr/>
        <a:lstStyle/>
        <a:p>
          <a:endParaRPr lang="ru-RU"/>
        </a:p>
      </dgm:t>
    </dgm:pt>
    <dgm:pt modelId="{D0A8354E-4703-406C-84DC-5D9026CCA8D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b="1" cap="none" spc="0" dirty="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dirty="0">
            <a:solidFill>
              <a:schemeClr val="accent4">
                <a:lumMod val="50000"/>
              </a:schemeClr>
            </a:solidFill>
          </a:endParaRPr>
        </a:p>
      </dgm:t>
    </dgm:pt>
    <dgm:pt modelId="{C2D65333-E470-4E00-AB68-F8812FE247E4}" type="parTrans" cxnId="{734D5595-2855-4EC5-AB95-113D6F2EB857}">
      <dgm:prSet/>
      <dgm:spPr/>
      <dgm:t>
        <a:bodyPr/>
        <a:lstStyle/>
        <a:p>
          <a:endParaRPr lang="ru-RU"/>
        </a:p>
      </dgm:t>
    </dgm:pt>
    <dgm:pt modelId="{1DD7EBDE-5397-4EF3-8A72-2910EB231063}" type="sibTrans" cxnId="{734D5595-2855-4EC5-AB95-113D6F2EB857}">
      <dgm:prSet/>
      <dgm:spPr/>
      <dgm:t>
        <a:bodyPr/>
        <a:lstStyle/>
        <a:p>
          <a:endParaRPr lang="ru-RU"/>
        </a:p>
      </dgm:t>
    </dgm:pt>
    <dgm:pt modelId="{FDA03024-AFDC-4C38-B2BF-AE0021061E3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ведомствам</a:t>
          </a:r>
        </a:p>
      </dgm:t>
    </dgm:pt>
    <dgm:pt modelId="{844F70C7-3306-4846-8B17-780B13FB85C0}" type="parTrans" cxnId="{CDCE72C7-9095-47A4-9EE2-89CFD1571B2B}">
      <dgm:prSet/>
      <dgm:spPr/>
      <dgm:t>
        <a:bodyPr/>
        <a:lstStyle/>
        <a:p>
          <a:endParaRPr lang="ru-RU"/>
        </a:p>
      </dgm:t>
    </dgm:pt>
    <dgm:pt modelId="{FB52D934-D0B9-426F-8EC9-E4479B642F17}" type="sibTrans" cxnId="{CDCE72C7-9095-47A4-9EE2-89CFD1571B2B}">
      <dgm:prSet/>
      <dgm:spPr/>
      <dgm:t>
        <a:bodyPr/>
        <a:lstStyle/>
        <a:p>
          <a:endParaRPr lang="ru-RU"/>
        </a:p>
      </dgm:t>
    </dgm:pt>
    <dgm:pt modelId="{3F704B5A-B7E1-486B-82E2-8C9F875CB84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функциям организованного самоуправления</a:t>
          </a:r>
        </a:p>
      </dgm:t>
    </dgm:pt>
    <dgm:pt modelId="{91AD4358-6A7A-44DA-A88A-D24BB0B70B10}" type="parTrans" cxnId="{E7AF5B10-3934-43FA-96DB-4A75FC462C3D}">
      <dgm:prSet/>
      <dgm:spPr/>
      <dgm:t>
        <a:bodyPr/>
        <a:lstStyle/>
        <a:p>
          <a:endParaRPr lang="ru-RU"/>
        </a:p>
      </dgm:t>
    </dgm:pt>
    <dgm:pt modelId="{502D2674-C973-47F1-B76B-BFAF23F8A38A}" type="sibTrans" cxnId="{E7AF5B10-3934-43FA-96DB-4A75FC462C3D}">
      <dgm:prSet/>
      <dgm:spPr/>
      <dgm:t>
        <a:bodyPr/>
        <a:lstStyle/>
        <a:p>
          <a:endParaRPr lang="ru-RU"/>
        </a:p>
      </dgm:t>
    </dgm:pt>
    <dgm:pt modelId="{5555C06A-4ECA-47FA-B993-A222FCD3F535}">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муниципальным программам</a:t>
          </a:r>
        </a:p>
      </dgm:t>
    </dgm:pt>
    <dgm:pt modelId="{EF831116-AF7E-4EA6-8ABC-98ED62EC3D01}" type="parTrans" cxnId="{834B6042-E460-4688-9CFB-2F38AAE2E23C}">
      <dgm:prSet/>
      <dgm:spPr/>
      <dgm:t>
        <a:bodyPr/>
        <a:lstStyle/>
        <a:p>
          <a:endParaRPr lang="ru-RU"/>
        </a:p>
      </dgm:t>
    </dgm:pt>
    <dgm:pt modelId="{026D44BC-0DE7-492E-AC84-10974815C336}" type="sibTrans" cxnId="{834B6042-E460-4688-9CFB-2F38AAE2E23C}">
      <dgm:prSet/>
      <dgm:spPr/>
      <dgm:t>
        <a:bodyPr/>
        <a:lstStyle/>
        <a:p>
          <a:endParaRPr lang="ru-RU"/>
        </a:p>
      </dgm:t>
    </dgm:pt>
    <dgm:pt modelId="{4ECABFFD-35E8-4C2C-9771-DB959C0D2FD6}">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типам расходных обязательств</a:t>
          </a:r>
        </a:p>
      </dgm:t>
    </dgm:pt>
    <dgm:pt modelId="{83C76DE8-8453-491E-89DA-D26628CD7C1F}" type="parTrans" cxnId="{370D86A3-90A7-4FB0-BD47-E9236A9C9C99}">
      <dgm:prSet/>
      <dgm:spPr/>
      <dgm:t>
        <a:bodyPr/>
        <a:lstStyle/>
        <a:p>
          <a:endParaRPr lang="ru-RU"/>
        </a:p>
      </dgm:t>
    </dgm:pt>
    <dgm:pt modelId="{1551B664-41FB-4207-8BBB-816C2B4F17A2}" type="sibTrans" cxnId="{370D86A3-90A7-4FB0-BD47-E9236A9C9C99}">
      <dgm:prSet/>
      <dgm:spPr/>
      <dgm:t>
        <a:bodyPr/>
        <a:lstStyle/>
        <a:p>
          <a:endParaRPr lang="ru-RU"/>
        </a:p>
      </dgm:t>
    </dgm:pt>
    <dgm:pt modelId="{F04F3FFB-3D7A-4E38-8261-A739DA05F18D}" type="pres">
      <dgm:prSet presAssocID="{1C8F35CF-299E-4983-9278-716B92484A73}" presName="cycle" presStyleCnt="0">
        <dgm:presLayoutVars>
          <dgm:chMax val="1"/>
          <dgm:dir/>
          <dgm:animLvl val="ctr"/>
          <dgm:resizeHandles val="exact"/>
        </dgm:presLayoutVars>
      </dgm:prSet>
      <dgm:spPr/>
    </dgm:pt>
    <dgm:pt modelId="{BE725B2D-F586-4A1B-B960-F1B94EA54C58}" type="pres">
      <dgm:prSet presAssocID="{D0A8354E-4703-406C-84DC-5D9026CCA8DC}" presName="centerShape" presStyleLbl="node0" presStyleIdx="0" presStyleCnt="1" custScaleX="116766" custScaleY="64620"/>
      <dgm:spPr/>
    </dgm:pt>
    <dgm:pt modelId="{1326B9B0-0EA2-410D-8266-A45126940775}" type="pres">
      <dgm:prSet presAssocID="{844F70C7-3306-4846-8B17-780B13FB85C0}" presName="parTrans" presStyleLbl="bgSibTrans2D1" presStyleIdx="0" presStyleCnt="4"/>
      <dgm:spPr/>
    </dgm:pt>
    <dgm:pt modelId="{050A3D06-2F1B-45F2-82B2-CA5927CF5AF0}" type="pres">
      <dgm:prSet presAssocID="{FDA03024-AFDC-4C38-B2BF-AE0021061E3C}" presName="node" presStyleLbl="node1" presStyleIdx="0" presStyleCnt="4" custScaleX="91600" custScaleY="63918">
        <dgm:presLayoutVars>
          <dgm:bulletEnabled val="1"/>
        </dgm:presLayoutVars>
      </dgm:prSet>
      <dgm:spPr/>
    </dgm:pt>
    <dgm:pt modelId="{BAAF49A3-E4AC-4E81-AC8D-C52889666EF8}" type="pres">
      <dgm:prSet presAssocID="{91AD4358-6A7A-44DA-A88A-D24BB0B70B10}" presName="parTrans" presStyleLbl="bgSibTrans2D1" presStyleIdx="1" presStyleCnt="4" custLinFactNeighborX="2078" custLinFactNeighborY="3810"/>
      <dgm:spPr/>
    </dgm:pt>
    <dgm:pt modelId="{6A70A1FE-53BB-44E7-9310-2B04C0590B0A}" type="pres">
      <dgm:prSet presAssocID="{3F704B5A-B7E1-486B-82E2-8C9F875CB84C}" presName="node" presStyleLbl="node1" presStyleIdx="1" presStyleCnt="4" custScaleX="105387" custScaleY="79083">
        <dgm:presLayoutVars>
          <dgm:bulletEnabled val="1"/>
        </dgm:presLayoutVars>
      </dgm:prSet>
      <dgm:spPr/>
    </dgm:pt>
    <dgm:pt modelId="{AD82A728-B52C-442A-A2BA-B1D07FF53459}" type="pres">
      <dgm:prSet presAssocID="{EF831116-AF7E-4EA6-8ABC-98ED62EC3D01}" presName="parTrans" presStyleLbl="bgSibTrans2D1" presStyleIdx="2" presStyleCnt="4"/>
      <dgm:spPr/>
    </dgm:pt>
    <dgm:pt modelId="{B9E8586C-AA25-411F-9D9C-6C82B2D13F6D}" type="pres">
      <dgm:prSet presAssocID="{5555C06A-4ECA-47FA-B993-A222FCD3F535}" presName="node" presStyleLbl="node1" presStyleIdx="2" presStyleCnt="4" custScaleX="96542" custScaleY="81122">
        <dgm:presLayoutVars>
          <dgm:bulletEnabled val="1"/>
        </dgm:presLayoutVars>
      </dgm:prSet>
      <dgm:spPr/>
    </dgm:pt>
    <dgm:pt modelId="{36174143-0D96-47F1-94A5-A84FBC98A7DD}" type="pres">
      <dgm:prSet presAssocID="{83C76DE8-8453-491E-89DA-D26628CD7C1F}" presName="parTrans" presStyleLbl="bgSibTrans2D1" presStyleIdx="3" presStyleCnt="4"/>
      <dgm:spPr/>
    </dgm:pt>
    <dgm:pt modelId="{2BE3BB4F-4E1A-4D89-A918-8FC32FDA86E2}" type="pres">
      <dgm:prSet presAssocID="{4ECABFFD-35E8-4C2C-9771-DB959C0D2FD6}" presName="node" presStyleLbl="node1" presStyleIdx="3" presStyleCnt="4" custScaleX="88373" custScaleY="65419">
        <dgm:presLayoutVars>
          <dgm:bulletEnabled val="1"/>
        </dgm:presLayoutVars>
      </dgm:prSet>
      <dgm:spPr/>
    </dgm:pt>
  </dgm:ptLst>
  <dgm:cxnLst>
    <dgm:cxn modelId="{74841902-5316-475B-8F2D-7DCB292D44D7}" type="presOf" srcId="{83C76DE8-8453-491E-89DA-D26628CD7C1F}" destId="{36174143-0D96-47F1-94A5-A84FBC98A7DD}" srcOrd="0" destOrd="0" presId="urn:microsoft.com/office/officeart/2005/8/layout/radial4"/>
    <dgm:cxn modelId="{E7AF5B10-3934-43FA-96DB-4A75FC462C3D}" srcId="{D0A8354E-4703-406C-84DC-5D9026CCA8DC}" destId="{3F704B5A-B7E1-486B-82E2-8C9F875CB84C}" srcOrd="1" destOrd="0" parTransId="{91AD4358-6A7A-44DA-A88A-D24BB0B70B10}" sibTransId="{502D2674-C973-47F1-B76B-BFAF23F8A38A}"/>
    <dgm:cxn modelId="{C2E4255D-830D-4B31-8F2B-0F484D2E0E48}" type="presOf" srcId="{FDA03024-AFDC-4C38-B2BF-AE0021061E3C}" destId="{050A3D06-2F1B-45F2-82B2-CA5927CF5AF0}" srcOrd="0" destOrd="0" presId="urn:microsoft.com/office/officeart/2005/8/layout/radial4"/>
    <dgm:cxn modelId="{834B6042-E460-4688-9CFB-2F38AAE2E23C}" srcId="{D0A8354E-4703-406C-84DC-5D9026CCA8DC}" destId="{5555C06A-4ECA-47FA-B993-A222FCD3F535}" srcOrd="2" destOrd="0" parTransId="{EF831116-AF7E-4EA6-8ABC-98ED62EC3D01}" sibTransId="{026D44BC-0DE7-492E-AC84-10974815C336}"/>
    <dgm:cxn modelId="{0527C362-BC0A-40CA-8341-F753D0718316}" type="presOf" srcId="{EF831116-AF7E-4EA6-8ABC-98ED62EC3D01}" destId="{AD82A728-B52C-442A-A2BA-B1D07FF53459}" srcOrd="0" destOrd="0" presId="urn:microsoft.com/office/officeart/2005/8/layout/radial4"/>
    <dgm:cxn modelId="{89D20764-1F5D-4AC7-91F8-DDE955DC1994}" type="presOf" srcId="{844F70C7-3306-4846-8B17-780B13FB85C0}" destId="{1326B9B0-0EA2-410D-8266-A45126940775}" srcOrd="0" destOrd="0" presId="urn:microsoft.com/office/officeart/2005/8/layout/radial4"/>
    <dgm:cxn modelId="{E0414159-3C88-493C-9EC5-018821CB2934}" type="presOf" srcId="{4ECABFFD-35E8-4C2C-9771-DB959C0D2FD6}" destId="{2BE3BB4F-4E1A-4D89-A918-8FC32FDA86E2}" srcOrd="0" destOrd="0" presId="urn:microsoft.com/office/officeart/2005/8/layout/radial4"/>
    <dgm:cxn modelId="{3DDDB47D-1836-4380-9926-14084A6B9FC3}" type="presOf" srcId="{3F704B5A-B7E1-486B-82E2-8C9F875CB84C}" destId="{6A70A1FE-53BB-44E7-9310-2B04C0590B0A}" srcOrd="0" destOrd="0" presId="urn:microsoft.com/office/officeart/2005/8/layout/radial4"/>
    <dgm:cxn modelId="{46649882-EDCB-44C5-82D7-64330750DC8E}" type="presOf" srcId="{1C8F35CF-299E-4983-9278-716B92484A73}" destId="{F04F3FFB-3D7A-4E38-8261-A739DA05F18D}" srcOrd="0" destOrd="0" presId="urn:microsoft.com/office/officeart/2005/8/layout/radial4"/>
    <dgm:cxn modelId="{734D5595-2855-4EC5-AB95-113D6F2EB857}" srcId="{1C8F35CF-299E-4983-9278-716B92484A73}" destId="{D0A8354E-4703-406C-84DC-5D9026CCA8DC}" srcOrd="0" destOrd="0" parTransId="{C2D65333-E470-4E00-AB68-F8812FE247E4}" sibTransId="{1DD7EBDE-5397-4EF3-8A72-2910EB231063}"/>
    <dgm:cxn modelId="{370D86A3-90A7-4FB0-BD47-E9236A9C9C99}" srcId="{D0A8354E-4703-406C-84DC-5D9026CCA8DC}" destId="{4ECABFFD-35E8-4C2C-9771-DB959C0D2FD6}" srcOrd="3" destOrd="0" parTransId="{83C76DE8-8453-491E-89DA-D26628CD7C1F}" sibTransId="{1551B664-41FB-4207-8BBB-816C2B4F17A2}"/>
    <dgm:cxn modelId="{A83F84A4-CDF2-44A7-863F-69CD45949034}" type="presOf" srcId="{5555C06A-4ECA-47FA-B993-A222FCD3F535}" destId="{B9E8586C-AA25-411F-9D9C-6C82B2D13F6D}" srcOrd="0" destOrd="0" presId="urn:microsoft.com/office/officeart/2005/8/layout/radial4"/>
    <dgm:cxn modelId="{0F33CAB2-9E2D-4A92-B966-73C1B014E56F}" type="presOf" srcId="{D0A8354E-4703-406C-84DC-5D9026CCA8DC}" destId="{BE725B2D-F586-4A1B-B960-F1B94EA54C58}" srcOrd="0" destOrd="0" presId="urn:microsoft.com/office/officeart/2005/8/layout/radial4"/>
    <dgm:cxn modelId="{CDCE72C7-9095-47A4-9EE2-89CFD1571B2B}" srcId="{D0A8354E-4703-406C-84DC-5D9026CCA8DC}" destId="{FDA03024-AFDC-4C38-B2BF-AE0021061E3C}" srcOrd="0" destOrd="0" parTransId="{844F70C7-3306-4846-8B17-780B13FB85C0}" sibTransId="{FB52D934-D0B9-426F-8EC9-E4479B642F17}"/>
    <dgm:cxn modelId="{8466B5FE-F608-4562-B07F-0A04E3BC6C97}" type="presOf" srcId="{91AD4358-6A7A-44DA-A88A-D24BB0B70B10}" destId="{BAAF49A3-E4AC-4E81-AC8D-C52889666EF8}" srcOrd="0" destOrd="0" presId="urn:microsoft.com/office/officeart/2005/8/layout/radial4"/>
    <dgm:cxn modelId="{4CCBC118-EC03-4A17-B68E-AF4B2DB0ECBE}" type="presParOf" srcId="{F04F3FFB-3D7A-4E38-8261-A739DA05F18D}" destId="{BE725B2D-F586-4A1B-B960-F1B94EA54C58}" srcOrd="0" destOrd="0" presId="urn:microsoft.com/office/officeart/2005/8/layout/radial4"/>
    <dgm:cxn modelId="{91F4B6D5-8A01-4725-9B3F-119C0173CB85}" type="presParOf" srcId="{F04F3FFB-3D7A-4E38-8261-A739DA05F18D}" destId="{1326B9B0-0EA2-410D-8266-A45126940775}" srcOrd="1" destOrd="0" presId="urn:microsoft.com/office/officeart/2005/8/layout/radial4"/>
    <dgm:cxn modelId="{458C956B-FE84-4C2B-B0A7-0F3CB6BB372E}" type="presParOf" srcId="{F04F3FFB-3D7A-4E38-8261-A739DA05F18D}" destId="{050A3D06-2F1B-45F2-82B2-CA5927CF5AF0}" srcOrd="2" destOrd="0" presId="urn:microsoft.com/office/officeart/2005/8/layout/radial4"/>
    <dgm:cxn modelId="{3303EB7C-DED9-4DBF-982B-41C6130092CD}" type="presParOf" srcId="{F04F3FFB-3D7A-4E38-8261-A739DA05F18D}" destId="{BAAF49A3-E4AC-4E81-AC8D-C52889666EF8}" srcOrd="3" destOrd="0" presId="urn:microsoft.com/office/officeart/2005/8/layout/radial4"/>
    <dgm:cxn modelId="{26A0E108-3022-46A3-A781-9DBA3D58F61F}" type="presParOf" srcId="{F04F3FFB-3D7A-4E38-8261-A739DA05F18D}" destId="{6A70A1FE-53BB-44E7-9310-2B04C0590B0A}" srcOrd="4" destOrd="0" presId="urn:microsoft.com/office/officeart/2005/8/layout/radial4"/>
    <dgm:cxn modelId="{E80CE93D-616F-4A3A-ADE9-62801F03275B}" type="presParOf" srcId="{F04F3FFB-3D7A-4E38-8261-A739DA05F18D}" destId="{AD82A728-B52C-442A-A2BA-B1D07FF53459}" srcOrd="5" destOrd="0" presId="urn:microsoft.com/office/officeart/2005/8/layout/radial4"/>
    <dgm:cxn modelId="{13DF1AD1-9832-4A00-B762-152200F4159F}" type="presParOf" srcId="{F04F3FFB-3D7A-4E38-8261-A739DA05F18D}" destId="{B9E8586C-AA25-411F-9D9C-6C82B2D13F6D}" srcOrd="6" destOrd="0" presId="urn:microsoft.com/office/officeart/2005/8/layout/radial4"/>
    <dgm:cxn modelId="{1F244FED-E396-4E89-86A6-C95C24B2A882}" type="presParOf" srcId="{F04F3FFB-3D7A-4E38-8261-A739DA05F18D}" destId="{36174143-0D96-47F1-94A5-A84FBC98A7DD}" srcOrd="7" destOrd="0" presId="urn:microsoft.com/office/officeart/2005/8/layout/radial4"/>
    <dgm:cxn modelId="{89C226FF-D409-4D69-B024-2CF4CCB7D555}" type="presParOf" srcId="{F04F3FFB-3D7A-4E38-8261-A739DA05F18D}" destId="{2BE3BB4F-4E1A-4D89-A918-8FC32FDA86E2}"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DC4FCF-20F1-4030-9A27-D67E435A6DDE}" type="doc">
      <dgm:prSet loTypeId="urn:microsoft.com/office/officeart/2005/8/layout/vList3#1" loCatId="picture" qsTypeId="urn:microsoft.com/office/officeart/2005/8/quickstyle/3d1" qsCatId="3D" csTypeId="urn:microsoft.com/office/officeart/2005/8/colors/accent2_2" csCatId="accent2" phldr="1"/>
      <dgm:spPr/>
      <dgm:t>
        <a:bodyPr/>
        <a:lstStyle/>
        <a:p>
          <a:endParaRPr lang="ru-RU"/>
        </a:p>
      </dgm:t>
    </dgm:pt>
    <dgm:pt modelId="{952D90D4-DAC3-4677-AE1E-F4CC571C7E8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Общегосударственные вопросы</a:t>
          </a:r>
        </a:p>
      </dgm:t>
    </dgm:pt>
    <dgm:pt modelId="{866DA0D5-DD9A-4F4C-A132-56E869EC8D3E}" type="parTrans" cxnId="{8A2B6BCF-E071-41EB-83D9-E7F68F721278}">
      <dgm:prSet/>
      <dgm:spPr/>
      <dgm:t>
        <a:bodyPr/>
        <a:lstStyle/>
        <a:p>
          <a:endParaRPr lang="ru-RU" sz="1400"/>
        </a:p>
      </dgm:t>
    </dgm:pt>
    <dgm:pt modelId="{B3D6F599-1DDC-43F3-8E41-0CAB3608A824}" type="sibTrans" cxnId="{8A2B6BCF-E071-41EB-83D9-E7F68F721278}">
      <dgm:prSet/>
      <dgm:spPr/>
      <dgm:t>
        <a:bodyPr/>
        <a:lstStyle/>
        <a:p>
          <a:endParaRPr lang="ru-RU" sz="1400"/>
        </a:p>
      </dgm:t>
    </dgm:pt>
    <dgm:pt modelId="{0CFFBFC6-12C9-4759-B0BF-447A49980AF7}">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Национальная безопасность  и правоохранительная деятельность</a:t>
          </a:r>
        </a:p>
      </dgm:t>
    </dgm:pt>
    <dgm:pt modelId="{4C2BD734-4707-4FA6-A0B6-837A1C2309AA}" type="parTrans" cxnId="{D4B018B7-E4C1-4781-8E83-6881567C7158}">
      <dgm:prSet/>
      <dgm:spPr/>
      <dgm:t>
        <a:bodyPr/>
        <a:lstStyle/>
        <a:p>
          <a:endParaRPr lang="ru-RU" sz="1400"/>
        </a:p>
      </dgm:t>
    </dgm:pt>
    <dgm:pt modelId="{4313D71B-D4F4-4A1B-860C-C6B391EE0998}" type="sibTrans" cxnId="{D4B018B7-E4C1-4781-8E83-6881567C7158}">
      <dgm:prSet/>
      <dgm:spPr/>
      <dgm:t>
        <a:bodyPr/>
        <a:lstStyle/>
        <a:p>
          <a:endParaRPr lang="ru-RU" sz="1400"/>
        </a:p>
      </dgm:t>
    </dgm:pt>
    <dgm:pt modelId="{5049FFE2-EF29-4BDE-93B3-1336BF5AF57D}">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Национальная экономика</a:t>
          </a:r>
        </a:p>
      </dgm:t>
    </dgm:pt>
    <dgm:pt modelId="{A7B54E92-5758-46E6-87F4-F7B8B2977D17}" type="parTrans" cxnId="{829AB1A7-7A79-466A-B5C3-C0791A9394A8}">
      <dgm:prSet/>
      <dgm:spPr/>
      <dgm:t>
        <a:bodyPr/>
        <a:lstStyle/>
        <a:p>
          <a:endParaRPr lang="ru-RU" sz="1400"/>
        </a:p>
      </dgm:t>
    </dgm:pt>
    <dgm:pt modelId="{6B857907-8DA5-4464-9C26-03029E85331B}" type="sibTrans" cxnId="{829AB1A7-7A79-466A-B5C3-C0791A9394A8}">
      <dgm:prSet/>
      <dgm:spPr/>
      <dgm:t>
        <a:bodyPr/>
        <a:lstStyle/>
        <a:p>
          <a:endParaRPr lang="ru-RU" sz="1400"/>
        </a:p>
      </dgm:t>
    </dgm:pt>
    <dgm:pt modelId="{55EBBB03-6556-42B8-A9E9-173C6875B3BC}">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Охрана окружающей среды</a:t>
          </a:r>
        </a:p>
      </dgm:t>
    </dgm:pt>
    <dgm:pt modelId="{23AFF7FF-0F33-47D5-8B7B-7CDFD209EB1F}" type="parTrans" cxnId="{2C516F85-F176-43AB-B77C-2798037501F7}">
      <dgm:prSet/>
      <dgm:spPr/>
      <dgm:t>
        <a:bodyPr/>
        <a:lstStyle/>
        <a:p>
          <a:endParaRPr lang="ru-RU" sz="1400"/>
        </a:p>
      </dgm:t>
    </dgm:pt>
    <dgm:pt modelId="{A1FD0A67-8476-406F-A51B-3B472C14B2DC}" type="sibTrans" cxnId="{2C516F85-F176-43AB-B77C-2798037501F7}">
      <dgm:prSet/>
      <dgm:spPr/>
      <dgm:t>
        <a:bodyPr/>
        <a:lstStyle/>
        <a:p>
          <a:endParaRPr lang="ru-RU" sz="1400"/>
        </a:p>
      </dgm:t>
    </dgm:pt>
    <dgm:pt modelId="{28D1C18B-4970-4EF2-B78B-2EBF8E9EA2FA}">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Образование</a:t>
          </a:r>
        </a:p>
      </dgm:t>
    </dgm:pt>
    <dgm:pt modelId="{716A1495-A29C-4D70-A2B7-6D80D00CFA78}" type="parTrans" cxnId="{0CF40759-AE51-45C5-B860-378D5F4DCF35}">
      <dgm:prSet/>
      <dgm:spPr/>
      <dgm:t>
        <a:bodyPr/>
        <a:lstStyle/>
        <a:p>
          <a:endParaRPr lang="ru-RU" sz="1400"/>
        </a:p>
      </dgm:t>
    </dgm:pt>
    <dgm:pt modelId="{6E75925A-175B-4EC6-A5EA-AABD86B57D39}" type="sibTrans" cxnId="{0CF40759-AE51-45C5-B860-378D5F4DCF35}">
      <dgm:prSet/>
      <dgm:spPr/>
      <dgm:t>
        <a:bodyPr/>
        <a:lstStyle/>
        <a:p>
          <a:endParaRPr lang="ru-RU" sz="1400"/>
        </a:p>
      </dgm:t>
    </dgm:pt>
    <dgm:pt modelId="{26A1E3F9-A30D-4024-8367-B14B3563A2F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Культура,  кинематография</a:t>
          </a:r>
        </a:p>
      </dgm:t>
    </dgm:pt>
    <dgm:pt modelId="{30BCBB87-E596-432E-B56F-B37E3CBFA5B8}" type="parTrans" cxnId="{A9B132D7-1DFB-4040-9695-B5852EA96F4C}">
      <dgm:prSet/>
      <dgm:spPr/>
      <dgm:t>
        <a:bodyPr/>
        <a:lstStyle/>
        <a:p>
          <a:endParaRPr lang="ru-RU" sz="1400"/>
        </a:p>
      </dgm:t>
    </dgm:pt>
    <dgm:pt modelId="{AF5F2B1D-76EE-45F9-9DAB-1BA1C9AABAF0}" type="sibTrans" cxnId="{A9B132D7-1DFB-4040-9695-B5852EA96F4C}">
      <dgm:prSet/>
      <dgm:spPr/>
      <dgm:t>
        <a:bodyPr/>
        <a:lstStyle/>
        <a:p>
          <a:endParaRPr lang="ru-RU" sz="1400"/>
        </a:p>
      </dgm:t>
    </dgm:pt>
    <dgm:pt modelId="{3668E430-433F-4E0E-A895-B6FE908C5535}">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Социальная политика</a:t>
          </a:r>
        </a:p>
      </dgm:t>
    </dgm:pt>
    <dgm:pt modelId="{2AB4993A-1BFE-4A1D-AA1C-12B43E736ACD}" type="parTrans" cxnId="{C7CF2494-5547-4898-8B67-0E4C2126E0DB}">
      <dgm:prSet/>
      <dgm:spPr/>
      <dgm:t>
        <a:bodyPr/>
        <a:lstStyle/>
        <a:p>
          <a:endParaRPr lang="ru-RU" sz="1400"/>
        </a:p>
      </dgm:t>
    </dgm:pt>
    <dgm:pt modelId="{5F3117D9-E619-4968-AE34-BC0134E05830}" type="sibTrans" cxnId="{C7CF2494-5547-4898-8B67-0E4C2126E0DB}">
      <dgm:prSet/>
      <dgm:spPr/>
      <dgm:t>
        <a:bodyPr/>
        <a:lstStyle/>
        <a:p>
          <a:endParaRPr lang="ru-RU" sz="1400"/>
        </a:p>
      </dgm:t>
    </dgm:pt>
    <dgm:pt modelId="{FA02CC56-A894-4BDA-A699-97C5EA0795A7}">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Физическая культура и спорт</a:t>
          </a:r>
        </a:p>
      </dgm:t>
    </dgm:pt>
    <dgm:pt modelId="{E5F4AB27-4C12-44C7-9DAC-D741C8353368}" type="parTrans" cxnId="{B3C2CEF1-D7C2-4A77-A4AD-DF98DD274A95}">
      <dgm:prSet/>
      <dgm:spPr/>
      <dgm:t>
        <a:bodyPr/>
        <a:lstStyle/>
        <a:p>
          <a:endParaRPr lang="ru-RU" sz="1400"/>
        </a:p>
      </dgm:t>
    </dgm:pt>
    <dgm:pt modelId="{8B9DF781-10BB-4EB9-B07C-2B279882A475}" type="sibTrans" cxnId="{B3C2CEF1-D7C2-4A77-A4AD-DF98DD274A95}">
      <dgm:prSet/>
      <dgm:spPr/>
      <dgm:t>
        <a:bodyPr/>
        <a:lstStyle/>
        <a:p>
          <a:endParaRPr lang="ru-RU" sz="1400"/>
        </a:p>
      </dgm:t>
    </dgm:pt>
    <dgm:pt modelId="{3A3E9D35-2621-4761-BFBD-30185527A4B9}">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Обслуживание государственного и муниципального долга</a:t>
          </a:r>
        </a:p>
      </dgm:t>
    </dgm:pt>
    <dgm:pt modelId="{1A00DCD4-B23E-46B7-8D97-A834B0A4D091}" type="parTrans" cxnId="{3EB5C6C0-E9B9-486E-8A92-6FE03507875A}">
      <dgm:prSet/>
      <dgm:spPr/>
      <dgm:t>
        <a:bodyPr/>
        <a:lstStyle/>
        <a:p>
          <a:endParaRPr lang="ru-RU" sz="1400"/>
        </a:p>
      </dgm:t>
    </dgm:pt>
    <dgm:pt modelId="{DE9BE107-31B2-4D8B-9B4F-9D02DBA152CC}" type="sibTrans" cxnId="{3EB5C6C0-E9B9-486E-8A92-6FE03507875A}">
      <dgm:prSet/>
      <dgm:spPr/>
      <dgm:t>
        <a:bodyPr/>
        <a:lstStyle/>
        <a:p>
          <a:endParaRPr lang="ru-RU" sz="1400"/>
        </a:p>
      </dgm:t>
    </dgm:pt>
    <dgm:pt modelId="{555F98A5-2DB4-41C6-93DE-B14428CADBA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Межбюджетные трансферты общего характера</a:t>
          </a:r>
        </a:p>
      </dgm:t>
    </dgm:pt>
    <dgm:pt modelId="{F50809FD-FC1F-48C1-86A1-E433BB55E262}" type="parTrans" cxnId="{AB489C5E-255C-4FB4-B7A1-F51593FD64B1}">
      <dgm:prSet/>
      <dgm:spPr/>
      <dgm:t>
        <a:bodyPr/>
        <a:lstStyle/>
        <a:p>
          <a:endParaRPr lang="ru-RU" sz="1400"/>
        </a:p>
      </dgm:t>
    </dgm:pt>
    <dgm:pt modelId="{2BEF53BD-0AEF-4EE2-92DF-A59F4F669241}" type="sibTrans" cxnId="{AB489C5E-255C-4FB4-B7A1-F51593FD64B1}">
      <dgm:prSet/>
      <dgm:spPr/>
      <dgm:t>
        <a:bodyPr/>
        <a:lstStyle/>
        <a:p>
          <a:endParaRPr lang="ru-RU" sz="1400"/>
        </a:p>
      </dgm:t>
    </dgm:pt>
    <dgm:pt modelId="{6726C199-11E3-466B-B6CB-A7FA0991D0F1}" type="pres">
      <dgm:prSet presAssocID="{72DC4FCF-20F1-4030-9A27-D67E435A6DDE}" presName="linearFlow" presStyleCnt="0">
        <dgm:presLayoutVars>
          <dgm:dir/>
          <dgm:resizeHandles val="exact"/>
        </dgm:presLayoutVars>
      </dgm:prSet>
      <dgm:spPr/>
    </dgm:pt>
    <dgm:pt modelId="{7C167442-81CE-4169-AAA0-ED4DF2E09277}" type="pres">
      <dgm:prSet presAssocID="{952D90D4-DAC3-4677-AE1E-F4CC571C7E8C}" presName="composite" presStyleCnt="0"/>
      <dgm:spPr/>
    </dgm:pt>
    <dgm:pt modelId="{4E32A47B-6DFD-4572-B42D-C7BEAAF05E47}" type="pres">
      <dgm:prSet presAssocID="{952D90D4-DAC3-4677-AE1E-F4CC571C7E8C}" presName="imgShp" presStyleLbl="fgImgPlace1" presStyleIdx="0" presStyleCnt="10" custLinFactNeighborX="-53450" custLinFactNeighborY="-103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pt>
    <dgm:pt modelId="{F0661283-4E7A-4CB9-867E-2886DE3454CC}" type="pres">
      <dgm:prSet presAssocID="{952D90D4-DAC3-4677-AE1E-F4CC571C7E8C}" presName="txShp" presStyleLbl="node1" presStyleIdx="0" presStyleCnt="10">
        <dgm:presLayoutVars>
          <dgm:bulletEnabled val="1"/>
        </dgm:presLayoutVars>
      </dgm:prSet>
      <dgm:spPr/>
    </dgm:pt>
    <dgm:pt modelId="{5B68A5DE-C614-461B-A18B-5A33709033D5}" type="pres">
      <dgm:prSet presAssocID="{B3D6F599-1DDC-43F3-8E41-0CAB3608A824}" presName="spacing" presStyleCnt="0"/>
      <dgm:spPr/>
    </dgm:pt>
    <dgm:pt modelId="{40F86BE1-0D30-4DE7-A2B6-0C5965FD8307}" type="pres">
      <dgm:prSet presAssocID="{0CFFBFC6-12C9-4759-B0BF-447A49980AF7}" presName="composite" presStyleCnt="0"/>
      <dgm:spPr/>
    </dgm:pt>
    <dgm:pt modelId="{9F429099-01B2-44F9-AC3F-BE2BC2AC2974}" type="pres">
      <dgm:prSet presAssocID="{0CFFBFC6-12C9-4759-B0BF-447A49980AF7}" presName="imgShp" presStyleLbl="fgImgPlace1" presStyleIdx="1" presStyleCnt="10" custLinFactNeighborX="-53450" custLinFactNeighborY="-734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dgm:spPr>
    </dgm:pt>
    <dgm:pt modelId="{48E831E8-724D-4949-BA9F-112BD7CBB1C2}" type="pres">
      <dgm:prSet presAssocID="{0CFFBFC6-12C9-4759-B0BF-447A49980AF7}" presName="txShp" presStyleLbl="node1" presStyleIdx="1" presStyleCnt="10">
        <dgm:presLayoutVars>
          <dgm:bulletEnabled val="1"/>
        </dgm:presLayoutVars>
      </dgm:prSet>
      <dgm:spPr/>
    </dgm:pt>
    <dgm:pt modelId="{E44BBA27-81F1-420A-9E49-000C3CA50EC3}" type="pres">
      <dgm:prSet presAssocID="{4313D71B-D4F4-4A1B-860C-C6B391EE0998}" presName="spacing" presStyleCnt="0"/>
      <dgm:spPr/>
    </dgm:pt>
    <dgm:pt modelId="{89EC3782-7FBF-4AD2-850C-9CEC7D814822}" type="pres">
      <dgm:prSet presAssocID="{5049FFE2-EF29-4BDE-93B3-1336BF5AF57D}" presName="composite" presStyleCnt="0"/>
      <dgm:spPr/>
    </dgm:pt>
    <dgm:pt modelId="{A7732781-A45C-4D7B-ADB8-FB12202163CF}" type="pres">
      <dgm:prSet presAssocID="{5049FFE2-EF29-4BDE-93B3-1336BF5AF57D}" presName="imgShp" presStyleLbl="fgImgPlace1" presStyleIdx="2" presStyleCnt="10" custLinFactNeighborX="-53450" custLinFactNeighborY="399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dgm:spPr>
    </dgm:pt>
    <dgm:pt modelId="{EF8A1A9E-DDD9-494B-9BDE-53F02754BAEC}" type="pres">
      <dgm:prSet presAssocID="{5049FFE2-EF29-4BDE-93B3-1336BF5AF57D}" presName="txShp" presStyleLbl="node1" presStyleIdx="2" presStyleCnt="10">
        <dgm:presLayoutVars>
          <dgm:bulletEnabled val="1"/>
        </dgm:presLayoutVars>
      </dgm:prSet>
      <dgm:spPr/>
    </dgm:pt>
    <dgm:pt modelId="{4B9F9BB1-C459-4843-9E9E-240F82191812}" type="pres">
      <dgm:prSet presAssocID="{6B857907-8DA5-4464-9C26-03029E85331B}" presName="spacing" presStyleCnt="0"/>
      <dgm:spPr/>
    </dgm:pt>
    <dgm:pt modelId="{AD83672C-2512-4B7A-A1DF-304171A1C69D}" type="pres">
      <dgm:prSet presAssocID="{55EBBB03-6556-42B8-A9E9-173C6875B3BC}" presName="composite" presStyleCnt="0"/>
      <dgm:spPr/>
    </dgm:pt>
    <dgm:pt modelId="{4DC30EA3-4E2B-41A0-B5F4-09CC89465EC9}" type="pres">
      <dgm:prSet presAssocID="{55EBBB03-6556-42B8-A9E9-173C6875B3BC}" presName="imgShp" presStyleLbl="fgImgPlace1" presStyleIdx="3" presStyleCnt="10" custLinFactNeighborX="-53450" custLinFactNeighborY="-231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dgm:spPr>
    </dgm:pt>
    <dgm:pt modelId="{E9625F7A-8F94-4430-B580-092D94C63784}" type="pres">
      <dgm:prSet presAssocID="{55EBBB03-6556-42B8-A9E9-173C6875B3BC}" presName="txShp" presStyleLbl="node1" presStyleIdx="3" presStyleCnt="10">
        <dgm:presLayoutVars>
          <dgm:bulletEnabled val="1"/>
        </dgm:presLayoutVars>
      </dgm:prSet>
      <dgm:spPr/>
    </dgm:pt>
    <dgm:pt modelId="{A1C3259C-51FC-40C1-8978-854F8DE18C85}" type="pres">
      <dgm:prSet presAssocID="{A1FD0A67-8476-406F-A51B-3B472C14B2DC}" presName="spacing" presStyleCnt="0"/>
      <dgm:spPr/>
    </dgm:pt>
    <dgm:pt modelId="{D9396DA0-413A-4909-AA2F-D109FD95E92B}" type="pres">
      <dgm:prSet presAssocID="{28D1C18B-4970-4EF2-B78B-2EBF8E9EA2FA}" presName="composite" presStyleCnt="0"/>
      <dgm:spPr/>
    </dgm:pt>
    <dgm:pt modelId="{1EC63AAA-D2D3-4619-B05B-51F5504C6E2D}" type="pres">
      <dgm:prSet presAssocID="{28D1C18B-4970-4EF2-B78B-2EBF8E9EA2FA}" presName="imgShp" presStyleLbl="fgImgPlace1" presStyleIdx="4" presStyleCnt="10" custLinFactNeighborX="-53450" custLinFactNeighborY="-8617"/>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pt>
    <dgm:pt modelId="{D6ED9649-6E76-42BB-A95C-D5BA414E36F9}" type="pres">
      <dgm:prSet presAssocID="{28D1C18B-4970-4EF2-B78B-2EBF8E9EA2FA}" presName="txShp" presStyleLbl="node1" presStyleIdx="4" presStyleCnt="10">
        <dgm:presLayoutVars>
          <dgm:bulletEnabled val="1"/>
        </dgm:presLayoutVars>
      </dgm:prSet>
      <dgm:spPr/>
    </dgm:pt>
    <dgm:pt modelId="{EBE5D83A-78A7-405C-8FF9-0D696B7328A7}" type="pres">
      <dgm:prSet presAssocID="{6E75925A-175B-4EC6-A5EA-AABD86B57D39}" presName="spacing" presStyleCnt="0"/>
      <dgm:spPr/>
    </dgm:pt>
    <dgm:pt modelId="{4EB98F4D-5C3D-4CD5-B9FE-AEE957B26A27}" type="pres">
      <dgm:prSet presAssocID="{26A1E3F9-A30D-4024-8367-B14B3563A2F3}" presName="composite" presStyleCnt="0"/>
      <dgm:spPr/>
    </dgm:pt>
    <dgm:pt modelId="{A78FB94B-2D08-445D-AA70-2CC8C9FE6AD0}" type="pres">
      <dgm:prSet presAssocID="{26A1E3F9-A30D-4024-8367-B14B3563A2F3}" presName="imgShp" presStyleLbl="fgImgPlace1" presStyleIdx="5" presStyleCnt="10" custLinFactNeighborX="-53450" custLinFactNeighborY="2724"/>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dgm:spPr>
    </dgm:pt>
    <dgm:pt modelId="{07ACF89F-2211-4C75-A018-2EE44F9DA550}" type="pres">
      <dgm:prSet presAssocID="{26A1E3F9-A30D-4024-8367-B14B3563A2F3}" presName="txShp" presStyleLbl="node1" presStyleIdx="5" presStyleCnt="10">
        <dgm:presLayoutVars>
          <dgm:bulletEnabled val="1"/>
        </dgm:presLayoutVars>
      </dgm:prSet>
      <dgm:spPr/>
    </dgm:pt>
    <dgm:pt modelId="{AEC2791E-0886-46A6-9E12-5EC034E8E410}" type="pres">
      <dgm:prSet presAssocID="{AF5F2B1D-76EE-45F9-9DAB-1BA1C9AABAF0}" presName="spacing" presStyleCnt="0"/>
      <dgm:spPr/>
    </dgm:pt>
    <dgm:pt modelId="{12D1383D-4A33-4983-9A8D-93FE8C8748FC}" type="pres">
      <dgm:prSet presAssocID="{3668E430-433F-4E0E-A895-B6FE908C5535}" presName="composite" presStyleCnt="0"/>
      <dgm:spPr/>
    </dgm:pt>
    <dgm:pt modelId="{1D062E86-32A6-4CD3-A5AB-505EB6297FB0}" type="pres">
      <dgm:prSet presAssocID="{3668E430-433F-4E0E-A895-B6FE908C5535}" presName="imgShp" presStyleLbl="fgImgPlace1" presStyleIdx="6" presStyleCnt="10" custLinFactNeighborX="-53450" custLinFactNeighborY="-3584"/>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dgm:spPr>
    </dgm:pt>
    <dgm:pt modelId="{5E58AD27-9D16-4FF3-848B-E9F44F3D92B3}" type="pres">
      <dgm:prSet presAssocID="{3668E430-433F-4E0E-A895-B6FE908C5535}" presName="txShp" presStyleLbl="node1" presStyleIdx="6" presStyleCnt="10" custLinFactNeighborX="155" custLinFactNeighborY="-3584">
        <dgm:presLayoutVars>
          <dgm:bulletEnabled val="1"/>
        </dgm:presLayoutVars>
      </dgm:prSet>
      <dgm:spPr/>
    </dgm:pt>
    <dgm:pt modelId="{C14A2CC5-A59B-4C35-998E-FA873E099FBD}" type="pres">
      <dgm:prSet presAssocID="{5F3117D9-E619-4968-AE34-BC0134E05830}" presName="spacing" presStyleCnt="0"/>
      <dgm:spPr/>
    </dgm:pt>
    <dgm:pt modelId="{3D32F113-5FB5-422E-9D2D-724042B1A7F7}" type="pres">
      <dgm:prSet presAssocID="{FA02CC56-A894-4BDA-A699-97C5EA0795A7}" presName="composite" presStyleCnt="0"/>
      <dgm:spPr/>
    </dgm:pt>
    <dgm:pt modelId="{FA2AEB97-0648-42E5-A806-BFF5E1658F81}" type="pres">
      <dgm:prSet presAssocID="{FA02CC56-A894-4BDA-A699-97C5EA0795A7}" presName="imgShp" presStyleLbl="fgImgPlace1" presStyleIdx="7" presStyleCnt="10" custLinFactNeighborX="-53450" custLinFactNeighborY="7757"/>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dgm:spPr>
    </dgm:pt>
    <dgm:pt modelId="{4BE343BF-78A8-422C-BB7E-5739E5F2F3A8}" type="pres">
      <dgm:prSet presAssocID="{FA02CC56-A894-4BDA-A699-97C5EA0795A7}" presName="txShp" presStyleLbl="node1" presStyleIdx="7" presStyleCnt="10">
        <dgm:presLayoutVars>
          <dgm:bulletEnabled val="1"/>
        </dgm:presLayoutVars>
      </dgm:prSet>
      <dgm:spPr/>
    </dgm:pt>
    <dgm:pt modelId="{236F0E5C-0875-4B4F-9926-252DFCC82FEA}" type="pres">
      <dgm:prSet presAssocID="{8B9DF781-10BB-4EB9-B07C-2B279882A475}" presName="spacing" presStyleCnt="0"/>
      <dgm:spPr/>
    </dgm:pt>
    <dgm:pt modelId="{605AF66B-1FF2-4536-ACCD-4BA656590767}" type="pres">
      <dgm:prSet presAssocID="{3A3E9D35-2621-4761-BFBD-30185527A4B9}" presName="composite" presStyleCnt="0"/>
      <dgm:spPr/>
    </dgm:pt>
    <dgm:pt modelId="{D2F11215-7F2F-47C3-8132-78D7C26F3E74}" type="pres">
      <dgm:prSet presAssocID="{3A3E9D35-2621-4761-BFBD-30185527A4B9}" presName="imgShp" presStyleLbl="fgImgPlace1" presStyleIdx="8" presStyleCnt="10" custLinFactNeighborX="-53450" custLinFactNeighborY="1449"/>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dgm:spPr>
    </dgm:pt>
    <dgm:pt modelId="{3A92D9E5-C1EF-4F1F-9634-4470C1604149}" type="pres">
      <dgm:prSet presAssocID="{3A3E9D35-2621-4761-BFBD-30185527A4B9}" presName="txShp" presStyleLbl="node1" presStyleIdx="8" presStyleCnt="10">
        <dgm:presLayoutVars>
          <dgm:bulletEnabled val="1"/>
        </dgm:presLayoutVars>
      </dgm:prSet>
      <dgm:spPr/>
    </dgm:pt>
    <dgm:pt modelId="{18BF7ABC-DE83-4FFA-A4D3-C7F0BDE67982}" type="pres">
      <dgm:prSet presAssocID="{DE9BE107-31B2-4D8B-9B4F-9D02DBA152CC}" presName="spacing" presStyleCnt="0"/>
      <dgm:spPr/>
    </dgm:pt>
    <dgm:pt modelId="{222C60B9-F0BC-4074-BEEA-137970AC878A}" type="pres">
      <dgm:prSet presAssocID="{555F98A5-2DB4-41C6-93DE-B14428CADBA3}" presName="composite" presStyleCnt="0"/>
      <dgm:spPr/>
    </dgm:pt>
    <dgm:pt modelId="{1408A999-7880-45AD-9771-EB86F0EB36E2}" type="pres">
      <dgm:prSet presAssocID="{555F98A5-2DB4-41C6-93DE-B14428CADBA3}" presName="imgShp" presStyleLbl="fgImgPlace1" presStyleIdx="9" presStyleCnt="10" custLinFactNeighborX="-53450" custLinFactNeighborY="-4859"/>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pt>
    <dgm:pt modelId="{9D7DAA4C-8DEB-43FC-AE00-8229D74DB7B0}" type="pres">
      <dgm:prSet presAssocID="{555F98A5-2DB4-41C6-93DE-B14428CADBA3}" presName="txShp" presStyleLbl="node1" presStyleIdx="9" presStyleCnt="10">
        <dgm:presLayoutVars>
          <dgm:bulletEnabled val="1"/>
        </dgm:presLayoutVars>
      </dgm:prSet>
      <dgm:spPr/>
    </dgm:pt>
  </dgm:ptLst>
  <dgm:cxnLst>
    <dgm:cxn modelId="{8007A302-405F-4F8E-93A9-CA58E03E8CCA}" type="presOf" srcId="{26A1E3F9-A30D-4024-8367-B14B3563A2F3}" destId="{07ACF89F-2211-4C75-A018-2EE44F9DA550}" srcOrd="0" destOrd="0" presId="urn:microsoft.com/office/officeart/2005/8/layout/vList3#1"/>
    <dgm:cxn modelId="{EDD9C506-73D4-47F9-8911-881CC731B0C6}" type="presOf" srcId="{5049FFE2-EF29-4BDE-93B3-1336BF5AF57D}" destId="{EF8A1A9E-DDD9-494B-9BDE-53F02754BAEC}" srcOrd="0" destOrd="0" presId="urn:microsoft.com/office/officeart/2005/8/layout/vList3#1"/>
    <dgm:cxn modelId="{8E040B20-B701-4B99-9408-E2DD69CD6CF7}" type="presOf" srcId="{FA02CC56-A894-4BDA-A699-97C5EA0795A7}" destId="{4BE343BF-78A8-422C-BB7E-5739E5F2F3A8}" srcOrd="0" destOrd="0" presId="urn:microsoft.com/office/officeart/2005/8/layout/vList3#1"/>
    <dgm:cxn modelId="{9BE96730-8BAF-44B3-ADEF-5BC33377D5C7}" type="presOf" srcId="{555F98A5-2DB4-41C6-93DE-B14428CADBA3}" destId="{9D7DAA4C-8DEB-43FC-AE00-8229D74DB7B0}" srcOrd="0" destOrd="0" presId="urn:microsoft.com/office/officeart/2005/8/layout/vList3#1"/>
    <dgm:cxn modelId="{EDF5FB30-A27D-419C-A135-8AC12DB1A803}" type="presOf" srcId="{0CFFBFC6-12C9-4759-B0BF-447A49980AF7}" destId="{48E831E8-724D-4949-BA9F-112BD7CBB1C2}" srcOrd="0" destOrd="0" presId="urn:microsoft.com/office/officeart/2005/8/layout/vList3#1"/>
    <dgm:cxn modelId="{41BB4836-1038-42B5-B1C7-A57B1E8A421C}" type="presOf" srcId="{952D90D4-DAC3-4677-AE1E-F4CC571C7E8C}" destId="{F0661283-4E7A-4CB9-867E-2886DE3454CC}" srcOrd="0" destOrd="0" presId="urn:microsoft.com/office/officeart/2005/8/layout/vList3#1"/>
    <dgm:cxn modelId="{AB489C5E-255C-4FB4-B7A1-F51593FD64B1}" srcId="{72DC4FCF-20F1-4030-9A27-D67E435A6DDE}" destId="{555F98A5-2DB4-41C6-93DE-B14428CADBA3}" srcOrd="9" destOrd="0" parTransId="{F50809FD-FC1F-48C1-86A1-E433BB55E262}" sibTransId="{2BEF53BD-0AEF-4EE2-92DF-A59F4F669241}"/>
    <dgm:cxn modelId="{0CF40759-AE51-45C5-B860-378D5F4DCF35}" srcId="{72DC4FCF-20F1-4030-9A27-D67E435A6DDE}" destId="{28D1C18B-4970-4EF2-B78B-2EBF8E9EA2FA}" srcOrd="4" destOrd="0" parTransId="{716A1495-A29C-4D70-A2B7-6D80D00CFA78}" sibTransId="{6E75925A-175B-4EC6-A5EA-AABD86B57D39}"/>
    <dgm:cxn modelId="{2C516F85-F176-43AB-B77C-2798037501F7}" srcId="{72DC4FCF-20F1-4030-9A27-D67E435A6DDE}" destId="{55EBBB03-6556-42B8-A9E9-173C6875B3BC}" srcOrd="3" destOrd="0" parTransId="{23AFF7FF-0F33-47D5-8B7B-7CDFD209EB1F}" sibTransId="{A1FD0A67-8476-406F-A51B-3B472C14B2DC}"/>
    <dgm:cxn modelId="{C7CF2494-5547-4898-8B67-0E4C2126E0DB}" srcId="{72DC4FCF-20F1-4030-9A27-D67E435A6DDE}" destId="{3668E430-433F-4E0E-A895-B6FE908C5535}" srcOrd="6" destOrd="0" parTransId="{2AB4993A-1BFE-4A1D-AA1C-12B43E736ACD}" sibTransId="{5F3117D9-E619-4968-AE34-BC0134E05830}"/>
    <dgm:cxn modelId="{D5FF8299-BA59-4C6D-9FA0-2076809948E9}" type="presOf" srcId="{3A3E9D35-2621-4761-BFBD-30185527A4B9}" destId="{3A92D9E5-C1EF-4F1F-9634-4470C1604149}" srcOrd="0" destOrd="0" presId="urn:microsoft.com/office/officeart/2005/8/layout/vList3#1"/>
    <dgm:cxn modelId="{829AB1A7-7A79-466A-B5C3-C0791A9394A8}" srcId="{72DC4FCF-20F1-4030-9A27-D67E435A6DDE}" destId="{5049FFE2-EF29-4BDE-93B3-1336BF5AF57D}" srcOrd="2" destOrd="0" parTransId="{A7B54E92-5758-46E6-87F4-F7B8B2977D17}" sibTransId="{6B857907-8DA5-4464-9C26-03029E85331B}"/>
    <dgm:cxn modelId="{D4B018B7-E4C1-4781-8E83-6881567C7158}" srcId="{72DC4FCF-20F1-4030-9A27-D67E435A6DDE}" destId="{0CFFBFC6-12C9-4759-B0BF-447A49980AF7}" srcOrd="1" destOrd="0" parTransId="{4C2BD734-4707-4FA6-A0B6-837A1C2309AA}" sibTransId="{4313D71B-D4F4-4A1B-860C-C6B391EE0998}"/>
    <dgm:cxn modelId="{3EB5C6C0-E9B9-486E-8A92-6FE03507875A}" srcId="{72DC4FCF-20F1-4030-9A27-D67E435A6DDE}" destId="{3A3E9D35-2621-4761-BFBD-30185527A4B9}" srcOrd="8" destOrd="0" parTransId="{1A00DCD4-B23E-46B7-8D97-A834B0A4D091}" sibTransId="{DE9BE107-31B2-4D8B-9B4F-9D02DBA152CC}"/>
    <dgm:cxn modelId="{A0C20EC3-3EC5-49DB-8F2C-527A9AE85C16}" type="presOf" srcId="{28D1C18B-4970-4EF2-B78B-2EBF8E9EA2FA}" destId="{D6ED9649-6E76-42BB-A95C-D5BA414E36F9}" srcOrd="0" destOrd="0" presId="urn:microsoft.com/office/officeart/2005/8/layout/vList3#1"/>
    <dgm:cxn modelId="{1EA71FC7-9CDA-4892-B47A-7953D73CF601}" type="presOf" srcId="{55EBBB03-6556-42B8-A9E9-173C6875B3BC}" destId="{E9625F7A-8F94-4430-B580-092D94C63784}" srcOrd="0" destOrd="0" presId="urn:microsoft.com/office/officeart/2005/8/layout/vList3#1"/>
    <dgm:cxn modelId="{8A2B6BCF-E071-41EB-83D9-E7F68F721278}" srcId="{72DC4FCF-20F1-4030-9A27-D67E435A6DDE}" destId="{952D90D4-DAC3-4677-AE1E-F4CC571C7E8C}" srcOrd="0" destOrd="0" parTransId="{866DA0D5-DD9A-4F4C-A132-56E869EC8D3E}" sibTransId="{B3D6F599-1DDC-43F3-8E41-0CAB3608A824}"/>
    <dgm:cxn modelId="{A9B132D7-1DFB-4040-9695-B5852EA96F4C}" srcId="{72DC4FCF-20F1-4030-9A27-D67E435A6DDE}" destId="{26A1E3F9-A30D-4024-8367-B14B3563A2F3}" srcOrd="5" destOrd="0" parTransId="{30BCBB87-E596-432E-B56F-B37E3CBFA5B8}" sibTransId="{AF5F2B1D-76EE-45F9-9DAB-1BA1C9AABAF0}"/>
    <dgm:cxn modelId="{04C9F2D9-80B5-438E-A5FB-0CC4F46ADB4F}" type="presOf" srcId="{72DC4FCF-20F1-4030-9A27-D67E435A6DDE}" destId="{6726C199-11E3-466B-B6CB-A7FA0991D0F1}" srcOrd="0" destOrd="0" presId="urn:microsoft.com/office/officeart/2005/8/layout/vList3#1"/>
    <dgm:cxn modelId="{B3C2CEF1-D7C2-4A77-A4AD-DF98DD274A95}" srcId="{72DC4FCF-20F1-4030-9A27-D67E435A6DDE}" destId="{FA02CC56-A894-4BDA-A699-97C5EA0795A7}" srcOrd="7" destOrd="0" parTransId="{E5F4AB27-4C12-44C7-9DAC-D741C8353368}" sibTransId="{8B9DF781-10BB-4EB9-B07C-2B279882A475}"/>
    <dgm:cxn modelId="{19BFC8F4-450D-4EDE-9E0D-A82867202DEE}" type="presOf" srcId="{3668E430-433F-4E0E-A895-B6FE908C5535}" destId="{5E58AD27-9D16-4FF3-848B-E9F44F3D92B3}" srcOrd="0" destOrd="0" presId="urn:microsoft.com/office/officeart/2005/8/layout/vList3#1"/>
    <dgm:cxn modelId="{E9F78DCB-400A-4FFC-A7A0-85753AFE2D1D}" type="presParOf" srcId="{6726C199-11E3-466B-B6CB-A7FA0991D0F1}" destId="{7C167442-81CE-4169-AAA0-ED4DF2E09277}" srcOrd="0" destOrd="0" presId="urn:microsoft.com/office/officeart/2005/8/layout/vList3#1"/>
    <dgm:cxn modelId="{2E9B92F8-2D58-4C2D-9FE1-C390470A9037}" type="presParOf" srcId="{7C167442-81CE-4169-AAA0-ED4DF2E09277}" destId="{4E32A47B-6DFD-4572-B42D-C7BEAAF05E47}" srcOrd="0" destOrd="0" presId="urn:microsoft.com/office/officeart/2005/8/layout/vList3#1"/>
    <dgm:cxn modelId="{28472ADC-5F58-443B-AF28-C4BCEAEE6F56}" type="presParOf" srcId="{7C167442-81CE-4169-AAA0-ED4DF2E09277}" destId="{F0661283-4E7A-4CB9-867E-2886DE3454CC}" srcOrd="1" destOrd="0" presId="urn:microsoft.com/office/officeart/2005/8/layout/vList3#1"/>
    <dgm:cxn modelId="{84FA5A54-82B3-40B9-A956-9177CF5A1613}" type="presParOf" srcId="{6726C199-11E3-466B-B6CB-A7FA0991D0F1}" destId="{5B68A5DE-C614-461B-A18B-5A33709033D5}" srcOrd="1" destOrd="0" presId="urn:microsoft.com/office/officeart/2005/8/layout/vList3#1"/>
    <dgm:cxn modelId="{01BBA12E-0C67-471B-8B63-F78BE77E4C38}" type="presParOf" srcId="{6726C199-11E3-466B-B6CB-A7FA0991D0F1}" destId="{40F86BE1-0D30-4DE7-A2B6-0C5965FD8307}" srcOrd="2" destOrd="0" presId="urn:microsoft.com/office/officeart/2005/8/layout/vList3#1"/>
    <dgm:cxn modelId="{19FB9A47-82C0-4CF2-BD69-2B8E8B723E1F}" type="presParOf" srcId="{40F86BE1-0D30-4DE7-A2B6-0C5965FD8307}" destId="{9F429099-01B2-44F9-AC3F-BE2BC2AC2974}" srcOrd="0" destOrd="0" presId="urn:microsoft.com/office/officeart/2005/8/layout/vList3#1"/>
    <dgm:cxn modelId="{0DCADD41-8414-4B90-9347-846A52FD9633}" type="presParOf" srcId="{40F86BE1-0D30-4DE7-A2B6-0C5965FD8307}" destId="{48E831E8-724D-4949-BA9F-112BD7CBB1C2}" srcOrd="1" destOrd="0" presId="urn:microsoft.com/office/officeart/2005/8/layout/vList3#1"/>
    <dgm:cxn modelId="{31EF4182-53F7-4037-81D9-1CB0C52A64A3}" type="presParOf" srcId="{6726C199-11E3-466B-B6CB-A7FA0991D0F1}" destId="{E44BBA27-81F1-420A-9E49-000C3CA50EC3}" srcOrd="3" destOrd="0" presId="urn:microsoft.com/office/officeart/2005/8/layout/vList3#1"/>
    <dgm:cxn modelId="{1C7A5935-5282-4753-844D-D74DC669ED25}" type="presParOf" srcId="{6726C199-11E3-466B-B6CB-A7FA0991D0F1}" destId="{89EC3782-7FBF-4AD2-850C-9CEC7D814822}" srcOrd="4" destOrd="0" presId="urn:microsoft.com/office/officeart/2005/8/layout/vList3#1"/>
    <dgm:cxn modelId="{C5D99903-EF14-4000-9B46-5B06EEF593E9}" type="presParOf" srcId="{89EC3782-7FBF-4AD2-850C-9CEC7D814822}" destId="{A7732781-A45C-4D7B-ADB8-FB12202163CF}" srcOrd="0" destOrd="0" presId="urn:microsoft.com/office/officeart/2005/8/layout/vList3#1"/>
    <dgm:cxn modelId="{8E1D4F0A-9AD5-4376-BF95-6F6E53528A0A}" type="presParOf" srcId="{89EC3782-7FBF-4AD2-850C-9CEC7D814822}" destId="{EF8A1A9E-DDD9-494B-9BDE-53F02754BAEC}" srcOrd="1" destOrd="0" presId="urn:microsoft.com/office/officeart/2005/8/layout/vList3#1"/>
    <dgm:cxn modelId="{72CB2B09-C59D-48FE-827A-FEC876A610B9}" type="presParOf" srcId="{6726C199-11E3-466B-B6CB-A7FA0991D0F1}" destId="{4B9F9BB1-C459-4843-9E9E-240F82191812}" srcOrd="5" destOrd="0" presId="urn:microsoft.com/office/officeart/2005/8/layout/vList3#1"/>
    <dgm:cxn modelId="{9A76014A-D8DD-4923-AC04-41F9547AA8C2}" type="presParOf" srcId="{6726C199-11E3-466B-B6CB-A7FA0991D0F1}" destId="{AD83672C-2512-4B7A-A1DF-304171A1C69D}" srcOrd="6" destOrd="0" presId="urn:microsoft.com/office/officeart/2005/8/layout/vList3#1"/>
    <dgm:cxn modelId="{E1DCD43A-8AC4-47C6-8D7D-58C0A089CD7E}" type="presParOf" srcId="{AD83672C-2512-4B7A-A1DF-304171A1C69D}" destId="{4DC30EA3-4E2B-41A0-B5F4-09CC89465EC9}" srcOrd="0" destOrd="0" presId="urn:microsoft.com/office/officeart/2005/8/layout/vList3#1"/>
    <dgm:cxn modelId="{E4E673EB-1D0A-4356-89A2-FD84457BBFAC}" type="presParOf" srcId="{AD83672C-2512-4B7A-A1DF-304171A1C69D}" destId="{E9625F7A-8F94-4430-B580-092D94C63784}" srcOrd="1" destOrd="0" presId="urn:microsoft.com/office/officeart/2005/8/layout/vList3#1"/>
    <dgm:cxn modelId="{E79C7DF1-8565-4FEC-89CE-179C2CA31195}" type="presParOf" srcId="{6726C199-11E3-466B-B6CB-A7FA0991D0F1}" destId="{A1C3259C-51FC-40C1-8978-854F8DE18C85}" srcOrd="7" destOrd="0" presId="urn:microsoft.com/office/officeart/2005/8/layout/vList3#1"/>
    <dgm:cxn modelId="{926AD608-D815-4284-AFF0-41D61CC6C0D2}" type="presParOf" srcId="{6726C199-11E3-466B-B6CB-A7FA0991D0F1}" destId="{D9396DA0-413A-4909-AA2F-D109FD95E92B}" srcOrd="8" destOrd="0" presId="urn:microsoft.com/office/officeart/2005/8/layout/vList3#1"/>
    <dgm:cxn modelId="{8C7B3728-5ACB-4017-8170-B896190561B4}" type="presParOf" srcId="{D9396DA0-413A-4909-AA2F-D109FD95E92B}" destId="{1EC63AAA-D2D3-4619-B05B-51F5504C6E2D}" srcOrd="0" destOrd="0" presId="urn:microsoft.com/office/officeart/2005/8/layout/vList3#1"/>
    <dgm:cxn modelId="{FDA55875-E777-4CB4-BA71-1073CAD8599E}" type="presParOf" srcId="{D9396DA0-413A-4909-AA2F-D109FD95E92B}" destId="{D6ED9649-6E76-42BB-A95C-D5BA414E36F9}" srcOrd="1" destOrd="0" presId="urn:microsoft.com/office/officeart/2005/8/layout/vList3#1"/>
    <dgm:cxn modelId="{8BEFD6D6-383C-49C5-A04E-6A21610D3CA6}" type="presParOf" srcId="{6726C199-11E3-466B-B6CB-A7FA0991D0F1}" destId="{EBE5D83A-78A7-405C-8FF9-0D696B7328A7}" srcOrd="9" destOrd="0" presId="urn:microsoft.com/office/officeart/2005/8/layout/vList3#1"/>
    <dgm:cxn modelId="{F074C474-15D1-4A03-90B4-46E6743301F2}" type="presParOf" srcId="{6726C199-11E3-466B-B6CB-A7FA0991D0F1}" destId="{4EB98F4D-5C3D-4CD5-B9FE-AEE957B26A27}" srcOrd="10" destOrd="0" presId="urn:microsoft.com/office/officeart/2005/8/layout/vList3#1"/>
    <dgm:cxn modelId="{542A82C9-332A-4686-BAEB-C6C550F5291B}" type="presParOf" srcId="{4EB98F4D-5C3D-4CD5-B9FE-AEE957B26A27}" destId="{A78FB94B-2D08-445D-AA70-2CC8C9FE6AD0}" srcOrd="0" destOrd="0" presId="urn:microsoft.com/office/officeart/2005/8/layout/vList3#1"/>
    <dgm:cxn modelId="{0393D62D-CA54-4EA7-92B2-7D481DE6CD05}" type="presParOf" srcId="{4EB98F4D-5C3D-4CD5-B9FE-AEE957B26A27}" destId="{07ACF89F-2211-4C75-A018-2EE44F9DA550}" srcOrd="1" destOrd="0" presId="urn:microsoft.com/office/officeart/2005/8/layout/vList3#1"/>
    <dgm:cxn modelId="{19112F0E-2119-49F5-994F-FD0488E99283}" type="presParOf" srcId="{6726C199-11E3-466B-B6CB-A7FA0991D0F1}" destId="{AEC2791E-0886-46A6-9E12-5EC034E8E410}" srcOrd="11" destOrd="0" presId="urn:microsoft.com/office/officeart/2005/8/layout/vList3#1"/>
    <dgm:cxn modelId="{E7F68A2B-3B40-4FEF-8E93-327EB57FCDDC}" type="presParOf" srcId="{6726C199-11E3-466B-B6CB-A7FA0991D0F1}" destId="{12D1383D-4A33-4983-9A8D-93FE8C8748FC}" srcOrd="12" destOrd="0" presId="urn:microsoft.com/office/officeart/2005/8/layout/vList3#1"/>
    <dgm:cxn modelId="{281C3D87-7A87-40E4-B8E4-0073DDCA8AB3}" type="presParOf" srcId="{12D1383D-4A33-4983-9A8D-93FE8C8748FC}" destId="{1D062E86-32A6-4CD3-A5AB-505EB6297FB0}" srcOrd="0" destOrd="0" presId="urn:microsoft.com/office/officeart/2005/8/layout/vList3#1"/>
    <dgm:cxn modelId="{AA3888CA-AA03-49F7-BEEF-F1FDFD7D5226}" type="presParOf" srcId="{12D1383D-4A33-4983-9A8D-93FE8C8748FC}" destId="{5E58AD27-9D16-4FF3-848B-E9F44F3D92B3}" srcOrd="1" destOrd="0" presId="urn:microsoft.com/office/officeart/2005/8/layout/vList3#1"/>
    <dgm:cxn modelId="{D1652C18-B87B-4BFC-934C-A54E8476E7B6}" type="presParOf" srcId="{6726C199-11E3-466B-B6CB-A7FA0991D0F1}" destId="{C14A2CC5-A59B-4C35-998E-FA873E099FBD}" srcOrd="13" destOrd="0" presId="urn:microsoft.com/office/officeart/2005/8/layout/vList3#1"/>
    <dgm:cxn modelId="{37380362-BCA2-472A-ACB2-2AF275464952}" type="presParOf" srcId="{6726C199-11E3-466B-B6CB-A7FA0991D0F1}" destId="{3D32F113-5FB5-422E-9D2D-724042B1A7F7}" srcOrd="14" destOrd="0" presId="urn:microsoft.com/office/officeart/2005/8/layout/vList3#1"/>
    <dgm:cxn modelId="{3717221A-A3BD-4CDF-B356-8CF8E12FA485}" type="presParOf" srcId="{3D32F113-5FB5-422E-9D2D-724042B1A7F7}" destId="{FA2AEB97-0648-42E5-A806-BFF5E1658F81}" srcOrd="0" destOrd="0" presId="urn:microsoft.com/office/officeart/2005/8/layout/vList3#1"/>
    <dgm:cxn modelId="{A3CF65F0-9AED-409B-AE08-8093AEF9EF1E}" type="presParOf" srcId="{3D32F113-5FB5-422E-9D2D-724042B1A7F7}" destId="{4BE343BF-78A8-422C-BB7E-5739E5F2F3A8}" srcOrd="1" destOrd="0" presId="urn:microsoft.com/office/officeart/2005/8/layout/vList3#1"/>
    <dgm:cxn modelId="{02C0600A-9A6F-47C7-9A04-D27F1733D6DF}" type="presParOf" srcId="{6726C199-11E3-466B-B6CB-A7FA0991D0F1}" destId="{236F0E5C-0875-4B4F-9926-252DFCC82FEA}" srcOrd="15" destOrd="0" presId="urn:microsoft.com/office/officeart/2005/8/layout/vList3#1"/>
    <dgm:cxn modelId="{CBD6BB97-ED69-4FF6-9FF1-E7D9640689FE}" type="presParOf" srcId="{6726C199-11E3-466B-B6CB-A7FA0991D0F1}" destId="{605AF66B-1FF2-4536-ACCD-4BA656590767}" srcOrd="16" destOrd="0" presId="urn:microsoft.com/office/officeart/2005/8/layout/vList3#1"/>
    <dgm:cxn modelId="{A3F60AE0-3EE3-4C0B-BFFE-4297AEFEDCB7}" type="presParOf" srcId="{605AF66B-1FF2-4536-ACCD-4BA656590767}" destId="{D2F11215-7F2F-47C3-8132-78D7C26F3E74}" srcOrd="0" destOrd="0" presId="urn:microsoft.com/office/officeart/2005/8/layout/vList3#1"/>
    <dgm:cxn modelId="{4B0F53B3-6A66-4AC5-8BE7-4F067B97817A}" type="presParOf" srcId="{605AF66B-1FF2-4536-ACCD-4BA656590767}" destId="{3A92D9E5-C1EF-4F1F-9634-4470C1604149}" srcOrd="1" destOrd="0" presId="urn:microsoft.com/office/officeart/2005/8/layout/vList3#1"/>
    <dgm:cxn modelId="{05969EC9-8077-4DD9-AF4A-4107C3226E29}" type="presParOf" srcId="{6726C199-11E3-466B-B6CB-A7FA0991D0F1}" destId="{18BF7ABC-DE83-4FFA-A4D3-C7F0BDE67982}" srcOrd="17" destOrd="0" presId="urn:microsoft.com/office/officeart/2005/8/layout/vList3#1"/>
    <dgm:cxn modelId="{2DB330B2-6C13-4920-A5D5-08EEA53B1C14}" type="presParOf" srcId="{6726C199-11E3-466B-B6CB-A7FA0991D0F1}" destId="{222C60B9-F0BC-4074-BEEA-137970AC878A}" srcOrd="18" destOrd="0" presId="urn:microsoft.com/office/officeart/2005/8/layout/vList3#1"/>
    <dgm:cxn modelId="{A0A89088-053C-4ACB-A1EC-8941DE87C98F}" type="presParOf" srcId="{222C60B9-F0BC-4074-BEEA-137970AC878A}" destId="{1408A999-7880-45AD-9771-EB86F0EB36E2}" srcOrd="0" destOrd="0" presId="urn:microsoft.com/office/officeart/2005/8/layout/vList3#1"/>
    <dgm:cxn modelId="{1BD3F750-1113-41BA-9678-81F52C80AB58}" type="presParOf" srcId="{222C60B9-F0BC-4074-BEEA-137970AC878A}" destId="{9D7DAA4C-8DEB-43FC-AE00-8229D74DB7B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56A497-8AF1-4325-AD4E-7D368B22043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5450EFF-62DD-4A14-BFFD-3898CB95167D}">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ru-RU" sz="1600" b="1" u="sng" dirty="0">
              <a:solidFill>
                <a:schemeClr val="accent3">
                  <a:lumMod val="50000"/>
                </a:schemeClr>
              </a:solidFill>
            </a:rPr>
            <a:t>«Семейные ценности и инфраструктура культуры»</a:t>
          </a:r>
        </a:p>
        <a:p>
          <a:pPr algn="ctr" rtl="0"/>
          <a:r>
            <a:rPr lang="ru-RU" sz="1300" b="1" dirty="0">
              <a:solidFill>
                <a:schemeClr val="accent3">
                  <a:lumMod val="50000"/>
                </a:schemeClr>
              </a:solidFill>
            </a:rPr>
            <a:t> </a:t>
          </a:r>
          <a:r>
            <a:rPr lang="ru-RU" sz="1300" dirty="0">
              <a:solidFill>
                <a:schemeClr val="accent3">
                  <a:lumMod val="50000"/>
                </a:schemeClr>
              </a:solidFill>
            </a:rPr>
            <a:t>планируются расходы на приобретение оборудования для модельных библиотек</a:t>
          </a:r>
        </a:p>
        <a:p>
          <a:pPr algn="ctr" rtl="0"/>
          <a:r>
            <a:rPr lang="ru-RU" sz="1400" b="1" dirty="0">
              <a:solidFill>
                <a:schemeClr val="accent3">
                  <a:lumMod val="50000"/>
                </a:schemeClr>
              </a:solidFill>
            </a:rPr>
            <a:t>в сумме 15 000,0 тыс. рублей.</a:t>
          </a:r>
        </a:p>
      </dgm:t>
    </dgm:pt>
    <dgm:pt modelId="{9F71DC19-6A5F-49AF-B0DA-4AEDF9E61B63}" type="parTrans" cxnId="{C1C35E75-5DD5-4E32-A4CC-EEB6D44B44E0}">
      <dgm:prSet/>
      <dgm:spPr/>
      <dgm:t>
        <a:bodyPr/>
        <a:lstStyle/>
        <a:p>
          <a:endParaRPr lang="ru-RU"/>
        </a:p>
      </dgm:t>
    </dgm:pt>
    <dgm:pt modelId="{A79C98B6-0ACE-453E-AB18-61EFA85EA412}" type="sibTrans" cxnId="{C1C35E75-5DD5-4E32-A4CC-EEB6D44B44E0}">
      <dgm:prSet/>
      <dgm:spPr/>
      <dgm:t>
        <a:bodyPr/>
        <a:lstStyle/>
        <a:p>
          <a:endParaRPr lang="ru-RU"/>
        </a:p>
      </dgm:t>
    </dgm:pt>
    <dgm:pt modelId="{CE57C799-5BD5-4C03-AEED-AA5C58E9C5B9}" type="pres">
      <dgm:prSet presAssocID="{9656A497-8AF1-4325-AD4E-7D368B220433}" presName="linear" presStyleCnt="0">
        <dgm:presLayoutVars>
          <dgm:animLvl val="lvl"/>
          <dgm:resizeHandles val="exact"/>
        </dgm:presLayoutVars>
      </dgm:prSet>
      <dgm:spPr/>
    </dgm:pt>
    <dgm:pt modelId="{2AD1E6DB-BD7E-4657-AD51-5C672CF78DD6}" type="pres">
      <dgm:prSet presAssocID="{95450EFF-62DD-4A14-BFFD-3898CB95167D}" presName="parentText" presStyleLbl="node1" presStyleIdx="0" presStyleCnt="1" custScaleX="99954" custScaleY="333002" custLinFactY="-2725" custLinFactNeighborX="-46" custLinFactNeighborY="-100000">
        <dgm:presLayoutVars>
          <dgm:chMax val="0"/>
          <dgm:bulletEnabled val="1"/>
        </dgm:presLayoutVars>
      </dgm:prSet>
      <dgm:spPr/>
    </dgm:pt>
  </dgm:ptLst>
  <dgm:cxnLst>
    <dgm:cxn modelId="{86B3C439-CC04-4BC1-A682-D56B2271B13B}" type="presOf" srcId="{95450EFF-62DD-4A14-BFFD-3898CB95167D}" destId="{2AD1E6DB-BD7E-4657-AD51-5C672CF78DD6}" srcOrd="0" destOrd="0" presId="urn:microsoft.com/office/officeart/2005/8/layout/vList2"/>
    <dgm:cxn modelId="{C1C35E75-5DD5-4E32-A4CC-EEB6D44B44E0}" srcId="{9656A497-8AF1-4325-AD4E-7D368B220433}" destId="{95450EFF-62DD-4A14-BFFD-3898CB95167D}" srcOrd="0" destOrd="0" parTransId="{9F71DC19-6A5F-49AF-B0DA-4AEDF9E61B63}" sibTransId="{A79C98B6-0ACE-453E-AB18-61EFA85EA412}"/>
    <dgm:cxn modelId="{B4A716F8-A245-4EE5-8DA7-79CE1AE5DCD7}" type="presOf" srcId="{9656A497-8AF1-4325-AD4E-7D368B220433}" destId="{CE57C799-5BD5-4C03-AEED-AA5C58E9C5B9}" srcOrd="0" destOrd="0" presId="urn:microsoft.com/office/officeart/2005/8/layout/vList2"/>
    <dgm:cxn modelId="{96AE0259-BE5E-4269-A2ED-4EC29F6D87FA}" type="presParOf" srcId="{CE57C799-5BD5-4C03-AEED-AA5C58E9C5B9}" destId="{2AD1E6DB-BD7E-4657-AD51-5C672CF78DD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55F6-D10A-4F91-9B4F-4043AA54C853}">
      <dsp:nvSpPr>
        <dsp:cNvPr id="0" name=""/>
        <dsp:cNvSpPr/>
      </dsp:nvSpPr>
      <dsp:spPr>
        <a:xfrm>
          <a:off x="3960437" y="1162141"/>
          <a:ext cx="1790017" cy="305265"/>
        </a:xfrm>
        <a:custGeom>
          <a:avLst/>
          <a:gdLst/>
          <a:ahLst/>
          <a:cxnLst/>
          <a:rect l="0" t="0" r="0" b="0"/>
          <a:pathLst>
            <a:path>
              <a:moveTo>
                <a:pt x="0" y="0"/>
              </a:moveTo>
              <a:lnTo>
                <a:pt x="0" y="152978"/>
              </a:lnTo>
              <a:lnTo>
                <a:pt x="1790017" y="152978"/>
              </a:lnTo>
              <a:lnTo>
                <a:pt x="1790017" y="305265"/>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ED4E658C-BB82-4A73-A480-FD91A9795CBA}">
      <dsp:nvSpPr>
        <dsp:cNvPr id="0" name=""/>
        <dsp:cNvSpPr/>
      </dsp:nvSpPr>
      <dsp:spPr>
        <a:xfrm>
          <a:off x="975618" y="2192585"/>
          <a:ext cx="491318" cy="1836622"/>
        </a:xfrm>
        <a:custGeom>
          <a:avLst/>
          <a:gdLst/>
          <a:ahLst/>
          <a:cxnLst/>
          <a:rect l="0" t="0" r="0" b="0"/>
          <a:pathLst>
            <a:path>
              <a:moveTo>
                <a:pt x="0" y="0"/>
              </a:moveTo>
              <a:lnTo>
                <a:pt x="0" y="1836622"/>
              </a:lnTo>
              <a:lnTo>
                <a:pt x="491318" y="1836622"/>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599E31DC-BFF0-4419-9E81-A3F134140454}">
      <dsp:nvSpPr>
        <dsp:cNvPr id="0" name=""/>
        <dsp:cNvSpPr/>
      </dsp:nvSpPr>
      <dsp:spPr>
        <a:xfrm>
          <a:off x="975618" y="2192585"/>
          <a:ext cx="491318" cy="737016"/>
        </a:xfrm>
        <a:custGeom>
          <a:avLst/>
          <a:gdLst/>
          <a:ahLst/>
          <a:cxnLst/>
          <a:rect l="0" t="0" r="0" b="0"/>
          <a:pathLst>
            <a:path>
              <a:moveTo>
                <a:pt x="0" y="0"/>
              </a:moveTo>
              <a:lnTo>
                <a:pt x="0" y="737016"/>
              </a:lnTo>
              <a:lnTo>
                <a:pt x="491318" y="737016"/>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BF25AB32-FFAC-4B58-B8E6-83E35D461773}">
      <dsp:nvSpPr>
        <dsp:cNvPr id="0" name=""/>
        <dsp:cNvSpPr/>
      </dsp:nvSpPr>
      <dsp:spPr>
        <a:xfrm>
          <a:off x="2285800" y="1162141"/>
          <a:ext cx="1674637" cy="305265"/>
        </a:xfrm>
        <a:custGeom>
          <a:avLst/>
          <a:gdLst/>
          <a:ahLst/>
          <a:cxnLst/>
          <a:rect l="0" t="0" r="0" b="0"/>
          <a:pathLst>
            <a:path>
              <a:moveTo>
                <a:pt x="1674637" y="0"/>
              </a:moveTo>
              <a:lnTo>
                <a:pt x="1674637" y="152978"/>
              </a:lnTo>
              <a:lnTo>
                <a:pt x="0" y="152978"/>
              </a:lnTo>
              <a:lnTo>
                <a:pt x="0" y="305265"/>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3CC37B14-09C2-45DC-A84B-D35581AB5892}">
      <dsp:nvSpPr>
        <dsp:cNvPr id="0" name=""/>
        <dsp:cNvSpPr/>
      </dsp:nvSpPr>
      <dsp:spPr>
        <a:xfrm>
          <a:off x="0" y="0"/>
          <a:ext cx="7920875" cy="1162141"/>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b="0" kern="1200" dirty="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pPr marL="0" lvl="0" indent="0" algn="ctr" defTabSz="800100">
            <a:lnSpc>
              <a:spcPct val="90000"/>
            </a:lnSpc>
            <a:spcBef>
              <a:spcPct val="0"/>
            </a:spcBef>
            <a:spcAft>
              <a:spcPct val="35000"/>
            </a:spcAft>
            <a:buNone/>
          </a:pPr>
          <a:r>
            <a:rPr lang="ru-RU" sz="1800" b="0" kern="1200" dirty="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kern="1200" dirty="0">
            <a:solidFill>
              <a:schemeClr val="accent3">
                <a:lumMod val="50000"/>
              </a:schemeClr>
            </a:solidFill>
            <a:latin typeface="+mn-lt"/>
          </a:endParaRPr>
        </a:p>
      </dsp:txBody>
      <dsp:txXfrm>
        <a:off x="0" y="0"/>
        <a:ext cx="7920875" cy="1162141"/>
      </dsp:txXfrm>
    </dsp:sp>
    <dsp:sp modelId="{5205DF40-9B9D-44C0-A600-FE41A879693F}">
      <dsp:nvSpPr>
        <dsp:cNvPr id="0" name=""/>
        <dsp:cNvSpPr/>
      </dsp:nvSpPr>
      <dsp:spPr>
        <a:xfrm>
          <a:off x="648072" y="1467407"/>
          <a:ext cx="3275455" cy="725178"/>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8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15</a:t>
          </a:r>
        </a:p>
        <a:p>
          <a:pPr marL="0" lvl="0" indent="0" algn="ctr" defTabSz="711200">
            <a:lnSpc>
              <a:spcPct val="8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Бюджеты поселений</a:t>
          </a:r>
        </a:p>
      </dsp:txBody>
      <dsp:txXfrm>
        <a:off x="648072" y="1467407"/>
        <a:ext cx="3275455" cy="725178"/>
      </dsp:txXfrm>
    </dsp:sp>
    <dsp:sp modelId="{98B99544-7CDE-443D-B0DB-9C3951712EF3}">
      <dsp:nvSpPr>
        <dsp:cNvPr id="0" name=""/>
        <dsp:cNvSpPr/>
      </dsp:nvSpPr>
      <dsp:spPr>
        <a:xfrm>
          <a:off x="1466936" y="2497160"/>
          <a:ext cx="3273991" cy="864883"/>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rPr>
            <a:t>1</a:t>
          </a:r>
        </a:p>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dsp:txBody>
      <dsp:txXfrm>
        <a:off x="1466936" y="2497160"/>
        <a:ext cx="3273991" cy="864883"/>
      </dsp:txXfrm>
    </dsp:sp>
    <dsp:sp modelId="{E00FD14B-4291-4D2F-99A5-640B8AE86191}">
      <dsp:nvSpPr>
        <dsp:cNvPr id="0" name=""/>
        <dsp:cNvSpPr/>
      </dsp:nvSpPr>
      <dsp:spPr>
        <a:xfrm>
          <a:off x="1466936" y="3666618"/>
          <a:ext cx="3273991" cy="725178"/>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14</a:t>
          </a:r>
        </a:p>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sp:txBody>
      <dsp:txXfrm>
        <a:off x="1466936" y="3666618"/>
        <a:ext cx="3273991" cy="725178"/>
      </dsp:txXfrm>
    </dsp:sp>
    <dsp:sp modelId="{D859C348-7C3B-4376-BE14-73D14619B936}">
      <dsp:nvSpPr>
        <dsp:cNvPr id="0" name=""/>
        <dsp:cNvSpPr/>
      </dsp:nvSpPr>
      <dsp:spPr>
        <a:xfrm>
          <a:off x="4228103" y="1467407"/>
          <a:ext cx="3044704" cy="725178"/>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p>
      </dsp:txBody>
      <dsp:txXfrm>
        <a:off x="4228103" y="1467407"/>
        <a:ext cx="3044704" cy="7251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E9DCB-72D6-45A3-BC6B-0A24A95095F3}">
      <dsp:nvSpPr>
        <dsp:cNvPr id="0" name=""/>
        <dsp:cNvSpPr/>
      </dsp:nvSpPr>
      <dsp:spPr>
        <a:xfrm>
          <a:off x="2431101" y="1522349"/>
          <a:ext cx="488155" cy="935355"/>
        </a:xfrm>
        <a:custGeom>
          <a:avLst/>
          <a:gdLst/>
          <a:ahLst/>
          <a:cxnLst/>
          <a:rect l="0" t="0" r="0" b="0"/>
          <a:pathLst>
            <a:path>
              <a:moveTo>
                <a:pt x="0" y="0"/>
              </a:moveTo>
              <a:lnTo>
                <a:pt x="244077" y="0"/>
              </a:lnTo>
              <a:lnTo>
                <a:pt x="244077" y="935355"/>
              </a:lnTo>
              <a:lnTo>
                <a:pt x="488155" y="935355"/>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dirty="0"/>
        </a:p>
      </dsp:txBody>
      <dsp:txXfrm>
        <a:off x="2648802" y="1963650"/>
        <a:ext cx="52753" cy="52753"/>
      </dsp:txXfrm>
    </dsp:sp>
    <dsp:sp modelId="{C8D5CEF3-9895-41B4-BCEE-EB4A5442B841}">
      <dsp:nvSpPr>
        <dsp:cNvPr id="0" name=""/>
        <dsp:cNvSpPr/>
      </dsp:nvSpPr>
      <dsp:spPr>
        <a:xfrm>
          <a:off x="2431101" y="1476629"/>
          <a:ext cx="521229" cy="91440"/>
        </a:xfrm>
        <a:custGeom>
          <a:avLst/>
          <a:gdLst/>
          <a:ahLst/>
          <a:cxnLst/>
          <a:rect l="0" t="0" r="0" b="0"/>
          <a:pathLst>
            <a:path>
              <a:moveTo>
                <a:pt x="0" y="45720"/>
              </a:moveTo>
              <a:lnTo>
                <a:pt x="260614" y="45720"/>
              </a:lnTo>
              <a:lnTo>
                <a:pt x="260614" y="80291"/>
              </a:lnTo>
              <a:lnTo>
                <a:pt x="521229" y="80291"/>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dirty="0"/>
        </a:p>
      </dsp:txBody>
      <dsp:txXfrm>
        <a:off x="2678657" y="1509290"/>
        <a:ext cx="26118" cy="26118"/>
      </dsp:txXfrm>
    </dsp:sp>
    <dsp:sp modelId="{566BC0B8-D216-4C18-BB80-BF145AB160F7}">
      <dsp:nvSpPr>
        <dsp:cNvPr id="0" name=""/>
        <dsp:cNvSpPr/>
      </dsp:nvSpPr>
      <dsp:spPr>
        <a:xfrm>
          <a:off x="2431101" y="520621"/>
          <a:ext cx="488155" cy="1001727"/>
        </a:xfrm>
        <a:custGeom>
          <a:avLst/>
          <a:gdLst/>
          <a:ahLst/>
          <a:cxnLst/>
          <a:rect l="0" t="0" r="0" b="0"/>
          <a:pathLst>
            <a:path>
              <a:moveTo>
                <a:pt x="0" y="1001727"/>
              </a:moveTo>
              <a:lnTo>
                <a:pt x="244077" y="1001727"/>
              </a:lnTo>
              <a:lnTo>
                <a:pt x="244077" y="0"/>
              </a:lnTo>
              <a:lnTo>
                <a:pt x="488155" y="0"/>
              </a:lnTo>
            </a:path>
          </a:pathLst>
        </a:custGeom>
        <a:noFill/>
        <a:ln w="9525" cap="flat" cmpd="sng" algn="ctr">
          <a:solidFill>
            <a:schemeClr val="accent3">
              <a:shade val="60000"/>
              <a:satMod val="110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dirty="0"/>
        </a:p>
      </dsp:txBody>
      <dsp:txXfrm>
        <a:off x="2647320" y="993627"/>
        <a:ext cx="55717" cy="55717"/>
      </dsp:txXfrm>
    </dsp:sp>
    <dsp:sp modelId="{1E1AB717-7B2A-4106-B361-E831FBBDDD03}">
      <dsp:nvSpPr>
        <dsp:cNvPr id="0" name=""/>
        <dsp:cNvSpPr/>
      </dsp:nvSpPr>
      <dsp:spPr>
        <a:xfrm>
          <a:off x="2" y="288023"/>
          <a:ext cx="2393547" cy="2468651"/>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u-RU" sz="2000" kern="1200" dirty="0">
              <a:solidFill>
                <a:schemeClr val="accent3">
                  <a:lumMod val="50000"/>
                </a:schemeClr>
              </a:solidFill>
            </a:rPr>
            <a:t>Составление проекта бюджета муниципального района основывается на:</a:t>
          </a:r>
        </a:p>
      </dsp:txBody>
      <dsp:txXfrm>
        <a:off x="2" y="288023"/>
        <a:ext cx="2393547" cy="2468651"/>
      </dsp:txXfrm>
    </dsp:sp>
    <dsp:sp modelId="{57705B76-1030-420B-B863-26F1019084E9}">
      <dsp:nvSpPr>
        <dsp:cNvPr id="0" name=""/>
        <dsp:cNvSpPr/>
      </dsp:nvSpPr>
      <dsp:spPr>
        <a:xfrm>
          <a:off x="2919256" y="0"/>
          <a:ext cx="5034508" cy="1041243"/>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kern="1200" dirty="0">
              <a:solidFill>
                <a:schemeClr val="accent3">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p>
      </dsp:txBody>
      <dsp:txXfrm>
        <a:off x="2919256" y="0"/>
        <a:ext cx="5034508" cy="1041243"/>
      </dsp:txXfrm>
    </dsp:sp>
    <dsp:sp modelId="{87036961-60FA-4312-973C-1DC4B557F651}">
      <dsp:nvSpPr>
        <dsp:cNvPr id="0" name=""/>
        <dsp:cNvSpPr/>
      </dsp:nvSpPr>
      <dsp:spPr>
        <a:xfrm>
          <a:off x="2952331" y="1152127"/>
          <a:ext cx="5006595" cy="809587"/>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kern="1200" dirty="0">
              <a:solidFill>
                <a:schemeClr val="accent3">
                  <a:lumMod val="50000"/>
                </a:schemeClr>
              </a:solidFill>
            </a:rPr>
            <a:t>Прогнозе социально-экономического развития Воронежской области и Павловского муниципального района</a:t>
          </a:r>
        </a:p>
      </dsp:txBody>
      <dsp:txXfrm>
        <a:off x="2952331" y="1152127"/>
        <a:ext cx="5006595" cy="809587"/>
      </dsp:txXfrm>
    </dsp:sp>
    <dsp:sp modelId="{5C175D13-1D72-43DB-95FB-2A6DB3890D50}">
      <dsp:nvSpPr>
        <dsp:cNvPr id="0" name=""/>
        <dsp:cNvSpPr/>
      </dsp:nvSpPr>
      <dsp:spPr>
        <a:xfrm>
          <a:off x="2919256" y="2094559"/>
          <a:ext cx="5041315" cy="726291"/>
        </a:xfrm>
        <a:prstGeom prst="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kern="1200" dirty="0">
              <a:solidFill>
                <a:schemeClr val="accent3">
                  <a:lumMod val="50000"/>
                </a:schemeClr>
              </a:solidFill>
            </a:rPr>
            <a:t>Муниципальных</a:t>
          </a:r>
          <a:r>
            <a:rPr lang="ru-RU" sz="2000" kern="1200" dirty="0">
              <a:solidFill>
                <a:schemeClr val="accent3">
                  <a:lumMod val="50000"/>
                </a:schemeClr>
              </a:solidFill>
            </a:rPr>
            <a:t> </a:t>
          </a:r>
          <a:r>
            <a:rPr lang="ru-RU" sz="1600" kern="1200" dirty="0">
              <a:solidFill>
                <a:schemeClr val="accent3">
                  <a:lumMod val="50000"/>
                </a:schemeClr>
              </a:solidFill>
            </a:rPr>
            <a:t>программах Павловского муниципального района Воронежской области</a:t>
          </a:r>
        </a:p>
      </dsp:txBody>
      <dsp:txXfrm>
        <a:off x="2919256" y="2094559"/>
        <a:ext cx="5041315" cy="726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25B2D-F586-4A1B-B960-F1B94EA54C58}">
      <dsp:nvSpPr>
        <dsp:cNvPr id="0" name=""/>
        <dsp:cNvSpPr/>
      </dsp:nvSpPr>
      <dsp:spPr>
        <a:xfrm>
          <a:off x="2804443" y="3501078"/>
          <a:ext cx="2566960" cy="1420593"/>
        </a:xfrm>
        <a:prstGeom prst="ellips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dsp:spPr>
      <dsp:style>
        <a:lnRef idx="1">
          <a:schemeClr val="accent3"/>
        </a:lnRef>
        <a:fillRef idx="2">
          <a:schemeClr val="accent3"/>
        </a:fillRef>
        <a:effectRef idx="1">
          <a:schemeClr val="accent3"/>
        </a:effectRef>
        <a:fontRef idx="minor">
          <a:schemeClr val="dk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ru-RU" sz="3000" b="1" kern="1200" cap="none" spc="0" dirty="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sz="3000" kern="1200" dirty="0">
            <a:solidFill>
              <a:schemeClr val="accent4">
                <a:lumMod val="50000"/>
              </a:schemeClr>
            </a:solidFill>
          </a:endParaRPr>
        </a:p>
      </dsp:txBody>
      <dsp:txXfrm>
        <a:off x="2804443" y="3501078"/>
        <a:ext cx="2566960" cy="1420593"/>
      </dsp:txXfrm>
    </dsp:sp>
    <dsp:sp modelId="{1326B9B0-0EA2-410D-8266-A45126940775}">
      <dsp:nvSpPr>
        <dsp:cNvPr id="0" name=""/>
        <dsp:cNvSpPr/>
      </dsp:nvSpPr>
      <dsp:spPr>
        <a:xfrm rot="11700000">
          <a:off x="1031273" y="3324219"/>
          <a:ext cx="1829759"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50A3D06-2F1B-45F2-82B2-CA5927CF5AF0}">
      <dsp:nvSpPr>
        <dsp:cNvPr id="0" name=""/>
        <dsp:cNvSpPr/>
      </dsp:nvSpPr>
      <dsp:spPr>
        <a:xfrm>
          <a:off x="105931" y="2866739"/>
          <a:ext cx="1913030" cy="1067922"/>
        </a:xfrm>
        <a:prstGeom prst="roundRect">
          <a:avLst>
            <a:gd name="adj" fmla="val 10000"/>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dsp:spPr>
      <dsp:style>
        <a:lnRef idx="1">
          <a:schemeClr val="accent3"/>
        </a:lnRef>
        <a:fillRef idx="2">
          <a:schemeClr val="accent3"/>
        </a:fillRef>
        <a:effectRef idx="1">
          <a:schemeClr val="accent3"/>
        </a:effectRef>
        <a:fontRef idx="minor">
          <a:schemeClr val="dk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ru-RU" sz="1900" kern="1200" dirty="0">
              <a:solidFill>
                <a:schemeClr val="accent4">
                  <a:lumMod val="50000"/>
                </a:schemeClr>
              </a:solidFill>
            </a:rPr>
            <a:t>По ведомствам</a:t>
          </a:r>
        </a:p>
      </dsp:txBody>
      <dsp:txXfrm>
        <a:off x="105931" y="2866739"/>
        <a:ext cx="1913030" cy="1067922"/>
      </dsp:txXfrm>
    </dsp:sp>
    <dsp:sp modelId="{BAAF49A3-E4AC-4E81-AC8D-C52889666EF8}">
      <dsp:nvSpPr>
        <dsp:cNvPr id="0" name=""/>
        <dsp:cNvSpPr/>
      </dsp:nvSpPr>
      <dsp:spPr>
        <a:xfrm rot="14700000">
          <a:off x="2163325" y="2099572"/>
          <a:ext cx="2242805"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A70A1FE-53BB-44E7-9310-2B04C0590B0A}">
      <dsp:nvSpPr>
        <dsp:cNvPr id="0" name=""/>
        <dsp:cNvSpPr/>
      </dsp:nvSpPr>
      <dsp:spPr>
        <a:xfrm>
          <a:off x="1663713" y="711986"/>
          <a:ext cx="2200966" cy="1321294"/>
        </a:xfrm>
        <a:prstGeom prst="roundRect">
          <a:avLst>
            <a:gd name="adj" fmla="val 10000"/>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dsp:spPr>
      <dsp:style>
        <a:lnRef idx="1">
          <a:schemeClr val="accent3"/>
        </a:lnRef>
        <a:fillRef idx="2">
          <a:schemeClr val="accent3"/>
        </a:fillRef>
        <a:effectRef idx="1">
          <a:schemeClr val="accent3"/>
        </a:effectRef>
        <a:fontRef idx="minor">
          <a:schemeClr val="dk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ru-RU" sz="1900" kern="1200" dirty="0">
              <a:solidFill>
                <a:schemeClr val="accent4">
                  <a:lumMod val="50000"/>
                </a:schemeClr>
              </a:solidFill>
            </a:rPr>
            <a:t>По функциям организованного самоуправления</a:t>
          </a:r>
        </a:p>
      </dsp:txBody>
      <dsp:txXfrm>
        <a:off x="1663713" y="711986"/>
        <a:ext cx="2200966" cy="1321294"/>
      </dsp:txXfrm>
    </dsp:sp>
    <dsp:sp modelId="{AD82A728-B52C-442A-A2BA-B1D07FF53459}">
      <dsp:nvSpPr>
        <dsp:cNvPr id="0" name=""/>
        <dsp:cNvSpPr/>
      </dsp:nvSpPr>
      <dsp:spPr>
        <a:xfrm rot="17700000">
          <a:off x="3816321" y="2075701"/>
          <a:ext cx="2242805"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9E8586C-AA25-411F-9D9C-6C82B2D13F6D}">
      <dsp:nvSpPr>
        <dsp:cNvPr id="0" name=""/>
        <dsp:cNvSpPr/>
      </dsp:nvSpPr>
      <dsp:spPr>
        <a:xfrm>
          <a:off x="4403528" y="694953"/>
          <a:ext cx="2016242" cy="1355361"/>
        </a:xfrm>
        <a:prstGeom prst="roundRect">
          <a:avLst>
            <a:gd name="adj" fmla="val 10000"/>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dsp:spPr>
      <dsp:style>
        <a:lnRef idx="1">
          <a:schemeClr val="accent3"/>
        </a:lnRef>
        <a:fillRef idx="2">
          <a:schemeClr val="accent3"/>
        </a:fillRef>
        <a:effectRef idx="1">
          <a:schemeClr val="accent3"/>
        </a:effectRef>
        <a:fontRef idx="minor">
          <a:schemeClr val="dk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ru-RU" sz="1900" kern="1200" dirty="0">
              <a:solidFill>
                <a:schemeClr val="accent4">
                  <a:lumMod val="50000"/>
                </a:schemeClr>
              </a:solidFill>
            </a:rPr>
            <a:t>По муниципальным программам</a:t>
          </a:r>
        </a:p>
      </dsp:txBody>
      <dsp:txXfrm>
        <a:off x="4403528" y="694953"/>
        <a:ext cx="2016242" cy="1355361"/>
      </dsp:txXfrm>
    </dsp:sp>
    <dsp:sp modelId="{36174143-0D96-47F1-94A5-A84FBC98A7DD}">
      <dsp:nvSpPr>
        <dsp:cNvPr id="0" name=""/>
        <dsp:cNvSpPr/>
      </dsp:nvSpPr>
      <dsp:spPr>
        <a:xfrm rot="20700000">
          <a:off x="5314814" y="3324219"/>
          <a:ext cx="1829759"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25400" dir="5400000" algn="t" rotWithShape="0">
            <a:srgbClr val="000000">
              <a:alpha val="50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BE3BB4F-4E1A-4D89-A918-8FC32FDA86E2}">
      <dsp:nvSpPr>
        <dsp:cNvPr id="0" name=""/>
        <dsp:cNvSpPr/>
      </dsp:nvSpPr>
      <dsp:spPr>
        <a:xfrm>
          <a:off x="6190582" y="2854200"/>
          <a:ext cx="1845636" cy="1093000"/>
        </a:xfrm>
        <a:prstGeom prst="roundRect">
          <a:avLst>
            <a:gd name="adj" fmla="val 10000"/>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threePt" dir="t">
            <a:rot lat="0" lon="0" rev="7500000"/>
          </a:lightRig>
        </a:scene3d>
      </dsp:spPr>
      <dsp:style>
        <a:lnRef idx="1">
          <a:schemeClr val="accent3"/>
        </a:lnRef>
        <a:fillRef idx="2">
          <a:schemeClr val="accent3"/>
        </a:fillRef>
        <a:effectRef idx="1">
          <a:schemeClr val="accent3"/>
        </a:effectRef>
        <a:fontRef idx="minor">
          <a:schemeClr val="dk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ru-RU" sz="1900" kern="1200" dirty="0">
              <a:solidFill>
                <a:schemeClr val="accent4">
                  <a:lumMod val="50000"/>
                </a:schemeClr>
              </a:solidFill>
            </a:rPr>
            <a:t>По типам расходных обязательств</a:t>
          </a:r>
        </a:p>
      </dsp:txBody>
      <dsp:txXfrm>
        <a:off x="6190582" y="2854200"/>
        <a:ext cx="1845636" cy="1093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61283-4E7A-4CB9-867E-2886DE3454CC}">
      <dsp:nvSpPr>
        <dsp:cNvPr id="0" name=""/>
        <dsp:cNvSpPr/>
      </dsp:nvSpPr>
      <dsp:spPr>
        <a:xfrm rot="10800000">
          <a:off x="1580695" y="1265"/>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Общегосударственные вопросы</a:t>
          </a:r>
        </a:p>
      </dsp:txBody>
      <dsp:txXfrm rot="10800000">
        <a:off x="1689906" y="1265"/>
        <a:ext cx="5732798" cy="436846"/>
      </dsp:txXfrm>
    </dsp:sp>
    <dsp:sp modelId="{4E32A47B-6DFD-4572-B42D-C7BEAAF05E47}">
      <dsp:nvSpPr>
        <dsp:cNvPr id="0" name=""/>
        <dsp:cNvSpPr/>
      </dsp:nvSpPr>
      <dsp:spPr>
        <a:xfrm>
          <a:off x="1128777" y="0"/>
          <a:ext cx="436846" cy="436846"/>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2000" b="-2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8E831E8-724D-4949-BA9F-112BD7CBB1C2}">
      <dsp:nvSpPr>
        <dsp:cNvPr id="0" name=""/>
        <dsp:cNvSpPr/>
      </dsp:nvSpPr>
      <dsp:spPr>
        <a:xfrm rot="10800000">
          <a:off x="1580695" y="568514"/>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Национальная безопасность  и правоохранительная деятельность</a:t>
          </a:r>
        </a:p>
      </dsp:txBody>
      <dsp:txXfrm rot="10800000">
        <a:off x="1689906" y="568514"/>
        <a:ext cx="5732798" cy="436846"/>
      </dsp:txXfrm>
    </dsp:sp>
    <dsp:sp modelId="{9F429099-01B2-44F9-AC3F-BE2BC2AC2974}">
      <dsp:nvSpPr>
        <dsp:cNvPr id="0" name=""/>
        <dsp:cNvSpPr/>
      </dsp:nvSpPr>
      <dsp:spPr>
        <a:xfrm>
          <a:off x="1128777" y="536436"/>
          <a:ext cx="436846" cy="436846"/>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23000" r="-123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F8A1A9E-DDD9-494B-9BDE-53F02754BAEC}">
      <dsp:nvSpPr>
        <dsp:cNvPr id="0" name=""/>
        <dsp:cNvSpPr/>
      </dsp:nvSpPr>
      <dsp:spPr>
        <a:xfrm rot="10800000">
          <a:off x="1580695" y="1135763"/>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Национальная экономика</a:t>
          </a:r>
        </a:p>
      </dsp:txBody>
      <dsp:txXfrm rot="10800000">
        <a:off x="1689906" y="1135763"/>
        <a:ext cx="5732798" cy="436846"/>
      </dsp:txXfrm>
    </dsp:sp>
    <dsp:sp modelId="{A7732781-A45C-4D7B-ADB8-FB12202163CF}">
      <dsp:nvSpPr>
        <dsp:cNvPr id="0" name=""/>
        <dsp:cNvSpPr/>
      </dsp:nvSpPr>
      <dsp:spPr>
        <a:xfrm>
          <a:off x="1128777" y="1153228"/>
          <a:ext cx="436846" cy="436846"/>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6000" r="-36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9625F7A-8F94-4430-B580-092D94C63784}">
      <dsp:nvSpPr>
        <dsp:cNvPr id="0" name=""/>
        <dsp:cNvSpPr/>
      </dsp:nvSpPr>
      <dsp:spPr>
        <a:xfrm rot="10800000">
          <a:off x="1580695" y="1703011"/>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Охрана окружающей среды</a:t>
          </a:r>
        </a:p>
      </dsp:txBody>
      <dsp:txXfrm rot="10800000">
        <a:off x="1689906" y="1703011"/>
        <a:ext cx="5732798" cy="436846"/>
      </dsp:txXfrm>
    </dsp:sp>
    <dsp:sp modelId="{4DC30EA3-4E2B-41A0-B5F4-09CC89465EC9}">
      <dsp:nvSpPr>
        <dsp:cNvPr id="0" name=""/>
        <dsp:cNvSpPr/>
      </dsp:nvSpPr>
      <dsp:spPr>
        <a:xfrm>
          <a:off x="1128777" y="1692920"/>
          <a:ext cx="436846" cy="436846"/>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113000" r="-113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6ED9649-6E76-42BB-A95C-D5BA414E36F9}">
      <dsp:nvSpPr>
        <dsp:cNvPr id="0" name=""/>
        <dsp:cNvSpPr/>
      </dsp:nvSpPr>
      <dsp:spPr>
        <a:xfrm rot="10800000">
          <a:off x="1580695" y="2270260"/>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Образование</a:t>
          </a:r>
        </a:p>
      </dsp:txBody>
      <dsp:txXfrm rot="10800000">
        <a:off x="1689906" y="2270260"/>
        <a:ext cx="5732798" cy="436846"/>
      </dsp:txXfrm>
    </dsp:sp>
    <dsp:sp modelId="{1EC63AAA-D2D3-4619-B05B-51F5504C6E2D}">
      <dsp:nvSpPr>
        <dsp:cNvPr id="0" name=""/>
        <dsp:cNvSpPr/>
      </dsp:nvSpPr>
      <dsp:spPr>
        <a:xfrm>
          <a:off x="1128777" y="2232617"/>
          <a:ext cx="436846" cy="436846"/>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37000" r="-37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7ACF89F-2211-4C75-A018-2EE44F9DA550}">
      <dsp:nvSpPr>
        <dsp:cNvPr id="0" name=""/>
        <dsp:cNvSpPr/>
      </dsp:nvSpPr>
      <dsp:spPr>
        <a:xfrm rot="10800000">
          <a:off x="1580695" y="2837508"/>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Культура,  кинематография</a:t>
          </a:r>
        </a:p>
      </dsp:txBody>
      <dsp:txXfrm rot="10800000">
        <a:off x="1689906" y="2837508"/>
        <a:ext cx="5732798" cy="436846"/>
      </dsp:txXfrm>
    </dsp:sp>
    <dsp:sp modelId="{A78FB94B-2D08-445D-AA70-2CC8C9FE6AD0}">
      <dsp:nvSpPr>
        <dsp:cNvPr id="0" name=""/>
        <dsp:cNvSpPr/>
      </dsp:nvSpPr>
      <dsp:spPr>
        <a:xfrm>
          <a:off x="1128777" y="2849408"/>
          <a:ext cx="436846" cy="436846"/>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38000" r="-38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E58AD27-9D16-4FF3-848B-E9F44F3D92B3}">
      <dsp:nvSpPr>
        <dsp:cNvPr id="0" name=""/>
        <dsp:cNvSpPr/>
      </dsp:nvSpPr>
      <dsp:spPr>
        <a:xfrm rot="10800000">
          <a:off x="1589750" y="3389101"/>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Социальная политика</a:t>
          </a:r>
        </a:p>
      </dsp:txBody>
      <dsp:txXfrm rot="10800000">
        <a:off x="1698961" y="3389101"/>
        <a:ext cx="5732798" cy="436846"/>
      </dsp:txXfrm>
    </dsp:sp>
    <dsp:sp modelId="{1D062E86-32A6-4CD3-A5AB-505EB6297FB0}">
      <dsp:nvSpPr>
        <dsp:cNvPr id="0" name=""/>
        <dsp:cNvSpPr/>
      </dsp:nvSpPr>
      <dsp:spPr>
        <a:xfrm>
          <a:off x="1128777" y="3389101"/>
          <a:ext cx="436846" cy="436846"/>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103000" r="-103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BE343BF-78A8-422C-BB7E-5739E5F2F3A8}">
      <dsp:nvSpPr>
        <dsp:cNvPr id="0" name=""/>
        <dsp:cNvSpPr/>
      </dsp:nvSpPr>
      <dsp:spPr>
        <a:xfrm rot="10800000">
          <a:off x="1580695" y="3972006"/>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Физическая культура и спорт</a:t>
          </a:r>
        </a:p>
      </dsp:txBody>
      <dsp:txXfrm rot="10800000">
        <a:off x="1689906" y="3972006"/>
        <a:ext cx="5732798" cy="436846"/>
      </dsp:txXfrm>
    </dsp:sp>
    <dsp:sp modelId="{FA2AEB97-0648-42E5-A806-BFF5E1658F81}">
      <dsp:nvSpPr>
        <dsp:cNvPr id="0" name=""/>
        <dsp:cNvSpPr/>
      </dsp:nvSpPr>
      <dsp:spPr>
        <a:xfrm>
          <a:off x="1128777" y="4005892"/>
          <a:ext cx="436846" cy="436846"/>
        </a:xfrm>
        <a:prstGeom prst="ellipse">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l="-14000" r="-14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A92D9E5-C1EF-4F1F-9634-4470C1604149}">
      <dsp:nvSpPr>
        <dsp:cNvPr id="0" name=""/>
        <dsp:cNvSpPr/>
      </dsp:nvSpPr>
      <dsp:spPr>
        <a:xfrm rot="10800000">
          <a:off x="1580695" y="4539254"/>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Обслуживание государственного и муниципального долга</a:t>
          </a:r>
        </a:p>
      </dsp:txBody>
      <dsp:txXfrm rot="10800000">
        <a:off x="1689906" y="4539254"/>
        <a:ext cx="5732798" cy="436846"/>
      </dsp:txXfrm>
    </dsp:sp>
    <dsp:sp modelId="{D2F11215-7F2F-47C3-8132-78D7C26F3E74}">
      <dsp:nvSpPr>
        <dsp:cNvPr id="0" name=""/>
        <dsp:cNvSpPr/>
      </dsp:nvSpPr>
      <dsp:spPr>
        <a:xfrm>
          <a:off x="1128777" y="4545584"/>
          <a:ext cx="436846" cy="436846"/>
        </a:xfrm>
        <a:prstGeom prst="ellipse">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133000" r="-133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D7DAA4C-8DEB-43FC-AE00-8229D74DB7B0}">
      <dsp:nvSpPr>
        <dsp:cNvPr id="0" name=""/>
        <dsp:cNvSpPr/>
      </dsp:nvSpPr>
      <dsp:spPr>
        <a:xfrm rot="10800000">
          <a:off x="1580695" y="5106503"/>
          <a:ext cx="5842009" cy="436846"/>
        </a:xfrm>
        <a:prstGeom prst="homePlate">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92637"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Межбюджетные трансферты общего характера</a:t>
          </a:r>
        </a:p>
      </dsp:txBody>
      <dsp:txXfrm rot="10800000">
        <a:off x="1689906" y="5106503"/>
        <a:ext cx="5732798" cy="436846"/>
      </dsp:txXfrm>
    </dsp:sp>
    <dsp:sp modelId="{1408A999-7880-45AD-9771-EB86F0EB36E2}">
      <dsp:nvSpPr>
        <dsp:cNvPr id="0" name=""/>
        <dsp:cNvSpPr/>
      </dsp:nvSpPr>
      <dsp:spPr>
        <a:xfrm>
          <a:off x="1128777" y="5085277"/>
          <a:ext cx="436846" cy="436846"/>
        </a:xfrm>
        <a:prstGeom prst="ellipse">
          <a:avLst/>
        </a:prstGeom>
        <a:blipFill>
          <a:blip xmlns:r="http://schemas.openxmlformats.org/officeDocument/2006/relationships" r:embed="rId11" cstate="print">
            <a:extLst>
              <a:ext uri="{28A0092B-C50C-407E-A947-70E740481C1C}">
                <a14:useLocalDpi xmlns:a14="http://schemas.microsoft.com/office/drawing/2010/main" val="0"/>
              </a:ext>
            </a:extLst>
          </a:blip>
          <a:srcRect/>
          <a:stretch>
            <a:fillRect l="-50000" r="-50000"/>
          </a:stretch>
        </a:blipFill>
        <a:ln>
          <a:noFill/>
        </a:ln>
        <a:effectLst>
          <a:outerShdw blurRad="38100" dist="25400" dir="5400000" algn="t" rotWithShape="0">
            <a:srgbClr val="000000">
              <a:alpha val="5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1E6DB-BD7E-4657-AD51-5C672CF78DD6}">
      <dsp:nvSpPr>
        <dsp:cNvPr id="0" name=""/>
        <dsp:cNvSpPr/>
      </dsp:nvSpPr>
      <dsp:spPr>
        <a:xfrm>
          <a:off x="0" y="0"/>
          <a:ext cx="8776895" cy="935188"/>
        </a:xfrm>
        <a:prstGeom prst="roundRect">
          <a:avLst/>
        </a:prstGeom>
        <a:blipFill>
          <a:blip xmlns:r="http://schemas.openxmlformats.org/officeDocument/2006/relationships" r:embed="rId1">
            <a:duotone>
              <a:schemeClr val="accent3">
                <a:tint val="30000"/>
                <a:satMod val="300000"/>
              </a:schemeClr>
              <a:schemeClr val="accent3">
                <a:tint val="40000"/>
                <a:satMod val="200000"/>
              </a:schemeClr>
            </a:duotone>
          </a:blip>
          <a:tile tx="0" ty="0" sx="70000" sy="70000" flip="none" algn="ctr"/>
        </a:blipFill>
        <a:ln w="9525" cap="flat" cmpd="sng" algn="ctr">
          <a:solidFill>
            <a:schemeClr val="accent3">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dsp:spPr>
      <dsp:style>
        <a:lnRef idx="1">
          <a:schemeClr val="accent3"/>
        </a:lnRef>
        <a:fillRef idx="2">
          <a:schemeClr val="accent3"/>
        </a:fillRef>
        <a:effectRef idx="1">
          <a:schemeClr val="accent3"/>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ru-RU" sz="1600" b="1" u="sng" kern="1200" dirty="0">
              <a:solidFill>
                <a:schemeClr val="accent3">
                  <a:lumMod val="50000"/>
                </a:schemeClr>
              </a:solidFill>
            </a:rPr>
            <a:t>«Семейные ценности и инфраструктура культуры»</a:t>
          </a:r>
        </a:p>
        <a:p>
          <a:pPr marL="0" lvl="0" indent="0" algn="ctr" defTabSz="711200" rtl="0">
            <a:lnSpc>
              <a:spcPct val="90000"/>
            </a:lnSpc>
            <a:spcBef>
              <a:spcPct val="0"/>
            </a:spcBef>
            <a:spcAft>
              <a:spcPct val="35000"/>
            </a:spcAft>
            <a:buNone/>
          </a:pPr>
          <a:r>
            <a:rPr lang="ru-RU" sz="1300" b="1" kern="1200" dirty="0">
              <a:solidFill>
                <a:schemeClr val="accent3">
                  <a:lumMod val="50000"/>
                </a:schemeClr>
              </a:solidFill>
            </a:rPr>
            <a:t> </a:t>
          </a:r>
          <a:r>
            <a:rPr lang="ru-RU" sz="1300" kern="1200" dirty="0">
              <a:solidFill>
                <a:schemeClr val="accent3">
                  <a:lumMod val="50000"/>
                </a:schemeClr>
              </a:solidFill>
            </a:rPr>
            <a:t>планируются расходы на приобретение оборудования для модельных библиотек</a:t>
          </a:r>
        </a:p>
        <a:p>
          <a:pPr marL="0" lvl="0" indent="0" algn="ctr" defTabSz="711200" rtl="0">
            <a:lnSpc>
              <a:spcPct val="90000"/>
            </a:lnSpc>
            <a:spcBef>
              <a:spcPct val="0"/>
            </a:spcBef>
            <a:spcAft>
              <a:spcPct val="35000"/>
            </a:spcAft>
            <a:buNone/>
          </a:pPr>
          <a:r>
            <a:rPr lang="ru-RU" sz="1400" b="1" kern="1200" dirty="0">
              <a:solidFill>
                <a:schemeClr val="accent3">
                  <a:lumMod val="50000"/>
                </a:schemeClr>
              </a:solidFill>
            </a:rPr>
            <a:t>в сумме 15 000,0 тыс. рублей.</a:t>
          </a:r>
        </a:p>
      </dsp:txBody>
      <dsp:txXfrm>
        <a:off x="0" y="0"/>
        <a:ext cx="8776895" cy="93518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0.41693</cdr:x>
      <cdr:y>0.10558</cdr:y>
    </cdr:from>
    <cdr:to>
      <cdr:x>0.51278</cdr:x>
      <cdr:y>0.2664</cdr:y>
    </cdr:to>
    <cdr:sp macro="" textlink="">
      <cdr:nvSpPr>
        <cdr:cNvPr id="2" name="TextBox 1"/>
        <cdr:cNvSpPr txBox="1"/>
      </cdr:nvSpPr>
      <cdr:spPr>
        <a:xfrm xmlns:a="http://schemas.openxmlformats.org/drawingml/2006/main">
          <a:off x="3977789" y="60028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0.77193</cdr:x>
      <cdr:y>0.8284</cdr:y>
    </cdr:from>
    <cdr:to>
      <cdr:x>0.88332</cdr:x>
      <cdr:y>1</cdr:y>
    </cdr:to>
    <cdr:sp macro="" textlink="">
      <cdr:nvSpPr>
        <cdr:cNvPr id="2" name="TextBox 1"/>
        <cdr:cNvSpPr txBox="1"/>
      </cdr:nvSpPr>
      <cdr:spPr>
        <a:xfrm xmlns:a="http://schemas.openxmlformats.org/drawingml/2006/main">
          <a:off x="6336704" y="489654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C4E7FAC5-78C6-4297-829B-541CB206CC75}" type="datetimeFigureOut">
              <a:rPr lang="ru-RU" smtClean="0"/>
              <a:pPr/>
              <a:t>25.02.2025</a:t>
            </a:fld>
            <a:endParaRPr lang="ru-RU"/>
          </a:p>
        </p:txBody>
      </p:sp>
      <p:sp>
        <p:nvSpPr>
          <p:cNvPr id="4" name="Нижний колонтитул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E9E0ACA0-FF2A-48F4-89BE-18A1E431994B}" type="slidenum">
              <a:rPr lang="ru-RU" smtClean="0"/>
              <a:pPr/>
              <a:t>‹#›</a:t>
            </a:fld>
            <a:endParaRPr lang="ru-RU"/>
          </a:p>
        </p:txBody>
      </p:sp>
    </p:spTree>
    <p:extLst>
      <p:ext uri="{BB962C8B-B14F-4D97-AF65-F5344CB8AC3E}">
        <p14:creationId xmlns:p14="http://schemas.microsoft.com/office/powerpoint/2010/main" val="3391099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AED03D95-0642-4125-A8EA-86A814069500}" type="datetimeFigureOut">
              <a:rPr lang="ru-RU" smtClean="0"/>
              <a:pPr/>
              <a:t>25.02.2025</a:t>
            </a:fld>
            <a:endParaRPr lang="ru-RU" dirty="0"/>
          </a:p>
        </p:txBody>
      </p:sp>
      <p:sp>
        <p:nvSpPr>
          <p:cNvPr id="4" name="Образ слайда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908"/>
            <a:ext cx="5438140" cy="446770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C701BA1F-40D3-41DC-BCAC-1156E3D9274F}" type="slidenum">
              <a:rPr lang="ru-RU" smtClean="0"/>
              <a:pPr/>
              <a:t>‹#›</a:t>
            </a:fld>
            <a:endParaRPr lang="ru-RU" dirty="0"/>
          </a:p>
        </p:txBody>
      </p:sp>
    </p:spTree>
    <p:extLst>
      <p:ext uri="{BB962C8B-B14F-4D97-AF65-F5344CB8AC3E}">
        <p14:creationId xmlns:p14="http://schemas.microsoft.com/office/powerpoint/2010/main" val="360952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1</a:t>
            </a:fld>
            <a:endParaRPr lang="ru-RU" dirty="0"/>
          </a:p>
        </p:txBody>
      </p:sp>
    </p:spTree>
    <p:extLst>
      <p:ext uri="{BB962C8B-B14F-4D97-AF65-F5344CB8AC3E}">
        <p14:creationId xmlns:p14="http://schemas.microsoft.com/office/powerpoint/2010/main" val="3800472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p:txBody>
          <a:bodyPr/>
          <a:lstStyle/>
          <a:p>
            <a:fld id="{7735C7FB-7B9B-40BF-BF6E-825F9AC2C7C6}" type="datetime1">
              <a:rPr lang="ru-RU" smtClean="0"/>
              <a:pPr/>
              <a:t>25.02.2025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A0A62314-6350-4730-82A5-F729173FFB84}"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27D56E51-A956-4A10-A37D-74490671BBC9}" type="datetime1">
              <a:rPr lang="ru-RU" smtClean="0"/>
              <a:pPr/>
              <a:t>25.02.2025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A6A36DD6-B30A-4E2A-B223-1ECF51EFF9BF}" type="datetime1">
              <a:rPr lang="ru-RU" smtClean="0"/>
              <a:pPr/>
              <a:t>25.02.2025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4" name="Дата 3"/>
          <p:cNvSpPr>
            <a:spLocks noGrp="1"/>
          </p:cNvSpPr>
          <p:nvPr>
            <p:ph type="dt" sz="half" idx="10"/>
          </p:nvPr>
        </p:nvSpPr>
        <p:spPr/>
        <p:txBody>
          <a:bodyPr/>
          <a:lstStyle/>
          <a:p>
            <a:fld id="{7289C900-A482-403F-AF2B-4DFAF10E1F89}" type="datetime1">
              <a:rPr lang="ru-RU" smtClean="0"/>
              <a:pPr/>
              <a:t>25.02.2025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62314-6350-4730-82A5-F729173FFB84}"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06D52404-D68E-4CD8-BD38-CF74C568A4EA}" type="datetime1">
              <a:rPr lang="ru-RU" smtClean="0"/>
              <a:pPr/>
              <a:t>25.02.2025</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A0A62314-6350-4730-82A5-F729173FFB8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F015BD93-ED60-4B1B-9FBF-26961F5FE84E}" type="datetime1">
              <a:rPr lang="ru-RU" smtClean="0"/>
              <a:pPr/>
              <a:t>25.02.2025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A62314-6350-4730-82A5-F729173FFB84}"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7" name="Дата 6"/>
          <p:cNvSpPr>
            <a:spLocks noGrp="1"/>
          </p:cNvSpPr>
          <p:nvPr>
            <p:ph type="dt" sz="half" idx="10"/>
          </p:nvPr>
        </p:nvSpPr>
        <p:spPr/>
        <p:txBody>
          <a:bodyPr/>
          <a:lstStyle/>
          <a:p>
            <a:fld id="{93164C72-D4F6-4DA4-A658-8A2516BAD37C}" type="datetime1">
              <a:rPr lang="ru-RU" smtClean="0"/>
              <a:pPr/>
              <a:t>25.02.2025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0A62314-6350-4730-82A5-F729173FFB84}"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89810E7C-05CC-4213-B068-7B75A2D6E5E9}" type="datetime1">
              <a:rPr lang="ru-RU" smtClean="0"/>
              <a:pPr/>
              <a:t>25.02.2025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E52C3E7-43C0-45D6-A4F5-5F9D5EC20E99}" type="datetime1">
              <a:rPr lang="ru-RU" smtClean="0"/>
              <a:pPr/>
              <a:t>25.02.2025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D03155B5-C88C-4B84-84AF-70071DF037C7}" type="datetime1">
              <a:rPr lang="ru-RU" smtClean="0"/>
              <a:pPr/>
              <a:t>25.02.2025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A62314-6350-4730-82A5-F729173FFB84}"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5E030F09-A564-4836-929F-7F6108A3FFF5}" type="datetime1">
              <a:rPr lang="ru-RU" smtClean="0"/>
              <a:pPr/>
              <a:t>25.02.2025</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A0A62314-6350-4730-82A5-F729173FFB84}"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19B20FE-E5A6-4AB1-B028-F5A301EA3AE3}" type="datetime1">
              <a:rPr lang="ru-RU" smtClean="0"/>
              <a:pPr/>
              <a:t>25.02.2025</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0A62314-6350-4730-82A5-F729173FFB8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255" r:id="rId1"/>
    <p:sldLayoutId id="2147484256" r:id="rId2"/>
    <p:sldLayoutId id="2147484257" r:id="rId3"/>
    <p:sldLayoutId id="2147484258" r:id="rId4"/>
    <p:sldLayoutId id="2147484259" r:id="rId5"/>
    <p:sldLayoutId id="2147484260" r:id="rId6"/>
    <p:sldLayoutId id="2147484261" r:id="rId7"/>
    <p:sldLayoutId id="2147484262" r:id="rId8"/>
    <p:sldLayoutId id="2147484263" r:id="rId9"/>
    <p:sldLayoutId id="2147484264" r:id="rId10"/>
    <p:sldLayoutId id="214748426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1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6.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4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188640"/>
            <a:ext cx="8928992" cy="1440160"/>
          </a:xfrm>
          <a:ln>
            <a:noFill/>
          </a:ln>
        </p:spPr>
        <p:txBody>
          <a:bodyPr>
            <a:normAutofit/>
          </a:bodyPr>
          <a:lstStyle/>
          <a:p>
            <a:pPr marL="0" indent="0" algn="ctr">
              <a:buNone/>
            </a:pPr>
            <a:r>
              <a:rPr lang="ru-RU" sz="44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Бюджет для граждан</a:t>
            </a: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endParaRPr lang="ru-RU" sz="1500" dirty="0">
              <a:solidFill>
                <a:schemeClr val="accent3">
                  <a:lumMod val="75000"/>
                </a:schemeClr>
              </a:solidFill>
              <a:ea typeface="Batang" pitchFamily="18" charset="-127"/>
            </a:endParaRPr>
          </a:p>
        </p:txBody>
      </p:sp>
      <p:sp>
        <p:nvSpPr>
          <p:cNvPr id="6" name="Заголовок 1"/>
          <p:cNvSpPr txBox="1">
            <a:spLocks/>
          </p:cNvSpPr>
          <p:nvPr/>
        </p:nvSpPr>
        <p:spPr>
          <a:xfrm>
            <a:off x="107504" y="1484784"/>
            <a:ext cx="8928992" cy="1800200"/>
          </a:xfrm>
          <a:prstGeom prst="rect">
            <a:avLst/>
          </a:prstGeom>
          <a:ln>
            <a:noFill/>
          </a:ln>
        </p:spPr>
        <p:txBody>
          <a:bodyPr vert="horz" lIns="0" rIns="0" bIns="0" anchor="t">
            <a:normAutofit fontScale="975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br>
              <a:rPr lang="ru-RU" sz="1500" dirty="0">
                <a:solidFill>
                  <a:schemeClr val="accent3">
                    <a:lumMod val="75000"/>
                  </a:schemeClr>
                </a:solidFill>
                <a:effectLst>
                  <a:reflection blurRad="6350" stA="55000" endA="300" endPos="45500" dir="5400000" sy="-100000" algn="bl" rotWithShape="0"/>
                </a:effectLst>
                <a:latin typeface="Cambria" pitchFamily="18" charset="0"/>
                <a:ea typeface="Batang" pitchFamily="18" charset="-127"/>
              </a:rPr>
            </a:br>
            <a:r>
              <a:rPr lang="ru-RU" sz="20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к решению Совета народных депутатов Павловского муниципального района  </a:t>
            </a:r>
          </a:p>
          <a:p>
            <a:pPr algn="ctr"/>
            <a:r>
              <a:rPr lang="ru-RU" sz="20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     «Об утверждении бюджета Павловского муниципального района Воронежской области  на  2025  и  плановый период  2026  и  2027  годы»</a:t>
            </a:r>
            <a:br>
              <a:rPr lang="ru-RU" sz="1800" dirty="0">
                <a:solidFill>
                  <a:schemeClr val="accent3">
                    <a:lumMod val="75000"/>
                  </a:schemeClr>
                </a:solidFill>
                <a:ea typeface="Batang" pitchFamily="18" charset="-127"/>
              </a:rPr>
            </a:br>
            <a:endParaRPr lang="ru-RU" sz="1800" dirty="0">
              <a:solidFill>
                <a:schemeClr val="accent3">
                  <a:lumMod val="75000"/>
                </a:schemeClr>
              </a:solidFill>
              <a:ea typeface="Batang" pitchFamily="18" charset="-127"/>
            </a:endParaRPr>
          </a:p>
        </p:txBody>
      </p:sp>
      <p:pic>
        <p:nvPicPr>
          <p:cNvPr id="75780" name="Picture 4" descr="D:\2025\Бюджет для граждан\для подготовки бюджета для граждан\картинки\GGhtaOtTg54.jpg"/>
          <p:cNvPicPr>
            <a:picLocks noChangeAspect="1" noChangeArrowheads="1"/>
          </p:cNvPicPr>
          <p:nvPr/>
        </p:nvPicPr>
        <p:blipFill>
          <a:blip r:embed="rId3" cstate="print"/>
          <a:srcRect/>
          <a:stretch>
            <a:fillRect/>
          </a:stretch>
        </p:blipFill>
        <p:spPr bwMode="auto">
          <a:xfrm>
            <a:off x="2123728" y="3140968"/>
            <a:ext cx="4968552" cy="3600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787741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9552" y="332656"/>
            <a:ext cx="8064897" cy="646331"/>
          </a:xfrm>
          <a:prstGeom prst="rect">
            <a:avLst/>
          </a:prstGeom>
          <a:noFill/>
        </p:spPr>
        <p:txBody>
          <a:bodyPr wrap="square" rtlCol="0">
            <a:spAutoFit/>
          </a:bodyPr>
          <a:lstStyle/>
          <a:p>
            <a:pPr algn="ctr"/>
            <a:r>
              <a:rPr lang="ru-RU" sz="2000" b="1" dirty="0">
                <a:solidFill>
                  <a:schemeClr val="accent3">
                    <a:lumMod val="50000"/>
                  </a:schemeClr>
                </a:solidFill>
              </a:rPr>
              <a:t>Принцип скользящей трехлетки</a:t>
            </a:r>
          </a:p>
          <a:p>
            <a:pPr algn="ctr"/>
            <a:r>
              <a:rPr lang="ru-RU" sz="1600" dirty="0">
                <a:solidFill>
                  <a:schemeClr val="accent3">
                    <a:lumMod val="50000"/>
                  </a:schemeClr>
                </a:solidFill>
              </a:rPr>
              <a:t>     </a:t>
            </a:r>
          </a:p>
        </p:txBody>
      </p:sp>
      <p:sp>
        <p:nvSpPr>
          <p:cNvPr id="2" name="Прямоугольник 1"/>
          <p:cNvSpPr/>
          <p:nvPr/>
        </p:nvSpPr>
        <p:spPr>
          <a:xfrm>
            <a:off x="395536" y="3501008"/>
            <a:ext cx="8368276" cy="2862322"/>
          </a:xfrm>
          <a:prstGeom prst="rect">
            <a:avLst/>
          </a:prstGeom>
        </p:spPr>
        <p:txBody>
          <a:bodyPr wrap="square">
            <a:spAutoFit/>
          </a:bodyPr>
          <a:lstStyle/>
          <a:p>
            <a:pPr lvl="0" indent="361950" algn="just"/>
            <a:r>
              <a:rPr lang="ru-RU" sz="1500" dirty="0">
                <a:solidFill>
                  <a:schemeClr val="accent4">
                    <a:lumMod val="50000"/>
                  </a:schemeClr>
                </a:solidFill>
              </a:rPr>
              <a:t>Бюджет Павловского муниципального района  Воронежской области утверждается на 3 года. Каждый год 3-летний период бюджетного планирования сдвигается на 1 год вперед, т.е. корректируются ранее утвержденные параметры 1 и 2-го года, добавляются параметры 3-го года.</a:t>
            </a:r>
          </a:p>
          <a:p>
            <a:pPr lvl="0" indent="361950" algn="just"/>
            <a:r>
              <a:rPr lang="ru-RU" sz="1500" dirty="0">
                <a:solidFill>
                  <a:schemeClr val="accent4">
                    <a:lumMod val="50000"/>
                  </a:schemeClr>
                </a:solidFill>
              </a:rPr>
              <a:t>При этом в составе бюджета на плановый период закладываются «условно утверждаемые» расходы, которые не распределяются по статьям, в объеме не менее 2,5 процента общего объема расходов бюджета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на первый год планового периода и не менее 5 процентов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 на второй год планового периода.</a:t>
            </a:r>
          </a:p>
        </p:txBody>
      </p:sp>
      <p:pic>
        <p:nvPicPr>
          <p:cNvPr id="64514" name="Picture 2" descr="D:\2025\Бюджет для граждан\для подготовки бюджета для граждан\картинки\50.png"/>
          <p:cNvPicPr>
            <a:picLocks noChangeAspect="1" noChangeArrowheads="1"/>
          </p:cNvPicPr>
          <p:nvPr/>
        </p:nvPicPr>
        <p:blipFill>
          <a:blip r:embed="rId2" cstate="print"/>
          <a:srcRect/>
          <a:stretch>
            <a:fillRect/>
          </a:stretch>
        </p:blipFill>
        <p:spPr bwMode="auto">
          <a:xfrm>
            <a:off x="755576" y="764704"/>
            <a:ext cx="7632848" cy="2819400"/>
          </a:xfrm>
          <a:prstGeom prst="rect">
            <a:avLst/>
          </a:prstGeom>
          <a:solidFill>
            <a:schemeClr val="accent3">
              <a:lumMod val="40000"/>
              <a:lumOff val="60000"/>
            </a:schemeClr>
          </a:solidFill>
          <a:ln>
            <a:noFill/>
          </a:ln>
        </p:spPr>
      </p:pic>
    </p:spTree>
    <p:extLst>
      <p:ext uri="{BB962C8B-B14F-4D97-AF65-F5344CB8AC3E}">
        <p14:creationId xmlns:p14="http://schemas.microsoft.com/office/powerpoint/2010/main" val="201413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51520" y="492915"/>
            <a:ext cx="8496560" cy="682625"/>
          </a:xfrm>
        </p:spPr>
        <p:txBody>
          <a:bodyPr>
            <a:noAutofit/>
          </a:bodyPr>
          <a:lstStyle/>
          <a:p>
            <a:pPr marL="0" indent="0" algn="ctr">
              <a:buNone/>
            </a:pPr>
            <a:r>
              <a:rPr lang="ru-RU" sz="2000" b="1" dirty="0">
                <a:solidFill>
                  <a:schemeClr val="accent3">
                    <a:lumMod val="50000"/>
                  </a:schemeClr>
                </a:solidFill>
                <a:latin typeface="+mn-lt"/>
              </a:rPr>
              <a:t>Доходы Павловского  муниципального района Воронежской области</a:t>
            </a:r>
          </a:p>
        </p:txBody>
      </p:sp>
      <p:sp>
        <p:nvSpPr>
          <p:cNvPr id="7" name="TextBox 6"/>
          <p:cNvSpPr txBox="1"/>
          <p:nvPr/>
        </p:nvSpPr>
        <p:spPr>
          <a:xfrm>
            <a:off x="107504" y="1175540"/>
            <a:ext cx="8640576" cy="338554"/>
          </a:xfrm>
          <a:prstGeom prst="rect">
            <a:avLst/>
          </a:prstGeom>
          <a:noFill/>
        </p:spPr>
        <p:txBody>
          <a:bodyPr wrap="square" rtlCol="0">
            <a:spAutoFit/>
          </a:bodyPr>
          <a:lstStyle/>
          <a:p>
            <a:pPr algn="ctr"/>
            <a:r>
              <a:rPr lang="ru-RU" sz="1600" b="1" i="1" dirty="0">
                <a:solidFill>
                  <a:schemeClr val="accent3">
                    <a:lumMod val="50000"/>
                  </a:schemeClr>
                </a:solidFill>
              </a:rPr>
              <a:t>Материалы для формирования доходов бюджета</a:t>
            </a:r>
          </a:p>
        </p:txBody>
      </p:sp>
      <p:sp>
        <p:nvSpPr>
          <p:cNvPr id="14" name="Прямоугольник 13"/>
          <p:cNvSpPr/>
          <p:nvPr/>
        </p:nvSpPr>
        <p:spPr>
          <a:xfrm>
            <a:off x="395536" y="1772816"/>
            <a:ext cx="1440160" cy="4536504"/>
          </a:xfrm>
          <a:prstGeom prst="rect">
            <a:avLst/>
          </a:prstGeom>
          <a:ln/>
        </p:spPr>
        <p:style>
          <a:lnRef idx="1">
            <a:schemeClr val="accent3"/>
          </a:lnRef>
          <a:fillRef idx="2">
            <a:schemeClr val="accent3"/>
          </a:fillRef>
          <a:effectRef idx="1">
            <a:schemeClr val="accent3"/>
          </a:effectRef>
          <a:fontRef idx="minor">
            <a:schemeClr val="dk1"/>
          </a:fontRef>
        </p:style>
        <p:txBody>
          <a:bodyPr vert="vert270" rtlCol="0" anchor="ctr"/>
          <a:lstStyle/>
          <a:p>
            <a:pPr algn="ctr"/>
            <a:r>
              <a:rPr lang="ru-RU" sz="1600" b="1" dirty="0">
                <a:solidFill>
                  <a:schemeClr val="accent3">
                    <a:lumMod val="50000"/>
                  </a:schemeClr>
                </a:solidFill>
              </a:rPr>
              <a:t>Прогноз  социально-экономического развития Павловского муниципального района Воронежской области</a:t>
            </a:r>
          </a:p>
        </p:txBody>
      </p:sp>
      <p:sp>
        <p:nvSpPr>
          <p:cNvPr id="15" name="Прямоугольник 14"/>
          <p:cNvSpPr/>
          <p:nvPr/>
        </p:nvSpPr>
        <p:spPr>
          <a:xfrm>
            <a:off x="2699792" y="1772816"/>
            <a:ext cx="5904656" cy="48861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Положения послания Президента РФ Федеральному Собранию РФ, определяющих бюджетную политику</a:t>
            </a:r>
          </a:p>
        </p:txBody>
      </p:sp>
      <p:sp>
        <p:nvSpPr>
          <p:cNvPr id="16" name="Прямоугольник 15"/>
          <p:cNvSpPr/>
          <p:nvPr/>
        </p:nvSpPr>
        <p:spPr>
          <a:xfrm>
            <a:off x="2699792" y="2492896"/>
            <a:ext cx="5904657" cy="288031"/>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Основные направления бюджетной и налоговой политики РФ</a:t>
            </a:r>
          </a:p>
        </p:txBody>
      </p:sp>
      <p:sp>
        <p:nvSpPr>
          <p:cNvPr id="17" name="Прямоугольник 16"/>
          <p:cNvSpPr/>
          <p:nvPr/>
        </p:nvSpPr>
        <p:spPr>
          <a:xfrm>
            <a:off x="2699792" y="3140968"/>
            <a:ext cx="5904657" cy="50405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Основные направления бюджетной, налоговой политики Воронежской области</a:t>
            </a:r>
          </a:p>
        </p:txBody>
      </p:sp>
      <p:sp>
        <p:nvSpPr>
          <p:cNvPr id="18" name="Прямоугольник 17"/>
          <p:cNvSpPr/>
          <p:nvPr/>
        </p:nvSpPr>
        <p:spPr>
          <a:xfrm>
            <a:off x="2699792" y="4005064"/>
            <a:ext cx="5904657" cy="50405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Основные направления бюджетной, налоговой политики Павловского муниципального района Воронежской области</a:t>
            </a:r>
          </a:p>
        </p:txBody>
      </p:sp>
      <p:sp>
        <p:nvSpPr>
          <p:cNvPr id="19" name="Прямоугольник 18"/>
          <p:cNvSpPr/>
          <p:nvPr/>
        </p:nvSpPr>
        <p:spPr>
          <a:xfrm>
            <a:off x="2699792" y="4797152"/>
            <a:ext cx="5904657" cy="86409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Закон Воронежской области от 17.11.2005 г. № 68-ОЗ «О межбюджетных отношениях органов государственной власти и органов местного самоуправления в Воронежской области»</a:t>
            </a:r>
          </a:p>
        </p:txBody>
      </p:sp>
      <p:sp>
        <p:nvSpPr>
          <p:cNvPr id="20" name="Прямоугольник 19"/>
          <p:cNvSpPr/>
          <p:nvPr/>
        </p:nvSpPr>
        <p:spPr>
          <a:xfrm>
            <a:off x="2699792" y="5949280"/>
            <a:ext cx="5904657" cy="33075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Прогнозные данные главных администраторов доходов</a:t>
            </a:r>
          </a:p>
        </p:txBody>
      </p:sp>
      <p:cxnSp>
        <p:nvCxnSpPr>
          <p:cNvPr id="23" name="Прямая соединительная линия 22"/>
          <p:cNvCxnSpPr/>
          <p:nvPr/>
        </p:nvCxnSpPr>
        <p:spPr>
          <a:xfrm>
            <a:off x="1835696" y="2060848"/>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1835696" y="263691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1835696" y="4293096"/>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1835696" y="5301208"/>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1835696" y="6093296"/>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1835696" y="3356992"/>
            <a:ext cx="8640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267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504" y="476672"/>
            <a:ext cx="8652019" cy="615553"/>
          </a:xfrm>
          <a:prstGeom prst="rect">
            <a:avLst/>
          </a:prstGeom>
          <a:noFill/>
        </p:spPr>
        <p:txBody>
          <a:bodyPr wrap="square" rtlCol="0">
            <a:spAutoFit/>
          </a:bodyPr>
          <a:lstStyle/>
          <a:p>
            <a:pPr algn="ctr"/>
            <a:r>
              <a:rPr lang="ru-RU" sz="2000" b="1" dirty="0">
                <a:solidFill>
                  <a:schemeClr val="accent3">
                    <a:lumMod val="50000"/>
                  </a:schemeClr>
                </a:solidFill>
              </a:rPr>
              <a:t>Доходы</a:t>
            </a:r>
            <a:r>
              <a:rPr lang="ru-RU" sz="2000" dirty="0">
                <a:solidFill>
                  <a:schemeClr val="accent3">
                    <a:lumMod val="50000"/>
                  </a:schemeClr>
                </a:solidFill>
              </a:rPr>
              <a:t> </a:t>
            </a:r>
            <a:r>
              <a:rPr lang="ru-RU" sz="2000" b="1" dirty="0">
                <a:solidFill>
                  <a:schemeClr val="accent3">
                    <a:lumMod val="50000"/>
                  </a:schemeClr>
                </a:solidFill>
              </a:rPr>
              <a:t>бюджета</a:t>
            </a:r>
          </a:p>
          <a:p>
            <a:pPr algn="ctr"/>
            <a:r>
              <a:rPr lang="ru-RU" sz="1400" b="1" i="1" dirty="0">
                <a:solidFill>
                  <a:schemeClr val="accent3">
                    <a:lumMod val="50000"/>
                  </a:schemeClr>
                </a:solidFill>
              </a:rPr>
              <a:t> (безвозмездные и безвозвратные поступления денежных средств в бюджет)</a:t>
            </a:r>
          </a:p>
        </p:txBody>
      </p:sp>
      <p:sp>
        <p:nvSpPr>
          <p:cNvPr id="8" name="Скругленный прямоугольник 7"/>
          <p:cNvSpPr/>
          <p:nvPr/>
        </p:nvSpPr>
        <p:spPr>
          <a:xfrm>
            <a:off x="2267744" y="1340768"/>
            <a:ext cx="4126576" cy="1080120"/>
          </a:xfrm>
          <a:prstGeom prst="roundRect">
            <a:avLst>
              <a:gd name="adj" fmla="val 6693"/>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solidFill>
                  <a:schemeClr val="accent3">
                    <a:lumMod val="50000"/>
                  </a:schemeClr>
                </a:solidFill>
              </a:rPr>
              <a:t>Доходы бюджета</a:t>
            </a:r>
          </a:p>
        </p:txBody>
      </p:sp>
      <p:sp>
        <p:nvSpPr>
          <p:cNvPr id="9" name="Прямоугольник 8"/>
          <p:cNvSpPr/>
          <p:nvPr/>
        </p:nvSpPr>
        <p:spPr>
          <a:xfrm>
            <a:off x="323528" y="2780928"/>
            <a:ext cx="3672408" cy="364316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r>
              <a:rPr lang="ru-RU" sz="1400" b="1" dirty="0">
                <a:solidFill>
                  <a:schemeClr val="accent3">
                    <a:lumMod val="50000"/>
                  </a:schemeClr>
                </a:solidFill>
              </a:rPr>
              <a:t>Налоговые доходы </a:t>
            </a:r>
          </a:p>
          <a:p>
            <a:pPr algn="ctr"/>
            <a:r>
              <a:rPr lang="ru-RU" sz="1400" i="1" dirty="0">
                <a:solidFill>
                  <a:schemeClr val="accent3">
                    <a:lumMod val="50000"/>
                  </a:schemeClr>
                </a:solidFill>
              </a:rPr>
              <a:t>Поступления от уплаты налогов, установленных Налоговым кодексом РФ, например:</a:t>
            </a:r>
          </a:p>
          <a:p>
            <a:pPr algn="just"/>
            <a:r>
              <a:rPr lang="ru-RU" sz="1400" dirty="0">
                <a:solidFill>
                  <a:schemeClr val="accent3">
                    <a:lumMod val="50000"/>
                  </a:schemeClr>
                </a:solidFill>
              </a:rPr>
              <a:t>*налог на доходы  физических лиц;</a:t>
            </a:r>
          </a:p>
          <a:p>
            <a:pPr algn="just"/>
            <a:r>
              <a:rPr lang="ru-RU" sz="1400" dirty="0">
                <a:solidFill>
                  <a:schemeClr val="accent3">
                    <a:lumMod val="50000"/>
                  </a:schemeClr>
                </a:solidFill>
              </a:rPr>
              <a:t>*единый сельскохозяйственный налог;</a:t>
            </a:r>
          </a:p>
          <a:p>
            <a:pPr algn="just"/>
            <a:r>
              <a:rPr lang="ru-RU" sz="1400" dirty="0">
                <a:solidFill>
                  <a:schemeClr val="accent3">
                    <a:lumMod val="50000"/>
                  </a:schemeClr>
                </a:solidFill>
              </a:rPr>
              <a:t>*налог, взимаемый в связи с применением упрощенной системы налогообложения;</a:t>
            </a:r>
          </a:p>
          <a:p>
            <a:pPr algn="just"/>
            <a:r>
              <a:rPr lang="ru-RU" sz="1400" dirty="0">
                <a:solidFill>
                  <a:schemeClr val="accent3">
                    <a:lumMod val="50000"/>
                  </a:schemeClr>
                </a:solidFill>
              </a:rPr>
              <a:t>*налоги на товары (работы, услуги), реализуемые на территории РФ;</a:t>
            </a:r>
          </a:p>
          <a:p>
            <a:pPr algn="just"/>
            <a:r>
              <a:rPr lang="ru-RU" sz="1400" dirty="0">
                <a:solidFill>
                  <a:schemeClr val="accent3">
                    <a:lumMod val="50000"/>
                  </a:schemeClr>
                </a:solidFill>
              </a:rPr>
              <a:t>*налог, взимаемый в связи с применением патентной системы налогообложения;</a:t>
            </a:r>
          </a:p>
          <a:p>
            <a:pPr algn="just"/>
            <a:r>
              <a:rPr lang="ru-RU" sz="1400" dirty="0">
                <a:solidFill>
                  <a:schemeClr val="accent3">
                    <a:lumMod val="50000"/>
                  </a:schemeClr>
                </a:solidFill>
              </a:rPr>
              <a:t>*другие налоги, пошлины.</a:t>
            </a:r>
          </a:p>
          <a:p>
            <a:pPr algn="just"/>
            <a:endParaRPr lang="ru-RU" sz="1400" dirty="0">
              <a:solidFill>
                <a:schemeClr val="accent3">
                  <a:lumMod val="50000"/>
                </a:schemeClr>
              </a:solidFill>
            </a:endParaRPr>
          </a:p>
        </p:txBody>
      </p:sp>
      <p:sp>
        <p:nvSpPr>
          <p:cNvPr id="10" name="Прямоугольник 9"/>
          <p:cNvSpPr/>
          <p:nvPr/>
        </p:nvSpPr>
        <p:spPr>
          <a:xfrm>
            <a:off x="4283968" y="2780928"/>
            <a:ext cx="2470391" cy="36518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a:solidFill>
                  <a:schemeClr val="accent3">
                    <a:lumMod val="50000"/>
                  </a:schemeClr>
                </a:solidFill>
              </a:rPr>
              <a:t>Неналоговые доходы</a:t>
            </a:r>
          </a:p>
          <a:p>
            <a:pPr algn="ctr"/>
            <a:r>
              <a:rPr lang="ru-RU" sz="1400" i="1" dirty="0">
                <a:solidFill>
                  <a:schemeClr val="accent3">
                    <a:lumMod val="50000"/>
                  </a:schemeClr>
                </a:solidFill>
              </a:rPr>
              <a:t>Поступления от уплаты сборов, установленных законодательством, а также штрафов за нарушение законодательства, например:</a:t>
            </a:r>
          </a:p>
          <a:p>
            <a:pPr algn="ctr"/>
            <a:r>
              <a:rPr lang="ru-RU" sz="1400" dirty="0">
                <a:solidFill>
                  <a:schemeClr val="accent3">
                    <a:lumMod val="50000"/>
                  </a:schemeClr>
                </a:solidFill>
              </a:rPr>
              <a:t>*доходы от использования государственного (муниципального) имущества и земли;</a:t>
            </a:r>
          </a:p>
          <a:p>
            <a:pPr algn="ctr"/>
            <a:r>
              <a:rPr lang="ru-RU" sz="1400" dirty="0">
                <a:solidFill>
                  <a:schemeClr val="accent3">
                    <a:lumMod val="50000"/>
                  </a:schemeClr>
                </a:solidFill>
              </a:rPr>
              <a:t>*доходы от оказания платных услуг (работ);</a:t>
            </a:r>
          </a:p>
          <a:p>
            <a:pPr algn="ctr">
              <a:buFont typeface="Arial" charset="0"/>
              <a:buChar char="•"/>
            </a:pPr>
            <a:r>
              <a:rPr lang="ru-RU" sz="1400" dirty="0">
                <a:solidFill>
                  <a:schemeClr val="accent3">
                    <a:lumMod val="50000"/>
                  </a:schemeClr>
                </a:solidFill>
              </a:rPr>
              <a:t>другие доходы.</a:t>
            </a:r>
          </a:p>
        </p:txBody>
      </p:sp>
      <p:sp>
        <p:nvSpPr>
          <p:cNvPr id="11" name="Прямоугольник 10"/>
          <p:cNvSpPr/>
          <p:nvPr/>
        </p:nvSpPr>
        <p:spPr>
          <a:xfrm>
            <a:off x="7020272" y="2780928"/>
            <a:ext cx="1728192" cy="367240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endParaRPr lang="ru-RU" sz="1400" b="1" dirty="0">
              <a:solidFill>
                <a:schemeClr val="accent3">
                  <a:lumMod val="50000"/>
                </a:schemeClr>
              </a:solidFill>
            </a:endParaRPr>
          </a:p>
          <a:p>
            <a:pPr algn="ctr"/>
            <a:r>
              <a:rPr lang="ru-RU" sz="1400" b="1" dirty="0">
                <a:solidFill>
                  <a:schemeClr val="accent3">
                    <a:lumMod val="50000"/>
                  </a:schemeClr>
                </a:solidFill>
              </a:rPr>
              <a:t>Безвозмездные поступления</a:t>
            </a:r>
          </a:p>
          <a:p>
            <a:pPr algn="ctr"/>
            <a:r>
              <a:rPr lang="ru-RU" sz="1400" i="1" dirty="0">
                <a:solidFill>
                  <a:schemeClr val="accent3">
                    <a:lumMod val="50000"/>
                  </a:schemeClr>
                </a:solidFill>
              </a:rPr>
              <a:t>Поступления от других бюджетов бюджетной системы (межбюджетные трансферты), организаций, граждан (кроме налоговых и неналоговых доходов)</a:t>
            </a:r>
          </a:p>
          <a:p>
            <a:pPr algn="ctr"/>
            <a:endParaRPr lang="ru-RU" sz="1500" i="1" dirty="0">
              <a:solidFill>
                <a:schemeClr val="accent3">
                  <a:lumMod val="50000"/>
                </a:schemeClr>
              </a:solidFill>
            </a:endParaRPr>
          </a:p>
          <a:p>
            <a:pPr algn="ctr"/>
            <a:endParaRPr lang="ru-RU" sz="1500" i="1" dirty="0">
              <a:solidFill>
                <a:schemeClr val="accent3">
                  <a:lumMod val="50000"/>
                </a:schemeClr>
              </a:solidFill>
            </a:endParaRPr>
          </a:p>
          <a:p>
            <a:pPr algn="ctr"/>
            <a:endParaRPr lang="ru-RU" sz="1500" i="1" dirty="0">
              <a:solidFill>
                <a:schemeClr val="accent3">
                  <a:lumMod val="50000"/>
                </a:schemeClr>
              </a:solidFill>
            </a:endParaRPr>
          </a:p>
          <a:p>
            <a:pPr algn="ctr"/>
            <a:endParaRPr lang="ru-RU" sz="1000" i="1" dirty="0">
              <a:solidFill>
                <a:schemeClr val="accent3">
                  <a:lumMod val="50000"/>
                </a:schemeClr>
              </a:solidFill>
            </a:endParaRPr>
          </a:p>
        </p:txBody>
      </p:sp>
    </p:spTree>
    <p:extLst>
      <p:ext uri="{BB962C8B-B14F-4D97-AF65-F5344CB8AC3E}">
        <p14:creationId xmlns:p14="http://schemas.microsoft.com/office/powerpoint/2010/main" val="1665318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7504" y="332656"/>
            <a:ext cx="8632218" cy="646331"/>
          </a:xfrm>
          <a:prstGeom prst="rect">
            <a:avLst/>
          </a:prstGeom>
          <a:noFill/>
        </p:spPr>
        <p:txBody>
          <a:bodyPr wrap="square" rtlCol="0">
            <a:spAutoFit/>
          </a:bodyPr>
          <a:lstStyle/>
          <a:p>
            <a:pPr algn="ctr"/>
            <a:r>
              <a:rPr lang="ru-RU" sz="2000" b="1" dirty="0">
                <a:solidFill>
                  <a:schemeClr val="accent3">
                    <a:lumMod val="50000"/>
                  </a:schemeClr>
                </a:solidFill>
              </a:rPr>
              <a:t>Федеральные, региональные и местные налоги</a:t>
            </a:r>
          </a:p>
          <a:p>
            <a:endParaRPr lang="ru-RU" sz="1600" dirty="0">
              <a:solidFill>
                <a:srgbClr val="FF0000"/>
              </a:solidFill>
            </a:endParaRPr>
          </a:p>
        </p:txBody>
      </p:sp>
      <p:sp>
        <p:nvSpPr>
          <p:cNvPr id="8" name="Прямоугольник 7"/>
          <p:cNvSpPr/>
          <p:nvPr/>
        </p:nvSpPr>
        <p:spPr>
          <a:xfrm>
            <a:off x="323528" y="2160151"/>
            <a:ext cx="8416194" cy="69278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solidFill>
                  <a:schemeClr val="accent3">
                    <a:lumMod val="50000"/>
                  </a:schemeClr>
                </a:solidFill>
              </a:rPr>
              <a:t>Виды налогов</a:t>
            </a:r>
          </a:p>
          <a:p>
            <a:pPr algn="ctr"/>
            <a:r>
              <a:rPr lang="ru-RU" sz="1600" dirty="0">
                <a:solidFill>
                  <a:schemeClr val="accent3">
                    <a:lumMod val="50000"/>
                  </a:schemeClr>
                </a:solidFill>
              </a:rPr>
              <a:t>Установлены Налоговым кодексом Российской Федерации</a:t>
            </a:r>
          </a:p>
        </p:txBody>
      </p:sp>
      <p:sp>
        <p:nvSpPr>
          <p:cNvPr id="9" name="Прямоугольник 8"/>
          <p:cNvSpPr/>
          <p:nvPr/>
        </p:nvSpPr>
        <p:spPr>
          <a:xfrm>
            <a:off x="323528" y="3068960"/>
            <a:ext cx="2520280" cy="32403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endParaRPr lang="ru-RU" sz="1400" b="1" dirty="0">
              <a:solidFill>
                <a:schemeClr val="accent3">
                  <a:lumMod val="50000"/>
                </a:schemeClr>
              </a:solidFill>
            </a:endParaRPr>
          </a:p>
          <a:p>
            <a:pPr algn="ctr"/>
            <a:r>
              <a:rPr lang="ru-RU" sz="1400" b="1" dirty="0">
                <a:solidFill>
                  <a:schemeClr val="accent3">
                    <a:lumMod val="50000"/>
                  </a:schemeClr>
                </a:solidFill>
              </a:rPr>
              <a:t>Федеральные</a:t>
            </a:r>
          </a:p>
          <a:p>
            <a:pPr algn="ctr"/>
            <a:r>
              <a:rPr lang="ru-RU" sz="1400" i="1" dirty="0">
                <a:solidFill>
                  <a:schemeClr val="accent3">
                    <a:lumMod val="50000"/>
                  </a:schemeClr>
                </a:solidFill>
              </a:rPr>
              <a:t>и обязательны к уплате на всей территории Российской Федерации, например:</a:t>
            </a:r>
          </a:p>
          <a:p>
            <a:pPr algn="ctr"/>
            <a:r>
              <a:rPr lang="ru-RU" sz="1400" dirty="0">
                <a:solidFill>
                  <a:schemeClr val="accent3">
                    <a:lumMod val="50000"/>
                  </a:schemeClr>
                </a:solidFill>
              </a:rPr>
              <a:t>*Налог на доходы физических лиц</a:t>
            </a:r>
          </a:p>
          <a:p>
            <a:pPr algn="ctr"/>
            <a:r>
              <a:rPr lang="ru-RU" sz="1400" dirty="0">
                <a:solidFill>
                  <a:schemeClr val="accent3">
                    <a:lumMod val="50000"/>
                  </a:schemeClr>
                </a:solidFill>
              </a:rPr>
              <a:t>*ЕСХН</a:t>
            </a:r>
          </a:p>
          <a:p>
            <a:pPr algn="ctr"/>
            <a:r>
              <a:rPr lang="ru-RU" sz="1400" dirty="0">
                <a:solidFill>
                  <a:schemeClr val="accent3">
                    <a:lumMod val="50000"/>
                  </a:schemeClr>
                </a:solidFill>
              </a:rPr>
              <a:t>*Акцизы</a:t>
            </a:r>
          </a:p>
          <a:p>
            <a:pPr algn="ctr"/>
            <a:r>
              <a:rPr lang="ru-RU" sz="1400" dirty="0">
                <a:solidFill>
                  <a:schemeClr val="accent3">
                    <a:lumMod val="50000"/>
                  </a:schemeClr>
                </a:solidFill>
              </a:rPr>
              <a:t>*УСН</a:t>
            </a:r>
          </a:p>
          <a:p>
            <a:pPr algn="ctr"/>
            <a:r>
              <a:rPr lang="ru-RU" sz="1400" dirty="0">
                <a:solidFill>
                  <a:schemeClr val="accent3">
                    <a:lumMod val="50000"/>
                  </a:schemeClr>
                </a:solidFill>
              </a:rPr>
              <a:t>*Налог на прибыль организаций</a:t>
            </a: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p:txBody>
      </p:sp>
      <p:sp>
        <p:nvSpPr>
          <p:cNvPr id="10" name="Прямоугольник 9"/>
          <p:cNvSpPr/>
          <p:nvPr/>
        </p:nvSpPr>
        <p:spPr>
          <a:xfrm>
            <a:off x="3131840" y="3068960"/>
            <a:ext cx="2757030" cy="32403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endParaRPr lang="ru-RU" sz="1400" b="1" dirty="0">
              <a:solidFill>
                <a:schemeClr val="accent3">
                  <a:lumMod val="50000"/>
                </a:schemeClr>
              </a:solidFill>
            </a:endParaRPr>
          </a:p>
          <a:p>
            <a:pPr algn="ctr"/>
            <a:r>
              <a:rPr lang="ru-RU" sz="1400" b="1" dirty="0">
                <a:solidFill>
                  <a:schemeClr val="accent3">
                    <a:lumMod val="50000"/>
                  </a:schemeClr>
                </a:solidFill>
              </a:rPr>
              <a:t>Региональные</a:t>
            </a:r>
          </a:p>
          <a:p>
            <a:pPr algn="ctr"/>
            <a:r>
              <a:rPr lang="ru-RU" sz="1400" i="1" dirty="0">
                <a:solidFill>
                  <a:schemeClr val="accent3">
                    <a:lumMod val="50000"/>
                  </a:schemeClr>
                </a:solidFill>
              </a:rPr>
              <a:t>и законами субъектов Российской Федерации и обязательны к уплате на территориях соответствующих субъектов РФ, например:</a:t>
            </a:r>
          </a:p>
          <a:p>
            <a:pPr algn="ctr"/>
            <a:r>
              <a:rPr lang="ru-RU" sz="1400" dirty="0">
                <a:solidFill>
                  <a:schemeClr val="accent3">
                    <a:lumMod val="50000"/>
                  </a:schemeClr>
                </a:solidFill>
              </a:rPr>
              <a:t>*Транспортный налог</a:t>
            </a:r>
          </a:p>
          <a:p>
            <a:pPr algn="ctr"/>
            <a:r>
              <a:rPr lang="ru-RU" sz="1400" dirty="0">
                <a:solidFill>
                  <a:schemeClr val="accent3">
                    <a:lumMod val="50000"/>
                  </a:schemeClr>
                </a:solidFill>
              </a:rPr>
              <a:t>*Налог на имущество организаций</a:t>
            </a:r>
          </a:p>
          <a:p>
            <a:pPr algn="ctr"/>
            <a:r>
              <a:rPr lang="ru-RU" sz="1400" dirty="0">
                <a:solidFill>
                  <a:schemeClr val="accent3">
                    <a:lumMod val="50000"/>
                  </a:schemeClr>
                </a:solidFill>
              </a:rPr>
              <a:t>*Патентная система налогообложения</a:t>
            </a: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p:txBody>
      </p:sp>
      <p:sp>
        <p:nvSpPr>
          <p:cNvPr id="11" name="Прямоугольник 10"/>
          <p:cNvSpPr/>
          <p:nvPr/>
        </p:nvSpPr>
        <p:spPr>
          <a:xfrm>
            <a:off x="6156176" y="3068960"/>
            <a:ext cx="2583546" cy="32403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a:solidFill>
                  <a:schemeClr val="accent3">
                    <a:lumMod val="50000"/>
                  </a:schemeClr>
                </a:solidFill>
              </a:rPr>
              <a:t>Местные</a:t>
            </a:r>
          </a:p>
          <a:p>
            <a:pPr algn="ctr"/>
            <a:r>
              <a:rPr lang="ru-RU" sz="1400" i="1" dirty="0">
                <a:solidFill>
                  <a:schemeClr val="accent3">
                    <a:lumMod val="50000"/>
                  </a:schemeClr>
                </a:solidFill>
              </a:rPr>
              <a:t>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 например:</a:t>
            </a:r>
            <a:endParaRPr lang="ru-RU" sz="1400" dirty="0">
              <a:solidFill>
                <a:schemeClr val="accent3">
                  <a:lumMod val="50000"/>
                </a:schemeClr>
              </a:solidFill>
            </a:endParaRPr>
          </a:p>
          <a:p>
            <a:pPr algn="ctr"/>
            <a:r>
              <a:rPr lang="ru-RU" sz="1400" dirty="0">
                <a:solidFill>
                  <a:schemeClr val="accent3">
                    <a:lumMod val="50000"/>
                  </a:schemeClr>
                </a:solidFill>
              </a:rPr>
              <a:t>*Земельный налог</a:t>
            </a:r>
          </a:p>
          <a:p>
            <a:pPr algn="ctr"/>
            <a:r>
              <a:rPr lang="ru-RU" sz="1400" dirty="0">
                <a:solidFill>
                  <a:schemeClr val="accent3">
                    <a:lumMod val="50000"/>
                  </a:schemeClr>
                </a:solidFill>
              </a:rPr>
              <a:t>*Налог на имущество физических лиц </a:t>
            </a:r>
          </a:p>
          <a:p>
            <a:pPr algn="ctr"/>
            <a:r>
              <a:rPr lang="ru-RU" sz="1400" dirty="0">
                <a:solidFill>
                  <a:schemeClr val="accent3">
                    <a:lumMod val="50000"/>
                  </a:schemeClr>
                </a:solidFill>
              </a:rPr>
              <a:t>* Туристический налог</a:t>
            </a:r>
          </a:p>
          <a:p>
            <a:pPr algn="ctr"/>
            <a:endParaRPr lang="ru-RU" sz="1200" dirty="0">
              <a:solidFill>
                <a:schemeClr val="accent3">
                  <a:lumMod val="50000"/>
                </a:schemeClr>
              </a:solidFill>
            </a:endParaRPr>
          </a:p>
        </p:txBody>
      </p:sp>
      <p:sp>
        <p:nvSpPr>
          <p:cNvPr id="3" name="Прямоугольник 2"/>
          <p:cNvSpPr/>
          <p:nvPr/>
        </p:nvSpPr>
        <p:spPr>
          <a:xfrm>
            <a:off x="251520" y="836712"/>
            <a:ext cx="8532909" cy="1015663"/>
          </a:xfrm>
          <a:prstGeom prst="rect">
            <a:avLst/>
          </a:prstGeom>
        </p:spPr>
        <p:txBody>
          <a:bodyPr wrap="square">
            <a:spAutoFit/>
          </a:bodyPr>
          <a:lstStyle/>
          <a:p>
            <a:pPr indent="457200" algn="just"/>
            <a:r>
              <a:rPr lang="ru-RU" sz="1500" b="1" i="1" u="sng" dirty="0">
                <a:solidFill>
                  <a:schemeClr val="accent4">
                    <a:lumMod val="50000"/>
                  </a:schemeClr>
                </a:solidFill>
              </a:rPr>
              <a:t>Налог</a:t>
            </a:r>
            <a:r>
              <a:rPr lang="ru-RU" sz="1500" dirty="0">
                <a:solidFill>
                  <a:schemeClr val="accent4">
                    <a:lumMod val="50000"/>
                  </a:schemeClr>
                </a:solidFill>
              </a:rPr>
              <a:t> – обязательный, индивидуально безвозмездный платеж, взимаемый с организаций и физических лиц в форме отчуждения принадлежащих им на праве собственности, хозяйственного ведения или оперативного управления денежных средств в целях финансового обеспечения деятельности государства и (или) муниципальных образований.</a:t>
            </a:r>
          </a:p>
        </p:txBody>
      </p:sp>
    </p:spTree>
    <p:extLst>
      <p:ext uri="{BB962C8B-B14F-4D97-AF65-F5344CB8AC3E}">
        <p14:creationId xmlns:p14="http://schemas.microsoft.com/office/powerpoint/2010/main" val="3436068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390443"/>
            <a:ext cx="8568952" cy="707886"/>
          </a:xfrm>
          <a:prstGeom prst="rect">
            <a:avLst/>
          </a:prstGeom>
          <a:noFill/>
        </p:spPr>
        <p:txBody>
          <a:bodyPr wrap="square" rtlCol="0">
            <a:spAutoFit/>
          </a:bodyPr>
          <a:lstStyle/>
          <a:p>
            <a:pPr algn="ctr"/>
            <a:r>
              <a:rPr lang="ru-RU" sz="2000" b="1" dirty="0">
                <a:solidFill>
                  <a:schemeClr val="accent3">
                    <a:lumMod val="50000"/>
                  </a:schemeClr>
                </a:solidFill>
              </a:rPr>
              <a:t>Налоговые доходы, поступающие от граждан Павловского муниципального района Воронежской области</a:t>
            </a:r>
          </a:p>
        </p:txBody>
      </p:sp>
      <p:sp>
        <p:nvSpPr>
          <p:cNvPr id="6" name="TextBox 5"/>
          <p:cNvSpPr txBox="1"/>
          <p:nvPr/>
        </p:nvSpPr>
        <p:spPr>
          <a:xfrm>
            <a:off x="323528" y="1138129"/>
            <a:ext cx="4824536" cy="553998"/>
          </a:xfrm>
          <a:prstGeom prst="rect">
            <a:avLst/>
          </a:prstGeom>
          <a:noFill/>
        </p:spPr>
        <p:txBody>
          <a:bodyPr wrap="square" rtlCol="0">
            <a:spAutoFit/>
          </a:bodyPr>
          <a:lstStyle/>
          <a:p>
            <a:pPr algn="ctr"/>
            <a:r>
              <a:rPr lang="ru-RU" sz="1500" dirty="0">
                <a:solidFill>
                  <a:schemeClr val="accent4">
                    <a:lumMod val="50000"/>
                  </a:schemeClr>
                </a:solidFill>
              </a:rPr>
              <a:t>Глава 23 </a:t>
            </a:r>
          </a:p>
          <a:p>
            <a:pPr algn="ctr"/>
            <a:r>
              <a:rPr lang="ru-RU" sz="1500" dirty="0">
                <a:solidFill>
                  <a:schemeClr val="accent4">
                    <a:lumMod val="50000"/>
                  </a:schemeClr>
                </a:solidFill>
              </a:rPr>
              <a:t>Налогового кодекса Российской Федерации</a:t>
            </a:r>
          </a:p>
        </p:txBody>
      </p:sp>
      <p:sp>
        <p:nvSpPr>
          <p:cNvPr id="7" name="Прямоугольник 6"/>
          <p:cNvSpPr/>
          <p:nvPr/>
        </p:nvSpPr>
        <p:spPr>
          <a:xfrm>
            <a:off x="251520" y="1744661"/>
            <a:ext cx="4824536" cy="4602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3">
                    <a:lumMod val="50000"/>
                  </a:schemeClr>
                </a:solidFill>
              </a:rPr>
              <a:t>Налог на доходы физических лиц</a:t>
            </a:r>
          </a:p>
        </p:txBody>
      </p:sp>
      <p:sp>
        <p:nvSpPr>
          <p:cNvPr id="9" name="Прямоугольник 8"/>
          <p:cNvSpPr/>
          <p:nvPr/>
        </p:nvSpPr>
        <p:spPr>
          <a:xfrm>
            <a:off x="251520" y="2348151"/>
            <a:ext cx="4824536" cy="439321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ru-RU" sz="1400" dirty="0">
                <a:solidFill>
                  <a:schemeClr val="accent3">
                    <a:lumMod val="50000"/>
                  </a:schemeClr>
                </a:solidFill>
              </a:rPr>
              <a:t>Для основных доходов резидентов установлена прогрессивная шкала: </a:t>
            </a:r>
          </a:p>
          <a:p>
            <a:r>
              <a:rPr lang="ru-RU" sz="1400" dirty="0">
                <a:solidFill>
                  <a:schemeClr val="accent3">
                    <a:lumMod val="50000"/>
                  </a:schemeClr>
                </a:solidFill>
              </a:rPr>
              <a:t>13% — для доходов до 2,4 млн руб. в год; </a:t>
            </a:r>
          </a:p>
          <a:p>
            <a:r>
              <a:rPr lang="ru-RU" sz="1400" dirty="0">
                <a:solidFill>
                  <a:schemeClr val="accent3">
                    <a:lumMod val="50000"/>
                  </a:schemeClr>
                </a:solidFill>
              </a:rPr>
              <a:t>15% — от 2,4 млн до 5 млн руб. в год; </a:t>
            </a:r>
          </a:p>
          <a:p>
            <a:r>
              <a:rPr lang="ru-RU" sz="1400" dirty="0">
                <a:solidFill>
                  <a:schemeClr val="accent3">
                    <a:lumMod val="50000"/>
                  </a:schemeClr>
                </a:solidFill>
              </a:rPr>
              <a:t>18% — от 5 млн до 20 млн руб. в год; </a:t>
            </a:r>
          </a:p>
          <a:p>
            <a:r>
              <a:rPr lang="ru-RU" sz="1400" dirty="0">
                <a:solidFill>
                  <a:schemeClr val="accent3">
                    <a:lumMod val="50000"/>
                  </a:schemeClr>
                </a:solidFill>
              </a:rPr>
              <a:t>20% — от 20 млн до 50 млн руб. в год; </a:t>
            </a:r>
          </a:p>
          <a:p>
            <a:r>
              <a:rPr lang="ru-RU" sz="1400" dirty="0">
                <a:solidFill>
                  <a:schemeClr val="accent3">
                    <a:lumMod val="50000"/>
                  </a:schemeClr>
                </a:solidFill>
              </a:rPr>
              <a:t>22% — свыше 50 млн руб. в год. </a:t>
            </a:r>
          </a:p>
          <a:p>
            <a:r>
              <a:rPr lang="ru-RU" sz="1400" dirty="0">
                <a:solidFill>
                  <a:schemeClr val="accent3">
                    <a:lumMod val="50000"/>
                  </a:schemeClr>
                </a:solidFill>
              </a:rPr>
              <a:t>Повышенные ставки применяется не ко всему доходу, а лишь к сумме превышения предельного значения.</a:t>
            </a:r>
          </a:p>
          <a:p>
            <a:pPr algn="ctr"/>
            <a:endParaRPr lang="ru-RU" sz="1400" b="1" dirty="0">
              <a:solidFill>
                <a:schemeClr val="accent3">
                  <a:lumMod val="50000"/>
                </a:schemeClr>
              </a:solidFill>
            </a:endParaRPr>
          </a:p>
          <a:p>
            <a:pPr algn="ctr"/>
            <a:r>
              <a:rPr lang="ru-RU" sz="1400" b="1" dirty="0">
                <a:solidFill>
                  <a:schemeClr val="accent3">
                    <a:lumMod val="50000"/>
                  </a:schemeClr>
                </a:solidFill>
              </a:rPr>
              <a:t>В отдельных случаях по ставкам:</a:t>
            </a:r>
          </a:p>
          <a:p>
            <a:pPr algn="ctr"/>
            <a:r>
              <a:rPr lang="ru-RU" sz="1400" b="1" dirty="0">
                <a:solidFill>
                  <a:schemeClr val="accent3">
                    <a:lumMod val="50000"/>
                  </a:schemeClr>
                </a:solidFill>
              </a:rPr>
              <a:t>9 % - </a:t>
            </a:r>
            <a:r>
              <a:rPr lang="ru-RU" sz="1400" dirty="0">
                <a:solidFill>
                  <a:schemeClr val="accent3">
                    <a:lumMod val="50000"/>
                  </a:schemeClr>
                </a:solidFill>
              </a:rPr>
              <a:t>в отношении доходов в виде процентов по облигациям с ипотечным покрытием, а также по доходам, полученным на основании приобретения ипотечных сертификатов участия;</a:t>
            </a:r>
          </a:p>
          <a:p>
            <a:pPr algn="ctr"/>
            <a:r>
              <a:rPr lang="ru-RU" sz="1400" b="1" dirty="0">
                <a:solidFill>
                  <a:schemeClr val="accent3">
                    <a:lumMod val="50000"/>
                  </a:schemeClr>
                </a:solidFill>
              </a:rPr>
              <a:t>30 %- </a:t>
            </a:r>
            <a:r>
              <a:rPr lang="ru-RU" sz="1400" dirty="0">
                <a:solidFill>
                  <a:schemeClr val="accent3">
                    <a:lumMod val="50000"/>
                  </a:schemeClr>
                </a:solidFill>
              </a:rPr>
              <a:t>в отношении доходов, получаемых физическими лицами – иностранными гражданами;</a:t>
            </a:r>
          </a:p>
          <a:p>
            <a:pPr algn="ctr"/>
            <a:r>
              <a:rPr lang="ru-RU" sz="1400" b="1" dirty="0">
                <a:solidFill>
                  <a:schemeClr val="accent3">
                    <a:lumMod val="50000"/>
                  </a:schemeClr>
                </a:solidFill>
              </a:rPr>
              <a:t>35 % - </a:t>
            </a:r>
            <a:r>
              <a:rPr lang="ru-RU" sz="1400" dirty="0">
                <a:solidFill>
                  <a:schemeClr val="accent3">
                    <a:lumMod val="50000"/>
                  </a:schemeClr>
                </a:solidFill>
              </a:rPr>
              <a:t>в отношении стоимости полученных выигрышей и призов</a:t>
            </a:r>
            <a:r>
              <a:rPr lang="ru-RU" sz="1350" dirty="0">
                <a:solidFill>
                  <a:schemeClr val="accent3">
                    <a:lumMod val="50000"/>
                  </a:schemeClr>
                </a:solidFill>
              </a:rPr>
              <a:t>.</a:t>
            </a:r>
          </a:p>
        </p:txBody>
      </p:sp>
      <p:sp>
        <p:nvSpPr>
          <p:cNvPr id="11" name="TextBox 10"/>
          <p:cNvSpPr txBox="1"/>
          <p:nvPr/>
        </p:nvSpPr>
        <p:spPr>
          <a:xfrm>
            <a:off x="5364088" y="1190662"/>
            <a:ext cx="3528392" cy="784830"/>
          </a:xfrm>
          <a:prstGeom prst="rect">
            <a:avLst/>
          </a:prstGeom>
          <a:noFill/>
        </p:spPr>
        <p:txBody>
          <a:bodyPr wrap="square" rtlCol="0">
            <a:spAutoFit/>
          </a:bodyPr>
          <a:lstStyle/>
          <a:p>
            <a:pPr algn="ctr"/>
            <a:r>
              <a:rPr lang="ru-RU" sz="1500" dirty="0">
                <a:solidFill>
                  <a:schemeClr val="accent4">
                    <a:lumMod val="50000"/>
                  </a:schemeClr>
                </a:solidFill>
              </a:rPr>
              <a:t>Глава 25.3  </a:t>
            </a:r>
          </a:p>
          <a:p>
            <a:pPr algn="ctr"/>
            <a:r>
              <a:rPr lang="ru-RU" sz="1500" dirty="0">
                <a:solidFill>
                  <a:schemeClr val="accent4">
                    <a:lumMod val="50000"/>
                  </a:schemeClr>
                </a:solidFill>
              </a:rPr>
              <a:t>Налогового кодекса Российской Федерации</a:t>
            </a:r>
          </a:p>
        </p:txBody>
      </p:sp>
      <p:sp>
        <p:nvSpPr>
          <p:cNvPr id="12" name="Прямоугольник 11"/>
          <p:cNvSpPr/>
          <p:nvPr/>
        </p:nvSpPr>
        <p:spPr>
          <a:xfrm>
            <a:off x="5364088" y="1744661"/>
            <a:ext cx="3528392" cy="46020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3">
                    <a:lumMod val="50000"/>
                  </a:schemeClr>
                </a:solidFill>
              </a:rPr>
              <a:t>Государственная пошлина</a:t>
            </a:r>
          </a:p>
        </p:txBody>
      </p:sp>
      <p:sp>
        <p:nvSpPr>
          <p:cNvPr id="13" name="Прямоугольник 12"/>
          <p:cNvSpPr/>
          <p:nvPr/>
        </p:nvSpPr>
        <p:spPr>
          <a:xfrm>
            <a:off x="5364088" y="2348880"/>
            <a:ext cx="3528392" cy="439248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3">
                    <a:lumMod val="50000"/>
                  </a:schemeClr>
                </a:solidFill>
              </a:rPr>
              <a:t>Размеры государственной пошлины по делам, рассматриваемым Верховным Судом Российской Федерации, судами общей юрисдикции, мировыми судьями устанавливаются </a:t>
            </a:r>
            <a:r>
              <a:rPr lang="ru-RU" sz="1400" b="1" dirty="0">
                <a:solidFill>
                  <a:schemeClr val="accent3">
                    <a:lumMod val="50000"/>
                  </a:schemeClr>
                </a:solidFill>
              </a:rPr>
              <a:t>статьей 333.19 </a:t>
            </a:r>
            <a:r>
              <a:rPr lang="ru-RU" sz="1400" dirty="0">
                <a:solidFill>
                  <a:schemeClr val="accent3">
                    <a:lumMod val="50000"/>
                  </a:schemeClr>
                </a:solidFill>
              </a:rPr>
              <a:t>главы 25.3 Налогового кодекса Российской Федерации</a:t>
            </a:r>
          </a:p>
        </p:txBody>
      </p:sp>
    </p:spTree>
    <p:extLst>
      <p:ext uri="{BB962C8B-B14F-4D97-AF65-F5344CB8AC3E}">
        <p14:creationId xmlns:p14="http://schemas.microsoft.com/office/powerpoint/2010/main" val="2592696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558828"/>
            <a:ext cx="8484585" cy="400110"/>
          </a:xfrm>
          <a:prstGeom prst="rect">
            <a:avLst/>
          </a:prstGeom>
          <a:noFill/>
        </p:spPr>
        <p:txBody>
          <a:bodyPr wrap="square" rtlCol="0">
            <a:spAutoFit/>
          </a:bodyPr>
          <a:lstStyle/>
          <a:p>
            <a:pPr algn="ctr"/>
            <a:r>
              <a:rPr lang="ru-RU" sz="2000" b="1" dirty="0">
                <a:solidFill>
                  <a:schemeClr val="accent3">
                    <a:lumMod val="50000"/>
                  </a:schemeClr>
                </a:solidFill>
              </a:rPr>
              <a:t>Налог на доходы физических лиц</a:t>
            </a:r>
          </a:p>
        </p:txBody>
      </p:sp>
      <p:sp>
        <p:nvSpPr>
          <p:cNvPr id="5" name="TextBox 4"/>
          <p:cNvSpPr txBox="1"/>
          <p:nvPr/>
        </p:nvSpPr>
        <p:spPr>
          <a:xfrm>
            <a:off x="665287" y="1196752"/>
            <a:ext cx="7972212" cy="923330"/>
          </a:xfrm>
          <a:prstGeom prst="rect">
            <a:avLst/>
          </a:prstGeom>
          <a:noFill/>
        </p:spPr>
        <p:txBody>
          <a:bodyPr wrap="square" rtlCol="0">
            <a:spAutoFit/>
          </a:bodyPr>
          <a:lstStyle/>
          <a:p>
            <a:pPr algn="ctr"/>
            <a:r>
              <a:rPr lang="ru-RU" dirty="0">
                <a:solidFill>
                  <a:schemeClr val="accent4">
                    <a:lumMod val="50000"/>
                  </a:schemeClr>
                </a:solidFill>
              </a:rPr>
              <a:t>В соответствии со ст. ст. 218-221 главы 23 Налогового кодекса Российской Федерации предоставляются налоговые вычеты, из которых наиболее распространенными являются:</a:t>
            </a:r>
          </a:p>
        </p:txBody>
      </p:sp>
      <p:sp>
        <p:nvSpPr>
          <p:cNvPr id="6" name="Прямоугольник 5"/>
          <p:cNvSpPr/>
          <p:nvPr/>
        </p:nvSpPr>
        <p:spPr>
          <a:xfrm>
            <a:off x="395536" y="2420888"/>
            <a:ext cx="3672408"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Социальные</a:t>
            </a:r>
          </a:p>
          <a:p>
            <a:pPr algn="ctr"/>
            <a:r>
              <a:rPr lang="ru-RU" sz="1400" i="1" dirty="0">
                <a:solidFill>
                  <a:schemeClr val="accent3">
                    <a:lumMod val="50000"/>
                  </a:schemeClr>
                </a:solidFill>
              </a:rPr>
              <a:t>в том числе в сумме, уплаченной:</a:t>
            </a:r>
          </a:p>
          <a:p>
            <a:pPr algn="ctr"/>
            <a:r>
              <a:rPr lang="ru-RU" sz="1400" i="1" dirty="0">
                <a:solidFill>
                  <a:schemeClr val="accent3">
                    <a:lumMod val="50000"/>
                  </a:schemeClr>
                </a:solidFill>
              </a:rPr>
              <a:t>*за обучение (не более 50 тыс. рублей);</a:t>
            </a:r>
          </a:p>
          <a:p>
            <a:pPr algn="ctr"/>
            <a:r>
              <a:rPr lang="ru-RU" sz="1400" i="1" dirty="0">
                <a:solidFill>
                  <a:schemeClr val="accent3">
                    <a:lumMod val="50000"/>
                  </a:schemeClr>
                </a:solidFill>
              </a:rPr>
              <a:t>*за медицинские услуги и лечение; </a:t>
            </a:r>
          </a:p>
          <a:p>
            <a:pPr algn="ctr"/>
            <a:r>
              <a:rPr lang="ru-RU" sz="1400" i="1" dirty="0">
                <a:solidFill>
                  <a:schemeClr val="accent3">
                    <a:lumMod val="50000"/>
                  </a:schemeClr>
                </a:solidFill>
              </a:rPr>
              <a:t>*в качестве дополнительных взносов на накопительную пенсию</a:t>
            </a:r>
            <a:endParaRPr lang="ru-RU" i="1" dirty="0">
              <a:solidFill>
                <a:schemeClr val="accent3">
                  <a:lumMod val="50000"/>
                </a:schemeClr>
              </a:solidFill>
            </a:endParaRPr>
          </a:p>
        </p:txBody>
      </p:sp>
      <p:sp>
        <p:nvSpPr>
          <p:cNvPr id="7" name="Прямоугольник 6"/>
          <p:cNvSpPr/>
          <p:nvPr/>
        </p:nvSpPr>
        <p:spPr>
          <a:xfrm>
            <a:off x="395536" y="4509120"/>
            <a:ext cx="3672408"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Профессиональные</a:t>
            </a:r>
          </a:p>
          <a:p>
            <a:pPr algn="ctr"/>
            <a:r>
              <a:rPr lang="ru-RU" sz="1400" i="1" dirty="0">
                <a:solidFill>
                  <a:schemeClr val="accent3">
                    <a:lumMod val="50000"/>
                  </a:schemeClr>
                </a:solidFill>
              </a:rPr>
              <a:t>в том числе для лиц, получающих авторские вознаграждения</a:t>
            </a:r>
          </a:p>
        </p:txBody>
      </p:sp>
      <p:sp>
        <p:nvSpPr>
          <p:cNvPr id="8" name="Прямоугольник 7"/>
          <p:cNvSpPr/>
          <p:nvPr/>
        </p:nvSpPr>
        <p:spPr>
          <a:xfrm>
            <a:off x="4796340" y="2420888"/>
            <a:ext cx="3859440"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Стандартные</a:t>
            </a:r>
          </a:p>
          <a:p>
            <a:pPr algn="ctr"/>
            <a:r>
              <a:rPr lang="ru-RU" sz="1400" i="1" dirty="0">
                <a:solidFill>
                  <a:schemeClr val="accent3">
                    <a:lumMod val="50000"/>
                  </a:schemeClr>
                </a:solidFill>
              </a:rPr>
              <a:t>в том числе на детей:</a:t>
            </a:r>
          </a:p>
          <a:p>
            <a:pPr algn="ctr"/>
            <a:r>
              <a:rPr lang="ru-RU" sz="1400" i="1" dirty="0">
                <a:solidFill>
                  <a:schemeClr val="accent3">
                    <a:lumMod val="50000"/>
                  </a:schemeClr>
                </a:solidFill>
              </a:rPr>
              <a:t>*1 400 – на первого ребенка;</a:t>
            </a:r>
          </a:p>
          <a:p>
            <a:pPr algn="ctr"/>
            <a:r>
              <a:rPr lang="ru-RU" sz="1400" i="1" dirty="0">
                <a:solidFill>
                  <a:schemeClr val="accent3">
                    <a:lumMod val="50000"/>
                  </a:schemeClr>
                </a:solidFill>
              </a:rPr>
              <a:t>*2 800 – на второго ребенка;</a:t>
            </a:r>
          </a:p>
          <a:p>
            <a:pPr algn="ctr"/>
            <a:r>
              <a:rPr lang="ru-RU" sz="1400" i="1" dirty="0">
                <a:solidFill>
                  <a:schemeClr val="accent3">
                    <a:lumMod val="50000"/>
                  </a:schemeClr>
                </a:solidFill>
              </a:rPr>
              <a:t>*6 000 – на третьего и каждого последующего ребенка</a:t>
            </a:r>
          </a:p>
          <a:p>
            <a:pPr algn="ctr"/>
            <a:endParaRPr lang="ru-RU" dirty="0">
              <a:solidFill>
                <a:schemeClr val="accent3">
                  <a:lumMod val="50000"/>
                </a:schemeClr>
              </a:solidFill>
            </a:endParaRPr>
          </a:p>
        </p:txBody>
      </p:sp>
      <p:sp>
        <p:nvSpPr>
          <p:cNvPr id="9" name="Прямоугольник 8"/>
          <p:cNvSpPr/>
          <p:nvPr/>
        </p:nvSpPr>
        <p:spPr>
          <a:xfrm>
            <a:off x="4788024" y="4509120"/>
            <a:ext cx="3888432"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Имущественные</a:t>
            </a:r>
          </a:p>
          <a:p>
            <a:pPr algn="ctr"/>
            <a:r>
              <a:rPr lang="ru-RU" sz="1400" i="1" dirty="0">
                <a:solidFill>
                  <a:schemeClr val="accent3">
                    <a:lumMod val="50000"/>
                  </a:schemeClr>
                </a:solidFill>
              </a:rPr>
              <a:t>в том числе на приобретение жилья  и земельных участков (один или несколько объектов имущества, не превышающих в стоимости 2,0 млн. рублей)</a:t>
            </a:r>
          </a:p>
        </p:txBody>
      </p:sp>
    </p:spTree>
    <p:extLst>
      <p:ext uri="{BB962C8B-B14F-4D97-AF65-F5344CB8AC3E}">
        <p14:creationId xmlns:p14="http://schemas.microsoft.com/office/powerpoint/2010/main" val="4212590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8885" y="260648"/>
            <a:ext cx="8568951" cy="1015663"/>
          </a:xfrm>
          <a:prstGeom prst="rect">
            <a:avLst/>
          </a:prstGeom>
        </p:spPr>
        <p:txBody>
          <a:bodyPr wrap="square">
            <a:spAutoFit/>
          </a:bodyPr>
          <a:lstStyle/>
          <a:p>
            <a:pPr marL="45720" indent="0" algn="ctr">
              <a:buNone/>
            </a:pPr>
            <a:r>
              <a:rPr lang="ru-RU" sz="2000" b="1" dirty="0">
                <a:solidFill>
                  <a:schemeClr val="accent3">
                    <a:lumMod val="50000"/>
                  </a:schemeClr>
                </a:solidFill>
              </a:rPr>
              <a:t>Нормативы зачисления налогов по уровням бюджетов на территории Павловского муниципального района Воронежской области в 2025 году</a:t>
            </a:r>
          </a:p>
        </p:txBody>
      </p:sp>
      <p:graphicFrame>
        <p:nvGraphicFramePr>
          <p:cNvPr id="3" name="Таблица 2"/>
          <p:cNvGraphicFramePr>
            <a:graphicFrameLocks noGrp="1"/>
          </p:cNvGraphicFramePr>
          <p:nvPr>
            <p:extLst>
              <p:ext uri="{D42A27DB-BD31-4B8C-83A1-F6EECF244321}">
                <p14:modId xmlns:p14="http://schemas.microsoft.com/office/powerpoint/2010/main" val="356861454"/>
              </p:ext>
            </p:extLst>
          </p:nvPr>
        </p:nvGraphicFramePr>
        <p:xfrm>
          <a:off x="251520" y="1412776"/>
          <a:ext cx="8640960" cy="5112568"/>
        </p:xfrm>
        <a:graphic>
          <a:graphicData uri="http://schemas.openxmlformats.org/drawingml/2006/table">
            <a:tbl>
              <a:tblPr>
                <a:tableStyleId>{69C7853C-536D-4A76-A0AE-DD22124D55A5}</a:tableStyleId>
              </a:tblPr>
              <a:tblGrid>
                <a:gridCol w="3982301">
                  <a:extLst>
                    <a:ext uri="{9D8B030D-6E8A-4147-A177-3AD203B41FA5}">
                      <a16:colId xmlns:a16="http://schemas.microsoft.com/office/drawing/2014/main" val="20000"/>
                    </a:ext>
                  </a:extLst>
                </a:gridCol>
                <a:gridCol w="2574424">
                  <a:extLst>
                    <a:ext uri="{9D8B030D-6E8A-4147-A177-3AD203B41FA5}">
                      <a16:colId xmlns:a16="http://schemas.microsoft.com/office/drawing/2014/main" val="20001"/>
                    </a:ext>
                  </a:extLst>
                </a:gridCol>
                <a:gridCol w="1121876">
                  <a:extLst>
                    <a:ext uri="{9D8B030D-6E8A-4147-A177-3AD203B41FA5}">
                      <a16:colId xmlns:a16="http://schemas.microsoft.com/office/drawing/2014/main" val="20002"/>
                    </a:ext>
                  </a:extLst>
                </a:gridCol>
                <a:gridCol w="962359">
                  <a:extLst>
                    <a:ext uri="{9D8B030D-6E8A-4147-A177-3AD203B41FA5}">
                      <a16:colId xmlns:a16="http://schemas.microsoft.com/office/drawing/2014/main" val="20003"/>
                    </a:ext>
                  </a:extLst>
                </a:gridCol>
              </a:tblGrid>
              <a:tr h="235650">
                <a:tc rowSpan="2">
                  <a:txBody>
                    <a:bodyPr/>
                    <a:lstStyle/>
                    <a:p>
                      <a:pPr algn="ctr" fontAlgn="ctr"/>
                      <a:r>
                        <a:rPr lang="ru-RU" sz="1400" u="none" strike="noStrike" dirty="0">
                          <a:solidFill>
                            <a:schemeClr val="accent3">
                              <a:lumMod val="50000"/>
                            </a:schemeClr>
                          </a:solidFill>
                          <a:effectLst/>
                        </a:rPr>
                        <a:t>Налоги и сборы, установленные законодательством</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ctr"/>
                      <a:r>
                        <a:rPr lang="ru-RU" sz="1400" u="none" strike="noStrike" dirty="0">
                          <a:solidFill>
                            <a:schemeClr val="accent3">
                              <a:lumMod val="50000"/>
                            </a:schemeClr>
                          </a:solidFill>
                          <a:effectLst/>
                        </a:rPr>
                        <a:t>Уровни бюджета</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696870">
                <a:tc vMerge="1">
                  <a:txBody>
                    <a:bodyPr/>
                    <a:lstStyle/>
                    <a:p>
                      <a:endParaRPr lang="ru-RU"/>
                    </a:p>
                  </a:txBody>
                  <a:tcPr/>
                </a:tc>
                <a:tc>
                  <a:txBody>
                    <a:bodyPr/>
                    <a:lstStyle/>
                    <a:p>
                      <a:pPr algn="ctr" fontAlgn="ctr"/>
                      <a:r>
                        <a:rPr lang="ru-RU" sz="1400" u="none" strike="noStrike" dirty="0">
                          <a:solidFill>
                            <a:schemeClr val="accent3">
                              <a:lumMod val="50000"/>
                            </a:schemeClr>
                          </a:solidFill>
                          <a:effectLst/>
                        </a:rPr>
                        <a:t>Бюджет муниципального района</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400" u="none" strike="noStrike" dirty="0">
                          <a:solidFill>
                            <a:schemeClr val="accent3">
                              <a:lumMod val="50000"/>
                            </a:schemeClr>
                          </a:solidFill>
                          <a:effectLst/>
                        </a:rPr>
                        <a:t>Бюджеты городских поселений</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400" u="none" strike="noStrike" dirty="0">
                          <a:solidFill>
                            <a:schemeClr val="accent3">
                              <a:lumMod val="50000"/>
                            </a:schemeClr>
                          </a:solidFill>
                          <a:effectLst/>
                        </a:rPr>
                        <a:t>Бюджеты сельских  поселений</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44124">
                <a:tc>
                  <a:txBody>
                    <a:bodyPr/>
                    <a:lstStyle/>
                    <a:p>
                      <a:pPr algn="l" fontAlgn="ctr"/>
                      <a:r>
                        <a:rPr lang="ru-RU" sz="1300" u="none" strike="noStrike" dirty="0">
                          <a:solidFill>
                            <a:schemeClr val="accent3">
                              <a:lumMod val="50000"/>
                            </a:schemeClr>
                          </a:solidFill>
                          <a:effectLst/>
                        </a:rPr>
                        <a:t> 1. Налоги на доходы физических лиц</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39,0 % с территории городских поселений,         47,0 % с территории сельских поселений</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a:solidFill>
                            <a:schemeClr val="accent3">
                              <a:lumMod val="50000"/>
                            </a:schemeClr>
                          </a:solidFill>
                          <a:effectLst/>
                        </a:rPr>
                        <a:t>10%</a:t>
                      </a:r>
                      <a:endParaRPr lang="ru-RU" sz="1300" b="0" i="0" u="none" strike="noStrike">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2%</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52166">
                <a:tc>
                  <a:txBody>
                    <a:bodyPr/>
                    <a:lstStyle/>
                    <a:p>
                      <a:pPr algn="l" fontAlgn="ctr"/>
                      <a:r>
                        <a:rPr lang="ru-RU" sz="1300" u="none" strike="noStrike" dirty="0">
                          <a:solidFill>
                            <a:schemeClr val="accent3">
                              <a:lumMod val="50000"/>
                            </a:schemeClr>
                          </a:solidFill>
                          <a:effectLst/>
                        </a:rPr>
                        <a:t> 2. Налоги со специальными налоговыми      режимами, в т. ч.</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 </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 </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 </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512818">
                <a:tc>
                  <a:txBody>
                    <a:bodyPr/>
                    <a:lstStyle/>
                    <a:p>
                      <a:pPr algn="l" fontAlgn="ctr"/>
                      <a:r>
                        <a:rPr lang="ru-RU" sz="1300" u="none" strike="noStrike" dirty="0">
                          <a:solidFill>
                            <a:schemeClr val="accent3">
                              <a:lumMod val="50000"/>
                            </a:schemeClr>
                          </a:solidFill>
                          <a:effectLst/>
                        </a:rPr>
                        <a:t> 2.1 налог, взимаемый в связи с применением упрощенной системы налогообложения</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44124">
                <a:tc>
                  <a:txBody>
                    <a:bodyPr/>
                    <a:lstStyle/>
                    <a:p>
                      <a:pPr algn="l" fontAlgn="ctr"/>
                      <a:r>
                        <a:rPr lang="ru-RU" sz="1300" u="none" strike="noStrike" dirty="0">
                          <a:solidFill>
                            <a:schemeClr val="accent3">
                              <a:lumMod val="50000"/>
                            </a:schemeClr>
                          </a:solidFill>
                          <a:effectLst/>
                        </a:rPr>
                        <a:t> 2.2 единый сельскохозяйственный налог</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50 % с территории городских поселений,         70 % с территории сельских поселений</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50%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30%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85406">
                <a:tc>
                  <a:txBody>
                    <a:bodyPr/>
                    <a:lstStyle/>
                    <a:p>
                      <a:pPr algn="l" fontAlgn="ctr"/>
                      <a:r>
                        <a:rPr lang="ru-RU" sz="1300" u="none" strike="noStrike" dirty="0">
                          <a:solidFill>
                            <a:schemeClr val="accent3">
                              <a:lumMod val="50000"/>
                            </a:schemeClr>
                          </a:solidFill>
                          <a:effectLst/>
                        </a:rPr>
                        <a:t> 2.3 налог, взимаемый в связи с применением патентной системы налогообложения</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544808">
                <a:tc>
                  <a:txBody>
                    <a:bodyPr/>
                    <a:lstStyle/>
                    <a:p>
                      <a:pPr algn="l" fontAlgn="ctr"/>
                      <a:r>
                        <a:rPr lang="ru-RU" sz="1300" u="none" strike="noStrike" dirty="0">
                          <a:solidFill>
                            <a:schemeClr val="accent3">
                              <a:lumMod val="50000"/>
                            </a:schemeClr>
                          </a:solidFill>
                          <a:effectLst/>
                        </a:rPr>
                        <a:t> 3. Государственная пошлина (в зависимости от установленных полномочий)</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496602">
                <a:tc>
                  <a:txBody>
                    <a:bodyPr/>
                    <a:lstStyle/>
                    <a:p>
                      <a:pPr algn="l" fontAlgn="ctr"/>
                      <a:r>
                        <a:rPr lang="ru-RU" sz="1300" u="none" strike="noStrike" dirty="0">
                          <a:solidFill>
                            <a:schemeClr val="accent3">
                              <a:lumMod val="50000"/>
                            </a:schemeClr>
                          </a:solidFill>
                          <a:effectLst/>
                        </a:rPr>
                        <a:t> 4. Доходы от уплаты акцизов на нефтепродукты</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0,21%</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0,05%</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377889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584708"/>
            <a:ext cx="8568952" cy="477054"/>
          </a:xfrm>
          <a:prstGeom prst="rect">
            <a:avLst/>
          </a:prstGeom>
          <a:noFill/>
        </p:spPr>
        <p:txBody>
          <a:bodyPr wrap="square" rtlCol="0">
            <a:spAutoFit/>
          </a:bodyPr>
          <a:lstStyle/>
          <a:p>
            <a:pPr algn="ctr"/>
            <a:r>
              <a:rPr lang="ru-RU" sz="2000" b="1" dirty="0">
                <a:solidFill>
                  <a:schemeClr val="accent3">
                    <a:lumMod val="50000"/>
                  </a:schemeClr>
                </a:solidFill>
              </a:rPr>
              <a:t>Структура доходов бюджета в 2025 году, тыс. руб</a:t>
            </a:r>
            <a:r>
              <a:rPr lang="ru-RU" sz="2500" b="1" dirty="0">
                <a:solidFill>
                  <a:schemeClr val="accent3">
                    <a:lumMod val="50000"/>
                  </a:schemeClr>
                </a:solidFill>
              </a:rPr>
              <a:t>.</a:t>
            </a:r>
          </a:p>
        </p:txBody>
      </p:sp>
      <p:sp>
        <p:nvSpPr>
          <p:cNvPr id="5" name="Скругленный прямоугольник 4"/>
          <p:cNvSpPr/>
          <p:nvPr/>
        </p:nvSpPr>
        <p:spPr>
          <a:xfrm>
            <a:off x="467545" y="2882289"/>
            <a:ext cx="2808312" cy="191486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3">
                    <a:lumMod val="50000"/>
                  </a:schemeClr>
                </a:solidFill>
              </a:rPr>
              <a:t>Доходы всего</a:t>
            </a:r>
          </a:p>
          <a:p>
            <a:pPr algn="ctr"/>
            <a:r>
              <a:rPr lang="ru-RU" b="1" dirty="0">
                <a:solidFill>
                  <a:schemeClr val="accent3">
                    <a:lumMod val="50000"/>
                  </a:schemeClr>
                </a:solidFill>
              </a:rPr>
              <a:t>2 527 333,6</a:t>
            </a:r>
          </a:p>
          <a:p>
            <a:pPr algn="ctr"/>
            <a:r>
              <a:rPr lang="ru-RU" dirty="0">
                <a:solidFill>
                  <a:schemeClr val="accent3">
                    <a:lumMod val="50000"/>
                  </a:schemeClr>
                </a:solidFill>
              </a:rPr>
              <a:t>(100,0%)</a:t>
            </a:r>
          </a:p>
        </p:txBody>
      </p:sp>
      <p:sp>
        <p:nvSpPr>
          <p:cNvPr id="6" name="Скругленный прямоугольник 5"/>
          <p:cNvSpPr/>
          <p:nvPr/>
        </p:nvSpPr>
        <p:spPr>
          <a:xfrm>
            <a:off x="4302644" y="1590156"/>
            <a:ext cx="3797748" cy="104675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3">
                    <a:lumMod val="50000"/>
                  </a:schemeClr>
                </a:solidFill>
              </a:rPr>
              <a:t>Неналоговые доходы        </a:t>
            </a:r>
          </a:p>
          <a:p>
            <a:pPr algn="ctr"/>
            <a:r>
              <a:rPr lang="ru-RU" sz="1600" b="1" dirty="0">
                <a:solidFill>
                  <a:schemeClr val="accent3">
                    <a:lumMod val="50000"/>
                  </a:schemeClr>
                </a:solidFill>
              </a:rPr>
              <a:t>71 956,4</a:t>
            </a:r>
          </a:p>
          <a:p>
            <a:pPr algn="ctr"/>
            <a:r>
              <a:rPr lang="ru-RU" sz="1600" dirty="0">
                <a:solidFill>
                  <a:schemeClr val="accent3">
                    <a:lumMod val="50000"/>
                  </a:schemeClr>
                </a:solidFill>
              </a:rPr>
              <a:t>(2,85 %)</a:t>
            </a:r>
          </a:p>
        </p:txBody>
      </p:sp>
      <p:sp>
        <p:nvSpPr>
          <p:cNvPr id="7" name="Скругленный прямоугольник 6"/>
          <p:cNvSpPr/>
          <p:nvPr/>
        </p:nvSpPr>
        <p:spPr>
          <a:xfrm>
            <a:off x="4283968" y="3068960"/>
            <a:ext cx="3816424" cy="100811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3">
                    <a:lumMod val="50000"/>
                  </a:schemeClr>
                </a:solidFill>
              </a:rPr>
              <a:t>Налоговые доходы</a:t>
            </a:r>
          </a:p>
          <a:p>
            <a:pPr algn="ctr"/>
            <a:r>
              <a:rPr lang="ru-RU" sz="1600" b="1" dirty="0">
                <a:solidFill>
                  <a:schemeClr val="accent3">
                    <a:lumMod val="50000"/>
                  </a:schemeClr>
                </a:solidFill>
              </a:rPr>
              <a:t>632 697,7</a:t>
            </a:r>
          </a:p>
          <a:p>
            <a:pPr algn="ctr"/>
            <a:r>
              <a:rPr lang="ru-RU" sz="1600" dirty="0">
                <a:solidFill>
                  <a:schemeClr val="accent3">
                    <a:lumMod val="50000"/>
                  </a:schemeClr>
                </a:solidFill>
              </a:rPr>
              <a:t>(25,03 %)</a:t>
            </a:r>
          </a:p>
        </p:txBody>
      </p:sp>
      <p:sp>
        <p:nvSpPr>
          <p:cNvPr id="8" name="Скругленный прямоугольник 7"/>
          <p:cNvSpPr/>
          <p:nvPr/>
        </p:nvSpPr>
        <p:spPr>
          <a:xfrm>
            <a:off x="4313342" y="4509120"/>
            <a:ext cx="3787050" cy="93610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3">
                    <a:lumMod val="50000"/>
                  </a:schemeClr>
                </a:solidFill>
              </a:rPr>
              <a:t>Безвозмездные поступления </a:t>
            </a:r>
          </a:p>
          <a:p>
            <a:pPr algn="ctr"/>
            <a:r>
              <a:rPr lang="ru-RU" sz="1600" b="1" dirty="0">
                <a:solidFill>
                  <a:schemeClr val="accent3">
                    <a:lumMod val="50000"/>
                  </a:schemeClr>
                </a:solidFill>
              </a:rPr>
              <a:t>1 822 679,5</a:t>
            </a:r>
          </a:p>
          <a:p>
            <a:pPr algn="ctr"/>
            <a:r>
              <a:rPr lang="ru-RU" sz="1600" dirty="0">
                <a:solidFill>
                  <a:schemeClr val="accent3">
                    <a:lumMod val="50000"/>
                  </a:schemeClr>
                </a:solidFill>
              </a:rPr>
              <a:t>(72,12 %)</a:t>
            </a:r>
          </a:p>
        </p:txBody>
      </p:sp>
      <p:cxnSp>
        <p:nvCxnSpPr>
          <p:cNvPr id="9" name="Прямая соединительная линия 8"/>
          <p:cNvCxnSpPr>
            <a:cxnSpLocks/>
          </p:cNvCxnSpPr>
          <p:nvPr/>
        </p:nvCxnSpPr>
        <p:spPr>
          <a:xfrm flipV="1">
            <a:off x="3275856" y="3438486"/>
            <a:ext cx="566789" cy="7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a:cxnSpLocks/>
            <a:stCxn id="6" idx="1"/>
          </p:cNvCxnSpPr>
          <p:nvPr/>
        </p:nvCxnSpPr>
        <p:spPr>
          <a:xfrm rot="10800000" flipV="1">
            <a:off x="3842660" y="2113534"/>
            <a:ext cx="459985" cy="2877488"/>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cxnSpLocks/>
          </p:cNvCxnSpPr>
          <p:nvPr/>
        </p:nvCxnSpPr>
        <p:spPr>
          <a:xfrm>
            <a:off x="3842808" y="4988444"/>
            <a:ext cx="459837" cy="2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cxnSpLocks/>
          </p:cNvCxnSpPr>
          <p:nvPr/>
        </p:nvCxnSpPr>
        <p:spPr>
          <a:xfrm flipV="1">
            <a:off x="3851920" y="3429000"/>
            <a:ext cx="432048" cy="746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552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3249" y="374454"/>
            <a:ext cx="8784976" cy="707886"/>
          </a:xfrm>
          <a:prstGeom prst="rect">
            <a:avLst/>
          </a:prstGeom>
          <a:noFill/>
        </p:spPr>
        <p:txBody>
          <a:bodyPr wrap="square" rtlCol="0">
            <a:spAutoFit/>
          </a:bodyPr>
          <a:lstStyle/>
          <a:p>
            <a:pPr algn="ctr"/>
            <a:r>
              <a:rPr lang="ru-RU" sz="2000" b="1" dirty="0">
                <a:solidFill>
                  <a:schemeClr val="accent3">
                    <a:lumMod val="50000"/>
                  </a:schemeClr>
                </a:solidFill>
              </a:rPr>
              <a:t>Структура налоговых доходов бюджета </a:t>
            </a:r>
          </a:p>
          <a:p>
            <a:pPr algn="ctr"/>
            <a:r>
              <a:rPr lang="ru-RU" sz="2000" b="1" dirty="0">
                <a:solidFill>
                  <a:schemeClr val="accent3">
                    <a:lumMod val="50000"/>
                  </a:schemeClr>
                </a:solidFill>
              </a:rPr>
              <a:t>на 2025 год, тыс. руб.</a:t>
            </a:r>
          </a:p>
        </p:txBody>
      </p:sp>
      <p:graphicFrame>
        <p:nvGraphicFramePr>
          <p:cNvPr id="4" name="Диаграмма 3"/>
          <p:cNvGraphicFramePr/>
          <p:nvPr>
            <p:extLst>
              <p:ext uri="{D42A27DB-BD31-4B8C-83A1-F6EECF244321}">
                <p14:modId xmlns:p14="http://schemas.microsoft.com/office/powerpoint/2010/main" val="1863234841"/>
              </p:ext>
            </p:extLst>
          </p:nvPr>
        </p:nvGraphicFramePr>
        <p:xfrm>
          <a:off x="251520" y="1340768"/>
          <a:ext cx="8892480" cy="53285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a:graphicFrameLocks/>
          </p:cNvGraphicFramePr>
          <p:nvPr>
            <p:extLst>
              <p:ext uri="{D42A27DB-BD31-4B8C-83A1-F6EECF244321}">
                <p14:modId xmlns:p14="http://schemas.microsoft.com/office/powerpoint/2010/main" val="2781057521"/>
              </p:ext>
            </p:extLst>
          </p:nvPr>
        </p:nvGraphicFramePr>
        <p:xfrm>
          <a:off x="503548" y="823912"/>
          <a:ext cx="8280920" cy="52766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7">
            <a:extLst>
              <a:ext uri="{FF2B5EF4-FFF2-40B4-BE49-F238E27FC236}">
                <a16:creationId xmlns:a16="http://schemas.microsoft.com/office/drawing/2014/main" id="{C37CA707-5E2B-41C2-AB3E-7F46A91A6726}"/>
              </a:ext>
            </a:extLst>
          </p:cNvPr>
          <p:cNvGraphicFramePr>
            <a:graphicFrameLocks/>
          </p:cNvGraphicFramePr>
          <p:nvPr>
            <p:extLst>
              <p:ext uri="{D42A27DB-BD31-4B8C-83A1-F6EECF244321}">
                <p14:modId xmlns:p14="http://schemas.microsoft.com/office/powerpoint/2010/main" val="3995047735"/>
              </p:ext>
            </p:extLst>
          </p:nvPr>
        </p:nvGraphicFramePr>
        <p:xfrm>
          <a:off x="755576" y="823912"/>
          <a:ext cx="7488832" cy="57014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64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Диаграмма 11"/>
          <p:cNvGraphicFramePr/>
          <p:nvPr/>
        </p:nvGraphicFramePr>
        <p:xfrm>
          <a:off x="262622" y="3064174"/>
          <a:ext cx="8784975" cy="38536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Диаграмма 12">
            <a:extLst>
              <a:ext uri="{FF2B5EF4-FFF2-40B4-BE49-F238E27FC236}">
                <a16:creationId xmlns:a16="http://schemas.microsoft.com/office/drawing/2014/main" id="{E5E49366-A9A2-4039-89A9-5E747105EAB3}"/>
              </a:ext>
            </a:extLst>
          </p:cNvPr>
          <p:cNvGraphicFramePr>
            <a:graphicFrameLocks/>
          </p:cNvGraphicFramePr>
          <p:nvPr>
            <p:extLst>
              <p:ext uri="{D42A27DB-BD31-4B8C-83A1-F6EECF244321}">
                <p14:modId xmlns:p14="http://schemas.microsoft.com/office/powerpoint/2010/main" val="2359732861"/>
              </p:ext>
            </p:extLst>
          </p:nvPr>
        </p:nvGraphicFramePr>
        <p:xfrm>
          <a:off x="893905" y="620689"/>
          <a:ext cx="7153275" cy="5421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Диаграмма 4">
            <a:extLst>
              <a:ext uri="{FF2B5EF4-FFF2-40B4-BE49-F238E27FC236}">
                <a16:creationId xmlns:a16="http://schemas.microsoft.com/office/drawing/2014/main" id="{454A36C0-F89D-4DA6-B6C0-4AE3D7861A34}"/>
              </a:ext>
            </a:extLst>
          </p:cNvPr>
          <p:cNvGraphicFramePr>
            <a:graphicFrameLocks/>
          </p:cNvGraphicFramePr>
          <p:nvPr>
            <p:extLst>
              <p:ext uri="{D42A27DB-BD31-4B8C-83A1-F6EECF244321}">
                <p14:modId xmlns:p14="http://schemas.microsoft.com/office/powerpoint/2010/main" val="2769041923"/>
              </p:ext>
            </p:extLst>
          </p:nvPr>
        </p:nvGraphicFramePr>
        <p:xfrm>
          <a:off x="611560" y="331850"/>
          <a:ext cx="7632848" cy="619349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91835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4294967295"/>
          </p:nvPr>
        </p:nvSpPr>
        <p:spPr>
          <a:xfrm>
            <a:off x="251520" y="981075"/>
            <a:ext cx="8568952" cy="5040213"/>
          </a:xfrm>
        </p:spPr>
        <p:txBody>
          <a:bodyPr>
            <a:normAutofit/>
          </a:bodyPr>
          <a:lstStyle/>
          <a:p>
            <a:pPr marL="560070" indent="-285750" algn="just">
              <a:buFont typeface="Wingdings" pitchFamily="2" charset="2"/>
              <a:buChar char="Ø"/>
            </a:pPr>
            <a:r>
              <a:rPr lang="ru-RU" sz="1600" dirty="0">
                <a:solidFill>
                  <a:schemeClr val="accent4">
                    <a:lumMod val="50000"/>
                  </a:schemeClr>
                </a:solidFill>
              </a:rPr>
              <a:t>«Бюджет для граждан» позволит Вам составить представление об источниках формирования доходов бюджета Павловского муниципального района Воронежской области, направлениях расходования бюджетных средств в 2025 году и сделать выводы об эффективности использования бюджетных средств.</a:t>
            </a:r>
          </a:p>
          <a:p>
            <a:pPr marL="560070" indent="-285750" algn="just">
              <a:buFont typeface="Wingdings" pitchFamily="2" charset="2"/>
              <a:buChar char="Ø"/>
            </a:pPr>
            <a:endParaRPr lang="ru-RU" sz="1600" dirty="0">
              <a:solidFill>
                <a:schemeClr val="accent4">
                  <a:lumMod val="50000"/>
                </a:schemeClr>
              </a:solidFill>
            </a:endParaRPr>
          </a:p>
          <a:p>
            <a:pPr marL="560070" indent="-285750" algn="just">
              <a:buFont typeface="Wingdings" pitchFamily="2" charset="2"/>
              <a:buChar char="Ø"/>
            </a:pPr>
            <a:r>
              <a:rPr lang="ru-RU" sz="1600" dirty="0">
                <a:solidFill>
                  <a:schemeClr val="accent4">
                    <a:lumMod val="50000"/>
                  </a:schemeClr>
                </a:solidFill>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бюджет затрагивает интересы каждого жителя Павловского муниципального района Воронежской области.</a:t>
            </a:r>
          </a:p>
          <a:p>
            <a:pPr marL="560070" indent="-285750" algn="just">
              <a:buNone/>
            </a:pPr>
            <a:endParaRPr lang="ru-RU" sz="1600" dirty="0">
              <a:solidFill>
                <a:schemeClr val="accent4">
                  <a:lumMod val="50000"/>
                </a:schemeClr>
              </a:solidFill>
            </a:endParaRPr>
          </a:p>
          <a:p>
            <a:pPr marL="560070" indent="-285750" algn="just">
              <a:buFont typeface="Wingdings" pitchFamily="2" charset="2"/>
              <a:buChar char="Ø"/>
            </a:pPr>
            <a:r>
              <a:rPr lang="ru-RU" sz="1600" dirty="0">
                <a:solidFill>
                  <a:schemeClr val="accent4">
                    <a:lumMod val="50000"/>
                  </a:schemeClr>
                </a:solidFill>
              </a:rPr>
              <a:t> 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a:t>
            </a:r>
          </a:p>
          <a:p>
            <a:pPr marL="560070" indent="-285750" algn="just">
              <a:buNone/>
            </a:pPr>
            <a:endParaRPr lang="ru-RU" sz="1600" dirty="0">
              <a:solidFill>
                <a:schemeClr val="accent4">
                  <a:lumMod val="50000"/>
                </a:schemeClr>
              </a:solidFill>
            </a:endParaRPr>
          </a:p>
          <a:p>
            <a:pPr marL="560070" indent="-285750" algn="just">
              <a:buFont typeface="Wingdings" pitchFamily="2" charset="2"/>
              <a:buChar char="Ø"/>
            </a:pPr>
            <a:r>
              <a:rPr lang="ru-RU" sz="1600" dirty="0">
                <a:solidFill>
                  <a:schemeClr val="accent4">
                    <a:lumMod val="50000"/>
                  </a:schemeClr>
                </a:solidFill>
              </a:rPr>
              <a:t> Мы постарались в доступной и понятной для граждан форме показать основные параметры бюджета Павловского муниципального района Воронежской области.</a:t>
            </a:r>
          </a:p>
        </p:txBody>
      </p:sp>
    </p:spTree>
    <p:extLst>
      <p:ext uri="{BB962C8B-B14F-4D97-AF65-F5344CB8AC3E}">
        <p14:creationId xmlns:p14="http://schemas.microsoft.com/office/powerpoint/2010/main" val="2583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399958"/>
            <a:ext cx="8784976" cy="707886"/>
          </a:xfrm>
          <a:prstGeom prst="rect">
            <a:avLst/>
          </a:prstGeom>
          <a:noFill/>
        </p:spPr>
        <p:txBody>
          <a:bodyPr wrap="square" rtlCol="0">
            <a:spAutoFit/>
          </a:bodyPr>
          <a:lstStyle/>
          <a:p>
            <a:pPr algn="ctr"/>
            <a:r>
              <a:rPr lang="ru-RU" sz="2000" b="1" dirty="0">
                <a:solidFill>
                  <a:schemeClr val="accent3">
                    <a:lumMod val="50000"/>
                  </a:schemeClr>
                </a:solidFill>
              </a:rPr>
              <a:t>Безвозмездные поступления в бюджет Павловского муниципального района  Воронежской области на 2025 год, тыс. руб.</a:t>
            </a:r>
          </a:p>
        </p:txBody>
      </p:sp>
      <p:graphicFrame>
        <p:nvGraphicFramePr>
          <p:cNvPr id="4" name="Диаграмма 3">
            <a:extLst>
              <a:ext uri="{FF2B5EF4-FFF2-40B4-BE49-F238E27FC236}">
                <a16:creationId xmlns:a16="http://schemas.microsoft.com/office/drawing/2014/main" id="{F49EC686-F208-4DC3-BE55-E71C1776A8F8}"/>
              </a:ext>
            </a:extLst>
          </p:cNvPr>
          <p:cNvGraphicFramePr>
            <a:graphicFrameLocks/>
          </p:cNvGraphicFramePr>
          <p:nvPr>
            <p:extLst>
              <p:ext uri="{D42A27DB-BD31-4B8C-83A1-F6EECF244321}">
                <p14:modId xmlns:p14="http://schemas.microsoft.com/office/powerpoint/2010/main" val="1427973127"/>
              </p:ext>
            </p:extLst>
          </p:nvPr>
        </p:nvGraphicFramePr>
        <p:xfrm>
          <a:off x="827584" y="1000124"/>
          <a:ext cx="7488831" cy="53812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a:graphicFrameLocks/>
          </p:cNvGraphicFramePr>
          <p:nvPr>
            <p:extLst>
              <p:ext uri="{D42A27DB-BD31-4B8C-83A1-F6EECF244321}">
                <p14:modId xmlns:p14="http://schemas.microsoft.com/office/powerpoint/2010/main" val="3872545514"/>
              </p:ext>
            </p:extLst>
          </p:nvPr>
        </p:nvGraphicFramePr>
        <p:xfrm>
          <a:off x="971600" y="1412776"/>
          <a:ext cx="7632848" cy="47673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Диаграмма 8"/>
          <p:cNvGraphicFramePr>
            <a:graphicFrameLocks/>
          </p:cNvGraphicFramePr>
          <p:nvPr>
            <p:extLst>
              <p:ext uri="{D42A27DB-BD31-4B8C-83A1-F6EECF244321}">
                <p14:modId xmlns:p14="http://schemas.microsoft.com/office/powerpoint/2010/main" val="3299268931"/>
              </p:ext>
            </p:extLst>
          </p:nvPr>
        </p:nvGraphicFramePr>
        <p:xfrm>
          <a:off x="467544" y="1127760"/>
          <a:ext cx="8352928" cy="5541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44136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116632"/>
            <a:ext cx="8208912" cy="936104"/>
          </a:xfrm>
        </p:spPr>
        <p:txBody>
          <a:bodyPr>
            <a:normAutofit/>
          </a:bodyPr>
          <a:lstStyle/>
          <a:p>
            <a:pPr marL="0" indent="0" algn="ctr">
              <a:buNone/>
            </a:pPr>
            <a:r>
              <a:rPr lang="ru-RU" sz="2000" b="1" dirty="0">
                <a:solidFill>
                  <a:schemeClr val="accent3">
                    <a:lumMod val="50000"/>
                  </a:schemeClr>
                </a:solidFill>
                <a:latin typeface="+mn-lt"/>
              </a:rPr>
              <a:t>Основные характеристики бюджета на период </a:t>
            </a:r>
            <a:br>
              <a:rPr lang="ru-RU" sz="2000" b="1" dirty="0">
                <a:solidFill>
                  <a:schemeClr val="accent3">
                    <a:lumMod val="50000"/>
                  </a:schemeClr>
                </a:solidFill>
                <a:latin typeface="+mn-lt"/>
              </a:rPr>
            </a:br>
            <a:r>
              <a:rPr lang="ru-RU" sz="2000" b="1" dirty="0">
                <a:solidFill>
                  <a:schemeClr val="accent3">
                    <a:lumMod val="50000"/>
                  </a:schemeClr>
                </a:solidFill>
                <a:latin typeface="+mn-lt"/>
              </a:rPr>
              <a:t>2025-2027 годы, тыс. руб.</a:t>
            </a:r>
          </a:p>
        </p:txBody>
      </p:sp>
      <p:graphicFrame>
        <p:nvGraphicFramePr>
          <p:cNvPr id="9" name="Объект 8"/>
          <p:cNvGraphicFramePr>
            <a:graphicFrameLocks noGrp="1"/>
          </p:cNvGraphicFramePr>
          <p:nvPr>
            <p:ph sz="quarter" idx="1"/>
            <p:extLst>
              <p:ext uri="{D42A27DB-BD31-4B8C-83A1-F6EECF244321}">
                <p14:modId xmlns:p14="http://schemas.microsoft.com/office/powerpoint/2010/main" val="3276963511"/>
              </p:ext>
            </p:extLst>
          </p:nvPr>
        </p:nvGraphicFramePr>
        <p:xfrm>
          <a:off x="251521" y="1124744"/>
          <a:ext cx="8640960" cy="5400600"/>
        </p:xfrm>
        <a:graphic>
          <a:graphicData uri="http://schemas.openxmlformats.org/drawingml/2006/table">
            <a:tbl>
              <a:tblPr firstRow="1" bandRow="1">
                <a:tableStyleId>{69C7853C-536D-4A76-A0AE-DD22124D55A5}</a:tableStyleId>
              </a:tblPr>
              <a:tblGrid>
                <a:gridCol w="3245407">
                  <a:extLst>
                    <a:ext uri="{9D8B030D-6E8A-4147-A177-3AD203B41FA5}">
                      <a16:colId xmlns:a16="http://schemas.microsoft.com/office/drawing/2014/main" val="20000"/>
                    </a:ext>
                  </a:extLst>
                </a:gridCol>
                <a:gridCol w="1514445">
                  <a:extLst>
                    <a:ext uri="{9D8B030D-6E8A-4147-A177-3AD203B41FA5}">
                      <a16:colId xmlns:a16="http://schemas.microsoft.com/office/drawing/2014/main" val="20001"/>
                    </a:ext>
                  </a:extLst>
                </a:gridCol>
                <a:gridCol w="1537798">
                  <a:extLst>
                    <a:ext uri="{9D8B030D-6E8A-4147-A177-3AD203B41FA5}">
                      <a16:colId xmlns:a16="http://schemas.microsoft.com/office/drawing/2014/main" val="20002"/>
                    </a:ext>
                  </a:extLst>
                </a:gridCol>
                <a:gridCol w="1108887">
                  <a:extLst>
                    <a:ext uri="{9D8B030D-6E8A-4147-A177-3AD203B41FA5}">
                      <a16:colId xmlns:a16="http://schemas.microsoft.com/office/drawing/2014/main" val="20003"/>
                    </a:ext>
                  </a:extLst>
                </a:gridCol>
                <a:gridCol w="1234423">
                  <a:extLst>
                    <a:ext uri="{9D8B030D-6E8A-4147-A177-3AD203B41FA5}">
                      <a16:colId xmlns:a16="http://schemas.microsoft.com/office/drawing/2014/main" val="20004"/>
                    </a:ext>
                  </a:extLst>
                </a:gridCol>
              </a:tblGrid>
              <a:tr h="384904">
                <a:tc row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Показатели</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row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Утвержденный бюджет</a:t>
                      </a:r>
                    </a:p>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на 2024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row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Утвержденный бюджет </a:t>
                      </a:r>
                    </a:p>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на 2025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grid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Плановый период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hMerge="1">
                  <a:txBody>
                    <a:bodyPr/>
                    <a:lstStyle/>
                    <a:p>
                      <a:endParaRPr lang="ru-RU"/>
                    </a:p>
                  </a:txBody>
                  <a:tcPr/>
                </a:tc>
                <a:extLst>
                  <a:ext uri="{0D108BD9-81ED-4DB2-BD59-A6C34878D82A}">
                    <a16:rowId xmlns:a16="http://schemas.microsoft.com/office/drawing/2014/main" val="10000"/>
                  </a:ext>
                </a:extLst>
              </a:tr>
              <a:tr h="1058658">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2026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2027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1"/>
                  </a:ext>
                </a:extLst>
              </a:tr>
              <a:tr h="388364">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Доходы, всего</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2 035 717,8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2 527 333,6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2 303 408,6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1 976 359,8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2"/>
                  </a:ext>
                </a:extLst>
              </a:tr>
              <a:tr h="388364">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из них</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3"/>
                  </a:ext>
                </a:extLst>
              </a:tr>
              <a:tr h="388364">
                <a:tc>
                  <a:txBody>
                    <a:bodyPr/>
                    <a:lstStyle/>
                    <a:p>
                      <a:pPr marL="0" algn="ctr" rtl="0" eaLnBrk="1" fontAlgn="ctr" latinLnBrk="0" hangingPunct="1">
                        <a:lnSpc>
                          <a:spcPct val="150000"/>
                        </a:lnSpc>
                        <a:spcBef>
                          <a:spcPts val="500"/>
                        </a:spcBef>
                        <a:spcAft>
                          <a:spcPts val="0"/>
                        </a:spcAft>
                        <a:tabLst>
                          <a:tab pos="3155950" algn="l"/>
                        </a:tabLst>
                      </a:pPr>
                      <a:r>
                        <a:rPr kumimoji="0" lang="ru-RU" sz="1300" u="none" strike="noStrike" kern="1200" dirty="0">
                          <a:solidFill>
                            <a:schemeClr val="accent3">
                              <a:lumMod val="50000"/>
                            </a:schemeClr>
                          </a:solidFill>
                          <a:effectLst/>
                          <a:latin typeface="+mn-lt"/>
                          <a:ea typeface="+mn-ea"/>
                          <a:cs typeface="+mn-cs"/>
                        </a:rPr>
                        <a:t>Налоговые + неналоговые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582 348,5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704 654,1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747 236,3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799 886,4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4"/>
                  </a:ext>
                </a:extLst>
              </a:tr>
              <a:tr h="957827">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Безвозмездные перечисления от других бюджетов бюджетной системы</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1 399 248,3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1 639 594,6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1 556 172,3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1 176 473,4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5"/>
                  </a:ext>
                </a:extLst>
              </a:tr>
              <a:tr h="464172">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Прочие безвозмездные поступления</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54 121,0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183 084,9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6"/>
                  </a:ext>
                </a:extLst>
              </a:tr>
              <a:tr h="381862">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Расходы, всего</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2 093 605,6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2 619 180,4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2 322 257,3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1 995 208,4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7"/>
                  </a:ext>
                </a:extLst>
              </a:tr>
              <a:tr h="388364">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Дефицит (-), профицит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-57 887,8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-91 846,8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-18 848,7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-18 848,6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8"/>
                  </a:ext>
                </a:extLst>
              </a:tr>
              <a:tr h="599721">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Размер дефицита, профицита (%)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692306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395536" y="188641"/>
            <a:ext cx="8424936" cy="1152127"/>
          </a:xfrm>
        </p:spPr>
        <p:txBody>
          <a:bodyPr>
            <a:noAutofit/>
          </a:bodyPr>
          <a:lstStyle/>
          <a:p>
            <a:pPr marL="45720" indent="0" algn="ctr">
              <a:buNone/>
            </a:pPr>
            <a:r>
              <a:rPr lang="ru-RU" sz="2000" b="1" dirty="0">
                <a:solidFill>
                  <a:schemeClr val="accent3">
                    <a:lumMod val="50000"/>
                  </a:schemeClr>
                </a:solidFill>
              </a:rPr>
              <a:t>Структура налоговых и неналоговых доходов бюджета Павловского муниципального района Воронежской области  2024-2027 годов</a:t>
            </a:r>
          </a:p>
        </p:txBody>
      </p:sp>
      <p:graphicFrame>
        <p:nvGraphicFramePr>
          <p:cNvPr id="5" name="Таблица 4">
            <a:extLst>
              <a:ext uri="{FF2B5EF4-FFF2-40B4-BE49-F238E27FC236}">
                <a16:creationId xmlns:a16="http://schemas.microsoft.com/office/drawing/2014/main" id="{A3FF6F5F-2BFC-4497-9F11-36F76F815BFF}"/>
              </a:ext>
            </a:extLst>
          </p:cNvPr>
          <p:cNvGraphicFramePr>
            <a:graphicFrameLocks noGrp="1"/>
          </p:cNvGraphicFramePr>
          <p:nvPr>
            <p:extLst>
              <p:ext uri="{D42A27DB-BD31-4B8C-83A1-F6EECF244321}">
                <p14:modId xmlns:p14="http://schemas.microsoft.com/office/powerpoint/2010/main" val="83052861"/>
              </p:ext>
            </p:extLst>
          </p:nvPr>
        </p:nvGraphicFramePr>
        <p:xfrm>
          <a:off x="215516" y="1235054"/>
          <a:ext cx="8820981" cy="5506313"/>
        </p:xfrm>
        <a:graphic>
          <a:graphicData uri="http://schemas.openxmlformats.org/drawingml/2006/table">
            <a:tbl>
              <a:tblPr>
                <a:tableStyleId>{69C7853C-536D-4A76-A0AE-DD22124D55A5}</a:tableStyleId>
              </a:tblPr>
              <a:tblGrid>
                <a:gridCol w="2884281">
                  <a:extLst>
                    <a:ext uri="{9D8B030D-6E8A-4147-A177-3AD203B41FA5}">
                      <a16:colId xmlns:a16="http://schemas.microsoft.com/office/drawing/2014/main" val="3740146595"/>
                    </a:ext>
                  </a:extLst>
                </a:gridCol>
                <a:gridCol w="1228728">
                  <a:extLst>
                    <a:ext uri="{9D8B030D-6E8A-4147-A177-3AD203B41FA5}">
                      <a16:colId xmlns:a16="http://schemas.microsoft.com/office/drawing/2014/main" val="3303633883"/>
                    </a:ext>
                  </a:extLst>
                </a:gridCol>
                <a:gridCol w="1569324">
                  <a:extLst>
                    <a:ext uri="{9D8B030D-6E8A-4147-A177-3AD203B41FA5}">
                      <a16:colId xmlns:a16="http://schemas.microsoft.com/office/drawing/2014/main" val="1879530567"/>
                    </a:ext>
                  </a:extLst>
                </a:gridCol>
                <a:gridCol w="1569324">
                  <a:extLst>
                    <a:ext uri="{9D8B030D-6E8A-4147-A177-3AD203B41FA5}">
                      <a16:colId xmlns:a16="http://schemas.microsoft.com/office/drawing/2014/main" val="3628769190"/>
                    </a:ext>
                  </a:extLst>
                </a:gridCol>
                <a:gridCol w="1569324">
                  <a:extLst>
                    <a:ext uri="{9D8B030D-6E8A-4147-A177-3AD203B41FA5}">
                      <a16:colId xmlns:a16="http://schemas.microsoft.com/office/drawing/2014/main" val="4262777435"/>
                    </a:ext>
                  </a:extLst>
                </a:gridCol>
              </a:tblGrid>
              <a:tr h="368274">
                <a:tc>
                  <a:txBody>
                    <a:bodyPr/>
                    <a:lstStyle/>
                    <a:p>
                      <a:pPr algn="ctr" rtl="0" fontAlgn="ctr"/>
                      <a:r>
                        <a:rPr lang="ru-RU" sz="1200" b="1" u="none" strike="noStrike" dirty="0">
                          <a:solidFill>
                            <a:schemeClr val="accent3">
                              <a:lumMod val="50000"/>
                            </a:schemeClr>
                          </a:solidFill>
                          <a:effectLst/>
                        </a:rPr>
                        <a:t>Показатели бюджета</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200" b="1" u="none" strike="noStrike" dirty="0">
                          <a:solidFill>
                            <a:schemeClr val="accent3">
                              <a:lumMod val="50000"/>
                            </a:schemeClr>
                          </a:solidFill>
                          <a:effectLst/>
                        </a:rPr>
                        <a:t>Факт 2024 год</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ru-RU" sz="1200" b="1" u="none" strike="noStrike" dirty="0">
                          <a:solidFill>
                            <a:schemeClr val="accent3">
                              <a:lumMod val="50000"/>
                            </a:schemeClr>
                          </a:solidFill>
                          <a:effectLst/>
                        </a:rPr>
                        <a:t>Прогноз 2025 года</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ru-RU" sz="1200" b="1" u="none" strike="noStrike" dirty="0">
                          <a:solidFill>
                            <a:schemeClr val="accent3">
                              <a:lumMod val="50000"/>
                            </a:schemeClr>
                          </a:solidFill>
                          <a:effectLst/>
                        </a:rPr>
                        <a:t>Прогноз 2026 года</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ru-RU" sz="1200" b="1" u="none" strike="noStrike" dirty="0">
                          <a:solidFill>
                            <a:schemeClr val="accent3">
                              <a:lumMod val="50000"/>
                            </a:schemeClr>
                          </a:solidFill>
                          <a:effectLst/>
                        </a:rPr>
                        <a:t>Прогноз 2027 года </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2518167"/>
                  </a:ext>
                </a:extLst>
              </a:tr>
              <a:tr h="316452">
                <a:tc>
                  <a:txBody>
                    <a:bodyPr/>
                    <a:lstStyle/>
                    <a:p>
                      <a:pPr algn="l" rtl="0" fontAlgn="ctr"/>
                      <a:r>
                        <a:rPr lang="ru-RU" sz="1050" u="none" strike="noStrike" dirty="0">
                          <a:solidFill>
                            <a:schemeClr val="accent3">
                              <a:lumMod val="50000"/>
                            </a:schemeClr>
                          </a:solidFill>
                          <a:effectLst/>
                        </a:rPr>
                        <a:t>Налоговые и неналоговые доходы - всего</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815 698,5</a:t>
                      </a: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704 654,1</a:t>
                      </a: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747 236,3</a:t>
                      </a: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799 886,4</a:t>
                      </a: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348401"/>
                  </a:ext>
                </a:extLst>
              </a:tr>
              <a:tr h="316452">
                <a:tc>
                  <a:txBody>
                    <a:bodyPr/>
                    <a:lstStyle/>
                    <a:p>
                      <a:pPr algn="l" rtl="0" fontAlgn="ctr"/>
                      <a:r>
                        <a:rPr lang="ru-RU" sz="1050" u="none" strike="noStrike" dirty="0">
                          <a:solidFill>
                            <a:schemeClr val="accent3">
                              <a:lumMod val="50000"/>
                            </a:schemeClr>
                          </a:solidFill>
                          <a:effectLst/>
                        </a:rPr>
                        <a:t>налог на доходы физических лиц</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648 011,3</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551 915,9</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580 731,6</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621 203,7</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6860127"/>
                  </a:ext>
                </a:extLst>
              </a:tr>
              <a:tr h="189870">
                <a:tc>
                  <a:txBody>
                    <a:bodyPr/>
                    <a:lstStyle/>
                    <a:p>
                      <a:pPr algn="l" rtl="0" fontAlgn="ctr"/>
                      <a:r>
                        <a:rPr lang="ru-RU" sz="1050" u="none" strike="noStrike" dirty="0">
                          <a:solidFill>
                            <a:schemeClr val="accent3">
                              <a:lumMod val="50000"/>
                            </a:schemeClr>
                          </a:solidFill>
                          <a:effectLst/>
                        </a:rPr>
                        <a:t>акцизы</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26 048,4</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28 448,2</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29 194,8</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37 005,8</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0910807"/>
                  </a:ext>
                </a:extLst>
              </a:tr>
              <a:tr h="470156">
                <a:tc>
                  <a:txBody>
                    <a:bodyPr/>
                    <a:lstStyle/>
                    <a:p>
                      <a:pPr algn="l" rtl="0" fontAlgn="ctr"/>
                      <a:r>
                        <a:rPr lang="ru-RU" sz="1050" u="none" strike="noStrike" dirty="0">
                          <a:solidFill>
                            <a:schemeClr val="accent3">
                              <a:lumMod val="50000"/>
                            </a:schemeClr>
                          </a:solidFill>
                          <a:effectLst/>
                        </a:rPr>
                        <a:t>налог, взимаемый в связи с применением упрощенной системы налогообложения</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32 052,6</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32 899,0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34 342,8</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35 803,8</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0484035"/>
                  </a:ext>
                </a:extLst>
              </a:tr>
              <a:tr h="470156">
                <a:tc>
                  <a:txBody>
                    <a:bodyPr/>
                    <a:lstStyle/>
                    <a:p>
                      <a:pPr algn="l" rtl="0" fontAlgn="ctr"/>
                      <a:r>
                        <a:rPr lang="ru-RU" sz="1050" u="none" strike="noStrike" dirty="0">
                          <a:solidFill>
                            <a:schemeClr val="accent3">
                              <a:lumMod val="50000"/>
                            </a:schemeClr>
                          </a:solidFill>
                          <a:effectLst/>
                        </a:rPr>
                        <a:t>единый налог на вмененный доход для отдельных видов деятельности</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109,5</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 </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 </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a:solidFill>
                            <a:schemeClr val="accent3">
                              <a:lumMod val="50000"/>
                            </a:schemeClr>
                          </a:solidFill>
                          <a:effectLst/>
                          <a:latin typeface="+mn-lt"/>
                          <a:ea typeface="+mn-ea"/>
                          <a:cs typeface="+mn-cs"/>
                        </a:rPr>
                        <a:t> </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1392605"/>
                  </a:ext>
                </a:extLst>
              </a:tr>
              <a:tr h="316452">
                <a:tc>
                  <a:txBody>
                    <a:bodyPr/>
                    <a:lstStyle/>
                    <a:p>
                      <a:pPr algn="l" rtl="0" fontAlgn="ctr"/>
                      <a:r>
                        <a:rPr lang="ru-RU" sz="1050" u="none" strike="noStrike" dirty="0">
                          <a:solidFill>
                            <a:schemeClr val="accent3">
                              <a:lumMod val="50000"/>
                            </a:schemeClr>
                          </a:solidFill>
                          <a:effectLst/>
                        </a:rPr>
                        <a:t>единый сельскохозяйственный налог </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-290,6</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1 307,6</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8 533,7</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8 808,7</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1716232"/>
                  </a:ext>
                </a:extLst>
              </a:tr>
              <a:tr h="470156">
                <a:tc>
                  <a:txBody>
                    <a:bodyPr/>
                    <a:lstStyle/>
                    <a:p>
                      <a:pPr algn="l" rtl="0" fontAlgn="ctr"/>
                      <a:r>
                        <a:rPr lang="ru-RU" sz="1050" u="none" strike="noStrike" dirty="0">
                          <a:solidFill>
                            <a:schemeClr val="accent3">
                              <a:lumMod val="50000"/>
                            </a:schemeClr>
                          </a:solidFill>
                          <a:effectLst/>
                        </a:rPr>
                        <a:t>налог, взимаемый в связи с применением патентной системы налогообложения</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9 702,3</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10 743,0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11 194,0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11 653,0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9213625"/>
                  </a:ext>
                </a:extLst>
              </a:tr>
              <a:tr h="210005">
                <a:tc>
                  <a:txBody>
                    <a:bodyPr/>
                    <a:lstStyle/>
                    <a:p>
                      <a:pPr algn="l" rtl="0" fontAlgn="ctr"/>
                      <a:r>
                        <a:rPr lang="ru-RU" sz="1050" u="none" strike="noStrike">
                          <a:solidFill>
                            <a:schemeClr val="accent3">
                              <a:lumMod val="50000"/>
                            </a:schemeClr>
                          </a:solidFill>
                          <a:effectLst/>
                        </a:rPr>
                        <a:t>государственная пошлина</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9 505,5</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7 384,0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7 695,0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8 010,0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8178580"/>
                  </a:ext>
                </a:extLst>
              </a:tr>
              <a:tr h="623861">
                <a:tc>
                  <a:txBody>
                    <a:bodyPr/>
                    <a:lstStyle/>
                    <a:p>
                      <a:pPr algn="l" rtl="0" fontAlgn="ctr"/>
                      <a:r>
                        <a:rPr lang="ru-RU" sz="1050" u="none" strike="noStrike" dirty="0">
                          <a:solidFill>
                            <a:schemeClr val="accent3">
                              <a:lumMod val="50000"/>
                            </a:schemeClr>
                          </a:solidFill>
                          <a:effectLst/>
                        </a:rPr>
                        <a:t>доходы от использования имущества, находящегося в государственной и муниципальной собственности</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21 715,3</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21 642,0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21 932,0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21 932,0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7890621"/>
                  </a:ext>
                </a:extLst>
              </a:tr>
              <a:tr h="335836">
                <a:tc>
                  <a:txBody>
                    <a:bodyPr/>
                    <a:lstStyle/>
                    <a:p>
                      <a:pPr algn="l" rtl="0" fontAlgn="ctr"/>
                      <a:r>
                        <a:rPr lang="ru-RU" sz="1050" u="none" strike="noStrike">
                          <a:solidFill>
                            <a:schemeClr val="accent3">
                              <a:lumMod val="50000"/>
                            </a:schemeClr>
                          </a:solidFill>
                          <a:effectLst/>
                        </a:rPr>
                        <a:t>платежи при пользовании природными ресурсами</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3 823,1</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4 260,0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4 439,0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4 620,0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4888308"/>
                  </a:ext>
                </a:extLst>
              </a:tr>
              <a:tr h="459878">
                <a:tc>
                  <a:txBody>
                    <a:bodyPr/>
                    <a:lstStyle/>
                    <a:p>
                      <a:pPr algn="l" rtl="0" fontAlgn="ctr"/>
                      <a:r>
                        <a:rPr lang="ru-RU" sz="1050" u="none" strike="noStrike">
                          <a:solidFill>
                            <a:schemeClr val="accent3">
                              <a:lumMod val="50000"/>
                            </a:schemeClr>
                          </a:solidFill>
                          <a:effectLst/>
                        </a:rPr>
                        <a:t>доходы от оказания платных услуг и компенсации затрат государства</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42 545,2</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44 520,4</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46 870,4</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48 546,4</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2805615"/>
                  </a:ext>
                </a:extLst>
              </a:tr>
              <a:tr h="470156">
                <a:tc>
                  <a:txBody>
                    <a:bodyPr/>
                    <a:lstStyle/>
                    <a:p>
                      <a:pPr algn="l" rtl="0" fontAlgn="ctr"/>
                      <a:r>
                        <a:rPr lang="ru-RU" sz="1050" u="none" strike="noStrike">
                          <a:solidFill>
                            <a:schemeClr val="accent3">
                              <a:lumMod val="50000"/>
                            </a:schemeClr>
                          </a:solidFill>
                          <a:effectLst/>
                        </a:rPr>
                        <a:t>доходы от продажи материальных и нематериальных активов</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17 085,5</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19494046"/>
                  </a:ext>
                </a:extLst>
              </a:tr>
              <a:tr h="316452">
                <a:tc>
                  <a:txBody>
                    <a:bodyPr/>
                    <a:lstStyle/>
                    <a:p>
                      <a:pPr algn="l" rtl="0" fontAlgn="ctr"/>
                      <a:r>
                        <a:rPr lang="ru-RU" sz="1050" u="none" strike="noStrike">
                          <a:solidFill>
                            <a:schemeClr val="accent3">
                              <a:lumMod val="50000"/>
                            </a:schemeClr>
                          </a:solidFill>
                          <a:effectLst/>
                        </a:rPr>
                        <a:t>штрафы, санкции, возмещение ущерба</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1 895,8</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600,0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600,0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600,0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6712265"/>
                  </a:ext>
                </a:extLst>
              </a:tr>
              <a:tr h="172157">
                <a:tc>
                  <a:txBody>
                    <a:bodyPr/>
                    <a:lstStyle/>
                    <a:p>
                      <a:pPr algn="l" rtl="0" fontAlgn="ctr"/>
                      <a:r>
                        <a:rPr lang="ru-RU" sz="1050" u="none" strike="noStrike">
                          <a:solidFill>
                            <a:schemeClr val="accent3">
                              <a:lumMod val="50000"/>
                            </a:schemeClr>
                          </a:solidFill>
                          <a:effectLst/>
                        </a:rPr>
                        <a:t>прочие неналогвые доходы</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3 494,6</a:t>
                      </a: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934,0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1 703,0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ru-RU" sz="1050" u="none" strike="noStrike" kern="1200" dirty="0">
                          <a:solidFill>
                            <a:schemeClr val="accent3">
                              <a:lumMod val="50000"/>
                            </a:schemeClr>
                          </a:solidFill>
                          <a:effectLst/>
                          <a:latin typeface="+mn-lt"/>
                          <a:ea typeface="+mn-ea"/>
                          <a:cs typeface="+mn-cs"/>
                        </a:rPr>
                        <a:t>1 703,0</a:t>
                      </a: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4491361"/>
                  </a:ext>
                </a:extLst>
              </a:tr>
            </a:tbl>
          </a:graphicData>
        </a:graphic>
      </p:graphicFrame>
    </p:spTree>
    <p:extLst>
      <p:ext uri="{BB962C8B-B14F-4D97-AF65-F5344CB8AC3E}">
        <p14:creationId xmlns:p14="http://schemas.microsoft.com/office/powerpoint/2010/main" val="3273783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306" y="476673"/>
            <a:ext cx="8413339" cy="432048"/>
          </a:xfrm>
        </p:spPr>
        <p:txBody>
          <a:bodyPr>
            <a:noAutofit/>
          </a:bodyPr>
          <a:lstStyle/>
          <a:p>
            <a:pPr marL="0" indent="0" algn="ctr">
              <a:buNone/>
            </a:pPr>
            <a:r>
              <a:rPr lang="ru-RU" sz="2000" b="1" dirty="0">
                <a:solidFill>
                  <a:schemeClr val="accent3">
                    <a:lumMod val="50000"/>
                  </a:schemeClr>
                </a:solidFill>
                <a:latin typeface="+mn-lt"/>
              </a:rPr>
              <a:t>Расходы Павловского муниципального района</a:t>
            </a:r>
          </a:p>
        </p:txBody>
      </p:sp>
      <p:graphicFrame>
        <p:nvGraphicFramePr>
          <p:cNvPr id="5" name="Объект 4"/>
          <p:cNvGraphicFramePr>
            <a:graphicFrameLocks noGrp="1"/>
          </p:cNvGraphicFramePr>
          <p:nvPr>
            <p:ph sz="quarter" idx="1"/>
            <p:extLst>
              <p:ext uri="{D42A27DB-BD31-4B8C-83A1-F6EECF244321}">
                <p14:modId xmlns:p14="http://schemas.microsoft.com/office/powerpoint/2010/main" val="2280216003"/>
              </p:ext>
            </p:extLst>
          </p:nvPr>
        </p:nvGraphicFramePr>
        <p:xfrm>
          <a:off x="971600" y="2132856"/>
          <a:ext cx="2088728" cy="6481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Объект 8"/>
          <p:cNvGraphicFramePr>
            <a:graphicFrameLocks noGrp="1"/>
          </p:cNvGraphicFramePr>
          <p:nvPr>
            <p:ph sz="quarter" idx="2"/>
            <p:extLst>
              <p:ext uri="{D42A27DB-BD31-4B8C-83A1-F6EECF244321}">
                <p14:modId xmlns:p14="http://schemas.microsoft.com/office/powerpoint/2010/main" val="2513865985"/>
              </p:ext>
            </p:extLst>
          </p:nvPr>
        </p:nvGraphicFramePr>
        <p:xfrm>
          <a:off x="534306" y="980727"/>
          <a:ext cx="8142150" cy="5616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5"/>
          <p:cNvSpPr txBox="1">
            <a:spLocks/>
          </p:cNvSpPr>
          <p:nvPr/>
        </p:nvSpPr>
        <p:spPr>
          <a:xfrm>
            <a:off x="1475656" y="1182789"/>
            <a:ext cx="3816424" cy="131010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Font typeface="Georgia" pitchFamily="18" charset="0"/>
              <a:buNone/>
            </a:pPr>
            <a:r>
              <a:rPr lang="ru-RU" sz="1600" dirty="0"/>
              <a:t>.</a:t>
            </a:r>
          </a:p>
        </p:txBody>
      </p:sp>
    </p:spTree>
    <p:extLst>
      <p:ext uri="{BB962C8B-B14F-4D97-AF65-F5344CB8AC3E}">
        <p14:creationId xmlns:p14="http://schemas.microsoft.com/office/powerpoint/2010/main" val="17484611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7"/>
          <p:cNvSpPr>
            <a:spLocks noGrp="1"/>
          </p:cNvSpPr>
          <p:nvPr>
            <p:ph sz="quarter" idx="1"/>
          </p:nvPr>
        </p:nvSpPr>
        <p:spPr>
          <a:xfrm>
            <a:off x="575556" y="476672"/>
            <a:ext cx="8064896" cy="432048"/>
          </a:xfrm>
        </p:spPr>
        <p:txBody>
          <a:bodyPr>
            <a:noAutofit/>
          </a:bodyPr>
          <a:lstStyle/>
          <a:p>
            <a:pPr marL="44450" indent="319088" algn="ctr">
              <a:buNone/>
            </a:pPr>
            <a:r>
              <a:rPr lang="ru-RU" sz="2000" b="1" dirty="0">
                <a:solidFill>
                  <a:schemeClr val="accent3">
                    <a:lumMod val="50000"/>
                  </a:schemeClr>
                </a:solidFill>
              </a:rPr>
              <a:t>Понятия и принципы расходных обязательств</a:t>
            </a:r>
          </a:p>
        </p:txBody>
      </p:sp>
      <p:sp>
        <p:nvSpPr>
          <p:cNvPr id="3" name="Прямоугольник 2"/>
          <p:cNvSpPr/>
          <p:nvPr/>
        </p:nvSpPr>
        <p:spPr>
          <a:xfrm>
            <a:off x="611560" y="1052736"/>
            <a:ext cx="7992888" cy="646331"/>
          </a:xfrm>
          <a:prstGeom prst="rect">
            <a:avLst/>
          </a:prstGeom>
        </p:spPr>
        <p:txBody>
          <a:bodyPr wrap="square">
            <a:spAutoFit/>
          </a:bodyPr>
          <a:lstStyle/>
          <a:p>
            <a:pPr marL="44450" indent="319088" algn="ctr">
              <a:buNone/>
            </a:pPr>
            <a:r>
              <a:rPr lang="ru-RU" b="1" i="1" u="sng" dirty="0">
                <a:solidFill>
                  <a:schemeClr val="accent4">
                    <a:lumMod val="50000"/>
                  </a:schemeClr>
                </a:solidFill>
              </a:rPr>
              <a:t>Расходное обязательство </a:t>
            </a:r>
            <a:r>
              <a:rPr lang="ru-RU" dirty="0">
                <a:solidFill>
                  <a:schemeClr val="accent4">
                    <a:lumMod val="50000"/>
                  </a:schemeClr>
                </a:solidFill>
              </a:rPr>
              <a:t>– это обязанность выплатить денежные средства из соответствующего бюджета</a:t>
            </a:r>
          </a:p>
        </p:txBody>
      </p:sp>
      <p:graphicFrame>
        <p:nvGraphicFramePr>
          <p:cNvPr id="8" name="Таблица 7"/>
          <p:cNvGraphicFramePr>
            <a:graphicFrameLocks noGrp="1"/>
          </p:cNvGraphicFramePr>
          <p:nvPr>
            <p:extLst>
              <p:ext uri="{D42A27DB-BD31-4B8C-83A1-F6EECF244321}">
                <p14:modId xmlns:p14="http://schemas.microsoft.com/office/powerpoint/2010/main" val="2321503969"/>
              </p:ext>
            </p:extLst>
          </p:nvPr>
        </p:nvGraphicFramePr>
        <p:xfrm>
          <a:off x="323528" y="1772816"/>
          <a:ext cx="8496944" cy="4752528"/>
        </p:xfrm>
        <a:graphic>
          <a:graphicData uri="http://schemas.openxmlformats.org/drawingml/2006/table">
            <a:tbl>
              <a:tblPr firstRow="1" bandRow="1">
                <a:tableStyleId>{69C7853C-536D-4A76-A0AE-DD22124D55A5}</a:tableStyleId>
              </a:tblPr>
              <a:tblGrid>
                <a:gridCol w="2344159">
                  <a:extLst>
                    <a:ext uri="{9D8B030D-6E8A-4147-A177-3AD203B41FA5}">
                      <a16:colId xmlns:a16="http://schemas.microsoft.com/office/drawing/2014/main" val="20000"/>
                    </a:ext>
                  </a:extLst>
                </a:gridCol>
                <a:gridCol w="6152785">
                  <a:extLst>
                    <a:ext uri="{9D8B030D-6E8A-4147-A177-3AD203B41FA5}">
                      <a16:colId xmlns:a16="http://schemas.microsoft.com/office/drawing/2014/main" val="20001"/>
                    </a:ext>
                  </a:extLst>
                </a:gridCol>
              </a:tblGrid>
              <a:tr h="920391">
                <a:tc>
                  <a:txBody>
                    <a:bodyPr/>
                    <a:lstStyle/>
                    <a:p>
                      <a:pPr algn="ctr"/>
                      <a:r>
                        <a:rPr lang="ru-RU" dirty="0">
                          <a:solidFill>
                            <a:schemeClr val="accent3">
                              <a:lumMod val="50000"/>
                            </a:schemeClr>
                          </a:solidFill>
                        </a:rPr>
                        <a:t>Расходные обязательства </a:t>
                      </a:r>
                      <a:endParaRPr lang="ru-RU" b="0"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a:solidFill>
                            <a:schemeClr val="accent3">
                              <a:lumMod val="50000"/>
                            </a:schemeClr>
                          </a:solidFill>
                        </a:rPr>
                        <a:t>Основания для возникновения и оплаты</a:t>
                      </a:r>
                    </a:p>
                    <a:p>
                      <a:pPr algn="ctr"/>
                      <a:endParaRPr lang="ru-RU" b="0"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0"/>
                  </a:ext>
                </a:extLst>
              </a:tr>
              <a:tr h="153398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a:solidFill>
                            <a:schemeClr val="accent3">
                              <a:lumMod val="50000"/>
                            </a:schemeClr>
                          </a:solidFill>
                        </a:rPr>
                        <a:t>Публичные</a:t>
                      </a:r>
                    </a:p>
                    <a:p>
                      <a:pPr algn="ctr"/>
                      <a:endParaRPr lang="ru-RU" sz="1600"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algn="ctr"/>
                      <a:r>
                        <a:rPr lang="ru-RU" sz="1600" dirty="0">
                          <a:solidFill>
                            <a:schemeClr val="accent3">
                              <a:lumMod val="50000"/>
                            </a:schemeClr>
                          </a:solidFill>
                        </a:rPr>
                        <a:t>Нормативные</a:t>
                      </a:r>
                      <a:r>
                        <a:rPr lang="ru-RU" sz="1600" baseline="0" dirty="0">
                          <a:solidFill>
                            <a:schemeClr val="accent3">
                              <a:lumMod val="50000"/>
                            </a:schemeClr>
                          </a:solidFill>
                        </a:rPr>
                        <a:t> правовые акты</a:t>
                      </a:r>
                      <a:r>
                        <a:rPr lang="ru-RU" sz="1600" dirty="0">
                          <a:solidFill>
                            <a:schemeClr val="accent3">
                              <a:lumMod val="50000"/>
                            </a:schemeClr>
                          </a:solidFill>
                        </a:rPr>
                        <a:t>, </a:t>
                      </a:r>
                    </a:p>
                    <a:p>
                      <a:pPr algn="ctr"/>
                      <a:r>
                        <a:rPr lang="ru-RU" sz="1600" dirty="0">
                          <a:solidFill>
                            <a:schemeClr val="accent3">
                              <a:lumMod val="50000"/>
                            </a:schemeClr>
                          </a:solidFill>
                        </a:rPr>
                        <a:t>определяющие объем и правила</a:t>
                      </a:r>
                    </a:p>
                    <a:p>
                      <a:pPr algn="ctr"/>
                      <a:r>
                        <a:rPr lang="ru-RU" sz="1600" dirty="0">
                          <a:solidFill>
                            <a:schemeClr val="accent3">
                              <a:lumMod val="50000"/>
                            </a:schemeClr>
                          </a:solidFill>
                        </a:rPr>
                        <a:t>определения объема обязательств перед</a:t>
                      </a:r>
                    </a:p>
                    <a:p>
                      <a:pPr algn="ctr"/>
                      <a:r>
                        <a:rPr lang="ru-RU" sz="1600" dirty="0">
                          <a:solidFill>
                            <a:schemeClr val="accent3">
                              <a:lumMod val="50000"/>
                            </a:schemeClr>
                          </a:solidFill>
                        </a:rPr>
                        <a:t>гражданами, организациями, органами власти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1"/>
                  </a:ext>
                </a:extLst>
              </a:tr>
              <a:tr h="12425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a:solidFill>
                            <a:schemeClr val="accent3">
                              <a:lumMod val="50000"/>
                            </a:schemeClr>
                          </a:solidFill>
                        </a:rPr>
                        <a:t> в том числе:</a:t>
                      </a:r>
                    </a:p>
                    <a:p>
                      <a:pPr algn="ctr"/>
                      <a:endParaRPr lang="ru-RU" sz="1600"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algn="ctr"/>
                      <a:r>
                        <a:rPr lang="ru-RU" sz="1600" dirty="0">
                          <a:solidFill>
                            <a:schemeClr val="accent3">
                              <a:lumMod val="50000"/>
                            </a:schemeClr>
                          </a:solidFill>
                        </a:rPr>
                        <a:t>устанавливающие права</a:t>
                      </a:r>
                    </a:p>
                    <a:p>
                      <a:pPr algn="ctr"/>
                      <a:r>
                        <a:rPr lang="ru-RU" sz="1600" dirty="0">
                          <a:solidFill>
                            <a:schemeClr val="accent3">
                              <a:lumMod val="50000"/>
                            </a:schemeClr>
                          </a:solidFill>
                        </a:rPr>
                        <a:t>граждан на получение социальных выплат</a:t>
                      </a:r>
                    </a:p>
                    <a:p>
                      <a:pPr algn="ctr"/>
                      <a:r>
                        <a:rPr lang="ru-RU" sz="1600" dirty="0">
                          <a:solidFill>
                            <a:schemeClr val="accent3">
                              <a:lumMod val="50000"/>
                            </a:schemeClr>
                          </a:solidFill>
                        </a:rPr>
                        <a:t>(пенсий, пособий, компенсаций)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2"/>
                  </a:ext>
                </a:extLst>
              </a:tr>
              <a:tr h="1055646">
                <a:tc>
                  <a:txBody>
                    <a:bodyPr/>
                    <a:lstStyle/>
                    <a:p>
                      <a:pPr algn="ctr"/>
                      <a:r>
                        <a:rPr lang="ru-RU" sz="1600" dirty="0">
                          <a:solidFill>
                            <a:schemeClr val="accent3">
                              <a:lumMod val="50000"/>
                            </a:schemeClr>
                          </a:solidFill>
                        </a:rPr>
                        <a:t>Гражданско-правовые </a:t>
                      </a:r>
                      <a:endParaRPr lang="ru-RU" sz="1600" b="1" dirty="0">
                        <a:solidFill>
                          <a:schemeClr val="accent3">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algn="ctr"/>
                      <a:r>
                        <a:rPr lang="ru-RU" sz="1600" dirty="0">
                          <a:solidFill>
                            <a:schemeClr val="accent3">
                              <a:lumMod val="50000"/>
                            </a:schemeClr>
                          </a:solidFill>
                        </a:rPr>
                        <a:t>Муниципальный контракты,</a:t>
                      </a:r>
                    </a:p>
                    <a:p>
                      <a:pPr algn="ctr"/>
                      <a:r>
                        <a:rPr lang="ru-RU" sz="1600" dirty="0">
                          <a:solidFill>
                            <a:schemeClr val="accent3">
                              <a:lumMod val="50000"/>
                            </a:schemeClr>
                          </a:solidFill>
                        </a:rPr>
                        <a:t>трудовое соглашение и т.д.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51206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188640"/>
            <a:ext cx="8296076" cy="1031604"/>
          </a:xfrm>
        </p:spPr>
        <p:txBody>
          <a:bodyPr>
            <a:noAutofit/>
          </a:bodyPr>
          <a:lstStyle/>
          <a:p>
            <a:pPr marL="45720" indent="0" algn="ctr">
              <a:buNone/>
            </a:pPr>
            <a:r>
              <a:rPr lang="ru-RU" sz="2000" b="1" dirty="0">
                <a:solidFill>
                  <a:schemeClr val="accent3">
                    <a:lumMod val="50000"/>
                  </a:schemeClr>
                </a:solidFill>
              </a:rPr>
              <a:t>Расходы бюджета по основным функциям органов местного самоуправления (разделы) </a:t>
            </a:r>
          </a:p>
        </p:txBody>
      </p:sp>
      <p:graphicFrame>
        <p:nvGraphicFramePr>
          <p:cNvPr id="7" name="Объект 6"/>
          <p:cNvGraphicFramePr>
            <a:graphicFrameLocks noGrp="1"/>
          </p:cNvGraphicFramePr>
          <p:nvPr>
            <p:ph sz="quarter" idx="2"/>
            <p:extLst>
              <p:ext uri="{D42A27DB-BD31-4B8C-83A1-F6EECF244321}">
                <p14:modId xmlns:p14="http://schemas.microsoft.com/office/powerpoint/2010/main" val="2732771669"/>
              </p:ext>
            </p:extLst>
          </p:nvPr>
        </p:nvGraphicFramePr>
        <p:xfrm>
          <a:off x="179512" y="1052736"/>
          <a:ext cx="878497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933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Текст 10"/>
          <p:cNvSpPr>
            <a:spLocks noGrp="1"/>
          </p:cNvSpPr>
          <p:nvPr>
            <p:ph type="body" sz="half" idx="4294967295"/>
          </p:nvPr>
        </p:nvSpPr>
        <p:spPr>
          <a:xfrm>
            <a:off x="683568" y="764704"/>
            <a:ext cx="7056784" cy="360834"/>
          </a:xfrm>
        </p:spPr>
        <p:txBody>
          <a:bodyPr>
            <a:noAutofit/>
          </a:bodyPr>
          <a:lstStyle/>
          <a:p>
            <a:pPr marL="0" indent="0" algn="ctr">
              <a:buNone/>
            </a:pPr>
            <a:r>
              <a:rPr lang="ru-RU" sz="2000" b="1" dirty="0">
                <a:solidFill>
                  <a:schemeClr val="accent3">
                    <a:lumMod val="50000"/>
                  </a:schemeClr>
                </a:solidFill>
              </a:rPr>
              <a:t>Ведомственная структура расходов бюджета и бюджетная классификация</a:t>
            </a:r>
          </a:p>
        </p:txBody>
      </p:sp>
      <p:sp>
        <p:nvSpPr>
          <p:cNvPr id="49154" name="AutoShape 2" descr="C:\Users\plan2\AppData\Local\Temp\{C0ED5F83-5E08-4BD2-BB29-24DBEBBAE75C}.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56" name="AutoShape 4" descr="C:\Users\plan2\AppData\Local\Temp\{C0ED5F83-5E08-4BD2-BB29-24DBEBBAE75C}.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58" name="AutoShape 6" descr="C:\Users\plan2\AppData\Local\Temp\{E8A847E8-DCC3-489F-9816-B533DCC60E5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60" name="AutoShape 8" descr="C:\Users\plan2\AppData\Local\Temp\{E8A847E8-DCC3-489F-9816-B533DCC60E5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62" name="AutoShape 10" descr="C:\Users\plan2\AppData\Local\Temp\{303AD0C9-D7BB-49DE-A008-00EFFAB4CC56}.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64" name="AutoShape 12" descr="C:\Users\plan2\AppData\Local\Temp\{638A591E-F871-4C78-99DA-133600D8F366}.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66" name="AutoShape 14" descr="C:\Users\plan2\AppData\Local\Temp\{638A591E-F871-4C78-99DA-133600D8F366}.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68" name="AutoShape 16" descr="C:\Users\plan2\AppData\Local\Temp\{2C485C38-F520-4DD0-81D8-DAE1D15BEC1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70" name="AutoShape 18" descr="C:\Users\plan2\AppData\Local\Temp\{2C485C38-F520-4DD0-81D8-DAE1D15BEC1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72" name="AutoShape 20" descr="C:\Users\plan2\AppData\Local\Temp\{2C485C38-F520-4DD0-81D8-DAE1D15BEC1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74" name="AutoShape 22" descr="C:\Users\plan2\AppData\Local\Temp\{2C485C38-F520-4DD0-81D8-DAE1D15BEC1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76" name="AutoShape 24" descr="C:\Users\plan2\AppData\Local\Temp\{2C485C38-F520-4DD0-81D8-DAE1D15BEC13}.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78" name="AutoShape 26" descr="C:\Users\plan2\AppData\Local\Temp\{E2DA7560-3145-49A0-B944-BF91886A3489}.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80" name="AutoShape 28" descr="C:\Users\plan2\AppData\Local\Temp\{E2DA7560-3145-49A0-B944-BF91886A3489}.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82" name="AutoShape 30" descr="C:\Users\plan2\AppData\Local\Temp\{E2DA7560-3145-49A0-B944-BF91886A3489}.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9184" name="AutoShape 32" descr="C:\Users\plan2\AppData\Local\Temp\{E2DA7560-3145-49A0-B944-BF91886A3489}.tmp"/>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9186" name="Picture 34" descr="C:\Users\plan2\Desktop\i (1).jpg"/>
          <p:cNvPicPr>
            <a:picLocks noChangeAspect="1" noChangeArrowheads="1"/>
          </p:cNvPicPr>
          <p:nvPr/>
        </p:nvPicPr>
        <p:blipFill>
          <a:blip r:embed="rId2" cstate="print"/>
          <a:srcRect/>
          <a:stretch>
            <a:fillRect/>
          </a:stretch>
        </p:blipFill>
        <p:spPr bwMode="auto">
          <a:xfrm>
            <a:off x="179512" y="188640"/>
            <a:ext cx="8784976" cy="6408712"/>
          </a:xfrm>
          <a:prstGeom prst="rect">
            <a:avLst/>
          </a:prstGeom>
          <a:noFill/>
        </p:spPr>
      </p:pic>
    </p:spTree>
    <p:extLst>
      <p:ext uri="{BB962C8B-B14F-4D97-AF65-F5344CB8AC3E}">
        <p14:creationId xmlns:p14="http://schemas.microsoft.com/office/powerpoint/2010/main" val="476692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quarter" idx="1"/>
            <p:extLst>
              <p:ext uri="{D42A27DB-BD31-4B8C-83A1-F6EECF244321}">
                <p14:modId xmlns:p14="http://schemas.microsoft.com/office/powerpoint/2010/main" val="2933115493"/>
              </p:ext>
            </p:extLst>
          </p:nvPr>
        </p:nvGraphicFramePr>
        <p:xfrm>
          <a:off x="251520" y="908720"/>
          <a:ext cx="8640960" cy="5572843"/>
        </p:xfrm>
        <a:graphic>
          <a:graphicData uri="http://schemas.openxmlformats.org/drawingml/2006/table">
            <a:tbl>
              <a:tblPr firstRow="1" bandRow="1">
                <a:tableStyleId>{69C7853C-536D-4A76-A0AE-DD22124D55A5}</a:tableStyleId>
              </a:tblPr>
              <a:tblGrid>
                <a:gridCol w="3219181">
                  <a:extLst>
                    <a:ext uri="{9D8B030D-6E8A-4147-A177-3AD203B41FA5}">
                      <a16:colId xmlns:a16="http://schemas.microsoft.com/office/drawing/2014/main" val="20000"/>
                    </a:ext>
                  </a:extLst>
                </a:gridCol>
                <a:gridCol w="1328514">
                  <a:extLst>
                    <a:ext uri="{9D8B030D-6E8A-4147-A177-3AD203B41FA5}">
                      <a16:colId xmlns:a16="http://schemas.microsoft.com/office/drawing/2014/main" val="20001"/>
                    </a:ext>
                  </a:extLst>
                </a:gridCol>
                <a:gridCol w="1580537">
                  <a:extLst>
                    <a:ext uri="{9D8B030D-6E8A-4147-A177-3AD203B41FA5}">
                      <a16:colId xmlns:a16="http://schemas.microsoft.com/office/drawing/2014/main" val="20002"/>
                    </a:ext>
                  </a:extLst>
                </a:gridCol>
                <a:gridCol w="1053692">
                  <a:extLst>
                    <a:ext uri="{9D8B030D-6E8A-4147-A177-3AD203B41FA5}">
                      <a16:colId xmlns:a16="http://schemas.microsoft.com/office/drawing/2014/main" val="20003"/>
                    </a:ext>
                  </a:extLst>
                </a:gridCol>
                <a:gridCol w="1459036">
                  <a:extLst>
                    <a:ext uri="{9D8B030D-6E8A-4147-A177-3AD203B41FA5}">
                      <a16:colId xmlns:a16="http://schemas.microsoft.com/office/drawing/2014/main" val="20004"/>
                    </a:ext>
                  </a:extLst>
                </a:gridCol>
              </a:tblGrid>
              <a:tr h="808218">
                <a:tc rowSpan="2">
                  <a:txBody>
                    <a:bodyPr/>
                    <a:lstStyle/>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Наименование раздела бюджетной классификации</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rowSpan="2">
                  <a:txBody>
                    <a:bodyPr/>
                    <a:lstStyle/>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Утвержденный бюджет </a:t>
                      </a:r>
                      <a:br>
                        <a:rPr kumimoji="0" lang="ru-RU" sz="1050" u="none" strike="noStrike" kern="1200" dirty="0">
                          <a:solidFill>
                            <a:schemeClr val="accent3">
                              <a:lumMod val="50000"/>
                            </a:schemeClr>
                          </a:solidFill>
                          <a:effectLst/>
                          <a:latin typeface="+mn-lt"/>
                          <a:ea typeface="+mn-ea"/>
                          <a:cs typeface="+mn-cs"/>
                        </a:rPr>
                      </a:br>
                      <a:r>
                        <a:rPr kumimoji="0" lang="ru-RU" sz="1050" u="none" strike="noStrike" kern="1200" dirty="0">
                          <a:solidFill>
                            <a:schemeClr val="accent3">
                              <a:lumMod val="50000"/>
                            </a:schemeClr>
                          </a:solidFill>
                          <a:effectLst/>
                          <a:latin typeface="+mn-lt"/>
                          <a:ea typeface="+mn-ea"/>
                          <a:cs typeface="+mn-cs"/>
                        </a:rPr>
                        <a:t>на 2024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rowSpan="2">
                  <a:txBody>
                    <a:bodyPr/>
                    <a:lstStyle/>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Проект</a:t>
                      </a:r>
                      <a:br>
                        <a:rPr kumimoji="0" lang="ru-RU" sz="1050" u="none" strike="noStrike" kern="1200" dirty="0">
                          <a:solidFill>
                            <a:schemeClr val="accent3">
                              <a:lumMod val="50000"/>
                            </a:schemeClr>
                          </a:solidFill>
                          <a:effectLst/>
                          <a:latin typeface="+mn-lt"/>
                          <a:ea typeface="+mn-ea"/>
                          <a:cs typeface="+mn-cs"/>
                        </a:rPr>
                      </a:br>
                      <a:r>
                        <a:rPr kumimoji="0" lang="ru-RU" sz="1050" u="none" strike="noStrike" kern="1200" dirty="0">
                          <a:solidFill>
                            <a:schemeClr val="accent3">
                              <a:lumMod val="50000"/>
                            </a:schemeClr>
                          </a:solidFill>
                          <a:effectLst/>
                          <a:latin typeface="+mn-lt"/>
                          <a:ea typeface="+mn-ea"/>
                          <a:cs typeface="+mn-cs"/>
                        </a:rPr>
                        <a:t> на 2025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gridSpan="2">
                  <a:txBody>
                    <a:bodyPr/>
                    <a:lstStyle/>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Отклонение проекта </a:t>
                      </a:r>
                      <a:br>
                        <a:rPr kumimoji="0" lang="ru-RU" sz="1050" u="none" strike="noStrike" kern="1200" dirty="0">
                          <a:solidFill>
                            <a:schemeClr val="accent3">
                              <a:lumMod val="50000"/>
                            </a:schemeClr>
                          </a:solidFill>
                          <a:effectLst/>
                          <a:latin typeface="+mn-lt"/>
                          <a:ea typeface="+mn-ea"/>
                          <a:cs typeface="+mn-cs"/>
                        </a:rPr>
                      </a:br>
                      <a:r>
                        <a:rPr kumimoji="0" lang="ru-RU" sz="1050" u="none" strike="noStrike" kern="1200" dirty="0">
                          <a:solidFill>
                            <a:schemeClr val="accent3">
                              <a:lumMod val="50000"/>
                            </a:schemeClr>
                          </a:solidFill>
                          <a:effectLst/>
                          <a:latin typeface="+mn-lt"/>
                          <a:ea typeface="+mn-ea"/>
                          <a:cs typeface="+mn-cs"/>
                        </a:rPr>
                        <a:t>на 2025 год </a:t>
                      </a:r>
                      <a:br>
                        <a:rPr kumimoji="0" lang="ru-RU" sz="1050" u="none" strike="noStrike" kern="1200" dirty="0">
                          <a:solidFill>
                            <a:schemeClr val="accent3">
                              <a:lumMod val="50000"/>
                            </a:schemeClr>
                          </a:solidFill>
                          <a:effectLst/>
                          <a:latin typeface="+mn-lt"/>
                          <a:ea typeface="+mn-ea"/>
                          <a:cs typeface="+mn-cs"/>
                        </a:rPr>
                      </a:br>
                      <a:r>
                        <a:rPr kumimoji="0" lang="ru-RU" sz="1050" u="none" strike="noStrike" kern="1200" dirty="0">
                          <a:solidFill>
                            <a:schemeClr val="accent3">
                              <a:lumMod val="50000"/>
                            </a:schemeClr>
                          </a:solidFill>
                          <a:effectLst/>
                          <a:latin typeface="+mn-lt"/>
                          <a:ea typeface="+mn-ea"/>
                          <a:cs typeface="+mn-cs"/>
                        </a:rPr>
                        <a:t>от бюджета  </a:t>
                      </a:r>
                    </a:p>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2024 года</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hMerge="1">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0"/>
                  </a:ext>
                </a:extLst>
              </a:tr>
              <a:tr h="432431">
                <a:tc vMerge="1">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vMerge="1">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vMerge="1">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latinLnBrk="0" hangingPunct="1">
                        <a:spcAft>
                          <a:spcPts val="0"/>
                        </a:spcAft>
                      </a:pPr>
                      <a:r>
                        <a:rPr kumimoji="0" lang="ru-RU" sz="1050" u="none" strike="noStrike" kern="1200" dirty="0">
                          <a:solidFill>
                            <a:schemeClr val="accent3">
                              <a:lumMod val="50000"/>
                            </a:schemeClr>
                          </a:solidFill>
                          <a:effectLst/>
                          <a:latin typeface="+mn-lt"/>
                          <a:ea typeface="+mn-ea"/>
                          <a:cs typeface="+mn-cs"/>
                        </a:rPr>
                        <a:t>% роста</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1"/>
                  </a:ext>
                </a:extLst>
              </a:tr>
              <a:tr h="262635">
                <a:tc>
                  <a:txBody>
                    <a:bodyPr/>
                    <a:lstStyle/>
                    <a:p>
                      <a:pPr algn="l">
                        <a:spcAft>
                          <a:spcPts val="0"/>
                        </a:spcAft>
                      </a:pPr>
                      <a:r>
                        <a:rPr kumimoji="0" lang="ru-RU" sz="1050" b="1" u="none" strike="noStrike" kern="1200" dirty="0">
                          <a:solidFill>
                            <a:schemeClr val="accent3">
                              <a:lumMod val="50000"/>
                            </a:schemeClr>
                          </a:solidFill>
                          <a:effectLst/>
                          <a:latin typeface="+mn-lt"/>
                          <a:ea typeface="+mn-ea"/>
                          <a:cs typeface="+mn-cs"/>
                        </a:rPr>
                        <a:t>ВСЕГО РАСХОДОВ</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b="1" u="none" strike="noStrike" kern="1200" dirty="0">
                          <a:solidFill>
                            <a:schemeClr val="accent3">
                              <a:lumMod val="50000"/>
                            </a:schemeClr>
                          </a:solidFill>
                          <a:effectLst/>
                          <a:latin typeface="+mn-lt"/>
                          <a:ea typeface="+mn-ea"/>
                          <a:cs typeface="+mn-cs"/>
                        </a:rPr>
                        <a:t>2 093 605,60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b="1" u="none" strike="noStrike" kern="1200" dirty="0">
                          <a:solidFill>
                            <a:schemeClr val="accent3">
                              <a:lumMod val="50000"/>
                            </a:schemeClr>
                          </a:solidFill>
                          <a:effectLst/>
                          <a:latin typeface="+mn-lt"/>
                          <a:ea typeface="+mn-ea"/>
                          <a:cs typeface="+mn-cs"/>
                        </a:rPr>
                        <a:t>2 619 180,40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b="1" u="none" strike="noStrike" kern="1200" dirty="0">
                          <a:solidFill>
                            <a:schemeClr val="accent3">
                              <a:lumMod val="50000"/>
                            </a:schemeClr>
                          </a:solidFill>
                          <a:effectLst/>
                          <a:latin typeface="+mn-lt"/>
                          <a:ea typeface="+mn-ea"/>
                          <a:cs typeface="+mn-cs"/>
                        </a:rPr>
                        <a:t>525 574,80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b="1" u="none" strike="noStrike" kern="1200" dirty="0">
                          <a:solidFill>
                            <a:schemeClr val="accent3">
                              <a:lumMod val="50000"/>
                            </a:schemeClr>
                          </a:solidFill>
                          <a:effectLst/>
                          <a:latin typeface="+mn-lt"/>
                          <a:ea typeface="+mn-ea"/>
                          <a:cs typeface="+mn-cs"/>
                        </a:rPr>
                        <a:t>25,1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2"/>
                  </a:ext>
                </a:extLst>
              </a:tr>
              <a:tr h="337285">
                <a:tc>
                  <a:txBody>
                    <a:bodyPr/>
                    <a:lstStyle/>
                    <a:p>
                      <a:pPr>
                        <a:spcAft>
                          <a:spcPts val="0"/>
                        </a:spcAft>
                      </a:pPr>
                      <a:r>
                        <a:rPr kumimoji="0" lang="ru-RU" sz="1050" i="1" u="none" strike="noStrike" kern="1200" dirty="0">
                          <a:solidFill>
                            <a:schemeClr val="accent3">
                              <a:lumMod val="50000"/>
                            </a:schemeClr>
                          </a:solidFill>
                          <a:effectLst/>
                          <a:latin typeface="+mn-lt"/>
                          <a:ea typeface="+mn-ea"/>
                          <a:cs typeface="+mn-cs"/>
                        </a:rPr>
                        <a:t>в том числе:</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3"/>
                  </a:ext>
                </a:extLst>
              </a:tr>
              <a:tr h="313080">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Общегосударственные вопросы</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143 807,90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160 273,2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16 465,30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11,4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4"/>
                  </a:ext>
                </a:extLst>
              </a:tr>
              <a:tr h="437784">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Национальная безопасность и правоохранительная деятельность</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6 853,80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19 691,8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12 838,00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187,3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5"/>
                  </a:ext>
                </a:extLst>
              </a:tr>
              <a:tr h="288887">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Национальная экономика</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162 060,30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179 531,6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17 471,30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10,8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6"/>
                  </a:ext>
                </a:extLst>
              </a:tr>
              <a:tr h="360040">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Жилищно-коммунальное хозяйство</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417 360,50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551 056,6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133 696,10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32,0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7"/>
                  </a:ext>
                </a:extLst>
              </a:tr>
              <a:tr h="288032">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Образование</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996 251,20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1 225 874,4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229 623,20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23,0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8"/>
                  </a:ext>
                </a:extLst>
              </a:tr>
              <a:tr h="288033">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Культура, кинематография</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191 147,40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244 676,6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53 529,20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28,0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9"/>
                  </a:ext>
                </a:extLst>
              </a:tr>
              <a:tr h="360040">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Социальная политика</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53 017,30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57 063,6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4 046,30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7,6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0"/>
                  </a:ext>
                </a:extLst>
              </a:tr>
              <a:tr h="360040">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Физическая культура и спорт</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35 952,20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86 122,8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50 170,60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139,5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1"/>
                  </a:ext>
                </a:extLst>
              </a:tr>
              <a:tr h="393462">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Обслуживание государственного и муниципального долга</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7,00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5,8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-1,20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-17,1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2"/>
                  </a:ext>
                </a:extLst>
              </a:tr>
              <a:tr h="642876">
                <a:tc>
                  <a:txBody>
                    <a:bodyPr/>
                    <a:lstStyle/>
                    <a:p>
                      <a:pPr>
                        <a:spcAft>
                          <a:spcPts val="0"/>
                        </a:spcAft>
                      </a:pPr>
                      <a:r>
                        <a:rPr kumimoji="0" lang="ru-RU" sz="1050" u="none" strike="noStrike" kern="1200" dirty="0">
                          <a:solidFill>
                            <a:schemeClr val="accent3">
                              <a:lumMod val="50000"/>
                            </a:schemeClr>
                          </a:solidFill>
                          <a:effectLst/>
                          <a:latin typeface="+mn-lt"/>
                          <a:ea typeface="+mn-ea"/>
                          <a:cs typeface="+mn-cs"/>
                        </a:rPr>
                        <a:t>Межбюджетные трансферты общего характера бюджетам муниципальных образований</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87 148,00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94 884,0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7 736,00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algn="ctr">
                        <a:spcAft>
                          <a:spcPts val="0"/>
                        </a:spcAft>
                      </a:pPr>
                      <a:r>
                        <a:rPr kumimoji="0" lang="ru-RU" sz="1050" u="none" strike="noStrike" kern="1200" dirty="0">
                          <a:solidFill>
                            <a:schemeClr val="accent3">
                              <a:lumMod val="50000"/>
                            </a:schemeClr>
                          </a:solidFill>
                          <a:effectLst/>
                          <a:latin typeface="+mn-lt"/>
                          <a:ea typeface="+mn-ea"/>
                          <a:cs typeface="+mn-cs"/>
                        </a:rPr>
                        <a:t>8,9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3"/>
                  </a:ext>
                </a:extLst>
              </a:tr>
            </a:tbl>
          </a:graphicData>
        </a:graphic>
      </p:graphicFrame>
      <p:sp>
        <p:nvSpPr>
          <p:cNvPr id="10" name="Прямоугольник 9"/>
          <p:cNvSpPr/>
          <p:nvPr/>
        </p:nvSpPr>
        <p:spPr>
          <a:xfrm>
            <a:off x="323528" y="260648"/>
            <a:ext cx="8545422" cy="400110"/>
          </a:xfrm>
          <a:prstGeom prst="rect">
            <a:avLst/>
          </a:prstGeom>
        </p:spPr>
        <p:txBody>
          <a:bodyPr wrap="square">
            <a:spAutoFit/>
          </a:bodyPr>
          <a:lstStyle/>
          <a:p>
            <a:pPr algn="ctr"/>
            <a:r>
              <a:rPr lang="ru-RU" sz="2000" b="1" dirty="0">
                <a:solidFill>
                  <a:schemeClr val="accent3">
                    <a:lumMod val="50000"/>
                  </a:schemeClr>
                </a:solidFill>
              </a:rPr>
              <a:t>Расходы бюджета по разделам, тыс. руб.</a:t>
            </a:r>
          </a:p>
        </p:txBody>
      </p:sp>
    </p:spTree>
    <p:extLst>
      <p:ext uri="{BB962C8B-B14F-4D97-AF65-F5344CB8AC3E}">
        <p14:creationId xmlns:p14="http://schemas.microsoft.com/office/powerpoint/2010/main" val="35474109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179512" y="188640"/>
            <a:ext cx="8568951" cy="504056"/>
          </a:xfrm>
        </p:spPr>
        <p:txBody>
          <a:bodyPr>
            <a:noAutofit/>
          </a:bodyPr>
          <a:lstStyle/>
          <a:p>
            <a:pPr marL="0" indent="0" algn="ctr">
              <a:buNone/>
            </a:pPr>
            <a:r>
              <a:rPr lang="ru-RU" sz="2000" b="1" dirty="0">
                <a:solidFill>
                  <a:schemeClr val="accent3">
                    <a:lumMod val="50000"/>
                  </a:schemeClr>
                </a:solidFill>
              </a:rPr>
              <a:t>Структура расходов бюджета по КОСГУ, тыс. руб.</a:t>
            </a:r>
          </a:p>
        </p:txBody>
      </p:sp>
      <p:graphicFrame>
        <p:nvGraphicFramePr>
          <p:cNvPr id="8" name="Объект 7"/>
          <p:cNvGraphicFramePr>
            <a:graphicFrameLocks noGrp="1"/>
          </p:cNvGraphicFramePr>
          <p:nvPr>
            <p:ph sz="quarter" idx="2"/>
            <p:extLst>
              <p:ext uri="{D42A27DB-BD31-4B8C-83A1-F6EECF244321}">
                <p14:modId xmlns:p14="http://schemas.microsoft.com/office/powerpoint/2010/main" val="1905054075"/>
              </p:ext>
            </p:extLst>
          </p:nvPr>
        </p:nvGraphicFramePr>
        <p:xfrm>
          <a:off x="179512" y="764704"/>
          <a:ext cx="8784977" cy="5672678"/>
        </p:xfrm>
        <a:graphic>
          <a:graphicData uri="http://schemas.openxmlformats.org/drawingml/2006/table">
            <a:tbl>
              <a:tblPr firstRow="1" bandRow="1">
                <a:tableStyleId>{69C7853C-536D-4A76-A0AE-DD22124D55A5}</a:tableStyleId>
              </a:tblPr>
              <a:tblGrid>
                <a:gridCol w="5435164">
                  <a:extLst>
                    <a:ext uri="{9D8B030D-6E8A-4147-A177-3AD203B41FA5}">
                      <a16:colId xmlns:a16="http://schemas.microsoft.com/office/drawing/2014/main" val="20000"/>
                    </a:ext>
                  </a:extLst>
                </a:gridCol>
                <a:gridCol w="1489086">
                  <a:extLst>
                    <a:ext uri="{9D8B030D-6E8A-4147-A177-3AD203B41FA5}">
                      <a16:colId xmlns:a16="http://schemas.microsoft.com/office/drawing/2014/main" val="20001"/>
                    </a:ext>
                  </a:extLst>
                </a:gridCol>
                <a:gridCol w="1860727">
                  <a:extLst>
                    <a:ext uri="{9D8B030D-6E8A-4147-A177-3AD203B41FA5}">
                      <a16:colId xmlns:a16="http://schemas.microsoft.com/office/drawing/2014/main" val="20002"/>
                    </a:ext>
                  </a:extLst>
                </a:gridCol>
              </a:tblGrid>
              <a:tr h="649294">
                <a:tc>
                  <a:txBody>
                    <a:bodyPr/>
                    <a:lstStyle/>
                    <a:p>
                      <a:pPr algn="ctr" fontAlgn="b"/>
                      <a:r>
                        <a:rPr lang="ru-RU" sz="1200" u="none" strike="noStrike" dirty="0">
                          <a:solidFill>
                            <a:schemeClr val="accent3">
                              <a:lumMod val="50000"/>
                            </a:schemeClr>
                          </a:solidFill>
                          <a:effectLst/>
                        </a:rPr>
                        <a:t>Наименование</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200" u="none" strike="noStrike" dirty="0">
                          <a:solidFill>
                            <a:schemeClr val="accent3">
                              <a:lumMod val="50000"/>
                            </a:schemeClr>
                          </a:solidFill>
                          <a:effectLst/>
                        </a:rPr>
                        <a:t>КОСГУ</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200" u="none" strike="noStrike" dirty="0">
                          <a:solidFill>
                            <a:schemeClr val="accent3">
                              <a:lumMod val="50000"/>
                            </a:schemeClr>
                          </a:solidFill>
                          <a:effectLst/>
                        </a:rPr>
                        <a:t>Включено в проект на 2025 год , всего</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0"/>
                  </a:ext>
                </a:extLst>
              </a:tr>
              <a:tr h="329899">
                <a:tc>
                  <a:txBody>
                    <a:bodyPr/>
                    <a:lstStyle/>
                    <a:p>
                      <a:pPr algn="l" fontAlgn="b"/>
                      <a:r>
                        <a:rPr lang="ru-RU" sz="1300" u="none" strike="noStrike" dirty="0">
                          <a:solidFill>
                            <a:schemeClr val="accent3">
                              <a:lumMod val="50000"/>
                            </a:schemeClr>
                          </a:solidFill>
                          <a:effectLst/>
                        </a:rPr>
                        <a:t>Заработная плата</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802 984,9</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1"/>
                  </a:ext>
                </a:extLst>
              </a:tr>
              <a:tr h="329899">
                <a:tc>
                  <a:txBody>
                    <a:bodyPr/>
                    <a:lstStyle/>
                    <a:p>
                      <a:pPr algn="l" fontAlgn="b"/>
                      <a:r>
                        <a:rPr lang="ru-RU" sz="1300" u="none" strike="noStrike" dirty="0">
                          <a:solidFill>
                            <a:schemeClr val="accent3">
                              <a:lumMod val="50000"/>
                            </a:schemeClr>
                          </a:solidFill>
                          <a:effectLst/>
                        </a:rPr>
                        <a:t>Начисления на выплаты по оплате труда</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242 560,3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2"/>
                  </a:ext>
                </a:extLst>
              </a:tr>
              <a:tr h="329899">
                <a:tc>
                  <a:txBody>
                    <a:bodyPr/>
                    <a:lstStyle/>
                    <a:p>
                      <a:pPr algn="l" fontAlgn="b"/>
                      <a:r>
                        <a:rPr lang="ru-RU" sz="1300" u="none" strike="noStrike" dirty="0">
                          <a:solidFill>
                            <a:schemeClr val="accent3">
                              <a:lumMod val="50000"/>
                            </a:schemeClr>
                          </a:solidFill>
                          <a:effectLst/>
                        </a:rPr>
                        <a:t>Прочие несоциальные выплаты персоналу в натуральной форме</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887,0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3"/>
                  </a:ext>
                </a:extLst>
              </a:tr>
              <a:tr h="329899">
                <a:tc>
                  <a:txBody>
                    <a:bodyPr/>
                    <a:lstStyle/>
                    <a:p>
                      <a:pPr algn="l" fontAlgn="b"/>
                      <a:r>
                        <a:rPr lang="ru-RU" sz="1300" u="none" strike="noStrike" dirty="0">
                          <a:solidFill>
                            <a:schemeClr val="accent3">
                              <a:lumMod val="50000"/>
                            </a:schemeClr>
                          </a:solidFill>
                          <a:effectLst/>
                        </a:rPr>
                        <a:t>Услуги связи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b="0" i="0" u="none" strike="noStrike" dirty="0">
                          <a:solidFill>
                            <a:schemeClr val="accent3">
                              <a:lumMod val="50000"/>
                            </a:schemeClr>
                          </a:solidFill>
                          <a:effectLst/>
                          <a:latin typeface="+mn-lt"/>
                        </a:rPr>
                        <a:t>4</a:t>
                      </a:r>
                      <a:r>
                        <a:rPr lang="ru-RU" sz="1300" b="0" i="0" u="none" strike="noStrike" baseline="0" dirty="0">
                          <a:solidFill>
                            <a:schemeClr val="accent3">
                              <a:lumMod val="50000"/>
                            </a:schemeClr>
                          </a:solidFill>
                          <a:effectLst/>
                          <a:latin typeface="+mn-lt"/>
                        </a:rPr>
                        <a:t> 816,2</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4"/>
                  </a:ext>
                </a:extLst>
              </a:tr>
              <a:tr h="329899">
                <a:tc>
                  <a:txBody>
                    <a:bodyPr/>
                    <a:lstStyle/>
                    <a:p>
                      <a:pPr algn="l" fontAlgn="b"/>
                      <a:r>
                        <a:rPr lang="ru-RU" sz="1300" u="none" strike="noStrike" dirty="0">
                          <a:solidFill>
                            <a:schemeClr val="accent3">
                              <a:lumMod val="50000"/>
                            </a:schemeClr>
                          </a:solidFill>
                          <a:effectLst/>
                        </a:rPr>
                        <a:t>Транспортные услуги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222</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37 004,1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5"/>
                  </a:ext>
                </a:extLst>
              </a:tr>
              <a:tr h="329899">
                <a:tc>
                  <a:txBody>
                    <a:bodyPr/>
                    <a:lstStyle/>
                    <a:p>
                      <a:pPr algn="l" fontAlgn="b"/>
                      <a:r>
                        <a:rPr lang="ru-RU" sz="1300" u="none" strike="noStrike" dirty="0">
                          <a:solidFill>
                            <a:schemeClr val="accent3">
                              <a:lumMod val="50000"/>
                            </a:schemeClr>
                          </a:solidFill>
                          <a:effectLst/>
                        </a:rPr>
                        <a:t>Коммунальные услуги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88</a:t>
                      </a:r>
                      <a:r>
                        <a:rPr lang="ru-RU" sz="1300" u="none" strike="noStrike" baseline="0" dirty="0">
                          <a:solidFill>
                            <a:schemeClr val="accent3">
                              <a:lumMod val="50000"/>
                            </a:schemeClr>
                          </a:solidFill>
                          <a:effectLst/>
                        </a:rPr>
                        <a:t> </a:t>
                      </a:r>
                      <a:r>
                        <a:rPr lang="ru-RU" sz="1300" u="none" strike="noStrike" dirty="0">
                          <a:solidFill>
                            <a:schemeClr val="accent3">
                              <a:lumMod val="50000"/>
                            </a:schemeClr>
                          </a:solidFill>
                          <a:effectLst/>
                        </a:rPr>
                        <a:t>987,0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6"/>
                  </a:ext>
                </a:extLst>
              </a:tr>
              <a:tr h="329899">
                <a:tc>
                  <a:txBody>
                    <a:bodyPr/>
                    <a:lstStyle/>
                    <a:p>
                      <a:pPr algn="l" fontAlgn="b"/>
                      <a:r>
                        <a:rPr lang="ru-RU" sz="1300" u="none" strike="noStrike" dirty="0">
                          <a:solidFill>
                            <a:schemeClr val="accent3">
                              <a:lumMod val="50000"/>
                            </a:schemeClr>
                          </a:solidFill>
                          <a:effectLst/>
                        </a:rPr>
                        <a:t>Арендная плата  за  пользование имуществом</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5 312,0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7"/>
                  </a:ext>
                </a:extLst>
              </a:tr>
              <a:tr h="329899">
                <a:tc>
                  <a:txBody>
                    <a:bodyPr/>
                    <a:lstStyle/>
                    <a:p>
                      <a:pPr algn="l" fontAlgn="b"/>
                      <a:r>
                        <a:rPr lang="ru-RU" sz="1300" u="none" strike="noStrike" dirty="0">
                          <a:solidFill>
                            <a:schemeClr val="accent3">
                              <a:lumMod val="50000"/>
                            </a:schemeClr>
                          </a:solidFill>
                          <a:effectLst/>
                        </a:rPr>
                        <a:t>Работы, услуги по содержанию имущества</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283 074,5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8"/>
                  </a:ext>
                </a:extLst>
              </a:tr>
              <a:tr h="329899">
                <a:tc>
                  <a:txBody>
                    <a:bodyPr/>
                    <a:lstStyle/>
                    <a:p>
                      <a:pPr algn="l" fontAlgn="b"/>
                      <a:r>
                        <a:rPr lang="ru-RU" sz="1300" u="none" strike="noStrike" dirty="0">
                          <a:solidFill>
                            <a:schemeClr val="accent3">
                              <a:lumMod val="50000"/>
                            </a:schemeClr>
                          </a:solidFill>
                          <a:effectLst/>
                        </a:rPr>
                        <a:t>Прочие работы, услуги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226</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64 918,5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9"/>
                  </a:ext>
                </a:extLst>
              </a:tr>
              <a:tr h="329899">
                <a:tc>
                  <a:txBody>
                    <a:bodyPr/>
                    <a:lstStyle/>
                    <a:p>
                      <a:pPr algn="l" fontAlgn="b"/>
                      <a:r>
                        <a:rPr lang="ru-RU" sz="1300" u="none" strike="noStrike" dirty="0">
                          <a:solidFill>
                            <a:schemeClr val="accent3">
                              <a:lumMod val="50000"/>
                            </a:schemeClr>
                          </a:solidFill>
                          <a:effectLst/>
                        </a:rPr>
                        <a:t>Страхование</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227</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816,0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0"/>
                  </a:ext>
                </a:extLst>
              </a:tr>
              <a:tr h="329899">
                <a:tc>
                  <a:txBody>
                    <a:bodyPr/>
                    <a:lstStyle/>
                    <a:p>
                      <a:pPr algn="l" fontAlgn="b"/>
                      <a:r>
                        <a:rPr lang="ru-RU" sz="1300" u="none" strike="noStrike" dirty="0">
                          <a:solidFill>
                            <a:schemeClr val="accent3">
                              <a:lumMod val="50000"/>
                            </a:schemeClr>
                          </a:solidFill>
                          <a:effectLst/>
                        </a:rPr>
                        <a:t>Обслуживание внутреннего долга</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231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5,8</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2"/>
                  </a:ext>
                </a:extLst>
              </a:tr>
              <a:tr h="462616">
                <a:tc>
                  <a:txBody>
                    <a:bodyPr/>
                    <a:lstStyle/>
                    <a:p>
                      <a:pPr algn="l" fontAlgn="b"/>
                      <a:r>
                        <a:rPr lang="ru-RU" sz="1300" u="none" strike="noStrike" dirty="0">
                          <a:solidFill>
                            <a:schemeClr val="accent3">
                              <a:lumMod val="50000"/>
                            </a:schemeClr>
                          </a:solidFill>
                          <a:effectLst/>
                        </a:rPr>
                        <a:t>Безвозмездные перечисления</a:t>
                      </a:r>
                      <a:r>
                        <a:rPr lang="ru-RU" sz="1300" u="none" strike="noStrike" baseline="0" dirty="0">
                          <a:solidFill>
                            <a:schemeClr val="accent3">
                              <a:lumMod val="50000"/>
                            </a:schemeClr>
                          </a:solidFill>
                          <a:effectLst/>
                        </a:rPr>
                        <a:t> текущего характера </a:t>
                      </a:r>
                      <a:r>
                        <a:rPr lang="ru-RU" sz="1300" u="none" strike="noStrike" dirty="0">
                          <a:solidFill>
                            <a:schemeClr val="accent3">
                              <a:lumMod val="50000"/>
                            </a:schemeClr>
                          </a:solidFill>
                          <a:effectLst/>
                        </a:rPr>
                        <a:t>муниципальным учреждениям</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241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217 102,8</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3"/>
                  </a:ext>
                </a:extLst>
              </a:tr>
              <a:tr h="329899">
                <a:tc>
                  <a:txBody>
                    <a:bodyPr/>
                    <a:lstStyle/>
                    <a:p>
                      <a:pPr algn="l" fontAlgn="b"/>
                      <a:r>
                        <a:rPr lang="ru-RU" sz="1300" u="none" strike="noStrike" dirty="0">
                          <a:solidFill>
                            <a:schemeClr val="accent3">
                              <a:lumMod val="50000"/>
                            </a:schemeClr>
                          </a:solidFill>
                          <a:effectLst/>
                        </a:rPr>
                        <a:t>Безвозмездные перечисления иным финансовым организациям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243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20 000,0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4"/>
                  </a:ext>
                </a:extLst>
              </a:tr>
              <a:tr h="329899">
                <a:tc>
                  <a:txBody>
                    <a:bodyPr/>
                    <a:lstStyle/>
                    <a:p>
                      <a:pPr marL="0" algn="ctr" rtl="0" eaLnBrk="1" fontAlgn="b" latinLnBrk="0" hangingPunct="1"/>
                      <a:r>
                        <a:rPr kumimoji="0" lang="ru-RU" sz="1300" u="none" strike="noStrike" kern="1200" dirty="0">
                          <a:solidFill>
                            <a:schemeClr val="accent3">
                              <a:lumMod val="50000"/>
                            </a:schemeClr>
                          </a:solidFill>
                          <a:effectLst/>
                        </a:rPr>
                        <a:t>Безвозмездные перечисления некоммерческим организациям и физическим лицам - производителям товаров, работ и услуг на производство</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246</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935,2</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9865495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649998351"/>
              </p:ext>
            </p:extLst>
          </p:nvPr>
        </p:nvGraphicFramePr>
        <p:xfrm>
          <a:off x="179512" y="404664"/>
          <a:ext cx="8856984" cy="5844339"/>
        </p:xfrm>
        <a:graphic>
          <a:graphicData uri="http://schemas.openxmlformats.org/drawingml/2006/table">
            <a:tbl>
              <a:tblPr firstRow="1" bandRow="1">
                <a:tableStyleId>{69C7853C-536D-4A76-A0AE-DD22124D55A5}</a:tableStyleId>
              </a:tblPr>
              <a:tblGrid>
                <a:gridCol w="5582132">
                  <a:extLst>
                    <a:ext uri="{9D8B030D-6E8A-4147-A177-3AD203B41FA5}">
                      <a16:colId xmlns:a16="http://schemas.microsoft.com/office/drawing/2014/main" val="20000"/>
                    </a:ext>
                  </a:extLst>
                </a:gridCol>
                <a:gridCol w="1339712">
                  <a:extLst>
                    <a:ext uri="{9D8B030D-6E8A-4147-A177-3AD203B41FA5}">
                      <a16:colId xmlns:a16="http://schemas.microsoft.com/office/drawing/2014/main" val="20001"/>
                    </a:ext>
                  </a:extLst>
                </a:gridCol>
                <a:gridCol w="1935140">
                  <a:extLst>
                    <a:ext uri="{9D8B030D-6E8A-4147-A177-3AD203B41FA5}">
                      <a16:colId xmlns:a16="http://schemas.microsoft.com/office/drawing/2014/main" val="20002"/>
                    </a:ext>
                  </a:extLst>
                </a:gridCol>
              </a:tblGrid>
              <a:tr h="672684">
                <a:tc>
                  <a:txBody>
                    <a:bodyPr/>
                    <a:lstStyle/>
                    <a:p>
                      <a:pPr marL="0" algn="ctr" rtl="0" eaLnBrk="1" fontAlgn="b" latinLnBrk="0" hangingPunct="1"/>
                      <a:r>
                        <a:rPr kumimoji="0" lang="ru-RU" sz="1300" u="none" strike="noStrike" kern="1200" dirty="0">
                          <a:solidFill>
                            <a:schemeClr val="accent3">
                              <a:lumMod val="50000"/>
                            </a:schemeClr>
                          </a:solidFill>
                          <a:effectLst/>
                        </a:rPr>
                        <a:t>Наименование</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КОСГУ</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Включено в проект на 2025 год, всего</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0"/>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Безвозмездные перечисления бюджетам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251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130 896,2</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2"/>
                  </a:ext>
                </a:extLst>
              </a:tr>
              <a:tr h="426941">
                <a:tc>
                  <a:txBody>
                    <a:bodyPr/>
                    <a:lstStyle/>
                    <a:p>
                      <a:pPr marL="0" algn="ctr" rtl="0" eaLnBrk="1" fontAlgn="b" latinLnBrk="0" hangingPunct="1"/>
                      <a:r>
                        <a:rPr kumimoji="0" lang="ru-RU" sz="1300" u="none" strike="noStrike" kern="1200" dirty="0">
                          <a:solidFill>
                            <a:schemeClr val="accent3">
                              <a:lumMod val="50000"/>
                            </a:schemeClr>
                          </a:solidFill>
                          <a:effectLst/>
                        </a:rPr>
                        <a:t>Перечисления капитального характера другим бюджетам бюджетной системы Российской Федерации</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254</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51</a:t>
                      </a:r>
                      <a:r>
                        <a:rPr kumimoji="0" lang="ru-RU" sz="1300" u="none" strike="noStrike" kern="1200" baseline="0" dirty="0">
                          <a:solidFill>
                            <a:schemeClr val="accent3">
                              <a:lumMod val="50000"/>
                            </a:schemeClr>
                          </a:solidFill>
                          <a:effectLst/>
                        </a:rPr>
                        <a:t> </a:t>
                      </a:r>
                      <a:r>
                        <a:rPr kumimoji="0" lang="ru-RU" sz="1300" u="none" strike="noStrike" kern="1200" dirty="0">
                          <a:solidFill>
                            <a:schemeClr val="accent3">
                              <a:lumMod val="50000"/>
                            </a:schemeClr>
                          </a:solidFill>
                          <a:effectLst/>
                        </a:rPr>
                        <a:t>258,3</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3"/>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Пособия по социальной помощи населению в денежной форме</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262</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35 235,0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4"/>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Пособия по социальной помощи населению в натуральной форме</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263</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4 989,1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5"/>
                  </a:ext>
                </a:extLst>
              </a:tr>
              <a:tr h="426941">
                <a:tc>
                  <a:txBody>
                    <a:bodyPr/>
                    <a:lstStyle/>
                    <a:p>
                      <a:pPr marL="0" algn="ctr" rtl="0" eaLnBrk="1" fontAlgn="b" latinLnBrk="0" hangingPunct="1"/>
                      <a:r>
                        <a:rPr kumimoji="0" lang="ru-RU" sz="1300" u="none" strike="noStrike" kern="1200" dirty="0">
                          <a:solidFill>
                            <a:schemeClr val="accent3">
                              <a:lumMod val="50000"/>
                            </a:schemeClr>
                          </a:solidFill>
                          <a:effectLst/>
                        </a:rPr>
                        <a:t>Пенсии, пособия, выплачиваемые работодателями, нанимателями бывшим работникам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264</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11 820,0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6"/>
                  </a:ext>
                </a:extLst>
              </a:tr>
              <a:tr h="405698">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Социальные пособия и компенсации персоналу в денежной форме</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266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1 435,0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6"/>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Налоги, штрафы и сборы</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291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6</a:t>
                      </a:r>
                      <a:r>
                        <a:rPr kumimoji="0" lang="ru-RU" sz="1300" u="none" strike="noStrike" kern="1200" baseline="0" dirty="0">
                          <a:solidFill>
                            <a:schemeClr val="accent3">
                              <a:lumMod val="50000"/>
                            </a:schemeClr>
                          </a:solidFill>
                          <a:effectLst/>
                        </a:rPr>
                        <a:t> 910,1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7"/>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Иные выплаты текущего характера физическим лицам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296</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100,0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8"/>
                  </a:ext>
                </a:extLst>
              </a:tr>
              <a:tr h="30446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ru-RU" sz="1300" u="none" strike="noStrike" kern="1200" dirty="0">
                          <a:solidFill>
                            <a:schemeClr val="accent3">
                              <a:lumMod val="50000"/>
                            </a:schemeClr>
                          </a:solidFill>
                          <a:effectLst/>
                        </a:rPr>
                        <a:t>Иные выплаты текущего характера организациям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297</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12 100,0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9"/>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Увеличение стоимости основных средств</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310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501 902,5</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0"/>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Увеличение стоимости продуктов питания</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342</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66 525,1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1"/>
                  </a:ext>
                </a:extLst>
              </a:tr>
              <a:tr h="30446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ru-RU" sz="1300" u="none" strike="noStrike" kern="1200" dirty="0">
                          <a:solidFill>
                            <a:schemeClr val="accent3">
                              <a:lumMod val="50000"/>
                            </a:schemeClr>
                          </a:solidFill>
                          <a:effectLst/>
                        </a:rPr>
                        <a:t>Увеличение стоимости горюче-смазочных материалов</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343</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17 666,0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2"/>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Увеличение стоимости прочих материальных запасов</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346</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8 574,8</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3"/>
                  </a:ext>
                </a:extLst>
              </a:tr>
              <a:tr h="426941">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ru-RU" sz="1300" u="none" strike="noStrike" kern="1200" dirty="0">
                          <a:solidFill>
                            <a:schemeClr val="accent3">
                              <a:lumMod val="50000"/>
                            </a:schemeClr>
                          </a:solidFill>
                          <a:effectLst/>
                        </a:rPr>
                        <a:t>Увеличение стоимости прочих материальных запасов однократного применения</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349</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364,0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4"/>
                  </a:ext>
                </a:extLst>
              </a:tr>
              <a:tr h="440534">
                <a:tc>
                  <a:txBody>
                    <a:bodyPr/>
                    <a:lstStyle/>
                    <a:p>
                      <a:pPr marL="0" algn="ctr" rtl="0" eaLnBrk="1" fontAlgn="b" latinLnBrk="0" hangingPunct="1"/>
                      <a:r>
                        <a:rPr kumimoji="0" lang="ru-RU" sz="1300" b="1" u="none" strike="noStrike" kern="1200" dirty="0">
                          <a:solidFill>
                            <a:schemeClr val="accent3">
                              <a:lumMod val="50000"/>
                            </a:schemeClr>
                          </a:solidFill>
                          <a:effectLst/>
                        </a:rPr>
                        <a:t>Итого расходы</a:t>
                      </a:r>
                      <a:endParaRPr kumimoji="0"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rPr>
                        <a:t> </a:t>
                      </a:r>
                      <a:endParaRPr kumimoji="0"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rPr>
                        <a:t>2 619 180,4</a:t>
                      </a:r>
                      <a:endParaRPr kumimoji="0"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250512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488832" cy="792088"/>
          </a:xfrm>
        </p:spPr>
        <p:txBody>
          <a:bodyPr>
            <a:normAutofit/>
          </a:bodyPr>
          <a:lstStyle/>
          <a:p>
            <a:pPr marL="0" indent="0" algn="ctr">
              <a:buNone/>
            </a:pPr>
            <a:r>
              <a:rPr lang="ru-RU" sz="2000" b="1" dirty="0">
                <a:solidFill>
                  <a:schemeClr val="accent3">
                    <a:lumMod val="50000"/>
                  </a:schemeClr>
                </a:solidFill>
                <a:latin typeface="+mn-lt"/>
              </a:rPr>
              <a:t>Принцип прозрачности (открытости) бюджетной системы Российской Федерации означает:</a:t>
            </a:r>
            <a:endParaRPr lang="ru-RU" sz="2000" b="1" dirty="0">
              <a:solidFill>
                <a:schemeClr val="accent3">
                  <a:lumMod val="50000"/>
                </a:schemeClr>
              </a:solidFill>
              <a:effectLst>
                <a:reflection blurRad="6350" stA="55000" endA="300" endPos="45500" dir="5400000" sy="-100000" algn="bl" rotWithShape="0"/>
              </a:effectLst>
              <a:latin typeface="+mn-lt"/>
            </a:endParaRPr>
          </a:p>
        </p:txBody>
      </p:sp>
      <p:sp>
        <p:nvSpPr>
          <p:cNvPr id="12" name="Объект 11"/>
          <p:cNvSpPr>
            <a:spLocks noGrp="1"/>
          </p:cNvSpPr>
          <p:nvPr>
            <p:ph type="body" sz="half" idx="4294967295"/>
          </p:nvPr>
        </p:nvSpPr>
        <p:spPr>
          <a:xfrm>
            <a:off x="251520" y="1268413"/>
            <a:ext cx="8496944" cy="5329237"/>
          </a:xfrm>
        </p:spPr>
        <p:txBody>
          <a:bodyPr>
            <a:noAutofit/>
          </a:bodyPr>
          <a:lstStyle/>
          <a:p>
            <a:pPr marL="560070" indent="-285750" algn="just">
              <a:buFont typeface="Wingdings" pitchFamily="2" charset="2"/>
              <a:buChar char="Ø"/>
            </a:pPr>
            <a:r>
              <a:rPr lang="ru-RU" sz="1500" dirty="0">
                <a:solidFill>
                  <a:schemeClr val="accent4">
                    <a:lumMod val="50000"/>
                  </a:schemeClr>
                </a:solidFill>
              </a:rPr>
              <a:t>Обязательное опубликование в средствах массовой информации утвержденных бюджетов об их исполнении.</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Доступность иных сведений о бюджетах.</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Обязательная открытость для общества и средств массовой информации проектов бюджетов, обеспечение доступа к информации на едином портале бюджетной системы Российской Федерации в сети «Интернет».</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Преемственность бюджетной классификации Российской Федерации, а также обеспечение сопоставимости показателей бюджета отчетного, текущего и очередного финансового года.</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Повышение принципа прозрачности и открытости управления общественными финансами является одним из приоритетов деятельности  финансовых органов. Реализация принципа открытости бюджетов закреплена  Бюджетным кодексом.</a:t>
            </a:r>
          </a:p>
          <a:p>
            <a:pPr indent="363538" algn="r">
              <a:buClrTx/>
            </a:pPr>
            <a:endParaRPr lang="ru-RU" sz="1500" dirty="0">
              <a:solidFill>
                <a:schemeClr val="accent4">
                  <a:lumMod val="50000"/>
                </a:schemeClr>
              </a:solidFill>
            </a:endParaRPr>
          </a:p>
          <a:p>
            <a:pPr indent="0">
              <a:buClrTx/>
              <a:buNone/>
            </a:pPr>
            <a:r>
              <a:rPr lang="ru-RU" sz="1500" dirty="0">
                <a:solidFill>
                  <a:schemeClr val="accent4">
                    <a:lumMod val="50000"/>
                  </a:schemeClr>
                </a:solidFill>
              </a:rPr>
              <a:t>Бюджетный кодекс Российской Федерации, статья 36</a:t>
            </a:r>
          </a:p>
        </p:txBody>
      </p:sp>
    </p:spTree>
    <p:extLst>
      <p:ext uri="{BB962C8B-B14F-4D97-AF65-F5344CB8AC3E}">
        <p14:creationId xmlns:p14="http://schemas.microsoft.com/office/powerpoint/2010/main" val="17573619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179512" y="188640"/>
            <a:ext cx="8784976" cy="1080120"/>
          </a:xfrm>
        </p:spPr>
        <p:txBody>
          <a:bodyPr>
            <a:noAutofit/>
          </a:bodyPr>
          <a:lstStyle/>
          <a:p>
            <a:pPr marL="45720" indent="0" algn="ctr">
              <a:buNone/>
            </a:pPr>
            <a:r>
              <a:rPr lang="ru-RU" sz="2000" b="1" dirty="0">
                <a:solidFill>
                  <a:schemeClr val="accent3">
                    <a:lumMod val="50000"/>
                  </a:schemeClr>
                </a:solidFill>
              </a:rPr>
              <a:t>«Программная» структура расходов бюджета Павловского муниципального района Воронежской области на 2025 год, тыс. руб.</a:t>
            </a:r>
          </a:p>
        </p:txBody>
      </p:sp>
      <p:graphicFrame>
        <p:nvGraphicFramePr>
          <p:cNvPr id="7" name="Объект 6"/>
          <p:cNvGraphicFramePr>
            <a:graphicFrameLocks noGrp="1"/>
          </p:cNvGraphicFramePr>
          <p:nvPr>
            <p:ph sz="quarter" idx="2"/>
            <p:extLst>
              <p:ext uri="{D42A27DB-BD31-4B8C-83A1-F6EECF244321}">
                <p14:modId xmlns:p14="http://schemas.microsoft.com/office/powerpoint/2010/main" val="2731921081"/>
              </p:ext>
            </p:extLst>
          </p:nvPr>
        </p:nvGraphicFramePr>
        <p:xfrm>
          <a:off x="179513" y="980728"/>
          <a:ext cx="8784974" cy="5599765"/>
        </p:xfrm>
        <a:graphic>
          <a:graphicData uri="http://schemas.openxmlformats.org/drawingml/2006/table">
            <a:tbl>
              <a:tblPr firstRow="1" bandRow="1">
                <a:tableStyleId>{69C7853C-536D-4A76-A0AE-DD22124D55A5}</a:tableStyleId>
              </a:tblPr>
              <a:tblGrid>
                <a:gridCol w="3691165">
                  <a:extLst>
                    <a:ext uri="{9D8B030D-6E8A-4147-A177-3AD203B41FA5}">
                      <a16:colId xmlns:a16="http://schemas.microsoft.com/office/drawing/2014/main" val="20000"/>
                    </a:ext>
                  </a:extLst>
                </a:gridCol>
                <a:gridCol w="1402643">
                  <a:extLst>
                    <a:ext uri="{9D8B030D-6E8A-4147-A177-3AD203B41FA5}">
                      <a16:colId xmlns:a16="http://schemas.microsoft.com/office/drawing/2014/main" val="20001"/>
                    </a:ext>
                  </a:extLst>
                </a:gridCol>
                <a:gridCol w="1402643">
                  <a:extLst>
                    <a:ext uri="{9D8B030D-6E8A-4147-A177-3AD203B41FA5}">
                      <a16:colId xmlns:a16="http://schemas.microsoft.com/office/drawing/2014/main" val="20002"/>
                    </a:ext>
                  </a:extLst>
                </a:gridCol>
                <a:gridCol w="1189859">
                  <a:extLst>
                    <a:ext uri="{9D8B030D-6E8A-4147-A177-3AD203B41FA5}">
                      <a16:colId xmlns:a16="http://schemas.microsoft.com/office/drawing/2014/main" val="20003"/>
                    </a:ext>
                  </a:extLst>
                </a:gridCol>
                <a:gridCol w="1098664">
                  <a:extLst>
                    <a:ext uri="{9D8B030D-6E8A-4147-A177-3AD203B41FA5}">
                      <a16:colId xmlns:a16="http://schemas.microsoft.com/office/drawing/2014/main" val="20004"/>
                    </a:ext>
                  </a:extLst>
                </a:gridCol>
              </a:tblGrid>
              <a:tr h="1043348">
                <a:tc>
                  <a:txBody>
                    <a:bodyPr/>
                    <a:lstStyle/>
                    <a:p>
                      <a:pPr marL="0" algn="ctr" defTabSz="914400" rtl="0" eaLnBrk="1" fontAlgn="b" latinLnBrk="0" hangingPunct="1"/>
                      <a:r>
                        <a:rPr lang="ru-RU" sz="1250" u="none" strike="noStrike" kern="1200" dirty="0">
                          <a:solidFill>
                            <a:schemeClr val="accent3">
                              <a:lumMod val="50000"/>
                            </a:schemeClr>
                          </a:solidFill>
                          <a:effectLst/>
                        </a:rPr>
                        <a:t>Наименование программы</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Утвержденный план  </a:t>
                      </a:r>
                      <a:br>
                        <a:rPr lang="ru-RU" sz="1250" u="none" strike="noStrike" kern="1200" dirty="0">
                          <a:solidFill>
                            <a:schemeClr val="accent3">
                              <a:lumMod val="50000"/>
                            </a:schemeClr>
                          </a:solidFill>
                          <a:effectLst/>
                        </a:rPr>
                      </a:br>
                      <a:r>
                        <a:rPr lang="ru-RU" sz="1250" u="none" strike="noStrike" kern="1200" dirty="0">
                          <a:solidFill>
                            <a:schemeClr val="accent3">
                              <a:lumMod val="50000"/>
                            </a:schemeClr>
                          </a:solidFill>
                          <a:effectLst/>
                        </a:rPr>
                        <a:t>2024 г.</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Утвержденный план  </a:t>
                      </a:r>
                      <a:br>
                        <a:rPr lang="ru-RU" sz="1250" u="none" strike="noStrike" kern="1200" dirty="0">
                          <a:solidFill>
                            <a:schemeClr val="accent3">
                              <a:lumMod val="50000"/>
                            </a:schemeClr>
                          </a:solidFill>
                          <a:effectLst/>
                        </a:rPr>
                      </a:br>
                      <a:r>
                        <a:rPr lang="ru-RU" sz="1250" u="none" strike="noStrike" kern="1200" dirty="0">
                          <a:solidFill>
                            <a:schemeClr val="accent3">
                              <a:lumMod val="50000"/>
                            </a:schemeClr>
                          </a:solidFill>
                          <a:effectLst/>
                        </a:rPr>
                        <a:t>2025 г.</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Изменения к предыдущему году, %</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Удельный вес в общей сумме расходов</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0"/>
                  </a:ext>
                </a:extLst>
              </a:tr>
              <a:tr h="367385">
                <a:tc>
                  <a:txBody>
                    <a:bodyPr/>
                    <a:lstStyle/>
                    <a:p>
                      <a:pPr marL="0" algn="l" defTabSz="914400" rtl="0" eaLnBrk="1" fontAlgn="t" latinLnBrk="0" hangingPunct="1"/>
                      <a:r>
                        <a:rPr lang="ru-RU" sz="1300" u="none" strike="noStrike" kern="1200" dirty="0">
                          <a:solidFill>
                            <a:schemeClr val="accent3">
                              <a:lumMod val="50000"/>
                            </a:schemeClr>
                          </a:solidFill>
                          <a:effectLst/>
                        </a:rPr>
                        <a:t>«Развитие образования»</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955 321,1</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1 177 989,9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123,3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45,0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1"/>
                  </a:ext>
                </a:extLst>
              </a:tr>
              <a:tr h="305959">
                <a:tc>
                  <a:txBody>
                    <a:bodyPr/>
                    <a:lstStyle/>
                    <a:p>
                      <a:pPr marL="0" algn="l" defTabSz="914400" rtl="0" eaLnBrk="1" fontAlgn="t" latinLnBrk="0" hangingPunct="1"/>
                      <a:r>
                        <a:rPr lang="ru-RU" sz="1300" u="none" strike="noStrike" kern="1200" dirty="0">
                          <a:solidFill>
                            <a:schemeClr val="accent3">
                              <a:lumMod val="50000"/>
                            </a:schemeClr>
                          </a:solidFill>
                          <a:effectLst/>
                        </a:rPr>
                        <a:t>«Социальная поддержка граждан»</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18 882,6</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20 578,2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109,0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2"/>
                  </a:ext>
                </a:extLst>
              </a:tr>
              <a:tr h="451908">
                <a:tc>
                  <a:txBody>
                    <a:bodyPr/>
                    <a:lstStyle/>
                    <a:p>
                      <a:pPr marL="0" algn="l" defTabSz="914400" rtl="0" eaLnBrk="1" fontAlgn="t" latinLnBrk="0" hangingPunct="1"/>
                      <a:r>
                        <a:rPr lang="ru-RU" sz="1300" u="none" strike="noStrike" kern="1200" dirty="0">
                          <a:solidFill>
                            <a:schemeClr val="accent3">
                              <a:lumMod val="50000"/>
                            </a:schemeClr>
                          </a:solidFill>
                          <a:effectLst/>
                        </a:rPr>
                        <a:t>«Обеспечение общественного порядка и противодействие преступности»</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7 270,9</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19 931,6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136,6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3"/>
                  </a:ext>
                </a:extLst>
              </a:tr>
              <a:tr h="1060350">
                <a:tc>
                  <a:txBody>
                    <a:bodyPr/>
                    <a:lstStyle/>
                    <a:p>
                      <a:pPr marL="0" algn="l" defTabSz="914400" rtl="0" eaLnBrk="1" fontAlgn="t" latinLnBrk="0" hangingPunct="1"/>
                      <a:r>
                        <a:rPr lang="ru-RU" sz="1300" u="none" strike="noStrike" kern="1200" dirty="0">
                          <a:solidFill>
                            <a:schemeClr val="accent3">
                              <a:lumMod val="50000"/>
                            </a:schemeClr>
                          </a:solidFill>
                          <a:effectLst/>
                        </a:rPr>
                        <a:t>«Защита населения и территорий Павловского муниципального района от чрезвычайных ситуаций, обеспечение пожарной безопасности и безопасности людей на водных объектах»</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6 853,8</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9 691,8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141,4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4"/>
                  </a:ext>
                </a:extLst>
              </a:tr>
              <a:tr h="411837">
                <a:tc>
                  <a:txBody>
                    <a:bodyPr/>
                    <a:lstStyle/>
                    <a:p>
                      <a:pPr algn="l" fontAlgn="t"/>
                      <a:r>
                        <a:rPr lang="ru-RU" sz="1300" u="none" strike="noStrike" dirty="0">
                          <a:solidFill>
                            <a:schemeClr val="accent3">
                              <a:lumMod val="50000"/>
                            </a:schemeClr>
                          </a:solidFill>
                          <a:effectLst/>
                        </a:rPr>
                        <a:t>«Развитие культуры»</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221 208,7</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279 338,7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126,3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5"/>
                  </a:ext>
                </a:extLst>
              </a:tr>
              <a:tr h="1270801">
                <a:tc>
                  <a:txBody>
                    <a:bodyPr/>
                    <a:lstStyle/>
                    <a:p>
                      <a:pPr algn="l" fontAlgn="t"/>
                      <a:r>
                        <a:rPr lang="ru-RU" sz="1300" u="none" strike="noStrike" dirty="0">
                          <a:solidFill>
                            <a:schemeClr val="accent3">
                              <a:lumMod val="50000"/>
                            </a:schemeClr>
                          </a:solidFill>
                          <a:effectLst/>
                        </a:rPr>
                        <a:t>«Развитие и поддержка малого и среднего предпринимательства,</a:t>
                      </a:r>
                      <a:r>
                        <a:rPr lang="ru-RU" sz="1300" u="none" strike="noStrike" baseline="0" dirty="0">
                          <a:solidFill>
                            <a:schemeClr val="accent3">
                              <a:lumMod val="50000"/>
                            </a:schemeClr>
                          </a:solidFill>
                          <a:effectLst/>
                        </a:rPr>
                        <a:t> а также физических лиц, применяющих специальный налоговый режим «Налог на профессиональный доход», в Павловском </a:t>
                      </a:r>
                      <a:r>
                        <a:rPr lang="ru-RU" sz="1300" u="none" strike="noStrike" dirty="0">
                          <a:solidFill>
                            <a:schemeClr val="accent3">
                              <a:lumMod val="50000"/>
                            </a:schemeClr>
                          </a:solidFill>
                          <a:effectLst/>
                        </a:rPr>
                        <a:t>муниципальном районе Воронежской области»</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23 848,0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20 000,0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83,9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6"/>
                  </a:ext>
                </a:extLst>
              </a:tr>
              <a:tr h="688177">
                <a:tc>
                  <a:txBody>
                    <a:bodyPr/>
                    <a:lstStyle/>
                    <a:p>
                      <a:pPr algn="l" fontAlgn="t"/>
                      <a:r>
                        <a:rPr lang="ru-RU" sz="1300" u="none" strike="noStrike" dirty="0">
                          <a:solidFill>
                            <a:schemeClr val="accent3">
                              <a:lumMod val="50000"/>
                            </a:schemeClr>
                          </a:solidFill>
                          <a:effectLst/>
                        </a:rPr>
                        <a:t>«Развитие сельского хозяйства на территории Павловского муниципального района»</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11 143,2</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12 606,4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113,1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862740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quarter" idx="1"/>
            <p:extLst>
              <p:ext uri="{D42A27DB-BD31-4B8C-83A1-F6EECF244321}">
                <p14:modId xmlns:p14="http://schemas.microsoft.com/office/powerpoint/2010/main" val="3648567537"/>
              </p:ext>
            </p:extLst>
          </p:nvPr>
        </p:nvGraphicFramePr>
        <p:xfrm>
          <a:off x="179512" y="404664"/>
          <a:ext cx="8784975" cy="6192687"/>
        </p:xfrm>
        <a:graphic>
          <a:graphicData uri="http://schemas.openxmlformats.org/drawingml/2006/table">
            <a:tbl>
              <a:tblPr firstRow="1" bandRow="1">
                <a:tableStyleId>{69C7853C-536D-4A76-A0AE-DD22124D55A5}</a:tableStyleId>
              </a:tblPr>
              <a:tblGrid>
                <a:gridCol w="3838813">
                  <a:extLst>
                    <a:ext uri="{9D8B030D-6E8A-4147-A177-3AD203B41FA5}">
                      <a16:colId xmlns:a16="http://schemas.microsoft.com/office/drawing/2014/main" val="20000"/>
                    </a:ext>
                  </a:extLst>
                </a:gridCol>
                <a:gridCol w="1402643">
                  <a:extLst>
                    <a:ext uri="{9D8B030D-6E8A-4147-A177-3AD203B41FA5}">
                      <a16:colId xmlns:a16="http://schemas.microsoft.com/office/drawing/2014/main" val="20001"/>
                    </a:ext>
                  </a:extLst>
                </a:gridCol>
                <a:gridCol w="1384977">
                  <a:extLst>
                    <a:ext uri="{9D8B030D-6E8A-4147-A177-3AD203B41FA5}">
                      <a16:colId xmlns:a16="http://schemas.microsoft.com/office/drawing/2014/main" val="20002"/>
                    </a:ext>
                  </a:extLst>
                </a:gridCol>
                <a:gridCol w="1191268">
                  <a:extLst>
                    <a:ext uri="{9D8B030D-6E8A-4147-A177-3AD203B41FA5}">
                      <a16:colId xmlns:a16="http://schemas.microsoft.com/office/drawing/2014/main" val="20003"/>
                    </a:ext>
                  </a:extLst>
                </a:gridCol>
                <a:gridCol w="967274">
                  <a:extLst>
                    <a:ext uri="{9D8B030D-6E8A-4147-A177-3AD203B41FA5}">
                      <a16:colId xmlns:a16="http://schemas.microsoft.com/office/drawing/2014/main" val="20004"/>
                    </a:ext>
                  </a:extLst>
                </a:gridCol>
              </a:tblGrid>
              <a:tr h="1053469">
                <a:tc>
                  <a:txBody>
                    <a:bodyPr/>
                    <a:lstStyle/>
                    <a:p>
                      <a:pPr algn="ctr" fontAlgn="b"/>
                      <a:r>
                        <a:rPr lang="ru-RU" sz="1250" u="none" strike="noStrike" dirty="0">
                          <a:solidFill>
                            <a:schemeClr val="accent3">
                              <a:lumMod val="50000"/>
                            </a:schemeClr>
                          </a:solidFill>
                          <a:effectLst/>
                        </a:rPr>
                        <a:t>Наименование программы</a:t>
                      </a:r>
                      <a:endParaRPr lang="ru-RU" sz="125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Утвержденный план  </a:t>
                      </a:r>
                      <a:br>
                        <a:rPr lang="ru-RU" sz="1250" u="none" strike="noStrike" kern="1200" dirty="0">
                          <a:solidFill>
                            <a:schemeClr val="accent3">
                              <a:lumMod val="50000"/>
                            </a:schemeClr>
                          </a:solidFill>
                          <a:effectLst/>
                        </a:rPr>
                      </a:br>
                      <a:r>
                        <a:rPr lang="ru-RU" sz="1250" u="none" strike="noStrike" kern="1200" dirty="0">
                          <a:solidFill>
                            <a:schemeClr val="accent3">
                              <a:lumMod val="50000"/>
                            </a:schemeClr>
                          </a:solidFill>
                          <a:effectLst/>
                        </a:rPr>
                        <a:t>2024 г.</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Утвержденный план  </a:t>
                      </a:r>
                      <a:br>
                        <a:rPr lang="ru-RU" sz="1250" u="none" strike="noStrike" kern="1200" dirty="0">
                          <a:solidFill>
                            <a:schemeClr val="accent3">
                              <a:lumMod val="50000"/>
                            </a:schemeClr>
                          </a:solidFill>
                          <a:effectLst/>
                        </a:rPr>
                      </a:br>
                      <a:r>
                        <a:rPr lang="ru-RU" sz="1250" u="none" strike="noStrike" kern="1200" dirty="0">
                          <a:solidFill>
                            <a:schemeClr val="accent3">
                              <a:lumMod val="50000"/>
                            </a:schemeClr>
                          </a:solidFill>
                          <a:effectLst/>
                        </a:rPr>
                        <a:t>2025 г.</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Изменения к предыдущему году, %</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Удельный вес в общей сумме расходов</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0"/>
                  </a:ext>
                </a:extLst>
              </a:tr>
              <a:tr h="552310">
                <a:tc>
                  <a:txBody>
                    <a:bodyPr/>
                    <a:lstStyle/>
                    <a:p>
                      <a:pPr algn="l" fontAlgn="t"/>
                      <a:r>
                        <a:rPr lang="ru-RU" sz="1300" u="none" strike="noStrike" dirty="0">
                          <a:solidFill>
                            <a:schemeClr val="accent3">
                              <a:lumMod val="50000"/>
                            </a:schemeClr>
                          </a:solidFill>
                          <a:effectLst/>
                        </a:rPr>
                        <a:t>«Управление муниципальным имуществом»</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300" u="none" strike="noStrike" dirty="0">
                          <a:solidFill>
                            <a:schemeClr val="accent3">
                              <a:lumMod val="50000"/>
                            </a:schemeClr>
                          </a:solidFill>
                          <a:effectLst/>
                        </a:rPr>
                        <a:t>58 329,3</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68 329,6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117,1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2,6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9"/>
                  </a:ext>
                </a:extLst>
              </a:tr>
              <a:tr h="552310">
                <a:tc>
                  <a:txBody>
                    <a:bodyPr/>
                    <a:lstStyle/>
                    <a:p>
                      <a:pPr algn="l" fontAlgn="t"/>
                      <a:r>
                        <a:rPr lang="ru-RU" sz="1300" u="none" strike="noStrike" dirty="0">
                          <a:solidFill>
                            <a:schemeClr val="accent3">
                              <a:lumMod val="50000"/>
                            </a:schemeClr>
                          </a:solidFill>
                          <a:effectLst/>
                        </a:rPr>
                        <a:t>«Содействие развитию муниципальных образований и местного самоуправления»</a:t>
                      </a:r>
                      <a:endParaRPr lang="ru-RU" sz="1300" b="0" i="0" u="none" strike="noStrike" dirty="0">
                        <a:solidFill>
                          <a:schemeClr val="accent3">
                            <a:lumMod val="50000"/>
                          </a:schemeClr>
                        </a:solidFill>
                        <a:effectLst/>
                        <a:latin typeface="+mn-lt"/>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538 756,5</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681 765,0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126,5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26,0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1"/>
                  </a:ext>
                </a:extLst>
              </a:tr>
              <a:tr h="1022640">
                <a:tc>
                  <a:txBody>
                    <a:bodyPr/>
                    <a:lstStyle/>
                    <a:p>
                      <a:pPr algn="l" fontAlgn="t"/>
                      <a:r>
                        <a:rPr lang="ru-RU" sz="1300" u="none" strike="noStrike" dirty="0">
                          <a:solidFill>
                            <a:schemeClr val="accent3">
                              <a:lumMod val="50000"/>
                            </a:schemeClr>
                          </a:solidFill>
                          <a:effectLst/>
                        </a:rPr>
                        <a:t>«Управление муниципальными финансами, повышение устойчивости бюджетов муниципальных образований Павловского муниципального района Воронежской области»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125 876,2</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137 368,4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109,1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2"/>
                  </a:ext>
                </a:extLst>
              </a:tr>
              <a:tr h="293130">
                <a:tc>
                  <a:txBody>
                    <a:bodyPr/>
                    <a:lstStyle/>
                    <a:p>
                      <a:pPr algn="l" fontAlgn="t"/>
                      <a:r>
                        <a:rPr lang="ru-RU" sz="1300" u="none" strike="noStrike" dirty="0">
                          <a:solidFill>
                            <a:schemeClr val="accent3">
                              <a:lumMod val="50000"/>
                            </a:schemeClr>
                          </a:solidFill>
                          <a:effectLst/>
                        </a:rPr>
                        <a:t>«Развитие физической культуры и спорта»</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35 952,2</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86 122,8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239,5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3,3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3"/>
                  </a:ext>
                </a:extLst>
              </a:tr>
              <a:tr h="575404">
                <a:tc>
                  <a:txBody>
                    <a:bodyPr/>
                    <a:lstStyle/>
                    <a:p>
                      <a:pPr algn="l" fontAlgn="t"/>
                      <a:r>
                        <a:rPr lang="ru-RU" sz="1300" u="none" strike="noStrike" dirty="0">
                          <a:solidFill>
                            <a:schemeClr val="accent3">
                              <a:lumMod val="50000"/>
                            </a:schemeClr>
                          </a:solidFill>
                          <a:effectLst/>
                        </a:rPr>
                        <a:t>«Социализация детей-сирот и детей, нуждающихся в особой защите</a:t>
                      </a:r>
                      <a:r>
                        <a:rPr lang="ru-RU" sz="1300" u="none" strike="noStrike" baseline="0" dirty="0">
                          <a:solidFill>
                            <a:schemeClr val="accent3">
                              <a:lumMod val="50000"/>
                            </a:schemeClr>
                          </a:solidFill>
                          <a:effectLst/>
                        </a:rPr>
                        <a:t> государства</a:t>
                      </a: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36 423,0</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38 380,0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105,4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4"/>
                  </a:ext>
                </a:extLst>
              </a:tr>
              <a:tr h="441465">
                <a:tc>
                  <a:txBody>
                    <a:bodyPr/>
                    <a:lstStyle/>
                    <a:p>
                      <a:pPr algn="l" fontAlgn="t"/>
                      <a:r>
                        <a:rPr lang="ru-RU" sz="1300" u="none" strike="noStrike" dirty="0">
                          <a:solidFill>
                            <a:schemeClr val="accent3">
                              <a:lumMod val="50000"/>
                            </a:schemeClr>
                          </a:solidFill>
                          <a:effectLst/>
                        </a:rPr>
                        <a:t>«Развитие молодежной политики»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4 3651,1</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4 695,2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107,9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5"/>
                  </a:ext>
                </a:extLst>
              </a:tr>
              <a:tr h="480085">
                <a:tc>
                  <a:txBody>
                    <a:bodyPr/>
                    <a:lstStyle/>
                    <a:p>
                      <a:pPr algn="l" fontAlgn="t"/>
                      <a:r>
                        <a:rPr lang="ru-RU" sz="1300" u="none" strike="noStrike" dirty="0">
                          <a:solidFill>
                            <a:schemeClr val="accent3">
                              <a:lumMod val="50000"/>
                            </a:schemeClr>
                          </a:solidFill>
                          <a:effectLst/>
                        </a:rPr>
                        <a:t>«Охрана окружающей среды и природные ресурсы»</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6 345,9</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14 603,2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230,1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6"/>
                  </a:ext>
                </a:extLst>
              </a:tr>
              <a:tr h="646470">
                <a:tc>
                  <a:txBody>
                    <a:bodyPr/>
                    <a:lstStyle/>
                    <a:p>
                      <a:pPr algn="l" fontAlgn="b"/>
                      <a:r>
                        <a:rPr lang="ru-RU" sz="1300" u="none" strike="noStrike" dirty="0">
                          <a:solidFill>
                            <a:schemeClr val="accent3">
                              <a:lumMod val="50000"/>
                            </a:schemeClr>
                          </a:solidFill>
                          <a:effectLst/>
                        </a:rPr>
                        <a:t>Непрограммные расходы бюджета Павловского муниципального района Воронежской области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43 043,1</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57 779,6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134,2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0" u="none" strike="noStrike" kern="1200" dirty="0">
                          <a:solidFill>
                            <a:schemeClr val="accent3">
                              <a:lumMod val="50000"/>
                            </a:schemeClr>
                          </a:solidFill>
                          <a:effectLst/>
                          <a:latin typeface="+mn-lt"/>
                          <a:ea typeface="+mn-ea"/>
                          <a:cs typeface="+mn-cs"/>
                        </a:rPr>
                        <a:t>2,2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7"/>
                  </a:ext>
                </a:extLst>
              </a:tr>
              <a:tr h="575404">
                <a:tc>
                  <a:txBody>
                    <a:bodyPr/>
                    <a:lstStyle/>
                    <a:p>
                      <a:pPr algn="l" fontAlgn="b"/>
                      <a:r>
                        <a:rPr lang="ru-RU" sz="1400" b="1" u="none" strike="noStrike" dirty="0">
                          <a:solidFill>
                            <a:schemeClr val="accent3">
                              <a:lumMod val="50000"/>
                            </a:schemeClr>
                          </a:solidFill>
                          <a:effectLst/>
                        </a:rPr>
                        <a:t>ИТОГО</a:t>
                      </a:r>
                      <a:endParaRPr lang="ru-RU" sz="1400" b="1" i="1"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2 093 605,6</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1" u="none" strike="noStrike" kern="1200" dirty="0">
                          <a:solidFill>
                            <a:schemeClr val="accent3">
                              <a:lumMod val="50000"/>
                            </a:schemeClr>
                          </a:solidFill>
                          <a:effectLst/>
                          <a:latin typeface="+mn-lt"/>
                          <a:ea typeface="+mn-ea"/>
                          <a:cs typeface="+mn-cs"/>
                        </a:rPr>
                        <a:t>2 619 180,4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1" u="none" strike="noStrike" kern="1200" dirty="0">
                          <a:solidFill>
                            <a:schemeClr val="accent3">
                              <a:lumMod val="50000"/>
                            </a:schemeClr>
                          </a:solidFill>
                          <a:effectLst/>
                          <a:latin typeface="+mn-lt"/>
                          <a:ea typeface="+mn-ea"/>
                          <a:cs typeface="+mn-cs"/>
                        </a:rPr>
                        <a:t>125,1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kumimoji="0" lang="ru-RU" sz="1300" b="1" u="none" strike="noStrike" kern="1200" dirty="0">
                          <a:solidFill>
                            <a:schemeClr val="accent3">
                              <a:lumMod val="50000"/>
                            </a:schemeClr>
                          </a:solidFill>
                          <a:effectLst/>
                          <a:latin typeface="+mn-lt"/>
                          <a:ea typeface="+mn-ea"/>
                          <a:cs typeface="+mn-cs"/>
                        </a:rPr>
                        <a:t>100,0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3929242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08720"/>
            <a:ext cx="8712968" cy="1031051"/>
          </a:xfrm>
          <a:prstGeom prst="rect">
            <a:avLst/>
          </a:prstGeom>
        </p:spPr>
        <p:txBody>
          <a:bodyPr wrap="square">
            <a:spAutoFit/>
          </a:bodyPr>
          <a:lstStyle/>
          <a:p>
            <a:pPr algn="just"/>
            <a:r>
              <a:rPr lang="ru-RU" sz="1600" dirty="0">
                <a:solidFill>
                  <a:schemeClr val="accent6">
                    <a:lumMod val="75000"/>
                  </a:schemeClr>
                </a:solidFill>
              </a:rPr>
              <a:t>       </a:t>
            </a:r>
            <a:r>
              <a:rPr lang="ru-RU" sz="1500" dirty="0">
                <a:solidFill>
                  <a:schemeClr val="accent4">
                    <a:lumMod val="50000"/>
                  </a:schemeClr>
                </a:solidFill>
              </a:rPr>
              <a:t>Как и в предыдущие годы на территории Павловского муниципального района Воронежской области планируется реализация приоритетных национальных проектов.  В бюджете на 2025 год предусмотрены ассигнования за счет средств федерального, областного и местного бюджетов на финансирование следующих региональных проектов:</a:t>
            </a:r>
          </a:p>
        </p:txBody>
      </p:sp>
      <p:graphicFrame>
        <p:nvGraphicFramePr>
          <p:cNvPr id="17" name="Схема 16"/>
          <p:cNvGraphicFramePr/>
          <p:nvPr>
            <p:extLst>
              <p:ext uri="{D42A27DB-BD31-4B8C-83A1-F6EECF244321}">
                <p14:modId xmlns:p14="http://schemas.microsoft.com/office/powerpoint/2010/main" val="4245975821"/>
              </p:ext>
            </p:extLst>
          </p:nvPr>
        </p:nvGraphicFramePr>
        <p:xfrm>
          <a:off x="179512" y="2060848"/>
          <a:ext cx="8784976" cy="9361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Объект 3"/>
          <p:cNvSpPr txBox="1">
            <a:spLocks/>
          </p:cNvSpPr>
          <p:nvPr/>
        </p:nvSpPr>
        <p:spPr>
          <a:xfrm>
            <a:off x="539552" y="404664"/>
            <a:ext cx="6336704" cy="576064"/>
          </a:xfrm>
          <a:prstGeom prst="rect">
            <a:avLst/>
          </a:prstGeom>
        </p:spPr>
        <p:txBody>
          <a:bodyPr/>
          <a:lst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a:lstStyle>
          <a:p>
            <a:pPr marL="45720" indent="0" algn="ctr">
              <a:buFontTx/>
              <a:buNone/>
            </a:pPr>
            <a:r>
              <a:rPr lang="ru-RU" sz="2000" b="1" dirty="0">
                <a:solidFill>
                  <a:schemeClr val="accent3">
                    <a:lumMod val="50000"/>
                  </a:schemeClr>
                </a:solidFill>
              </a:rPr>
              <a:t>Национальные проекты</a:t>
            </a:r>
          </a:p>
        </p:txBody>
      </p:sp>
      <p:pic>
        <p:nvPicPr>
          <p:cNvPr id="1027" name="Picture 3" descr="C:\Users\plan2\Desktop\для подготовки бюджета для граждан\картинки\national_projects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16216" y="260648"/>
            <a:ext cx="2168825" cy="758105"/>
          </a:xfrm>
          <a:prstGeom prst="rect">
            <a:avLst/>
          </a:prstGeom>
          <a:ln>
            <a:noFill/>
          </a:ln>
          <a:effectLst>
            <a:softEdge rad="112500"/>
          </a:effectLst>
        </p:spPr>
      </p:pic>
      <p:grpSp>
        <p:nvGrpSpPr>
          <p:cNvPr id="8" name="Группа 7"/>
          <p:cNvGrpSpPr/>
          <p:nvPr/>
        </p:nvGrpSpPr>
        <p:grpSpPr>
          <a:xfrm>
            <a:off x="179512" y="4437112"/>
            <a:ext cx="8784976" cy="1946007"/>
            <a:chOff x="-214793" y="2363642"/>
            <a:chExt cx="8351697" cy="1596414"/>
          </a:xfrm>
          <a:scene3d>
            <a:camera prst="orthographicFront"/>
            <a:lightRig rig="flat" dir="t"/>
          </a:scene3d>
        </p:grpSpPr>
        <p:sp>
          <p:nvSpPr>
            <p:cNvPr id="9" name="Скругленный прямоугольник 8"/>
            <p:cNvSpPr/>
            <p:nvPr/>
          </p:nvSpPr>
          <p:spPr>
            <a:xfrm>
              <a:off x="-214793" y="2363642"/>
              <a:ext cx="8351697" cy="1596414"/>
            </a:xfrm>
            <a:prstGeom prst="roundRect">
              <a:avLst/>
            </a:prstGeom>
            <a:sp3d prstMaterial="dkEdge">
              <a:bevelT w="8200" h="38100"/>
            </a:sp3d>
          </p:spPr>
          <p:style>
            <a:lnRef idx="1">
              <a:schemeClr val="accent3"/>
            </a:lnRef>
            <a:fillRef idx="2">
              <a:schemeClr val="accent3"/>
            </a:fillRef>
            <a:effectRef idx="1">
              <a:schemeClr val="accent3"/>
            </a:effectRef>
            <a:fontRef idx="minor">
              <a:schemeClr val="dk1"/>
            </a:fontRef>
          </p:style>
        </p:sp>
        <p:sp>
          <p:nvSpPr>
            <p:cNvPr id="10" name="Скругленный прямоугольник 4"/>
            <p:cNvSpPr/>
            <p:nvPr/>
          </p:nvSpPr>
          <p:spPr>
            <a:xfrm>
              <a:off x="-144016" y="2363642"/>
              <a:ext cx="8208912" cy="147680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1600" b="1" u="sng" kern="1200" dirty="0">
                  <a:solidFill>
                    <a:schemeClr val="accent3">
                      <a:lumMod val="50000"/>
                    </a:schemeClr>
                  </a:solidFill>
                </a:rPr>
                <a:t>«Педагоги и наставники»</a:t>
              </a:r>
            </a:p>
            <a:p>
              <a:pPr lvl="0" algn="ctr" defTabSz="889000">
                <a:lnSpc>
                  <a:spcPct val="90000"/>
                </a:lnSpc>
                <a:spcBef>
                  <a:spcPct val="0"/>
                </a:spcBef>
                <a:spcAft>
                  <a:spcPct val="35000"/>
                </a:spcAft>
              </a:pPr>
              <a:r>
                <a:rPr lang="ru-RU" sz="1300" dirty="0">
                  <a:solidFill>
                    <a:schemeClr val="accent3">
                      <a:lumMod val="50000"/>
                    </a:schemeClr>
                  </a:solidFill>
                </a:rPr>
                <a:t>1) планируются расходы на 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a:t>
              </a:r>
              <a:endParaRPr lang="ru-RU" sz="1300" b="1" dirty="0">
                <a:solidFill>
                  <a:schemeClr val="accent3">
                    <a:lumMod val="50000"/>
                  </a:schemeClr>
                </a:solidFill>
              </a:endParaRPr>
            </a:p>
            <a:p>
              <a:pPr lvl="0" algn="ctr" defTabSz="889000">
                <a:lnSpc>
                  <a:spcPct val="90000"/>
                </a:lnSpc>
                <a:spcBef>
                  <a:spcPct val="0"/>
                </a:spcBef>
                <a:spcAft>
                  <a:spcPct val="35000"/>
                </a:spcAft>
              </a:pPr>
              <a:r>
                <a:rPr lang="ru-RU" sz="1400" b="1" kern="1200" dirty="0">
                  <a:solidFill>
                    <a:schemeClr val="accent3">
                      <a:lumMod val="50000"/>
                    </a:schemeClr>
                  </a:solidFill>
                </a:rPr>
                <a:t>в сумме 3 616,8 тыс. рублей</a:t>
              </a:r>
              <a:r>
                <a:rPr lang="ru-RU" sz="1300" b="1" kern="1200" dirty="0">
                  <a:solidFill>
                    <a:schemeClr val="accent3">
                      <a:lumMod val="50000"/>
                    </a:schemeClr>
                  </a:solidFill>
                </a:rPr>
                <a:t>.</a:t>
              </a:r>
            </a:p>
            <a:p>
              <a:pPr lvl="0" algn="ctr" defTabSz="889000">
                <a:lnSpc>
                  <a:spcPct val="90000"/>
                </a:lnSpc>
                <a:spcBef>
                  <a:spcPct val="0"/>
                </a:spcBef>
                <a:spcAft>
                  <a:spcPct val="35000"/>
                </a:spcAft>
              </a:pPr>
              <a:r>
                <a:rPr lang="ru-RU" sz="1300" dirty="0">
                  <a:solidFill>
                    <a:schemeClr val="accent3">
                      <a:lumMod val="50000"/>
                    </a:schemeClr>
                  </a:solidFill>
                </a:rPr>
                <a:t>2) планируются расходы на ежемесячное денежное вознаграждение за классное руководство педагогическим работникам государственных и муниципальных общеобразовательных организациях</a:t>
              </a:r>
            </a:p>
            <a:p>
              <a:pPr lvl="0" algn="ctr" defTabSz="889000">
                <a:lnSpc>
                  <a:spcPct val="90000"/>
                </a:lnSpc>
                <a:spcBef>
                  <a:spcPct val="0"/>
                </a:spcBef>
                <a:spcAft>
                  <a:spcPct val="35000"/>
                </a:spcAft>
              </a:pPr>
              <a:r>
                <a:rPr lang="ru-RU" sz="1400" b="1" kern="1200" dirty="0">
                  <a:solidFill>
                    <a:schemeClr val="accent3">
                      <a:lumMod val="50000"/>
                    </a:schemeClr>
                  </a:solidFill>
                </a:rPr>
                <a:t>в сумме 46 403,3 тыс.рублей.</a:t>
              </a:r>
            </a:p>
          </p:txBody>
        </p:sp>
      </p:grpSp>
      <p:grpSp>
        <p:nvGrpSpPr>
          <p:cNvPr id="12" name="Группа 11"/>
          <p:cNvGrpSpPr/>
          <p:nvPr/>
        </p:nvGrpSpPr>
        <p:grpSpPr>
          <a:xfrm>
            <a:off x="179512" y="3284984"/>
            <a:ext cx="8784976" cy="935188"/>
            <a:chOff x="0" y="914"/>
            <a:chExt cx="8155708" cy="935188"/>
          </a:xfrm>
          <a:scene3d>
            <a:camera prst="orthographicFront"/>
            <a:lightRig rig="flat" dir="t"/>
          </a:scene3d>
        </p:grpSpPr>
        <p:sp>
          <p:nvSpPr>
            <p:cNvPr id="13" name="Скругленный прямоугольник 12"/>
            <p:cNvSpPr/>
            <p:nvPr/>
          </p:nvSpPr>
          <p:spPr>
            <a:xfrm>
              <a:off x="0" y="914"/>
              <a:ext cx="8132441" cy="935188"/>
            </a:xfrm>
            <a:prstGeom prst="roundRect">
              <a:avLst/>
            </a:prstGeom>
            <a:sp3d prstMaterial="dkEdge">
              <a:bevelT w="8200" h="38100"/>
            </a:sp3d>
          </p:spPr>
          <p:style>
            <a:lnRef idx="1">
              <a:schemeClr val="accent3"/>
            </a:lnRef>
            <a:fillRef idx="2">
              <a:schemeClr val="accent3"/>
            </a:fillRef>
            <a:effectRef idx="1">
              <a:schemeClr val="accent3"/>
            </a:effectRef>
            <a:fontRef idx="minor">
              <a:schemeClr val="dk1"/>
            </a:fontRef>
          </p:style>
        </p:sp>
        <p:sp>
          <p:nvSpPr>
            <p:cNvPr id="14" name="Скругленный прямоугольник 4"/>
            <p:cNvSpPr/>
            <p:nvPr/>
          </p:nvSpPr>
          <p:spPr>
            <a:xfrm>
              <a:off x="45652" y="46566"/>
              <a:ext cx="8110056" cy="84388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b="1" u="sng" kern="1200" dirty="0">
                  <a:solidFill>
                    <a:schemeClr val="accent3">
                      <a:lumMod val="50000"/>
                    </a:schemeClr>
                  </a:solidFill>
                </a:rPr>
                <a:t>«Всё лучшее детям»</a:t>
              </a:r>
            </a:p>
            <a:p>
              <a:pPr lvl="0" algn="ctr" defTabSz="711200" rtl="0">
                <a:lnSpc>
                  <a:spcPct val="90000"/>
                </a:lnSpc>
                <a:spcBef>
                  <a:spcPct val="0"/>
                </a:spcBef>
                <a:spcAft>
                  <a:spcPct val="35000"/>
                </a:spcAft>
              </a:pPr>
              <a:r>
                <a:rPr lang="ru-RU" sz="1300" b="1" kern="1200" dirty="0">
                  <a:solidFill>
                    <a:schemeClr val="accent3">
                      <a:lumMod val="50000"/>
                    </a:schemeClr>
                  </a:solidFill>
                </a:rPr>
                <a:t> </a:t>
              </a:r>
              <a:r>
                <a:rPr lang="ru-RU" sz="1300" kern="1200" dirty="0">
                  <a:solidFill>
                    <a:schemeClr val="accent3">
                      <a:lumMod val="50000"/>
                    </a:schemeClr>
                  </a:solidFill>
                </a:rPr>
                <a:t>планируются расходы на мероприятия по модернизации школьных систем образования</a:t>
              </a:r>
            </a:p>
            <a:p>
              <a:pPr lvl="0" algn="ctr" defTabSz="711200" rtl="0">
                <a:lnSpc>
                  <a:spcPct val="90000"/>
                </a:lnSpc>
                <a:spcBef>
                  <a:spcPct val="0"/>
                </a:spcBef>
                <a:spcAft>
                  <a:spcPct val="35000"/>
                </a:spcAft>
              </a:pPr>
              <a:r>
                <a:rPr lang="ru-RU" sz="1400" b="1" kern="1200" dirty="0">
                  <a:solidFill>
                    <a:schemeClr val="accent3">
                      <a:lumMod val="50000"/>
                    </a:schemeClr>
                  </a:solidFill>
                </a:rPr>
                <a:t>в сумме 90 488,5 тыс. рублей.</a:t>
              </a:r>
            </a:p>
          </p:txBody>
        </p:sp>
      </p:grpSp>
    </p:spTree>
    <p:extLst>
      <p:ext uri="{BB962C8B-B14F-4D97-AF65-F5344CB8AC3E}">
        <p14:creationId xmlns:p14="http://schemas.microsoft.com/office/powerpoint/2010/main" val="5551398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13"/>
          <p:cNvGraphicFramePr>
            <a:graphicFrameLocks/>
          </p:cNvGraphicFramePr>
          <p:nvPr>
            <p:extLst>
              <p:ext uri="{D42A27DB-BD31-4B8C-83A1-F6EECF244321}">
                <p14:modId xmlns:p14="http://schemas.microsoft.com/office/powerpoint/2010/main" val="1466976058"/>
              </p:ext>
            </p:extLst>
          </p:nvPr>
        </p:nvGraphicFramePr>
        <p:xfrm>
          <a:off x="251520" y="980727"/>
          <a:ext cx="8352928" cy="4752529"/>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p:cNvSpPr/>
          <p:nvPr/>
        </p:nvSpPr>
        <p:spPr>
          <a:xfrm>
            <a:off x="179512" y="332656"/>
            <a:ext cx="8496944" cy="400110"/>
          </a:xfrm>
          <a:prstGeom prst="rect">
            <a:avLst/>
          </a:prstGeom>
        </p:spPr>
        <p:txBody>
          <a:bodyPr wrap="square">
            <a:spAutoFit/>
          </a:bodyPr>
          <a:lstStyle/>
          <a:p>
            <a:pPr marL="45720" indent="0" algn="ctr">
              <a:buNone/>
            </a:pPr>
            <a:r>
              <a:rPr lang="ru-RU" sz="2000" b="1" dirty="0">
                <a:solidFill>
                  <a:schemeClr val="accent3">
                    <a:lumMod val="50000"/>
                  </a:schemeClr>
                </a:solidFill>
              </a:rPr>
              <a:t>Финансирование </a:t>
            </a:r>
            <a:r>
              <a:rPr lang="en-US" sz="2000" b="1" dirty="0">
                <a:solidFill>
                  <a:schemeClr val="accent3">
                    <a:lumMod val="50000"/>
                  </a:schemeClr>
                </a:solidFill>
              </a:rPr>
              <a:t> </a:t>
            </a:r>
            <a:r>
              <a:rPr lang="ru-RU" sz="2000" b="1" dirty="0">
                <a:solidFill>
                  <a:schemeClr val="accent3">
                    <a:lumMod val="50000"/>
                  </a:schemeClr>
                </a:solidFill>
              </a:rPr>
              <a:t>отраслей </a:t>
            </a:r>
            <a:r>
              <a:rPr lang="en-US" sz="2000" b="1" dirty="0">
                <a:solidFill>
                  <a:schemeClr val="accent3">
                    <a:lumMod val="50000"/>
                  </a:schemeClr>
                </a:solidFill>
              </a:rPr>
              <a:t> </a:t>
            </a:r>
            <a:r>
              <a:rPr lang="ru-RU" sz="2000" b="1" dirty="0">
                <a:solidFill>
                  <a:schemeClr val="accent3">
                    <a:lumMod val="50000"/>
                  </a:schemeClr>
                </a:solidFill>
              </a:rPr>
              <a:t>социальной сферы на 2025 год</a:t>
            </a:r>
            <a:endParaRPr lang="ru-RU" sz="2000" dirty="0">
              <a:solidFill>
                <a:schemeClr val="accent3">
                  <a:lumMod val="50000"/>
                </a:schemeClr>
              </a:solidFill>
            </a:endParaRPr>
          </a:p>
        </p:txBody>
      </p:sp>
      <p:sp>
        <p:nvSpPr>
          <p:cNvPr id="4" name="Прямоугольник 3"/>
          <p:cNvSpPr/>
          <p:nvPr/>
        </p:nvSpPr>
        <p:spPr>
          <a:xfrm>
            <a:off x="251520" y="5877272"/>
            <a:ext cx="8352928" cy="615553"/>
          </a:xfrm>
          <a:prstGeom prst="rect">
            <a:avLst/>
          </a:prstGeom>
        </p:spPr>
        <p:txBody>
          <a:bodyPr wrap="square">
            <a:spAutoFit/>
          </a:bodyPr>
          <a:lstStyle/>
          <a:p>
            <a:pPr marL="45720" indent="0" algn="ctr">
              <a:buNone/>
            </a:pPr>
            <a:r>
              <a:rPr lang="ru-RU" sz="1600" b="1" dirty="0">
                <a:solidFill>
                  <a:schemeClr val="accent3">
                    <a:lumMod val="50000"/>
                  </a:schemeClr>
                </a:solidFill>
              </a:rPr>
              <a:t>ВСЕГО отрасли социальной сферы </a:t>
            </a:r>
          </a:p>
          <a:p>
            <a:pPr marL="45720" indent="0" algn="ctr">
              <a:buNone/>
            </a:pPr>
            <a:r>
              <a:rPr lang="ru-RU" sz="1600" b="1" dirty="0">
                <a:solidFill>
                  <a:schemeClr val="accent3">
                    <a:lumMod val="50000"/>
                  </a:schemeClr>
                </a:solidFill>
              </a:rPr>
              <a:t>1 613 737,4 тыс. руб. (61,6 %) всех расходов бюджета.</a:t>
            </a:r>
            <a:r>
              <a:rPr lang="ru-RU" b="1" dirty="0">
                <a:solidFill>
                  <a:schemeClr val="accent3">
                    <a:lumMod val="50000"/>
                  </a:schemeClr>
                </a:solidFill>
              </a:rPr>
              <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251520" y="260649"/>
            <a:ext cx="8568951" cy="1008111"/>
          </a:xfrm>
        </p:spPr>
        <p:txBody>
          <a:bodyPr>
            <a:noAutofit/>
          </a:bodyPr>
          <a:lstStyle/>
          <a:p>
            <a:pPr marL="45720" indent="0" algn="ctr">
              <a:buNone/>
            </a:pPr>
            <a:r>
              <a:rPr lang="ru-RU" sz="2000" b="1" dirty="0">
                <a:solidFill>
                  <a:schemeClr val="accent3">
                    <a:lumMod val="50000"/>
                  </a:schemeClr>
                </a:solidFill>
              </a:rPr>
              <a:t>Динамика роста средней заработной платы по отдельным категориям работников учреждений культуры и образования, руб.</a:t>
            </a:r>
          </a:p>
        </p:txBody>
      </p:sp>
      <p:graphicFrame>
        <p:nvGraphicFramePr>
          <p:cNvPr id="8" name="Объект 7"/>
          <p:cNvGraphicFramePr>
            <a:graphicFrameLocks noGrp="1"/>
          </p:cNvGraphicFramePr>
          <p:nvPr>
            <p:ph sz="quarter" idx="2"/>
            <p:extLst>
              <p:ext uri="{D42A27DB-BD31-4B8C-83A1-F6EECF244321}">
                <p14:modId xmlns:p14="http://schemas.microsoft.com/office/powerpoint/2010/main" val="217177242"/>
              </p:ext>
            </p:extLst>
          </p:nvPr>
        </p:nvGraphicFramePr>
        <p:xfrm>
          <a:off x="467544" y="1556792"/>
          <a:ext cx="8208912"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27513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179512" y="188640"/>
            <a:ext cx="8640960" cy="1296144"/>
          </a:xfrm>
        </p:spPr>
        <p:txBody>
          <a:bodyPr>
            <a:noAutofit/>
          </a:bodyPr>
          <a:lstStyle/>
          <a:p>
            <a:pPr marL="45720" indent="0" algn="ctr">
              <a:buNone/>
            </a:pPr>
            <a:r>
              <a:rPr lang="ru-RU" sz="2000" b="1" dirty="0">
                <a:solidFill>
                  <a:schemeClr val="accent3">
                    <a:lumMod val="50000"/>
                  </a:schemeClr>
                </a:solidFill>
              </a:rPr>
              <a:t>Бюджетные ассигнования на исполнение публичных нормативных обязательств Павловского муниципального района Воронежской области на 2025 год и на плановый период 2026 и 2027 годов </a:t>
            </a:r>
          </a:p>
        </p:txBody>
      </p:sp>
      <p:graphicFrame>
        <p:nvGraphicFramePr>
          <p:cNvPr id="9" name="Объект 8"/>
          <p:cNvGraphicFramePr>
            <a:graphicFrameLocks noGrp="1"/>
          </p:cNvGraphicFramePr>
          <p:nvPr>
            <p:ph sz="quarter" idx="2"/>
            <p:extLst>
              <p:ext uri="{D42A27DB-BD31-4B8C-83A1-F6EECF244321}">
                <p14:modId xmlns:p14="http://schemas.microsoft.com/office/powerpoint/2010/main" val="1160771924"/>
              </p:ext>
            </p:extLst>
          </p:nvPr>
        </p:nvGraphicFramePr>
        <p:xfrm>
          <a:off x="179512" y="1268759"/>
          <a:ext cx="8784976" cy="5328592"/>
        </p:xfrm>
        <a:graphic>
          <a:graphicData uri="http://schemas.openxmlformats.org/drawingml/2006/table">
            <a:tbl>
              <a:tblPr firstRow="1" bandRow="1">
                <a:tableStyleId>{69C7853C-536D-4A76-A0AE-DD22124D55A5}</a:tableStyleId>
              </a:tblPr>
              <a:tblGrid>
                <a:gridCol w="4752528">
                  <a:extLst>
                    <a:ext uri="{9D8B030D-6E8A-4147-A177-3AD203B41FA5}">
                      <a16:colId xmlns:a16="http://schemas.microsoft.com/office/drawing/2014/main" val="20000"/>
                    </a:ext>
                  </a:extLst>
                </a:gridCol>
                <a:gridCol w="1282368">
                  <a:extLst>
                    <a:ext uri="{9D8B030D-6E8A-4147-A177-3AD203B41FA5}">
                      <a16:colId xmlns:a16="http://schemas.microsoft.com/office/drawing/2014/main" val="20001"/>
                    </a:ext>
                  </a:extLst>
                </a:gridCol>
                <a:gridCol w="993084">
                  <a:extLst>
                    <a:ext uri="{9D8B030D-6E8A-4147-A177-3AD203B41FA5}">
                      <a16:colId xmlns:a16="http://schemas.microsoft.com/office/drawing/2014/main" val="20002"/>
                    </a:ext>
                  </a:extLst>
                </a:gridCol>
                <a:gridCol w="916694">
                  <a:extLst>
                    <a:ext uri="{9D8B030D-6E8A-4147-A177-3AD203B41FA5}">
                      <a16:colId xmlns:a16="http://schemas.microsoft.com/office/drawing/2014/main" val="20003"/>
                    </a:ext>
                  </a:extLst>
                </a:gridCol>
                <a:gridCol w="840302">
                  <a:extLst>
                    <a:ext uri="{9D8B030D-6E8A-4147-A177-3AD203B41FA5}">
                      <a16:colId xmlns:a16="http://schemas.microsoft.com/office/drawing/2014/main" val="20004"/>
                    </a:ext>
                  </a:extLst>
                </a:gridCol>
              </a:tblGrid>
              <a:tr h="307953">
                <a:tc rowSpan="2">
                  <a:txBody>
                    <a:bodyPr/>
                    <a:lstStyle/>
                    <a:p>
                      <a:pPr algn="ctr" fontAlgn="ctr"/>
                      <a:r>
                        <a:rPr lang="ru-RU" sz="1300" u="none" strike="noStrike" dirty="0">
                          <a:solidFill>
                            <a:schemeClr val="accent3">
                              <a:lumMod val="50000"/>
                            </a:schemeClr>
                          </a:solidFill>
                          <a:effectLst/>
                        </a:rPr>
                        <a:t>Наименование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rowSpan="2">
                  <a:txBody>
                    <a:bodyPr/>
                    <a:lstStyle/>
                    <a:p>
                      <a:pPr algn="ctr" fontAlgn="ctr"/>
                      <a:r>
                        <a:rPr lang="ru-RU" sz="1300" u="none" strike="noStrike" dirty="0">
                          <a:solidFill>
                            <a:schemeClr val="accent3">
                              <a:lumMod val="50000"/>
                            </a:schemeClr>
                          </a:solidFill>
                          <a:effectLst/>
                        </a:rPr>
                        <a:t>Утвержденный бюджет на  2024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gridSpan="3">
                  <a:txBody>
                    <a:bodyPr/>
                    <a:lstStyle/>
                    <a:p>
                      <a:pPr algn="ctr" fontAlgn="ctr"/>
                      <a:r>
                        <a:rPr lang="ru-RU" sz="1300" u="none" strike="noStrike" dirty="0">
                          <a:solidFill>
                            <a:schemeClr val="accent3">
                              <a:lumMod val="50000"/>
                            </a:schemeClr>
                          </a:solidFill>
                          <a:effectLst/>
                        </a:rPr>
                        <a:t>Проект бюджета на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593097">
                <a:tc vMerge="1">
                  <a:txBody>
                    <a:bodyPr/>
                    <a:lstStyle/>
                    <a:p>
                      <a:endParaRPr lang="ru-RU"/>
                    </a:p>
                  </a:txBody>
                  <a:tcPr/>
                </a:tc>
                <a:tc vMerge="1">
                  <a:txBody>
                    <a:bodyPr/>
                    <a:lstStyle/>
                    <a:p>
                      <a:endParaRPr lang="ru-RU"/>
                    </a:p>
                  </a:txBody>
                  <a:tcPr/>
                </a:tc>
                <a:tc>
                  <a:txBody>
                    <a:bodyPr/>
                    <a:lstStyle/>
                    <a:p>
                      <a:pPr algn="ctr" fontAlgn="ctr"/>
                      <a:r>
                        <a:rPr lang="ru-RU" sz="1300" u="none" strike="noStrike" dirty="0">
                          <a:solidFill>
                            <a:schemeClr val="accent3">
                              <a:lumMod val="50000"/>
                            </a:schemeClr>
                          </a:solidFill>
                          <a:effectLst/>
                        </a:rPr>
                        <a:t>2025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ctr"/>
                      <a:r>
                        <a:rPr lang="ru-RU" sz="1300" u="none" strike="noStrike" dirty="0">
                          <a:solidFill>
                            <a:schemeClr val="accent3">
                              <a:lumMod val="50000"/>
                            </a:schemeClr>
                          </a:solidFill>
                          <a:effectLst/>
                        </a:rPr>
                        <a:t>2026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ctr"/>
                      <a:r>
                        <a:rPr lang="ru-RU" sz="1300" u="none" strike="noStrike" dirty="0">
                          <a:solidFill>
                            <a:schemeClr val="accent3">
                              <a:lumMod val="50000"/>
                            </a:schemeClr>
                          </a:solidFill>
                          <a:effectLst/>
                        </a:rPr>
                        <a:t>2027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1"/>
                  </a:ext>
                </a:extLst>
              </a:tr>
              <a:tr h="1466509">
                <a:tc>
                  <a:txBody>
                    <a:bodyPr/>
                    <a:lstStyle/>
                    <a:p>
                      <a:pPr algn="l" fontAlgn="ctr"/>
                      <a:r>
                        <a:rPr lang="ru-RU" sz="1300" u="none" strike="noStrike" dirty="0">
                          <a:solidFill>
                            <a:schemeClr val="accent3">
                              <a:lumMod val="50000"/>
                            </a:schemeClr>
                          </a:solidFill>
                          <a:effectLst/>
                        </a:rPr>
                        <a:t>Компенсация,  выплачиваемая  родителям (законным представителям) в целях материальной поддержки воспитания и обучения детей, посещающих образовательные организации, реализующие образовательную программу дошкольного образования</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743,2</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745,4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775,2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806,1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2"/>
                  </a:ext>
                </a:extLst>
              </a:tr>
              <a:tr h="464389">
                <a:tc>
                  <a:txBody>
                    <a:bodyPr/>
                    <a:lstStyle/>
                    <a:p>
                      <a:pPr algn="l" fontAlgn="ctr"/>
                      <a:r>
                        <a:rPr lang="ru-RU" sz="1300" u="none" strike="noStrike" dirty="0">
                          <a:solidFill>
                            <a:schemeClr val="accent3">
                              <a:lumMod val="50000"/>
                            </a:schemeClr>
                          </a:solidFill>
                          <a:effectLst/>
                        </a:rPr>
                        <a:t>Оказание социальной поддержки отдельным категориям граждан</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1 470,0</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1 530,0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530,0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530,0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3"/>
                  </a:ext>
                </a:extLst>
              </a:tr>
              <a:tr h="464389">
                <a:tc>
                  <a:txBody>
                    <a:bodyPr/>
                    <a:lstStyle/>
                    <a:p>
                      <a:pPr algn="l" fontAlgn="ctr"/>
                      <a:r>
                        <a:rPr lang="ru-RU" sz="1300" u="none" strike="noStrike" dirty="0">
                          <a:solidFill>
                            <a:schemeClr val="accent3">
                              <a:lumMod val="50000"/>
                            </a:schemeClr>
                          </a:solidFill>
                          <a:effectLst/>
                        </a:rPr>
                        <a:t>Материальная поддержка Заслуженных работников РФ (доплаты)</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165,0</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180,0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180,0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180,0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4"/>
                  </a:ext>
                </a:extLst>
              </a:tr>
              <a:tr h="346876">
                <a:tc>
                  <a:txBody>
                    <a:bodyPr/>
                    <a:lstStyle/>
                    <a:p>
                      <a:pPr algn="l" fontAlgn="ctr"/>
                      <a:r>
                        <a:rPr lang="ru-RU" sz="1300" u="none" strike="noStrike" dirty="0">
                          <a:solidFill>
                            <a:schemeClr val="accent3">
                              <a:lumMod val="50000"/>
                            </a:schemeClr>
                          </a:solidFill>
                          <a:effectLst/>
                        </a:rPr>
                        <a:t>Обеспечение жильем молодых семей</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5 585,6</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5 544,0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3 451,8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3 462,9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5"/>
                  </a:ext>
                </a:extLst>
              </a:tr>
              <a:tr h="414001">
                <a:tc>
                  <a:txBody>
                    <a:bodyPr/>
                    <a:lstStyle/>
                    <a:p>
                      <a:pPr algn="l" fontAlgn="t"/>
                      <a:r>
                        <a:rPr lang="ru-RU" sz="1300" u="none" strike="noStrike" dirty="0">
                          <a:solidFill>
                            <a:schemeClr val="accent3">
                              <a:lumMod val="50000"/>
                            </a:schemeClr>
                          </a:solidFill>
                          <a:effectLst/>
                        </a:rPr>
                        <a:t>Выплаты приемной семье на содержание подопечных детей</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9 848,0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10 350,0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10 764,0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11 195,0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6"/>
                  </a:ext>
                </a:extLst>
              </a:tr>
              <a:tr h="396630">
                <a:tc>
                  <a:txBody>
                    <a:bodyPr/>
                    <a:lstStyle/>
                    <a:p>
                      <a:pPr algn="l" fontAlgn="t"/>
                      <a:r>
                        <a:rPr lang="ru-RU" sz="1300" u="none" strike="noStrike" dirty="0">
                          <a:solidFill>
                            <a:schemeClr val="accent3">
                              <a:lumMod val="50000"/>
                            </a:schemeClr>
                          </a:solidFill>
                          <a:effectLst/>
                        </a:rPr>
                        <a:t>Выплаты</a:t>
                      </a:r>
                      <a:r>
                        <a:rPr lang="ru-RU" sz="1300" u="none" strike="noStrike" baseline="0" dirty="0">
                          <a:solidFill>
                            <a:schemeClr val="accent3">
                              <a:lumMod val="50000"/>
                            </a:schemeClr>
                          </a:solidFill>
                          <a:effectLst/>
                        </a:rPr>
                        <a:t> </a:t>
                      </a:r>
                      <a:r>
                        <a:rPr lang="ru-RU" sz="1300" u="none" strike="noStrike" dirty="0">
                          <a:solidFill>
                            <a:schemeClr val="accent3">
                              <a:lumMod val="50000"/>
                            </a:schemeClr>
                          </a:solidFill>
                          <a:effectLst/>
                        </a:rPr>
                        <a:t>семьям опекунов на содержание подопечных детей</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16 157,0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16 981,0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17 660,0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18 367,0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7"/>
                  </a:ext>
                </a:extLst>
              </a:tr>
              <a:tr h="464389">
                <a:tc>
                  <a:txBody>
                    <a:bodyPr/>
                    <a:lstStyle/>
                    <a:p>
                      <a:pPr algn="l" fontAlgn="t"/>
                      <a:r>
                        <a:rPr lang="ru-RU" sz="1300" u="none" strike="noStrike" dirty="0">
                          <a:solidFill>
                            <a:schemeClr val="accent3">
                              <a:lumMod val="50000"/>
                            </a:schemeClr>
                          </a:solidFill>
                          <a:effectLst/>
                        </a:rPr>
                        <a:t>Выплаты вознаграждения, причитающегося приемному родителю</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7 607,0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7 995,0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8 315,0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0" u="none" strike="noStrike" kern="1200" dirty="0">
                          <a:solidFill>
                            <a:schemeClr val="accent3">
                              <a:lumMod val="50000"/>
                            </a:schemeClr>
                          </a:solidFill>
                          <a:effectLst/>
                          <a:latin typeface="+mn-lt"/>
                          <a:ea typeface="+mn-ea"/>
                          <a:cs typeface="+mn-cs"/>
                        </a:rPr>
                        <a:t>8 647,0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8"/>
                  </a:ext>
                </a:extLst>
              </a:tr>
              <a:tr h="410359">
                <a:tc>
                  <a:txBody>
                    <a:bodyPr/>
                    <a:lstStyle/>
                    <a:p>
                      <a:pPr algn="l" fontAlgn="ctr"/>
                      <a:r>
                        <a:rPr lang="ru-RU" sz="1200" b="1" u="none" strike="noStrike" dirty="0">
                          <a:solidFill>
                            <a:schemeClr val="accent3">
                              <a:lumMod val="50000"/>
                            </a:schemeClr>
                          </a:solidFill>
                          <a:effectLst/>
                        </a:rPr>
                        <a:t>ВСЕГО:</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kumimoji="0" lang="ru-RU" sz="1300" b="1" u="none" strike="noStrike" kern="1200" dirty="0">
                          <a:solidFill>
                            <a:schemeClr val="accent3">
                              <a:lumMod val="50000"/>
                            </a:schemeClr>
                          </a:solidFill>
                          <a:effectLst/>
                        </a:rPr>
                        <a:t>41 575,8</a:t>
                      </a:r>
                      <a:endParaRPr kumimoji="0" lang="ru-RU" sz="1300" b="1" i="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latin typeface="+mn-lt"/>
                          <a:ea typeface="+mn-ea"/>
                          <a:cs typeface="+mn-cs"/>
                        </a:rPr>
                        <a:t>43 325,4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latin typeface="+mn-lt"/>
                          <a:ea typeface="+mn-ea"/>
                          <a:cs typeface="+mn-cs"/>
                        </a:rPr>
                        <a:t>41 676,0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latin typeface="+mn-lt"/>
                          <a:ea typeface="+mn-ea"/>
                          <a:cs typeface="+mn-cs"/>
                        </a:rPr>
                        <a:t>43 188,0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4225610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476672"/>
            <a:ext cx="8352927" cy="864096"/>
          </a:xfrm>
        </p:spPr>
        <p:txBody>
          <a:bodyPr>
            <a:normAutofit/>
          </a:bodyPr>
          <a:lstStyle/>
          <a:p>
            <a:pPr marL="45720" indent="0" algn="ctr">
              <a:buNone/>
            </a:pPr>
            <a:r>
              <a:rPr lang="ru-RU" sz="2000" b="1" dirty="0">
                <a:solidFill>
                  <a:schemeClr val="accent3">
                    <a:lumMod val="50000"/>
                  </a:schemeClr>
                </a:solidFill>
              </a:rPr>
              <a:t>Межбюджетные трансферты – основной вид безвозмездных перечислений.</a:t>
            </a:r>
          </a:p>
        </p:txBody>
      </p:sp>
      <p:graphicFrame>
        <p:nvGraphicFramePr>
          <p:cNvPr id="7" name="Объект 6"/>
          <p:cNvGraphicFramePr>
            <a:graphicFrameLocks noGrp="1"/>
          </p:cNvGraphicFramePr>
          <p:nvPr>
            <p:ph sz="quarter" idx="2"/>
            <p:extLst>
              <p:ext uri="{D42A27DB-BD31-4B8C-83A1-F6EECF244321}">
                <p14:modId xmlns:p14="http://schemas.microsoft.com/office/powerpoint/2010/main" val="1478484257"/>
              </p:ext>
            </p:extLst>
          </p:nvPr>
        </p:nvGraphicFramePr>
        <p:xfrm>
          <a:off x="323528" y="2132856"/>
          <a:ext cx="8424936" cy="4326461"/>
        </p:xfrm>
        <a:graphic>
          <a:graphicData uri="http://schemas.openxmlformats.org/drawingml/2006/table">
            <a:tbl>
              <a:tblPr firstRow="1" bandRow="1">
                <a:tableStyleId>{69C7853C-536D-4A76-A0AE-DD22124D55A5}</a:tableStyleId>
              </a:tblPr>
              <a:tblGrid>
                <a:gridCol w="4193502">
                  <a:extLst>
                    <a:ext uri="{9D8B030D-6E8A-4147-A177-3AD203B41FA5}">
                      <a16:colId xmlns:a16="http://schemas.microsoft.com/office/drawing/2014/main" val="20000"/>
                    </a:ext>
                  </a:extLst>
                </a:gridCol>
                <a:gridCol w="4231434">
                  <a:extLst>
                    <a:ext uri="{9D8B030D-6E8A-4147-A177-3AD203B41FA5}">
                      <a16:colId xmlns:a16="http://schemas.microsoft.com/office/drawing/2014/main" val="20001"/>
                    </a:ext>
                  </a:extLst>
                </a:gridCol>
              </a:tblGrid>
              <a:tr h="705950">
                <a:tc>
                  <a:txBody>
                    <a:bodyPr/>
                    <a:lstStyle/>
                    <a:p>
                      <a:pPr algn="ctr"/>
                      <a:r>
                        <a:rPr lang="ru-RU" dirty="0">
                          <a:solidFill>
                            <a:schemeClr val="accent3">
                              <a:lumMod val="50000"/>
                            </a:schemeClr>
                          </a:solidFill>
                        </a:rPr>
                        <a:t>Виды межбюджетных трансфертов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pPr algn="ctr"/>
                      <a:r>
                        <a:rPr lang="ru-RU" dirty="0">
                          <a:solidFill>
                            <a:schemeClr val="accent3">
                              <a:lumMod val="50000"/>
                            </a:schemeClr>
                          </a:solidFill>
                        </a:rPr>
                        <a:t>Определение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0"/>
                  </a:ext>
                </a:extLst>
              </a:tr>
              <a:tr h="941431">
                <a:tc>
                  <a:txBody>
                    <a:bodyPr/>
                    <a:lstStyle/>
                    <a:p>
                      <a:r>
                        <a:rPr lang="ru-RU" sz="1600" dirty="0">
                          <a:solidFill>
                            <a:schemeClr val="accent3">
                              <a:lumMod val="50000"/>
                            </a:schemeClr>
                          </a:solidFill>
                        </a:rPr>
                        <a:t>Дотации (от лат. «</a:t>
                      </a:r>
                      <a:r>
                        <a:rPr lang="ru-RU" sz="1600" dirty="0" err="1">
                          <a:solidFill>
                            <a:schemeClr val="accent3">
                              <a:lumMod val="50000"/>
                            </a:schemeClr>
                          </a:solidFill>
                        </a:rPr>
                        <a:t>Dotatio</a:t>
                      </a:r>
                      <a:r>
                        <a:rPr lang="ru-RU" sz="1600" dirty="0">
                          <a:solidFill>
                            <a:schemeClr val="accent3">
                              <a:lumMod val="50000"/>
                            </a:schemeClr>
                          </a:solidFill>
                        </a:rPr>
                        <a:t>» - дар, пожертвование)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r>
                        <a:rPr lang="ru-RU" sz="1600" dirty="0">
                          <a:solidFill>
                            <a:schemeClr val="accent3">
                              <a:lumMod val="50000"/>
                            </a:schemeClr>
                          </a:solidFill>
                        </a:rPr>
                        <a:t>Предоставляются без определения конкретной цели их использования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1"/>
                  </a:ext>
                </a:extLst>
              </a:tr>
              <a:tr h="1368152">
                <a:tc>
                  <a:txBody>
                    <a:bodyPr/>
                    <a:lstStyle/>
                    <a:p>
                      <a:r>
                        <a:rPr lang="ru-RU" sz="1600" dirty="0">
                          <a:solidFill>
                            <a:schemeClr val="accent3">
                              <a:lumMod val="50000"/>
                            </a:schemeClr>
                          </a:solidFill>
                        </a:rPr>
                        <a:t>Субвенции (от лат. «</a:t>
                      </a:r>
                      <a:r>
                        <a:rPr lang="ru-RU" sz="1600" dirty="0" err="1">
                          <a:solidFill>
                            <a:schemeClr val="accent3">
                              <a:lumMod val="50000"/>
                            </a:schemeClr>
                          </a:solidFill>
                        </a:rPr>
                        <a:t>Subvenire</a:t>
                      </a:r>
                      <a:r>
                        <a:rPr lang="ru-RU" sz="1600" dirty="0">
                          <a:solidFill>
                            <a:schemeClr val="accent3">
                              <a:lumMod val="50000"/>
                            </a:schemeClr>
                          </a:solidFill>
                        </a:rPr>
                        <a:t>» - приходить на помощь)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r>
                        <a:rPr lang="ru-RU" sz="1600" dirty="0">
                          <a:solidFill>
                            <a:schemeClr val="accent3">
                              <a:lumMod val="50000"/>
                            </a:schemeClr>
                          </a:solidFill>
                        </a:rPr>
                        <a:t>Предоставляются на финансирование «переданных» другим публично-правовым образованиям полномочий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2"/>
                  </a:ext>
                </a:extLst>
              </a:tr>
              <a:tr h="1310928">
                <a:tc>
                  <a:txBody>
                    <a:bodyPr/>
                    <a:lstStyle/>
                    <a:p>
                      <a:r>
                        <a:rPr lang="ru-RU" sz="1600" dirty="0">
                          <a:solidFill>
                            <a:schemeClr val="accent3">
                              <a:lumMod val="50000"/>
                            </a:schemeClr>
                          </a:solidFill>
                        </a:rPr>
                        <a:t>Субсидии (от лат. «</a:t>
                      </a:r>
                      <a:r>
                        <a:rPr lang="ru-RU" sz="1600" dirty="0" err="1">
                          <a:solidFill>
                            <a:schemeClr val="accent3">
                              <a:lumMod val="50000"/>
                            </a:schemeClr>
                          </a:solidFill>
                        </a:rPr>
                        <a:t>Subsidium</a:t>
                      </a:r>
                      <a:r>
                        <a:rPr lang="ru-RU" sz="1600" dirty="0">
                          <a:solidFill>
                            <a:schemeClr val="accent3">
                              <a:lumMod val="50000"/>
                            </a:schemeClr>
                          </a:solidFill>
                        </a:rPr>
                        <a:t>» - поддержка)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r>
                        <a:rPr lang="ru-RU" sz="1600" dirty="0">
                          <a:solidFill>
                            <a:schemeClr val="accent3">
                              <a:lumMod val="50000"/>
                            </a:schemeClr>
                          </a:solidFill>
                        </a:rPr>
                        <a:t>Предоставляются на условиях долевого </a:t>
                      </a:r>
                      <a:r>
                        <a:rPr lang="ru-RU" sz="1600" dirty="0" err="1">
                          <a:solidFill>
                            <a:schemeClr val="accent3">
                              <a:lumMod val="50000"/>
                            </a:schemeClr>
                          </a:solidFill>
                        </a:rPr>
                        <a:t>софинансирования</a:t>
                      </a:r>
                      <a:r>
                        <a:rPr lang="ru-RU" sz="1600" dirty="0">
                          <a:solidFill>
                            <a:schemeClr val="accent3">
                              <a:lumMod val="50000"/>
                            </a:schemeClr>
                          </a:solidFill>
                        </a:rPr>
                        <a:t> расходов других бюджетов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3"/>
                  </a:ext>
                </a:extLst>
              </a:tr>
            </a:tbl>
          </a:graphicData>
        </a:graphic>
      </p:graphicFrame>
      <p:sp>
        <p:nvSpPr>
          <p:cNvPr id="3" name="Прямоугольник 2"/>
          <p:cNvSpPr/>
          <p:nvPr/>
        </p:nvSpPr>
        <p:spPr>
          <a:xfrm>
            <a:off x="611560" y="1484784"/>
            <a:ext cx="7992888" cy="553998"/>
          </a:xfrm>
          <a:prstGeom prst="rect">
            <a:avLst/>
          </a:prstGeom>
        </p:spPr>
        <p:txBody>
          <a:bodyPr wrap="square">
            <a:spAutoFit/>
          </a:bodyPr>
          <a:lstStyle/>
          <a:p>
            <a:pPr marL="45720" indent="0" algn="just">
              <a:buNone/>
            </a:pPr>
            <a:r>
              <a:rPr lang="ru-RU" sz="1500" b="1" i="1" u="sng" dirty="0">
                <a:solidFill>
                  <a:schemeClr val="accent4">
                    <a:lumMod val="50000"/>
                  </a:schemeClr>
                </a:solidFill>
              </a:rPr>
              <a:t>Межбюджетные трансферты</a:t>
            </a:r>
            <a:r>
              <a:rPr lang="ru-RU" sz="1500" b="1" i="1" dirty="0">
                <a:solidFill>
                  <a:schemeClr val="accent4">
                    <a:lumMod val="50000"/>
                  </a:schemeClr>
                </a:solidFill>
              </a:rPr>
              <a:t> </a:t>
            </a:r>
            <a:r>
              <a:rPr lang="ru-RU" sz="1500" dirty="0">
                <a:solidFill>
                  <a:schemeClr val="accent4">
                    <a:lumMod val="50000"/>
                  </a:schemeClr>
                </a:solidFill>
              </a:rPr>
              <a:t>– это денежные средства, перечисляемые из одного бюджета бюджетной системы Российской Федерации другому.</a:t>
            </a:r>
          </a:p>
        </p:txBody>
      </p:sp>
    </p:spTree>
    <p:extLst>
      <p:ext uri="{BB962C8B-B14F-4D97-AF65-F5344CB8AC3E}">
        <p14:creationId xmlns:p14="http://schemas.microsoft.com/office/powerpoint/2010/main" val="28324835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395536" y="260649"/>
            <a:ext cx="8496944" cy="792088"/>
          </a:xfrm>
        </p:spPr>
        <p:txBody>
          <a:bodyPr>
            <a:noAutofit/>
          </a:bodyPr>
          <a:lstStyle/>
          <a:p>
            <a:pPr marL="45720" indent="0" algn="ctr">
              <a:buNone/>
            </a:pPr>
            <a:r>
              <a:rPr lang="ru-RU" sz="2000" b="1" dirty="0">
                <a:solidFill>
                  <a:schemeClr val="accent3">
                    <a:lumMod val="50000"/>
                  </a:schemeClr>
                </a:solidFill>
              </a:rPr>
              <a:t>Распределение финансовой помощи на общее покрытие расходов поселений в 2025 году, тыс. рублей</a:t>
            </a:r>
          </a:p>
        </p:txBody>
      </p:sp>
      <p:graphicFrame>
        <p:nvGraphicFramePr>
          <p:cNvPr id="8" name="Объект 7"/>
          <p:cNvGraphicFramePr>
            <a:graphicFrameLocks noGrp="1"/>
          </p:cNvGraphicFramePr>
          <p:nvPr>
            <p:ph sz="quarter" idx="2"/>
            <p:extLst>
              <p:ext uri="{D42A27DB-BD31-4B8C-83A1-F6EECF244321}">
                <p14:modId xmlns:p14="http://schemas.microsoft.com/office/powerpoint/2010/main" val="3739224076"/>
              </p:ext>
            </p:extLst>
          </p:nvPr>
        </p:nvGraphicFramePr>
        <p:xfrm>
          <a:off x="179512" y="1052736"/>
          <a:ext cx="8784976" cy="5341494"/>
        </p:xfrm>
        <a:graphic>
          <a:graphicData uri="http://schemas.openxmlformats.org/drawingml/2006/table">
            <a:tbl>
              <a:tblPr firstRow="1" bandRow="1">
                <a:tableStyleId>{69C7853C-536D-4A76-A0AE-DD22124D55A5}</a:tableStyleId>
              </a:tblPr>
              <a:tblGrid>
                <a:gridCol w="3601840">
                  <a:extLst>
                    <a:ext uri="{9D8B030D-6E8A-4147-A177-3AD203B41FA5}">
                      <a16:colId xmlns:a16="http://schemas.microsoft.com/office/drawing/2014/main" val="20000"/>
                    </a:ext>
                  </a:extLst>
                </a:gridCol>
                <a:gridCol w="2203883">
                  <a:extLst>
                    <a:ext uri="{9D8B030D-6E8A-4147-A177-3AD203B41FA5}">
                      <a16:colId xmlns:a16="http://schemas.microsoft.com/office/drawing/2014/main" val="20001"/>
                    </a:ext>
                  </a:extLst>
                </a:gridCol>
                <a:gridCol w="2979253">
                  <a:extLst>
                    <a:ext uri="{9D8B030D-6E8A-4147-A177-3AD203B41FA5}">
                      <a16:colId xmlns:a16="http://schemas.microsoft.com/office/drawing/2014/main" val="20002"/>
                    </a:ext>
                  </a:extLst>
                </a:gridCol>
              </a:tblGrid>
              <a:tr h="810334">
                <a:tc>
                  <a:txBody>
                    <a:bodyPr/>
                    <a:lstStyle/>
                    <a:p>
                      <a:pPr algn="ctr" fontAlgn="ctr"/>
                      <a:r>
                        <a:rPr lang="ru-RU" sz="1300" u="none" strike="noStrike" dirty="0">
                          <a:solidFill>
                            <a:schemeClr val="accent3">
                              <a:lumMod val="50000"/>
                            </a:schemeClr>
                          </a:solidFill>
                          <a:effectLst/>
                        </a:rPr>
                        <a:t>Наименование поселения</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t"/>
                      <a:r>
                        <a:rPr lang="ru-RU" sz="1300" u="none" strike="noStrike" dirty="0">
                          <a:solidFill>
                            <a:schemeClr val="accent3">
                              <a:lumMod val="50000"/>
                            </a:schemeClr>
                          </a:solidFill>
                          <a:effectLst/>
                        </a:rPr>
                        <a:t>На выравнивание бюджетной  обеспеченности </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t" latinLnBrk="0" hangingPunct="1"/>
                      <a:r>
                        <a:rPr lang="ru-RU" sz="1300" u="none" strike="noStrike" kern="1200" dirty="0">
                          <a:solidFill>
                            <a:schemeClr val="accent3">
                              <a:lumMod val="50000"/>
                            </a:schemeClr>
                          </a:solidFill>
                          <a:effectLst/>
                        </a:rPr>
                        <a:t>Иные межбюджетные трансферты по обеспечению сбалансированности бюджетов поселений</a:t>
                      </a:r>
                      <a:endParaRPr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0"/>
                  </a:ext>
                </a:extLst>
              </a:tr>
              <a:tr h="270019">
                <a:tc>
                  <a:txBody>
                    <a:bodyPr/>
                    <a:lstStyle/>
                    <a:p>
                      <a:pPr algn="l" fontAlgn="b"/>
                      <a:r>
                        <a:rPr lang="ru-RU" sz="1300" u="none" strike="noStrike" dirty="0">
                          <a:solidFill>
                            <a:schemeClr val="accent3">
                              <a:lumMod val="50000"/>
                            </a:schemeClr>
                          </a:solidFill>
                          <a:effectLst/>
                        </a:rPr>
                        <a:t>Александровское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1 130,9</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4 047,9</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1"/>
                  </a:ext>
                </a:extLst>
              </a:tr>
              <a:tr h="270019">
                <a:tc>
                  <a:txBody>
                    <a:bodyPr/>
                    <a:lstStyle/>
                    <a:p>
                      <a:pPr algn="l" fontAlgn="b"/>
                      <a:r>
                        <a:rPr lang="ru-RU" sz="1300" u="none" strike="noStrike" dirty="0">
                          <a:solidFill>
                            <a:schemeClr val="accent3">
                              <a:lumMod val="50000"/>
                            </a:schemeClr>
                          </a:solidFill>
                          <a:effectLst/>
                        </a:rPr>
                        <a:t>Александро-Донское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t"/>
                      <a:r>
                        <a:rPr lang="ru-RU" sz="1300" u="none" strike="noStrike" dirty="0">
                          <a:solidFill>
                            <a:schemeClr val="accent3">
                              <a:lumMod val="50000"/>
                            </a:schemeClr>
                          </a:solidFill>
                          <a:effectLst/>
                        </a:rPr>
                        <a:t>1 424,3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b="0" i="0" u="none" strike="noStrike" kern="1200" dirty="0">
                          <a:solidFill>
                            <a:schemeClr val="accent3">
                              <a:lumMod val="50000"/>
                            </a:schemeClr>
                          </a:solidFill>
                          <a:effectLst/>
                          <a:latin typeface="+mn-lt"/>
                          <a:ea typeface="+mn-ea"/>
                          <a:cs typeface="+mn-cs"/>
                        </a:rPr>
                        <a:t>8</a:t>
                      </a:r>
                      <a:r>
                        <a:rPr lang="ru-RU" sz="1300" b="0" i="0" u="none" strike="noStrike" kern="1200" baseline="0" dirty="0">
                          <a:solidFill>
                            <a:schemeClr val="accent3">
                              <a:lumMod val="50000"/>
                            </a:schemeClr>
                          </a:solidFill>
                          <a:effectLst/>
                          <a:latin typeface="+mn-lt"/>
                          <a:ea typeface="+mn-ea"/>
                          <a:cs typeface="+mn-cs"/>
                        </a:rPr>
                        <a:t> 108,3</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2"/>
                  </a:ext>
                </a:extLst>
              </a:tr>
              <a:tr h="270019">
                <a:tc>
                  <a:txBody>
                    <a:bodyPr/>
                    <a:lstStyle/>
                    <a:p>
                      <a:pPr algn="l" fontAlgn="b"/>
                      <a:r>
                        <a:rPr lang="ru-RU" sz="1300" u="none" strike="noStrike" dirty="0" err="1">
                          <a:solidFill>
                            <a:schemeClr val="accent3">
                              <a:lumMod val="50000"/>
                            </a:schemeClr>
                          </a:solidFill>
                          <a:effectLst/>
                        </a:rPr>
                        <a:t>Воронцовское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6 150,6</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6 025,1</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3"/>
                  </a:ext>
                </a:extLst>
              </a:tr>
              <a:tr h="270019">
                <a:tc>
                  <a:txBody>
                    <a:bodyPr/>
                    <a:lstStyle/>
                    <a:p>
                      <a:pPr algn="l" fontAlgn="b"/>
                      <a:r>
                        <a:rPr lang="ru-RU" sz="1300" u="none" strike="noStrike" dirty="0" err="1">
                          <a:solidFill>
                            <a:schemeClr val="accent3">
                              <a:lumMod val="50000"/>
                            </a:schemeClr>
                          </a:solidFill>
                          <a:effectLst/>
                        </a:rPr>
                        <a:t>Гаврильское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1 339,5</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4 665,3</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4"/>
                  </a:ext>
                </a:extLst>
              </a:tr>
              <a:tr h="270019">
                <a:tc>
                  <a:txBody>
                    <a:bodyPr/>
                    <a:lstStyle/>
                    <a:p>
                      <a:pPr algn="l" fontAlgn="b"/>
                      <a:r>
                        <a:rPr lang="ru-RU" sz="1300" u="none" strike="noStrike" dirty="0" err="1">
                          <a:solidFill>
                            <a:schemeClr val="accent3">
                              <a:lumMod val="50000"/>
                            </a:schemeClr>
                          </a:solidFill>
                          <a:effectLst/>
                        </a:rPr>
                        <a:t>Елизаветовское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588,7</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0,0</a:t>
                      </a:r>
                      <a:endParaRPr lang="en-US" sz="1300" b="1" i="0" u="none" strike="noStrike" kern="1200" dirty="0">
                        <a:solidFill>
                          <a:schemeClr val="accent3">
                            <a:lumMod val="50000"/>
                          </a:schemeClr>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5"/>
                  </a:ext>
                </a:extLst>
              </a:tr>
              <a:tr h="270019">
                <a:tc>
                  <a:txBody>
                    <a:bodyPr/>
                    <a:lstStyle/>
                    <a:p>
                      <a:pPr algn="l" fontAlgn="b"/>
                      <a:r>
                        <a:rPr lang="ru-RU" sz="1300" u="none" strike="noStrike" dirty="0" err="1">
                          <a:solidFill>
                            <a:schemeClr val="accent3">
                              <a:lumMod val="50000"/>
                            </a:schemeClr>
                          </a:solidFill>
                          <a:effectLst/>
                        </a:rPr>
                        <a:t>Ерышевское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1 645,7</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3 829,4</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6"/>
                  </a:ext>
                </a:extLst>
              </a:tr>
              <a:tr h="270019">
                <a:tc>
                  <a:txBody>
                    <a:bodyPr/>
                    <a:lstStyle/>
                    <a:p>
                      <a:pPr algn="l" fontAlgn="b"/>
                      <a:r>
                        <a:rPr lang="ru-RU" sz="1300" u="none" strike="noStrike" dirty="0" err="1">
                          <a:solidFill>
                            <a:schemeClr val="accent3">
                              <a:lumMod val="50000"/>
                            </a:schemeClr>
                          </a:solidFill>
                          <a:effectLst/>
                        </a:rPr>
                        <a:t>Казинское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1 008,3</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0,0</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7"/>
                  </a:ext>
                </a:extLst>
              </a:tr>
              <a:tr h="270019">
                <a:tc>
                  <a:txBody>
                    <a:bodyPr/>
                    <a:lstStyle/>
                    <a:p>
                      <a:pPr algn="l" fontAlgn="b"/>
                      <a:r>
                        <a:rPr lang="ru-RU" sz="1300" u="none" strike="noStrike" dirty="0">
                          <a:solidFill>
                            <a:schemeClr val="accent3">
                              <a:lumMod val="50000"/>
                            </a:schemeClr>
                          </a:solidFill>
                          <a:effectLst/>
                        </a:rPr>
                        <a:t>Красное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2 069,6</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8 189,9</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8"/>
                  </a:ext>
                </a:extLst>
              </a:tr>
              <a:tr h="270019">
                <a:tc>
                  <a:txBody>
                    <a:bodyPr/>
                    <a:lstStyle/>
                    <a:p>
                      <a:pPr algn="l" fontAlgn="b"/>
                      <a:r>
                        <a:rPr lang="ru-RU" sz="1300" u="none" strike="noStrike" dirty="0" err="1">
                          <a:solidFill>
                            <a:schemeClr val="accent3">
                              <a:lumMod val="50000"/>
                            </a:schemeClr>
                          </a:solidFill>
                          <a:effectLst/>
                        </a:rPr>
                        <a:t>Ливенское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1 145,8</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4 602,3</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9"/>
                  </a:ext>
                </a:extLst>
              </a:tr>
              <a:tr h="270019">
                <a:tc>
                  <a:txBody>
                    <a:bodyPr/>
                    <a:lstStyle/>
                    <a:p>
                      <a:pPr algn="l" fontAlgn="b"/>
                      <a:r>
                        <a:rPr lang="ru-RU" sz="1300" u="none" strike="noStrike" dirty="0" err="1">
                          <a:solidFill>
                            <a:schemeClr val="accent3">
                              <a:lumMod val="50000"/>
                            </a:schemeClr>
                          </a:solidFill>
                          <a:effectLst/>
                        </a:rPr>
                        <a:t>Лосевское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b="0" i="0" u="none" strike="noStrike" dirty="0">
                          <a:solidFill>
                            <a:schemeClr val="accent3">
                              <a:lumMod val="50000"/>
                            </a:schemeClr>
                          </a:solidFill>
                          <a:effectLst/>
                          <a:latin typeface="+mn-lt"/>
                        </a:rPr>
                        <a:t>2</a:t>
                      </a:r>
                      <a:r>
                        <a:rPr lang="ru-RU" sz="1300" b="0" i="0" u="none" strike="noStrike" baseline="0" dirty="0">
                          <a:solidFill>
                            <a:schemeClr val="accent3">
                              <a:lumMod val="50000"/>
                            </a:schemeClr>
                          </a:solidFill>
                          <a:effectLst/>
                          <a:latin typeface="+mn-lt"/>
                        </a:rPr>
                        <a:t> 932,2</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3 944,9</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0"/>
                  </a:ext>
                </a:extLst>
              </a:tr>
              <a:tr h="270019">
                <a:tc>
                  <a:txBody>
                    <a:bodyPr/>
                    <a:lstStyle/>
                    <a:p>
                      <a:pPr algn="l" fontAlgn="b"/>
                      <a:r>
                        <a:rPr lang="ru-RU" sz="1300" u="none" strike="noStrike" dirty="0" err="1">
                          <a:solidFill>
                            <a:schemeClr val="accent3">
                              <a:lumMod val="50000"/>
                            </a:schemeClr>
                          </a:solidFill>
                          <a:effectLst/>
                        </a:rPr>
                        <a:t>Песковское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2 105,6</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4 071,5</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1"/>
                  </a:ext>
                </a:extLst>
              </a:tr>
              <a:tr h="270019">
                <a:tc>
                  <a:txBody>
                    <a:bodyPr/>
                    <a:lstStyle/>
                    <a:p>
                      <a:pPr algn="l" fontAlgn="b"/>
                      <a:r>
                        <a:rPr lang="ru-RU" sz="1300" u="none" strike="noStrike" dirty="0">
                          <a:solidFill>
                            <a:schemeClr val="accent3">
                              <a:lumMod val="50000"/>
                            </a:schemeClr>
                          </a:solidFill>
                          <a:effectLst/>
                        </a:rPr>
                        <a:t>Петровское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1 994,3</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5 838,7</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2"/>
                  </a:ext>
                </a:extLst>
              </a:tr>
              <a:tr h="270019">
                <a:tc>
                  <a:txBody>
                    <a:bodyPr/>
                    <a:lstStyle/>
                    <a:p>
                      <a:pPr algn="l" fontAlgn="b"/>
                      <a:r>
                        <a:rPr lang="ru-RU" sz="1300" u="none" strike="noStrike" dirty="0">
                          <a:solidFill>
                            <a:schemeClr val="accent3">
                              <a:lumMod val="50000"/>
                            </a:schemeClr>
                          </a:solidFill>
                          <a:effectLst/>
                        </a:rPr>
                        <a:t>Покровское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2 260,0</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5 948,3</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3"/>
                  </a:ext>
                </a:extLst>
              </a:tr>
              <a:tr h="270019">
                <a:tc>
                  <a:txBody>
                    <a:bodyPr/>
                    <a:lstStyle/>
                    <a:p>
                      <a:pPr algn="l" fontAlgn="b"/>
                      <a:r>
                        <a:rPr lang="ru-RU" sz="1300" u="none" strike="noStrike" dirty="0">
                          <a:solidFill>
                            <a:schemeClr val="accent3">
                              <a:lumMod val="50000"/>
                            </a:schemeClr>
                          </a:solidFill>
                          <a:effectLst/>
                        </a:rPr>
                        <a:t>Русско - </a:t>
                      </a:r>
                      <a:r>
                        <a:rPr lang="ru-RU" sz="1300" u="none" strike="noStrike" dirty="0" err="1">
                          <a:solidFill>
                            <a:schemeClr val="accent3">
                              <a:lumMod val="50000"/>
                            </a:schemeClr>
                          </a:solidFill>
                          <a:effectLst/>
                        </a:rPr>
                        <a:t>Буйловское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1 110,3</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980,4</a:t>
                      </a:r>
                      <a:endParaRPr lang="ru-RU" sz="1300" b="1" i="0" u="none" strike="noStrike" kern="1200" dirty="0">
                        <a:solidFill>
                          <a:schemeClr val="accent3">
                            <a:lumMod val="50000"/>
                          </a:schemeClr>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4"/>
                  </a:ext>
                </a:extLst>
              </a:tr>
              <a:tr h="270019">
                <a:tc>
                  <a:txBody>
                    <a:bodyPr/>
                    <a:lstStyle/>
                    <a:p>
                      <a:pPr algn="l" fontAlgn="b"/>
                      <a:r>
                        <a:rPr lang="ru-RU" sz="1300" u="none" strike="noStrike" dirty="0">
                          <a:solidFill>
                            <a:schemeClr val="accent3">
                              <a:lumMod val="50000"/>
                            </a:schemeClr>
                          </a:solidFill>
                          <a:effectLst/>
                        </a:rPr>
                        <a:t>Городское поселение - город Павловск</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3 126,2</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0,0</a:t>
                      </a:r>
                      <a:endParaRPr lang="ru-RU" sz="1300" b="1" i="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5"/>
                  </a:ext>
                </a:extLst>
              </a:tr>
              <a:tr h="480875">
                <a:tc>
                  <a:txBody>
                    <a:bodyPr/>
                    <a:lstStyle/>
                    <a:p>
                      <a:pPr algn="ctr" fontAlgn="b"/>
                      <a:r>
                        <a:rPr lang="ru-RU" sz="1300" b="1" u="none" strike="noStrike" dirty="0">
                          <a:solidFill>
                            <a:schemeClr val="accent3">
                              <a:lumMod val="50000"/>
                            </a:schemeClr>
                          </a:solidFill>
                          <a:effectLst/>
                        </a:rPr>
                        <a:t>ВСЕГО</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400" b="1" u="none" strike="noStrike" dirty="0">
                          <a:solidFill>
                            <a:schemeClr val="accent3">
                              <a:lumMod val="50000"/>
                            </a:schemeClr>
                          </a:solidFill>
                          <a:effectLst/>
                        </a:rPr>
                        <a:t>30 032,0</a:t>
                      </a:r>
                      <a:endParaRPr lang="ru-RU" sz="14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60 252,0</a:t>
                      </a:r>
                      <a:endParaRPr lang="ru-RU" sz="1400" b="1" i="0" u="none" strike="noStrike" kern="1200" dirty="0">
                        <a:solidFill>
                          <a:schemeClr val="accent3">
                            <a:lumMod val="50000"/>
                          </a:schemeClr>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228132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545144" y="2276872"/>
            <a:ext cx="7987295" cy="1800200"/>
          </a:xfrm>
        </p:spPr>
        <p:txBody>
          <a:bodyPr>
            <a:noAutofit/>
          </a:bodyPr>
          <a:lstStyle/>
          <a:p>
            <a:pPr marL="44450" indent="488950" algn="just">
              <a:buNone/>
            </a:pPr>
            <a:r>
              <a:rPr lang="ru-RU" sz="1500" dirty="0">
                <a:solidFill>
                  <a:schemeClr val="accent4">
                    <a:lumMod val="50000"/>
                  </a:schemeClr>
                </a:solidFill>
              </a:rPr>
              <a:t>Предоставление межбюджетных трансфертов из бюджета муниципального района будет осуществляться исключительно при соблюдении органами местного самоуправления условий, определенных статьей 136 Бюджетного Кодекса Российской Федерации.</a:t>
            </a:r>
          </a:p>
        </p:txBody>
      </p:sp>
      <p:sp>
        <p:nvSpPr>
          <p:cNvPr id="2" name="Прямоугольник 1"/>
          <p:cNvSpPr/>
          <p:nvPr/>
        </p:nvSpPr>
        <p:spPr>
          <a:xfrm>
            <a:off x="531054" y="548680"/>
            <a:ext cx="8001385" cy="1477328"/>
          </a:xfrm>
          <a:prstGeom prst="rect">
            <a:avLst/>
          </a:prstGeom>
        </p:spPr>
        <p:txBody>
          <a:bodyPr wrap="square">
            <a:spAutoFit/>
          </a:bodyPr>
          <a:lstStyle/>
          <a:p>
            <a:pPr marL="44450" indent="488950" algn="just">
              <a:buNone/>
            </a:pPr>
            <a:r>
              <a:rPr lang="ru-RU" sz="1500" dirty="0">
                <a:solidFill>
                  <a:schemeClr val="accent4">
                    <a:lumMod val="50000"/>
                  </a:schemeClr>
                </a:solidFill>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будет осуществляться путем предоставления дотаций на выравнивание бюджетной обеспеченности и на поддержку мер по обеспечению сбалансированности бюджетов поселений.</a:t>
            </a:r>
          </a:p>
        </p:txBody>
      </p:sp>
      <p:pic>
        <p:nvPicPr>
          <p:cNvPr id="36870" name="Picture 6" descr="D:\2025\Бюджет для граждан\для подготовки бюджета для граждан\картинки\YRrqWLngg24.jpg"/>
          <p:cNvPicPr>
            <a:picLocks noChangeAspect="1" noChangeArrowheads="1"/>
          </p:cNvPicPr>
          <p:nvPr/>
        </p:nvPicPr>
        <p:blipFill>
          <a:blip r:embed="rId2" cstate="print"/>
          <a:srcRect/>
          <a:stretch>
            <a:fillRect/>
          </a:stretch>
        </p:blipFill>
        <p:spPr bwMode="auto">
          <a:xfrm>
            <a:off x="5796136" y="4653136"/>
            <a:ext cx="3168352" cy="19783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6872" name="Picture 8" descr="Picture background"/>
          <p:cNvPicPr>
            <a:picLocks noChangeAspect="1" noChangeArrowheads="1"/>
          </p:cNvPicPr>
          <p:nvPr/>
        </p:nvPicPr>
        <p:blipFill>
          <a:blip r:embed="rId3" cstate="print"/>
          <a:srcRect/>
          <a:stretch>
            <a:fillRect/>
          </a:stretch>
        </p:blipFill>
        <p:spPr bwMode="auto">
          <a:xfrm>
            <a:off x="179513" y="4653136"/>
            <a:ext cx="2918148" cy="20162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6874" name="Picture 10" descr="D:\2025\Бюджет для граждан\для подготовки бюджета для граждан\картинки\3e062ec5b9c7c0909ab8a00c41eeb23a_i-4165.jpg"/>
          <p:cNvPicPr>
            <a:picLocks noChangeAspect="1" noChangeArrowheads="1"/>
          </p:cNvPicPr>
          <p:nvPr/>
        </p:nvPicPr>
        <p:blipFill>
          <a:blip r:embed="rId4" cstate="print"/>
          <a:srcRect/>
          <a:stretch>
            <a:fillRect/>
          </a:stretch>
        </p:blipFill>
        <p:spPr bwMode="auto">
          <a:xfrm>
            <a:off x="3131840" y="3284984"/>
            <a:ext cx="2665492" cy="19813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1466875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404664"/>
            <a:ext cx="8289085" cy="707886"/>
          </a:xfrm>
          <a:prstGeom prst="rect">
            <a:avLst/>
          </a:prstGeom>
          <a:noFill/>
        </p:spPr>
        <p:txBody>
          <a:bodyPr wrap="square" rtlCol="0">
            <a:spAutoFit/>
          </a:bodyPr>
          <a:lstStyle/>
          <a:p>
            <a:pPr algn="ctr"/>
            <a:r>
              <a:rPr lang="ru-RU" sz="2000" b="1" dirty="0">
                <a:solidFill>
                  <a:schemeClr val="accent3">
                    <a:lumMod val="50000"/>
                  </a:schemeClr>
                </a:solidFill>
              </a:rPr>
              <a:t>Структура муниципального долга Павловского муниципального района Воронежской области</a:t>
            </a:r>
          </a:p>
        </p:txBody>
      </p:sp>
      <p:sp>
        <p:nvSpPr>
          <p:cNvPr id="5" name="Стрелка вниз 4"/>
          <p:cNvSpPr/>
          <p:nvPr/>
        </p:nvSpPr>
        <p:spPr>
          <a:xfrm>
            <a:off x="179512" y="1412776"/>
            <a:ext cx="2880319" cy="88607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350" dirty="0">
                <a:solidFill>
                  <a:schemeClr val="accent4">
                    <a:lumMod val="50000"/>
                  </a:schemeClr>
                </a:solidFill>
              </a:rPr>
              <a:t>По источнику заимствований</a:t>
            </a:r>
          </a:p>
        </p:txBody>
      </p:sp>
      <p:sp>
        <p:nvSpPr>
          <p:cNvPr id="6" name="Стрелка вниз 5"/>
          <p:cNvSpPr/>
          <p:nvPr/>
        </p:nvSpPr>
        <p:spPr>
          <a:xfrm>
            <a:off x="5940152" y="1484784"/>
            <a:ext cx="2991387" cy="928694"/>
          </a:xfrm>
          <a:prstGeom prst="downArrow">
            <a:avLst>
              <a:gd name="adj1" fmla="val 50000"/>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350" dirty="0">
                <a:solidFill>
                  <a:schemeClr val="accent4">
                    <a:lumMod val="50000"/>
                  </a:schemeClr>
                </a:solidFill>
              </a:rPr>
              <a:t>По видам долговых обязательства</a:t>
            </a:r>
          </a:p>
        </p:txBody>
      </p:sp>
      <p:sp>
        <p:nvSpPr>
          <p:cNvPr id="7" name="Стрелка вниз 6"/>
          <p:cNvSpPr/>
          <p:nvPr/>
        </p:nvSpPr>
        <p:spPr>
          <a:xfrm>
            <a:off x="3347864" y="1412776"/>
            <a:ext cx="2384429" cy="1000132"/>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350" dirty="0">
                <a:solidFill>
                  <a:schemeClr val="accent4">
                    <a:lumMod val="50000"/>
                  </a:schemeClr>
                </a:solidFill>
              </a:rPr>
              <a:t>По сроку</a:t>
            </a:r>
          </a:p>
        </p:txBody>
      </p:sp>
      <p:sp>
        <p:nvSpPr>
          <p:cNvPr id="8" name="Скругленный прямоугольник 7"/>
          <p:cNvSpPr/>
          <p:nvPr/>
        </p:nvSpPr>
        <p:spPr>
          <a:xfrm>
            <a:off x="3707904" y="2492896"/>
            <a:ext cx="1857388"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Краткосрочный                 (до 1 года)</a:t>
            </a:r>
          </a:p>
        </p:txBody>
      </p:sp>
      <p:sp>
        <p:nvSpPr>
          <p:cNvPr id="9" name="Скругленный прямоугольник 8"/>
          <p:cNvSpPr/>
          <p:nvPr/>
        </p:nvSpPr>
        <p:spPr>
          <a:xfrm>
            <a:off x="3707904" y="3573016"/>
            <a:ext cx="1857388"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Среднесрочный               (от 1 года до 5 лет включительно)</a:t>
            </a:r>
          </a:p>
        </p:txBody>
      </p:sp>
      <p:sp>
        <p:nvSpPr>
          <p:cNvPr id="10" name="Скругленный прямоугольник 9"/>
          <p:cNvSpPr/>
          <p:nvPr/>
        </p:nvSpPr>
        <p:spPr>
          <a:xfrm>
            <a:off x="3707904" y="4725144"/>
            <a:ext cx="1857388" cy="9129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Долгосрочный                      ( от 5 до 30 лет включительно)</a:t>
            </a:r>
          </a:p>
        </p:txBody>
      </p:sp>
      <p:sp>
        <p:nvSpPr>
          <p:cNvPr id="11" name="Скругленный прямоугольник 10"/>
          <p:cNvSpPr/>
          <p:nvPr/>
        </p:nvSpPr>
        <p:spPr>
          <a:xfrm>
            <a:off x="6588224" y="2492896"/>
            <a:ext cx="1714512"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Кредиты</a:t>
            </a:r>
          </a:p>
        </p:txBody>
      </p:sp>
      <p:sp>
        <p:nvSpPr>
          <p:cNvPr id="12" name="Скругленный прямоугольник 11"/>
          <p:cNvSpPr/>
          <p:nvPr/>
        </p:nvSpPr>
        <p:spPr>
          <a:xfrm>
            <a:off x="6588224" y="3573016"/>
            <a:ext cx="1714512"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Муниципальные ценные бумаги</a:t>
            </a:r>
          </a:p>
        </p:txBody>
      </p:sp>
      <p:sp>
        <p:nvSpPr>
          <p:cNvPr id="13" name="Скругленный прямоугольник 12"/>
          <p:cNvSpPr/>
          <p:nvPr/>
        </p:nvSpPr>
        <p:spPr>
          <a:xfrm>
            <a:off x="6588224" y="4725144"/>
            <a:ext cx="1702263" cy="89076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Муниципальные гарантии</a:t>
            </a:r>
          </a:p>
        </p:txBody>
      </p:sp>
      <p:sp>
        <p:nvSpPr>
          <p:cNvPr id="14" name="Скругленный прямоугольник 13"/>
          <p:cNvSpPr/>
          <p:nvPr/>
        </p:nvSpPr>
        <p:spPr>
          <a:xfrm>
            <a:off x="611560" y="2420888"/>
            <a:ext cx="2000264"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Внутренний долг               ( в рублях)</a:t>
            </a:r>
          </a:p>
        </p:txBody>
      </p:sp>
      <p:pic>
        <p:nvPicPr>
          <p:cNvPr id="35842" name="Picture 2" descr="D:\2025\Бюджет для граждан\для подготовки бюджета для граждан\картинки\230_restrukturizaciya-dolga-po-kreditu.jpg"/>
          <p:cNvPicPr>
            <a:picLocks noChangeAspect="1" noChangeArrowheads="1"/>
          </p:cNvPicPr>
          <p:nvPr/>
        </p:nvPicPr>
        <p:blipFill>
          <a:blip r:embed="rId2" cstate="print"/>
          <a:srcRect/>
          <a:stretch>
            <a:fillRect/>
          </a:stretch>
        </p:blipFill>
        <p:spPr bwMode="auto">
          <a:xfrm>
            <a:off x="251520" y="4005064"/>
            <a:ext cx="3384375" cy="2030625"/>
          </a:xfrm>
          <a:prstGeom prst="rect">
            <a:avLst/>
          </a:prstGeom>
          <a:noFill/>
        </p:spPr>
      </p:pic>
    </p:spTree>
    <p:extLst>
      <p:ext uri="{BB962C8B-B14F-4D97-AF65-F5344CB8AC3E}">
        <p14:creationId xmlns:p14="http://schemas.microsoft.com/office/powerpoint/2010/main" val="3809255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7848872" cy="720080"/>
          </a:xfrm>
        </p:spPr>
        <p:txBody>
          <a:bodyPr>
            <a:noAutofit/>
          </a:bodyPr>
          <a:lstStyle/>
          <a:p>
            <a:pPr marL="0" indent="0" algn="ctr">
              <a:buNone/>
            </a:pPr>
            <a:r>
              <a:rPr lang="ru-RU" sz="2000" b="1" dirty="0">
                <a:solidFill>
                  <a:schemeClr val="accent3">
                    <a:lumMod val="50000"/>
                  </a:schemeClr>
                </a:solidFill>
                <a:effectLst/>
                <a:latin typeface="+mn-lt"/>
              </a:rPr>
              <a:t>Административно – территориальное деление Павловского муниципального района Воронежской области</a:t>
            </a:r>
          </a:p>
        </p:txBody>
      </p:sp>
      <p:sp>
        <p:nvSpPr>
          <p:cNvPr id="4" name="Текст 3"/>
          <p:cNvSpPr>
            <a:spLocks noGrp="1"/>
          </p:cNvSpPr>
          <p:nvPr>
            <p:ph type="body" sz="half" idx="4294967295"/>
          </p:nvPr>
        </p:nvSpPr>
        <p:spPr>
          <a:xfrm>
            <a:off x="0" y="1268413"/>
            <a:ext cx="8640763" cy="2952750"/>
          </a:xfrm>
        </p:spPr>
        <p:txBody>
          <a:bodyPr>
            <a:normAutofit fontScale="92500" lnSpcReduction="10000"/>
          </a:bodyPr>
          <a:lstStyle/>
          <a:p>
            <a:pPr indent="363538" algn="just">
              <a:buNone/>
            </a:pPr>
            <a:r>
              <a:rPr lang="ru-RU" sz="1600" dirty="0">
                <a:solidFill>
                  <a:schemeClr val="accent4">
                    <a:lumMod val="50000"/>
                  </a:schemeClr>
                </a:solidFill>
                <a:cs typeface="Arial" pitchFamily="34" charset="0"/>
              </a:rPr>
              <a:t>Территория района составляет 1,9 тыс. кв. км. Численность постоянного населения составляет 48,7 тыс. человек, из которых 27,4 тыс. человек – сельские жители</a:t>
            </a:r>
            <a:r>
              <a:rPr lang="ru-RU" sz="1600" dirty="0">
                <a:solidFill>
                  <a:schemeClr val="accent4">
                    <a:lumMod val="50000"/>
                  </a:schemeClr>
                </a:solidFill>
              </a:rPr>
              <a:t>.</a:t>
            </a:r>
          </a:p>
          <a:p>
            <a:pPr indent="363538" algn="just">
              <a:buNone/>
            </a:pPr>
            <a:r>
              <a:rPr lang="ru-RU" sz="1600" dirty="0">
                <a:solidFill>
                  <a:schemeClr val="accent4">
                    <a:lumMod val="50000"/>
                  </a:schemeClr>
                </a:solidFill>
              </a:rPr>
              <a:t>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indent="363538" algn="just">
              <a:buNone/>
            </a:pPr>
            <a:r>
              <a:rPr lang="ru-RU" sz="1600" dirty="0">
                <a:solidFill>
                  <a:schemeClr val="accent4">
                    <a:lumMod val="50000"/>
                  </a:schemeClr>
                </a:solidFill>
              </a:rPr>
              <a:t>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700" b="1" i="1" dirty="0"/>
          </a:p>
          <a:p>
            <a:pPr indent="0" algn="ctr">
              <a:buNone/>
            </a:pPr>
            <a:r>
              <a:rPr lang="ru-RU" sz="1700" b="1" i="1" dirty="0">
                <a:solidFill>
                  <a:schemeClr val="accent3">
                    <a:lumMod val="50000"/>
                  </a:schemeClr>
                </a:solidFill>
              </a:rPr>
              <a:t>Сельские поселения Павловского  </a:t>
            </a:r>
          </a:p>
          <a:p>
            <a:pPr indent="0" algn="ctr">
              <a:buNone/>
            </a:pPr>
            <a:r>
              <a:rPr lang="ru-RU" sz="1700" b="1" i="1" dirty="0">
                <a:solidFill>
                  <a:schemeClr val="accent3">
                    <a:lumMod val="50000"/>
                  </a:schemeClr>
                </a:solidFill>
              </a:rPr>
              <a:t>муниципального  района Воронежской области</a:t>
            </a:r>
            <a:r>
              <a:rPr lang="ru-RU" sz="1700" b="1" dirty="0">
                <a:solidFill>
                  <a:schemeClr val="accent4">
                    <a:lumMod val="50000"/>
                  </a:schemeClr>
                </a:solidFill>
              </a:rPr>
              <a:t>:</a:t>
            </a:r>
          </a:p>
          <a:p>
            <a:pPr algn="ctr"/>
            <a:endParaRPr lang="ru-RU" sz="1600" dirty="0">
              <a:latin typeface="Arial" pitchFamily="34"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1339250978"/>
              </p:ext>
            </p:extLst>
          </p:nvPr>
        </p:nvGraphicFramePr>
        <p:xfrm>
          <a:off x="2483768" y="4149080"/>
          <a:ext cx="4752528" cy="2014344"/>
        </p:xfrm>
        <a:graphic>
          <a:graphicData uri="http://schemas.openxmlformats.org/drawingml/2006/table">
            <a:tbl>
              <a:tblPr firstRow="1" bandRow="1">
                <a:tableStyleId>{2D5ABB26-0587-4C30-8999-92F81FD0307C}</a:tableStyleId>
              </a:tblPr>
              <a:tblGrid>
                <a:gridCol w="2376264">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2014344">
                <a:tc>
                  <a:txBody>
                    <a:bodyPr/>
                    <a:lstStyle/>
                    <a:p>
                      <a:r>
                        <a:rPr lang="ru-RU" sz="1600" i="1" dirty="0">
                          <a:solidFill>
                            <a:schemeClr val="accent4">
                              <a:lumMod val="50000"/>
                            </a:schemeClr>
                          </a:solidFill>
                        </a:rPr>
                        <a:t>Александровское</a:t>
                      </a:r>
                    </a:p>
                    <a:p>
                      <a:r>
                        <a:rPr lang="ru-RU" sz="1600" i="1" dirty="0">
                          <a:solidFill>
                            <a:schemeClr val="accent4">
                              <a:lumMod val="50000"/>
                            </a:schemeClr>
                          </a:solidFill>
                        </a:rPr>
                        <a:t>Александро-Донское</a:t>
                      </a:r>
                    </a:p>
                    <a:p>
                      <a:r>
                        <a:rPr lang="ru-RU" sz="1600" i="1" dirty="0">
                          <a:solidFill>
                            <a:schemeClr val="accent4">
                              <a:lumMod val="50000"/>
                            </a:schemeClr>
                          </a:solidFill>
                        </a:rPr>
                        <a:t>Воронцовское</a:t>
                      </a:r>
                    </a:p>
                    <a:p>
                      <a:r>
                        <a:rPr lang="ru-RU" sz="1600" i="1" dirty="0">
                          <a:solidFill>
                            <a:schemeClr val="accent4">
                              <a:lumMod val="50000"/>
                            </a:schemeClr>
                          </a:solidFill>
                        </a:rPr>
                        <a:t>Гаврильское</a:t>
                      </a:r>
                    </a:p>
                    <a:p>
                      <a:r>
                        <a:rPr lang="ru-RU" sz="1600" i="1" dirty="0">
                          <a:solidFill>
                            <a:schemeClr val="accent4">
                              <a:lumMod val="50000"/>
                            </a:schemeClr>
                          </a:solidFill>
                        </a:rPr>
                        <a:t>Елизаветовское</a:t>
                      </a:r>
                    </a:p>
                    <a:p>
                      <a:r>
                        <a:rPr lang="ru-RU" sz="1600" i="1" dirty="0">
                          <a:solidFill>
                            <a:schemeClr val="accent4">
                              <a:lumMod val="50000"/>
                            </a:schemeClr>
                          </a:solidFill>
                        </a:rPr>
                        <a:t>Ерышевское</a:t>
                      </a:r>
                    </a:p>
                    <a:p>
                      <a:r>
                        <a:rPr lang="ru-RU" sz="1600" i="1" dirty="0">
                          <a:solidFill>
                            <a:schemeClr val="accent4">
                              <a:lumMod val="50000"/>
                            </a:schemeClr>
                          </a:solidFill>
                        </a:rPr>
                        <a:t>Казинское</a:t>
                      </a:r>
                    </a:p>
                  </a:txBody>
                  <a:tcPr/>
                </a:tc>
                <a:tc>
                  <a:txBody>
                    <a:bodyPr/>
                    <a:lstStyle/>
                    <a:p>
                      <a:r>
                        <a:rPr lang="ru-RU" sz="1600" i="1" dirty="0">
                          <a:solidFill>
                            <a:schemeClr val="accent4">
                              <a:lumMod val="50000"/>
                            </a:schemeClr>
                          </a:solidFill>
                        </a:rPr>
                        <a:t>Красное</a:t>
                      </a:r>
                    </a:p>
                    <a:p>
                      <a:r>
                        <a:rPr lang="ru-RU" sz="1600" i="1" dirty="0">
                          <a:solidFill>
                            <a:schemeClr val="accent4">
                              <a:lumMod val="50000"/>
                            </a:schemeClr>
                          </a:solidFill>
                        </a:rPr>
                        <a:t>Ливенское</a:t>
                      </a:r>
                    </a:p>
                    <a:p>
                      <a:r>
                        <a:rPr lang="ru-RU" sz="1600" i="1" dirty="0">
                          <a:solidFill>
                            <a:schemeClr val="accent4">
                              <a:lumMod val="50000"/>
                            </a:schemeClr>
                          </a:solidFill>
                        </a:rPr>
                        <a:t>Лосевское</a:t>
                      </a:r>
                    </a:p>
                    <a:p>
                      <a:r>
                        <a:rPr lang="ru-RU" sz="1600" i="1" dirty="0">
                          <a:solidFill>
                            <a:schemeClr val="accent4">
                              <a:lumMod val="50000"/>
                            </a:schemeClr>
                          </a:solidFill>
                        </a:rPr>
                        <a:t>Песковское</a:t>
                      </a:r>
                    </a:p>
                    <a:p>
                      <a:r>
                        <a:rPr lang="ru-RU" sz="1600" i="1" dirty="0">
                          <a:solidFill>
                            <a:schemeClr val="accent4">
                              <a:lumMod val="50000"/>
                            </a:schemeClr>
                          </a:solidFill>
                        </a:rPr>
                        <a:t>Петровское</a:t>
                      </a:r>
                    </a:p>
                    <a:p>
                      <a:r>
                        <a:rPr lang="ru-RU" sz="1600" i="1" dirty="0">
                          <a:solidFill>
                            <a:schemeClr val="accent4">
                              <a:lumMod val="50000"/>
                            </a:schemeClr>
                          </a:solidFill>
                        </a:rPr>
                        <a:t>Покровское</a:t>
                      </a:r>
                    </a:p>
                    <a:p>
                      <a:r>
                        <a:rPr lang="ru-RU" sz="1600" i="1" dirty="0">
                          <a:solidFill>
                            <a:schemeClr val="accent4">
                              <a:lumMod val="50000"/>
                            </a:schemeClr>
                          </a:solidFill>
                        </a:rPr>
                        <a:t>Русско-Буйловское</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780743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83214" y="404664"/>
            <a:ext cx="8229620" cy="707886"/>
          </a:xfrm>
          <a:prstGeom prst="rect">
            <a:avLst/>
          </a:prstGeom>
          <a:noFill/>
        </p:spPr>
        <p:txBody>
          <a:bodyPr wrap="square" rtlCol="0">
            <a:spAutoFit/>
          </a:bodyPr>
          <a:lstStyle/>
          <a:p>
            <a:pPr algn="ctr"/>
            <a:r>
              <a:rPr lang="ru-RU" sz="2000" b="1" dirty="0">
                <a:solidFill>
                  <a:schemeClr val="accent3">
                    <a:lumMod val="50000"/>
                  </a:schemeClr>
                </a:solidFill>
              </a:rPr>
              <a:t>Муниципальный</a:t>
            </a:r>
            <a:r>
              <a:rPr lang="ru-RU" sz="2000" b="1" dirty="0">
                <a:solidFill>
                  <a:srgbClr val="FF0000"/>
                </a:solidFill>
              </a:rPr>
              <a:t>  </a:t>
            </a:r>
            <a:r>
              <a:rPr lang="ru-RU" sz="2000" b="1" dirty="0">
                <a:solidFill>
                  <a:schemeClr val="accent3">
                    <a:lumMod val="50000"/>
                  </a:schemeClr>
                </a:solidFill>
              </a:rPr>
              <a:t>долг  Павловского муниципального района Воронежской области, тыс. руб.</a:t>
            </a:r>
          </a:p>
        </p:txBody>
      </p:sp>
      <p:graphicFrame>
        <p:nvGraphicFramePr>
          <p:cNvPr id="7" name="Диаграмма 6">
            <a:extLst>
              <a:ext uri="{FF2B5EF4-FFF2-40B4-BE49-F238E27FC236}">
                <a16:creationId xmlns:a16="http://schemas.microsoft.com/office/drawing/2014/main" id="{2401FA38-0A45-4394-8422-94CEBF51DD1D}"/>
              </a:ext>
            </a:extLst>
          </p:cNvPr>
          <p:cNvGraphicFramePr>
            <a:graphicFrameLocks/>
          </p:cNvGraphicFramePr>
          <p:nvPr>
            <p:extLst>
              <p:ext uri="{D42A27DB-BD31-4B8C-83A1-F6EECF244321}">
                <p14:modId xmlns:p14="http://schemas.microsoft.com/office/powerpoint/2010/main" val="135058789"/>
              </p:ext>
            </p:extLst>
          </p:nvPr>
        </p:nvGraphicFramePr>
        <p:xfrm>
          <a:off x="323528" y="1412776"/>
          <a:ext cx="8208912" cy="464073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Диаграмма 9">
            <a:extLst>
              <a:ext uri="{FF2B5EF4-FFF2-40B4-BE49-F238E27FC236}">
                <a16:creationId xmlns:a16="http://schemas.microsoft.com/office/drawing/2014/main" id="{35C7CFDB-6C34-45A6-A33B-1BC1D3853019}"/>
              </a:ext>
            </a:extLst>
          </p:cNvPr>
          <p:cNvGraphicFramePr>
            <a:graphicFrameLocks/>
          </p:cNvGraphicFramePr>
          <p:nvPr>
            <p:extLst>
              <p:ext uri="{D42A27DB-BD31-4B8C-83A1-F6EECF244321}">
                <p14:modId xmlns:p14="http://schemas.microsoft.com/office/powerpoint/2010/main" val="755944989"/>
              </p:ext>
            </p:extLst>
          </p:nvPr>
        </p:nvGraphicFramePr>
        <p:xfrm>
          <a:off x="395536" y="1196752"/>
          <a:ext cx="8280920" cy="525658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404664"/>
            <a:ext cx="7992888" cy="571500"/>
          </a:xfrm>
        </p:spPr>
        <p:txBody>
          <a:bodyPr>
            <a:normAutofit/>
          </a:bodyPr>
          <a:lstStyle/>
          <a:p>
            <a:pPr marL="0" indent="0" algn="ctr">
              <a:buNone/>
            </a:pPr>
            <a:r>
              <a:rPr lang="ru-RU" sz="2000" b="1" spc="300" dirty="0">
                <a:solidFill>
                  <a:schemeClr val="accent3">
                    <a:lumMod val="50000"/>
                  </a:schemeClr>
                </a:solidFill>
                <a:latin typeface="+mn-lt"/>
              </a:rPr>
              <a:t>Глоссарий</a:t>
            </a:r>
          </a:p>
        </p:txBody>
      </p:sp>
      <p:sp>
        <p:nvSpPr>
          <p:cNvPr id="12" name="Объект 11"/>
          <p:cNvSpPr>
            <a:spLocks noGrp="1"/>
          </p:cNvSpPr>
          <p:nvPr>
            <p:ph sz="quarter" idx="1"/>
          </p:nvPr>
        </p:nvSpPr>
        <p:spPr>
          <a:xfrm>
            <a:off x="611561" y="908720"/>
            <a:ext cx="8136904" cy="5040560"/>
          </a:xfrm>
        </p:spPr>
        <p:txBody>
          <a:bodyPr>
            <a:noAutofit/>
          </a:bodyPr>
          <a:lstStyle/>
          <a:p>
            <a:pPr marL="45720" indent="0" algn="just">
              <a:buNone/>
            </a:pPr>
            <a:r>
              <a:rPr lang="ru-RU" sz="1500" b="1" dirty="0">
                <a:solidFill>
                  <a:srgbClr val="FF0000"/>
                </a:solidFill>
              </a:rPr>
              <a:t>А</a:t>
            </a:r>
            <a:r>
              <a:rPr lang="ru-RU" sz="1500" dirty="0">
                <a:solidFill>
                  <a:srgbClr val="FF0000"/>
                </a:solidFill>
              </a:rPr>
              <a:t> </a:t>
            </a:r>
          </a:p>
          <a:p>
            <a:pPr marL="45720" indent="0" algn="just">
              <a:buNone/>
            </a:pPr>
            <a:r>
              <a:rPr lang="ru-RU" sz="1500" b="1" i="1" dirty="0">
                <a:solidFill>
                  <a:schemeClr val="accent3">
                    <a:lumMod val="50000"/>
                  </a:schemeClr>
                </a:solidFill>
              </a:rPr>
              <a:t>Администратор доходов бюджета</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p>
          <a:p>
            <a:pPr marL="45720" indent="0" algn="just">
              <a:buNone/>
            </a:pPr>
            <a:r>
              <a:rPr lang="ru-RU" sz="1500" b="1" dirty="0">
                <a:solidFill>
                  <a:srgbClr val="FF0000"/>
                </a:solidFill>
              </a:rPr>
              <a:t>Б</a:t>
            </a:r>
            <a:r>
              <a:rPr lang="ru-RU" sz="1500" dirty="0"/>
              <a:t> </a:t>
            </a:r>
          </a:p>
          <a:p>
            <a:pPr marL="45720" indent="0" algn="just">
              <a:buNone/>
            </a:pPr>
            <a:r>
              <a:rPr lang="ru-RU" sz="1500" b="1" i="1" dirty="0">
                <a:solidFill>
                  <a:schemeClr val="accent3">
                    <a:lumMod val="50000"/>
                  </a:schemeClr>
                </a:solidFill>
              </a:rPr>
              <a:t>Бюджет </a:t>
            </a:r>
          </a:p>
          <a:p>
            <a:pPr marL="45720" indent="0" algn="just">
              <a:buNone/>
            </a:pPr>
            <a:r>
              <a:rPr lang="ru-RU" sz="1500" dirty="0">
                <a:solidFill>
                  <a:schemeClr val="accent3">
                    <a:lumMod val="50000"/>
                  </a:schemeClr>
                </a:solidFill>
              </a:rPr>
              <a:t>1. Фонд 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p>
          <a:p>
            <a:pPr marL="45720" indent="0" algn="just">
              <a:buNone/>
            </a:pPr>
            <a:r>
              <a:rPr lang="ru-RU" sz="1500" dirty="0">
                <a:solidFill>
                  <a:schemeClr val="accent3">
                    <a:lumMod val="50000"/>
                  </a:schemeClr>
                </a:solidFill>
              </a:rPr>
              <a:t>2.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r>
              <a:rPr lang="ru-RU" sz="1600" dirty="0">
                <a:solidFill>
                  <a:schemeClr val="accent3">
                    <a:lumMod val="50000"/>
                  </a:schemeClr>
                </a:solidFill>
              </a:rPr>
              <a:t>.</a:t>
            </a:r>
          </a:p>
        </p:txBody>
      </p:sp>
      <p:pic>
        <p:nvPicPr>
          <p:cNvPr id="34818" name="Picture 2" descr="D:\2025\Бюджет для граждан\для подготовки бюджета для граждан\картинки\beyond_what_is_written.jpg"/>
          <p:cNvPicPr>
            <a:picLocks noChangeAspect="1" noChangeArrowheads="1"/>
          </p:cNvPicPr>
          <p:nvPr/>
        </p:nvPicPr>
        <p:blipFill>
          <a:blip r:embed="rId2" cstate="print"/>
          <a:srcRect/>
          <a:stretch>
            <a:fillRect/>
          </a:stretch>
        </p:blipFill>
        <p:spPr bwMode="auto">
          <a:xfrm>
            <a:off x="2483768" y="4725144"/>
            <a:ext cx="4174634" cy="1978776"/>
          </a:xfrm>
          <a:prstGeom prst="rect">
            <a:avLst/>
          </a:prstGeom>
          <a:noFill/>
        </p:spPr>
      </p:pic>
    </p:spTree>
    <p:extLst>
      <p:ext uri="{BB962C8B-B14F-4D97-AF65-F5344CB8AC3E}">
        <p14:creationId xmlns:p14="http://schemas.microsoft.com/office/powerpoint/2010/main" val="2728082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611560" y="980728"/>
            <a:ext cx="8064896" cy="5184576"/>
          </a:xfrm>
        </p:spPr>
        <p:txBody>
          <a:bodyPr>
            <a:normAutofit/>
          </a:bodyPr>
          <a:lstStyle/>
          <a:p>
            <a:pPr marL="45720" indent="0" algn="just">
              <a:buNone/>
            </a:pPr>
            <a:r>
              <a:rPr lang="ru-RU" sz="1500" b="1" i="1" dirty="0">
                <a:solidFill>
                  <a:schemeClr val="accent3">
                    <a:lumMod val="50000"/>
                  </a:schemeClr>
                </a:solidFill>
              </a:rPr>
              <a:t>Бюджет консолидированный</a:t>
            </a:r>
          </a:p>
          <a:p>
            <a:pPr marL="45720" indent="0" algn="just">
              <a:buNone/>
            </a:pPr>
            <a:r>
              <a:rPr lang="ru-RU" sz="1500" dirty="0">
                <a:solidFill>
                  <a:schemeClr val="accent3">
                    <a:lumMod val="50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 </a:t>
            </a:r>
          </a:p>
          <a:p>
            <a:pPr marL="45720" indent="0" algn="just">
              <a:buNone/>
            </a:pPr>
            <a:r>
              <a:rPr lang="ru-RU" sz="1500" b="1" i="1" dirty="0">
                <a:solidFill>
                  <a:schemeClr val="accent3">
                    <a:lumMod val="50000"/>
                  </a:schemeClr>
                </a:solidFill>
              </a:rPr>
              <a:t>Бюджет муниципального образования</a:t>
            </a:r>
          </a:p>
          <a:p>
            <a:pPr marL="45720" indent="0" algn="just">
              <a:buNone/>
            </a:pPr>
            <a:r>
              <a:rPr lang="ru-RU" sz="1500" dirty="0">
                <a:solidFill>
                  <a:schemeClr val="accent3">
                    <a:lumMod val="50000"/>
                  </a:schemeClr>
                </a:solidFill>
              </a:rPr>
              <a:t> 1. Фонд денежных средств, предназначенный для финансирования функций, отнесенных к предметам ведения местного самоуправления. </a:t>
            </a:r>
          </a:p>
          <a:p>
            <a:pPr marL="45720" indent="0" algn="just">
              <a:buNone/>
            </a:pPr>
            <a:r>
              <a:rPr lang="ru-RU" sz="1500" dirty="0">
                <a:solidFill>
                  <a:schemeClr val="accent3">
                    <a:lumMod val="50000"/>
                  </a:schemeClr>
                </a:solidFill>
              </a:rPr>
              <a:t>2.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p>
          <a:p>
            <a:pPr marL="45720" indent="0" algn="just">
              <a:buNone/>
            </a:pPr>
            <a:r>
              <a:rPr lang="ru-RU" sz="1500" b="1" i="1" dirty="0">
                <a:solidFill>
                  <a:schemeClr val="accent3">
                    <a:lumMod val="50000"/>
                  </a:schemeClr>
                </a:solidFill>
              </a:rPr>
              <a:t>Бюджетная классификация </a:t>
            </a:r>
          </a:p>
          <a:p>
            <a:pPr marL="45720" indent="0" algn="just">
              <a:buNone/>
            </a:pPr>
            <a:r>
              <a:rPr lang="ru-RU" sz="1500" dirty="0">
                <a:solidFill>
                  <a:schemeClr val="accent3">
                    <a:lumMod val="50000"/>
                  </a:schemeClr>
                </a:solidFill>
              </a:rPr>
              <a:t>Группировка 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5720" indent="0" algn="just">
              <a:buNone/>
            </a:pPr>
            <a:endParaRPr lang="ru-RU" sz="2400" dirty="0"/>
          </a:p>
          <a:p>
            <a:pPr marL="45720" indent="0">
              <a:buNone/>
            </a:pPr>
            <a:endParaRPr lang="ru-RU" dirty="0"/>
          </a:p>
        </p:txBody>
      </p:sp>
    </p:spTree>
    <p:extLst>
      <p:ext uri="{BB962C8B-B14F-4D97-AF65-F5344CB8AC3E}">
        <p14:creationId xmlns:p14="http://schemas.microsoft.com/office/powerpoint/2010/main" val="40015721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Объект 13"/>
          <p:cNvSpPr>
            <a:spLocks noGrp="1"/>
          </p:cNvSpPr>
          <p:nvPr>
            <p:ph sz="quarter" idx="1"/>
          </p:nvPr>
        </p:nvSpPr>
        <p:spPr>
          <a:xfrm>
            <a:off x="611560" y="404664"/>
            <a:ext cx="8136904" cy="5760640"/>
          </a:xfrm>
        </p:spPr>
        <p:txBody>
          <a:bodyPr>
            <a:normAutofit/>
          </a:bodyPr>
          <a:lstStyle/>
          <a:p>
            <a:pPr marL="45720" indent="0" algn="just">
              <a:buNone/>
            </a:pPr>
            <a:r>
              <a:rPr lang="ru-RU" sz="1500" b="1" i="1" dirty="0">
                <a:solidFill>
                  <a:schemeClr val="accent3">
                    <a:lumMod val="50000"/>
                  </a:schemeClr>
                </a:solidFill>
              </a:rPr>
              <a:t>Бюджетная роспись </a:t>
            </a:r>
          </a:p>
          <a:p>
            <a:pPr marL="45720" indent="0" algn="just">
              <a:buNone/>
            </a:pPr>
            <a:r>
              <a:rPr lang="ru-RU" sz="1500" dirty="0">
                <a:solidFill>
                  <a:schemeClr val="accent3">
                    <a:lumMod val="50000"/>
                  </a:schemeClr>
                </a:solidFill>
              </a:rPr>
              <a:t>Документ,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p>
          <a:p>
            <a:pPr marL="45720" indent="0" algn="just">
              <a:buNone/>
            </a:pPr>
            <a:r>
              <a:rPr lang="ru-RU" sz="1500" b="1" dirty="0">
                <a:solidFill>
                  <a:srgbClr val="FF0000"/>
                </a:solidFill>
              </a:rPr>
              <a:t>Г</a:t>
            </a:r>
          </a:p>
          <a:p>
            <a:pPr marL="45720" indent="0" algn="just">
              <a:buNone/>
            </a:pPr>
            <a:r>
              <a:rPr lang="ru-RU" sz="1500" b="1" i="1" dirty="0">
                <a:solidFill>
                  <a:schemeClr val="accent3">
                    <a:lumMod val="50000"/>
                  </a:schemeClr>
                </a:solidFill>
              </a:rPr>
              <a:t>Главный администратор доходов бюджета</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p>
          <a:p>
            <a:pPr marL="45720" indent="0" algn="just">
              <a:buNone/>
            </a:pPr>
            <a:r>
              <a:rPr lang="ru-RU" sz="1500" b="1" i="1" dirty="0">
                <a:solidFill>
                  <a:schemeClr val="accent3">
                    <a:lumMod val="50000"/>
                  </a:schemeClr>
                </a:solidFill>
              </a:rPr>
              <a:t>Главный распорядитель бюджетных средств (ГРБС)</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a:t>
            </a:r>
          </a:p>
          <a:p>
            <a:pPr marL="45720" indent="0" algn="just">
              <a:buNone/>
            </a:pPr>
            <a:r>
              <a:rPr lang="ru-RU" sz="1500" dirty="0">
                <a:solidFill>
                  <a:schemeClr val="accent3">
                    <a:lumMod val="50000"/>
                  </a:schemeClr>
                </a:solidFill>
              </a:rPr>
              <a:t>средств.</a:t>
            </a:r>
          </a:p>
          <a:p>
            <a:pPr marL="45720" indent="0" algn="just">
              <a:buNone/>
            </a:pPr>
            <a:endParaRPr lang="ru-RU" dirty="0"/>
          </a:p>
        </p:txBody>
      </p:sp>
    </p:spTree>
    <p:extLst>
      <p:ext uri="{BB962C8B-B14F-4D97-AF65-F5344CB8AC3E}">
        <p14:creationId xmlns:p14="http://schemas.microsoft.com/office/powerpoint/2010/main" val="1811721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611561" y="332657"/>
            <a:ext cx="8064896" cy="5832648"/>
          </a:xfrm>
        </p:spPr>
        <p:txBody>
          <a:bodyPr>
            <a:noAutofit/>
          </a:bodyPr>
          <a:lstStyle/>
          <a:p>
            <a:pPr marL="45720" indent="0" algn="just">
              <a:buNone/>
            </a:pPr>
            <a:r>
              <a:rPr lang="ru-RU" sz="1500" b="1" dirty="0">
                <a:solidFill>
                  <a:srgbClr val="FF0000"/>
                </a:solidFill>
              </a:rPr>
              <a:t>Д </a:t>
            </a:r>
          </a:p>
          <a:p>
            <a:pPr marL="45720" indent="0" algn="just">
              <a:buNone/>
            </a:pPr>
            <a:r>
              <a:rPr lang="ru-RU" sz="1500" b="1" i="1" dirty="0">
                <a:solidFill>
                  <a:schemeClr val="accent3">
                    <a:lumMod val="50000"/>
                  </a:schemeClr>
                </a:solidFill>
              </a:rPr>
              <a:t>Дефицит бюджета </a:t>
            </a:r>
          </a:p>
          <a:p>
            <a:pPr marL="45720" indent="0" algn="just">
              <a:buNone/>
            </a:pPr>
            <a:r>
              <a:rPr lang="ru-RU" sz="1500" dirty="0">
                <a:solidFill>
                  <a:schemeClr val="accent3">
                    <a:lumMod val="50000"/>
                  </a:schemeClr>
                </a:solidFill>
              </a:rPr>
              <a:t>Превышение расходов бюджета над его доходами.</a:t>
            </a:r>
          </a:p>
          <a:p>
            <a:pPr marL="45720" indent="0" algn="just">
              <a:buNone/>
            </a:pPr>
            <a:r>
              <a:rPr lang="ru-RU" sz="1500" b="1" i="1" dirty="0">
                <a:solidFill>
                  <a:schemeClr val="accent3">
                    <a:lumMod val="50000"/>
                  </a:schemeClr>
                </a:solidFill>
              </a:rPr>
              <a:t>Дотации</a:t>
            </a:r>
            <a:r>
              <a:rPr lang="ru-RU" sz="1500" dirty="0">
                <a:solidFill>
                  <a:schemeClr val="accent3">
                    <a:lumMod val="50000"/>
                  </a:schemeClr>
                </a:solidFill>
              </a:rPr>
              <a:t> </a:t>
            </a:r>
          </a:p>
          <a:p>
            <a:pPr marL="45720" indent="0" algn="just">
              <a:buNone/>
            </a:pPr>
            <a:r>
              <a:rPr lang="ru-RU" sz="1500" dirty="0">
                <a:solidFill>
                  <a:schemeClr val="accent3">
                    <a:lumMod val="50000"/>
                  </a:schemeClr>
                </a:solidFill>
              </a:rPr>
              <a:t>Средства,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a:t>
            </a:r>
          </a:p>
          <a:p>
            <a:pPr marL="45720" indent="0" algn="just">
              <a:buNone/>
            </a:pPr>
            <a:r>
              <a:rPr lang="ru-RU" sz="1500" b="1" i="1" dirty="0">
                <a:solidFill>
                  <a:schemeClr val="accent3">
                    <a:lumMod val="50000"/>
                  </a:schemeClr>
                </a:solidFill>
              </a:rPr>
              <a:t>Доходы бюджета </a:t>
            </a:r>
          </a:p>
          <a:p>
            <a:pPr marL="45720" indent="0" algn="just">
              <a:buNone/>
            </a:pPr>
            <a:r>
              <a:rPr lang="ru-RU" sz="1500" dirty="0">
                <a:solidFill>
                  <a:schemeClr val="accent3">
                    <a:lumMod val="50000"/>
                  </a:schemeClr>
                </a:solidFill>
              </a:rPr>
              <a:t>Поступающие 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p>
          <a:p>
            <a:pPr marL="45720" indent="0" algn="just">
              <a:buNone/>
            </a:pPr>
            <a:r>
              <a:rPr lang="ru-RU" sz="1500" b="1" dirty="0">
                <a:solidFill>
                  <a:srgbClr val="FF0000"/>
                </a:solidFill>
              </a:rPr>
              <a:t>М</a:t>
            </a:r>
          </a:p>
          <a:p>
            <a:pPr marL="45720" indent="0" algn="just">
              <a:buNone/>
            </a:pPr>
            <a:r>
              <a:rPr lang="ru-RU" sz="1500" b="1" i="1" dirty="0">
                <a:solidFill>
                  <a:schemeClr val="accent3">
                    <a:lumMod val="50000"/>
                  </a:schemeClr>
                </a:solidFill>
              </a:rPr>
              <a:t>Межбюджетные трансферты </a:t>
            </a:r>
          </a:p>
          <a:p>
            <a:pPr marL="45720" indent="0" algn="just">
              <a:buNone/>
            </a:pPr>
            <a:r>
              <a:rPr lang="ru-RU" sz="1500" dirty="0">
                <a:solidFill>
                  <a:schemeClr val="accent3">
                    <a:lumMod val="50000"/>
                  </a:schemeClr>
                </a:solidFill>
              </a:rPr>
              <a:t>Средства, предоставляемые одним бюджетом бюджетной</a:t>
            </a:r>
          </a:p>
          <a:p>
            <a:pPr marL="45720" indent="0" algn="just">
              <a:buNone/>
            </a:pPr>
            <a:r>
              <a:rPr lang="ru-RU" sz="1500" dirty="0">
                <a:solidFill>
                  <a:schemeClr val="accent3">
                    <a:lumMod val="50000"/>
                  </a:schemeClr>
                </a:solidFill>
              </a:rPr>
              <a:t>системы РФ другому бюджету.</a:t>
            </a:r>
          </a:p>
        </p:txBody>
      </p:sp>
    </p:spTree>
    <p:extLst>
      <p:ext uri="{BB962C8B-B14F-4D97-AF65-F5344CB8AC3E}">
        <p14:creationId xmlns:p14="http://schemas.microsoft.com/office/powerpoint/2010/main" val="15714782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611560" y="404664"/>
            <a:ext cx="8136903" cy="5616624"/>
          </a:xfrm>
        </p:spPr>
        <p:txBody>
          <a:bodyPr>
            <a:noAutofit/>
          </a:bodyPr>
          <a:lstStyle/>
          <a:p>
            <a:pPr marL="45720" indent="0">
              <a:buNone/>
            </a:pPr>
            <a:r>
              <a:rPr lang="ru-RU" sz="1500" b="1" dirty="0">
                <a:solidFill>
                  <a:srgbClr val="FF0000"/>
                </a:solidFill>
              </a:rPr>
              <a:t>Н </a:t>
            </a:r>
          </a:p>
          <a:p>
            <a:pPr marL="45720" indent="0" algn="just">
              <a:buNone/>
            </a:pPr>
            <a:r>
              <a:rPr lang="ru-RU" sz="1500" b="1" i="1" dirty="0">
                <a:solidFill>
                  <a:schemeClr val="accent3">
                    <a:lumMod val="50000"/>
                  </a:schemeClr>
                </a:solidFill>
              </a:rPr>
              <a:t>Непрограммные расходы </a:t>
            </a:r>
          </a:p>
          <a:p>
            <a:pPr marL="45720" indent="0" algn="just">
              <a:buNone/>
            </a:pPr>
            <a:r>
              <a:rPr lang="ru-RU" sz="1500" dirty="0">
                <a:solidFill>
                  <a:schemeClr val="accent3">
                    <a:lumMod val="50000"/>
                  </a:schemeClr>
                </a:solidFill>
              </a:rPr>
              <a:t>Расходные обязательства, не включенные в государственные программы.</a:t>
            </a:r>
          </a:p>
          <a:p>
            <a:pPr marL="45720" indent="0" algn="just">
              <a:buNone/>
            </a:pPr>
            <a:r>
              <a:rPr lang="ru-RU" sz="1500" b="1" dirty="0">
                <a:solidFill>
                  <a:srgbClr val="FF0000"/>
                </a:solidFill>
              </a:rPr>
              <a:t>П</a:t>
            </a:r>
          </a:p>
          <a:p>
            <a:pPr marL="45720" indent="0" algn="just">
              <a:buNone/>
            </a:pPr>
            <a:r>
              <a:rPr lang="ru-RU" sz="1500" b="1" i="1" dirty="0">
                <a:solidFill>
                  <a:schemeClr val="accent3">
                    <a:lumMod val="50000"/>
                  </a:schemeClr>
                </a:solidFill>
              </a:rPr>
              <a:t>Профицит бюджета </a:t>
            </a:r>
          </a:p>
          <a:p>
            <a:pPr marL="45720" indent="0" algn="just">
              <a:buNone/>
            </a:pPr>
            <a:r>
              <a:rPr lang="ru-RU" sz="1500" dirty="0">
                <a:solidFill>
                  <a:schemeClr val="accent3">
                    <a:lumMod val="50000"/>
                  </a:schemeClr>
                </a:solidFill>
              </a:rPr>
              <a:t>Превышение доходов бюджета над его расходами.</a:t>
            </a:r>
          </a:p>
          <a:p>
            <a:pPr marL="45720" indent="0" algn="just">
              <a:buNone/>
            </a:pPr>
            <a:r>
              <a:rPr lang="ru-RU" sz="1500" b="1" dirty="0">
                <a:solidFill>
                  <a:srgbClr val="FF0000"/>
                </a:solidFill>
              </a:rPr>
              <a:t>Р </a:t>
            </a:r>
          </a:p>
          <a:p>
            <a:pPr marL="45720" indent="0" algn="just">
              <a:buNone/>
            </a:pPr>
            <a:r>
              <a:rPr lang="ru-RU" sz="1500" b="1" i="1" dirty="0">
                <a:solidFill>
                  <a:schemeClr val="accent3">
                    <a:lumMod val="50000"/>
                  </a:schemeClr>
                </a:solidFill>
              </a:rPr>
              <a:t>Распорядитель бюджетных средств (РБС)</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500" dirty="0" err="1">
                <a:solidFill>
                  <a:schemeClr val="accent3">
                    <a:lumMod val="50000"/>
                  </a:schemeClr>
                </a:solidFill>
              </a:rPr>
              <a:t>ое</a:t>
            </a:r>
            <a:r>
              <a:rPr lang="ru-RU" sz="1500" dirty="0">
                <a:solidFill>
                  <a:schemeClr val="accent3">
                    <a:lumMod val="50000"/>
                  </a:schemeClr>
                </a:solidFill>
              </a:rPr>
              <a:t>) правом распределять полученные средства бюджета между подведомственными распорядителями и получателями бюджетных средств.</a:t>
            </a:r>
          </a:p>
          <a:p>
            <a:pPr marL="45720" indent="0" algn="just">
              <a:buNone/>
            </a:pPr>
            <a:r>
              <a:rPr lang="ru-RU" sz="1500" b="1" i="1" dirty="0">
                <a:solidFill>
                  <a:schemeClr val="accent3">
                    <a:lumMod val="50000"/>
                  </a:schemeClr>
                </a:solidFill>
              </a:rPr>
              <a:t>Расходное обязательство </a:t>
            </a:r>
          </a:p>
          <a:p>
            <a:pPr marL="45720" indent="0" algn="just">
              <a:buNone/>
            </a:pPr>
            <a:r>
              <a:rPr lang="ru-RU" sz="1500" dirty="0">
                <a:solidFill>
                  <a:schemeClr val="accent3">
                    <a:lumMod val="50000"/>
                  </a:schemeClr>
                </a:solidFill>
              </a:rPr>
              <a:t>Обязанность 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p>
          <a:p>
            <a:pPr marL="45720" indent="0" algn="just">
              <a:buNone/>
            </a:pPr>
            <a:r>
              <a:rPr lang="ru-RU" sz="1500" b="1" i="1" dirty="0">
                <a:solidFill>
                  <a:schemeClr val="accent3">
                    <a:lumMod val="50000"/>
                  </a:schemeClr>
                </a:solidFill>
              </a:rPr>
              <a:t>Расходы бюджета </a:t>
            </a:r>
          </a:p>
          <a:p>
            <a:pPr marL="45720" indent="0" algn="just">
              <a:buNone/>
            </a:pPr>
            <a:r>
              <a:rPr lang="ru-RU" sz="1500" dirty="0">
                <a:solidFill>
                  <a:schemeClr val="accent3">
                    <a:lumMod val="50000"/>
                  </a:schemeClr>
                </a:solidFill>
              </a:rPr>
              <a:t>Выплачиваемые из бюджета денежные средства</a:t>
            </a:r>
          </a:p>
        </p:txBody>
      </p:sp>
    </p:spTree>
    <p:extLst>
      <p:ext uri="{BB962C8B-B14F-4D97-AF65-F5344CB8AC3E}">
        <p14:creationId xmlns:p14="http://schemas.microsoft.com/office/powerpoint/2010/main" val="3582390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620688"/>
            <a:ext cx="8120061" cy="5544616"/>
          </a:xfrm>
        </p:spPr>
        <p:txBody>
          <a:bodyPr>
            <a:normAutofit fontScale="32500" lnSpcReduction="20000"/>
          </a:bodyPr>
          <a:lstStyle/>
          <a:p>
            <a:pPr marL="45720" indent="0" algn="just">
              <a:buNone/>
            </a:pPr>
            <a:r>
              <a:rPr lang="ru-RU" sz="4600" b="1" dirty="0">
                <a:solidFill>
                  <a:srgbClr val="FF0000"/>
                </a:solidFill>
              </a:rPr>
              <a:t>С</a:t>
            </a:r>
          </a:p>
          <a:p>
            <a:pPr marL="45720" indent="0" algn="just">
              <a:buNone/>
            </a:pPr>
            <a:r>
              <a:rPr lang="ru-RU" sz="4600" b="1" i="1" dirty="0">
                <a:solidFill>
                  <a:schemeClr val="accent3">
                    <a:lumMod val="50000"/>
                  </a:schemeClr>
                </a:solidFill>
              </a:rPr>
              <a:t>Субвенции</a:t>
            </a:r>
          </a:p>
          <a:p>
            <a:pPr marL="45720" indent="0" algn="just">
              <a:buNone/>
            </a:pPr>
            <a:r>
              <a:rPr lang="ru-RU" sz="4600" dirty="0">
                <a:solidFill>
                  <a:schemeClr val="accent3">
                    <a:lumMod val="50000"/>
                  </a:schemeClr>
                </a:solidFill>
              </a:rPr>
              <a:t>Предоставляются на финансирование «переданных» другим публично-правовым образованиям  полномочий.</a:t>
            </a:r>
          </a:p>
          <a:p>
            <a:pPr marL="45720" indent="0" algn="just">
              <a:buNone/>
            </a:pPr>
            <a:r>
              <a:rPr lang="ru-RU" sz="4600" b="1" i="1" dirty="0">
                <a:solidFill>
                  <a:schemeClr val="accent3">
                    <a:lumMod val="50000"/>
                  </a:schemeClr>
                </a:solidFill>
              </a:rPr>
              <a:t>Субсидии</a:t>
            </a:r>
          </a:p>
          <a:p>
            <a:pPr marL="45720" indent="0" algn="just">
              <a:buNone/>
            </a:pPr>
            <a:r>
              <a:rPr lang="ru-RU" sz="4600" dirty="0">
                <a:solidFill>
                  <a:schemeClr val="accent3">
                    <a:lumMod val="50000"/>
                  </a:schemeClr>
                </a:solidFill>
              </a:rPr>
              <a:t>Предоставляются на условиях долевого </a:t>
            </a:r>
            <a:r>
              <a:rPr lang="ru-RU" sz="4600" dirty="0" err="1">
                <a:solidFill>
                  <a:schemeClr val="accent3">
                    <a:lumMod val="50000"/>
                  </a:schemeClr>
                </a:solidFill>
              </a:rPr>
              <a:t>софинансирования</a:t>
            </a:r>
            <a:r>
              <a:rPr lang="ru-RU" sz="4600" dirty="0">
                <a:solidFill>
                  <a:schemeClr val="accent3">
                    <a:lumMod val="50000"/>
                  </a:schemeClr>
                </a:solidFill>
              </a:rPr>
              <a:t> расходов других бюджетов.</a:t>
            </a:r>
          </a:p>
          <a:p>
            <a:pPr marL="45720" indent="0" algn="just">
              <a:buNone/>
            </a:pPr>
            <a:r>
              <a:rPr lang="ru-RU" sz="4600" b="1" dirty="0">
                <a:solidFill>
                  <a:srgbClr val="FF0000"/>
                </a:solidFill>
              </a:rPr>
              <a:t>У</a:t>
            </a:r>
            <a:r>
              <a:rPr lang="ru-RU" sz="4600" dirty="0"/>
              <a:t> </a:t>
            </a:r>
          </a:p>
          <a:p>
            <a:pPr marL="45720" indent="0" algn="just">
              <a:buNone/>
            </a:pPr>
            <a:r>
              <a:rPr lang="ru-RU" sz="4600" b="1" i="1" dirty="0">
                <a:solidFill>
                  <a:schemeClr val="accent3">
                    <a:lumMod val="50000"/>
                  </a:schemeClr>
                </a:solidFill>
              </a:rPr>
              <a:t>Участники бюджетного процесса </a:t>
            </a:r>
          </a:p>
          <a:p>
            <a:pPr marL="45720" indent="0" algn="just">
              <a:buNone/>
            </a:pPr>
            <a:r>
              <a:rPr lang="ru-RU" sz="4600" dirty="0">
                <a:solidFill>
                  <a:schemeClr val="accent3">
                    <a:lumMod val="50000"/>
                  </a:schemeClr>
                </a:solidFill>
              </a:rPr>
              <a:t>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45720" indent="0" algn="just">
              <a:buNone/>
            </a:pPr>
            <a:r>
              <a:rPr lang="ru-RU" sz="4600" b="1" dirty="0">
                <a:solidFill>
                  <a:srgbClr val="FF0000"/>
                </a:solidFill>
              </a:rPr>
              <a:t>Ф </a:t>
            </a:r>
          </a:p>
          <a:p>
            <a:pPr marL="45720" indent="0" algn="just">
              <a:buNone/>
            </a:pPr>
            <a:r>
              <a:rPr lang="ru-RU" sz="4600" b="1" i="1" dirty="0">
                <a:solidFill>
                  <a:schemeClr val="accent3">
                    <a:lumMod val="50000"/>
                  </a:schemeClr>
                </a:solidFill>
              </a:rPr>
              <a:t>Финансовый орган </a:t>
            </a:r>
          </a:p>
          <a:p>
            <a:pPr marL="45720" indent="0" algn="just">
              <a:buNone/>
            </a:pPr>
            <a:r>
              <a:rPr lang="ru-RU" sz="4600" dirty="0">
                <a:solidFill>
                  <a:schemeClr val="accent3">
                    <a:lumMod val="50000"/>
                  </a:schemeClr>
                </a:solidFill>
              </a:rPr>
              <a:t>На 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a:t>
            </a:r>
          </a:p>
          <a:p>
            <a:pPr marL="45720" indent="0" algn="just">
              <a:buNone/>
            </a:pPr>
            <a:r>
              <a:rPr lang="ru-RU" sz="4600" dirty="0">
                <a:solidFill>
                  <a:schemeClr val="accent3">
                    <a:lumMod val="50000"/>
                  </a:schemeClr>
                </a:solidFill>
              </a:rPr>
              <a:t>администраций, осуществляющие составление и организацию</a:t>
            </a:r>
          </a:p>
          <a:p>
            <a:pPr marL="45720" indent="0" algn="just">
              <a:buNone/>
            </a:pPr>
            <a:r>
              <a:rPr lang="ru-RU" sz="4600" dirty="0">
                <a:solidFill>
                  <a:schemeClr val="accent3">
                    <a:lumMod val="50000"/>
                  </a:schemeClr>
                </a:solidFill>
              </a:rPr>
              <a:t>исполнения местных бюджетов (департаменты финансов,</a:t>
            </a:r>
          </a:p>
          <a:p>
            <a:pPr marL="45720" indent="0" algn="just">
              <a:buNone/>
            </a:pPr>
            <a:r>
              <a:rPr lang="ru-RU" sz="4600" dirty="0">
                <a:solidFill>
                  <a:schemeClr val="accent3">
                    <a:lumMod val="50000"/>
                  </a:schemeClr>
                </a:solidFill>
              </a:rPr>
              <a:t>управления финансов, финансовые отделы и др.).</a:t>
            </a:r>
          </a:p>
          <a:p>
            <a:pPr marL="45720" indent="0" algn="just">
              <a:buNone/>
            </a:pPr>
            <a:endParaRPr lang="ru-RU" sz="1600" dirty="0"/>
          </a:p>
          <a:p>
            <a:pPr marL="45720" indent="0" algn="just">
              <a:buNone/>
            </a:pPr>
            <a:endParaRPr lang="ru-RU" dirty="0"/>
          </a:p>
        </p:txBody>
      </p:sp>
    </p:spTree>
    <p:extLst>
      <p:ext uri="{BB962C8B-B14F-4D97-AF65-F5344CB8AC3E}">
        <p14:creationId xmlns:p14="http://schemas.microsoft.com/office/powerpoint/2010/main" val="18884381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93429" y="312223"/>
            <a:ext cx="8199943" cy="812521"/>
          </a:xfrm>
        </p:spPr>
        <p:txBody>
          <a:bodyPr>
            <a:normAutofit/>
          </a:bodyPr>
          <a:lstStyle/>
          <a:p>
            <a:pPr marL="0" indent="0" algn="ctr">
              <a:buNone/>
            </a:pPr>
            <a:r>
              <a:rPr lang="ru-RU" sz="2000" b="1" dirty="0">
                <a:solidFill>
                  <a:schemeClr val="accent3">
                    <a:lumMod val="50000"/>
                  </a:schemeClr>
                </a:solidFill>
                <a:latin typeface="+mn-lt"/>
              </a:rPr>
              <a:t>Открытые государственные,  муниципальные информационные ресурсы </a:t>
            </a:r>
          </a:p>
        </p:txBody>
      </p:sp>
      <p:pic>
        <p:nvPicPr>
          <p:cNvPr id="66" name="Объект 8"/>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519491" y="3482161"/>
            <a:ext cx="1986532" cy="569632"/>
          </a:xfrm>
          <a:prstGeom prst="rect">
            <a:avLst/>
          </a:prstGeom>
          <a:ln>
            <a:noFill/>
          </a:ln>
          <a:effectLst>
            <a:outerShdw blurRad="292100" dist="139700" dir="2700000" algn="tl" rotWithShape="0">
              <a:srgbClr val="333333">
                <a:alpha val="65000"/>
              </a:srgbClr>
            </a:outerShdw>
          </a:effectLst>
        </p:spPr>
      </p:pic>
      <p:pic>
        <p:nvPicPr>
          <p:cNvPr id="65" name="Объект 6"/>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67175" y="1628801"/>
            <a:ext cx="2065144" cy="620726"/>
          </a:xfrm>
          <a:prstGeom prst="rect">
            <a:avLst/>
          </a:prstGeom>
          <a:ln>
            <a:noFill/>
          </a:ln>
          <a:effectLst>
            <a:outerShdw blurRad="292100" dist="139700" dir="2700000" algn="tl" rotWithShape="0">
              <a:srgbClr val="333333">
                <a:alpha val="65000"/>
              </a:srgbClr>
            </a:outerShdw>
          </a:effectLst>
        </p:spPr>
      </p:pic>
      <p:pic>
        <p:nvPicPr>
          <p:cNvPr id="67" name="Объект 12"/>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539552" y="4365104"/>
            <a:ext cx="1973263" cy="615950"/>
          </a:xfrm>
          <a:prstGeom prst="rect">
            <a:avLst/>
          </a:prstGeom>
          <a:ln>
            <a:noFill/>
          </a:ln>
          <a:effectLst>
            <a:outerShdw blurRad="292100" dist="139700" dir="2700000" algn="tl" rotWithShape="0">
              <a:srgbClr val="333333">
                <a:alpha val="65000"/>
              </a:srgbClr>
            </a:outerShdw>
          </a:effectLst>
        </p:spPr>
      </p:pic>
      <p:grpSp>
        <p:nvGrpSpPr>
          <p:cNvPr id="46" name="Группа 45"/>
          <p:cNvGrpSpPr/>
          <p:nvPr/>
        </p:nvGrpSpPr>
        <p:grpSpPr>
          <a:xfrm>
            <a:off x="453641" y="1124744"/>
            <a:ext cx="8186082" cy="4176465"/>
            <a:chOff x="1000101" y="1285860"/>
            <a:chExt cx="7858180" cy="3205206"/>
          </a:xfrm>
        </p:grpSpPr>
        <p:sp>
          <p:nvSpPr>
            <p:cNvPr id="47" name="Прямоугольник с двумя скругленными противолежащими углами 46"/>
            <p:cNvSpPr/>
            <p:nvPr/>
          </p:nvSpPr>
          <p:spPr>
            <a:xfrm>
              <a:off x="1000101" y="1285860"/>
              <a:ext cx="1995413"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48" name="Прямоугольник с двумя скругленными противолежащими углами 47"/>
            <p:cNvSpPr/>
            <p:nvPr/>
          </p:nvSpPr>
          <p:spPr>
            <a:xfrm>
              <a:off x="3500430" y="1285860"/>
              <a:ext cx="5357850"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49" name="Группа 19"/>
            <p:cNvGrpSpPr>
              <a:grpSpLocks/>
            </p:cNvGrpSpPr>
            <p:nvPr/>
          </p:nvGrpSpPr>
          <p:grpSpPr bwMode="auto">
            <a:xfrm>
              <a:off x="1019632" y="1672696"/>
              <a:ext cx="7838649" cy="2818370"/>
              <a:chOff x="1302107" y="1672643"/>
              <a:chExt cx="7556203" cy="2818098"/>
            </a:xfrm>
          </p:grpSpPr>
          <p:sp>
            <p:nvSpPr>
              <p:cNvPr id="51" name="Прямоугольник 24"/>
              <p:cNvSpPr>
                <a:spLocks noChangeArrowheads="1"/>
              </p:cNvSpPr>
              <p:nvPr/>
            </p:nvSpPr>
            <p:spPr bwMode="auto">
              <a:xfrm>
                <a:off x="1562676" y="2169953"/>
                <a:ext cx="1364753"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www.govvrn.ru</a:t>
                </a:r>
                <a:endParaRPr lang="ru-RU" sz="1200" dirty="0">
                  <a:solidFill>
                    <a:schemeClr val="accent3">
                      <a:lumMod val="50000"/>
                    </a:schemeClr>
                  </a:solidFill>
                  <a:cs typeface="Times New Roman" pitchFamily="18" charset="0"/>
                </a:endParaRPr>
              </a:p>
            </p:txBody>
          </p:sp>
          <p:pic>
            <p:nvPicPr>
              <p:cNvPr id="52" name="Рисунок 25" descr="svc.jpg"/>
              <p:cNvPicPr>
                <a:picLocks noChangeAspect="1"/>
              </p:cNvPicPr>
              <p:nvPr/>
            </p:nvPicPr>
            <p:blipFill>
              <a:blip r:embed="rId5" cstate="print"/>
              <a:srcRect/>
              <a:stretch>
                <a:fillRect/>
              </a:stretch>
            </p:blipFill>
            <p:spPr bwMode="auto">
              <a:xfrm>
                <a:off x="1302107" y="2374462"/>
                <a:ext cx="1885890" cy="491970"/>
              </a:xfrm>
              <a:prstGeom prst="rect">
                <a:avLst/>
              </a:prstGeom>
              <a:ln>
                <a:noFill/>
              </a:ln>
              <a:effectLst>
                <a:outerShdw blurRad="292100" dist="139700" dir="2700000" algn="tl" rotWithShape="0">
                  <a:srgbClr val="333333">
                    <a:alpha val="65000"/>
                  </a:srgbClr>
                </a:outerShdw>
              </a:effectLst>
            </p:spPr>
          </p:pic>
          <p:sp>
            <p:nvSpPr>
              <p:cNvPr id="53" name="Прямоугольник 26"/>
              <p:cNvSpPr>
                <a:spLocks noChangeArrowheads="1"/>
              </p:cNvSpPr>
              <p:nvPr/>
            </p:nvSpPr>
            <p:spPr bwMode="auto">
              <a:xfrm>
                <a:off x="1500205" y="2850006"/>
                <a:ext cx="1535307"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www.svc.govvrn.ru</a:t>
                </a:r>
                <a:endParaRPr lang="ru-RU" sz="1200" dirty="0">
                  <a:solidFill>
                    <a:schemeClr val="accent3">
                      <a:lumMod val="50000"/>
                    </a:schemeClr>
                  </a:solidFill>
                  <a:cs typeface="Times New Roman" pitchFamily="18" charset="0"/>
                </a:endParaRPr>
              </a:p>
            </p:txBody>
          </p:sp>
          <p:sp>
            <p:nvSpPr>
              <p:cNvPr id="55" name="Прямоугольник 28"/>
              <p:cNvSpPr>
                <a:spLocks noChangeArrowheads="1"/>
              </p:cNvSpPr>
              <p:nvPr/>
            </p:nvSpPr>
            <p:spPr bwMode="auto">
              <a:xfrm>
                <a:off x="1609449" y="3544613"/>
                <a:ext cx="1316818"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www.open</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57" name="Прямоугольник 30"/>
              <p:cNvSpPr>
                <a:spLocks noChangeArrowheads="1"/>
              </p:cNvSpPr>
              <p:nvPr/>
            </p:nvSpPr>
            <p:spPr bwMode="auto">
              <a:xfrm>
                <a:off x="1562676" y="4256276"/>
                <a:ext cx="1385742" cy="234465"/>
              </a:xfrm>
              <a:prstGeom prst="rect">
                <a:avLst/>
              </a:prstGeom>
              <a:noFill/>
              <a:ln w="9525">
                <a:noFill/>
                <a:miter lim="800000"/>
                <a:headEnd/>
                <a:tailEnd/>
              </a:ln>
            </p:spPr>
            <p:txBody>
              <a:bodyPr wrap="none">
                <a:spAutoFit/>
              </a:bodyPr>
              <a:lstStyle/>
              <a:p>
                <a:pPr algn="ctr"/>
                <a:r>
                  <a:rPr lang="en-US" sz="1200" dirty="0">
                    <a:solidFill>
                      <a:schemeClr val="accent3">
                        <a:lumMod val="50000"/>
                      </a:schemeClr>
                    </a:solidFill>
                    <a:cs typeface="Times New Roman" pitchFamily="18" charset="0"/>
                  </a:rPr>
                  <a:t>www.budget</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0" name="Прямоугольник с двумя скругленными противолежащими углами 59"/>
              <p:cNvSpPr/>
              <p:nvPr/>
            </p:nvSpPr>
            <p:spPr>
              <a:xfrm>
                <a:off x="3693515" y="1672643"/>
                <a:ext cx="5164794" cy="49731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органов власти </a:t>
                </a:r>
              </a:p>
              <a:p>
                <a:pPr algn="ctr" fontAlgn="auto">
                  <a:spcBef>
                    <a:spcPts val="0"/>
                  </a:spcBef>
                  <a:spcAft>
                    <a:spcPts val="0"/>
                  </a:spcAft>
                  <a:defRPr/>
                </a:pPr>
                <a:r>
                  <a:rPr lang="ru-RU" sz="1300" dirty="0">
                    <a:solidFill>
                      <a:schemeClr val="accent3">
                        <a:lumMod val="50000"/>
                      </a:schemeClr>
                    </a:solidFill>
                    <a:cs typeface="Arial" pitchFamily="34" charset="0"/>
                  </a:rPr>
                  <a:t>Воронежской области</a:t>
                </a:r>
              </a:p>
              <a:p>
                <a:pPr algn="ctr" fontAlgn="auto">
                  <a:spcBef>
                    <a:spcPts val="0"/>
                  </a:spcBef>
                  <a:spcAft>
                    <a:spcPts val="0"/>
                  </a:spcAft>
                  <a:defRPr/>
                </a:pPr>
                <a:endParaRPr lang="ru-RU" sz="1200" dirty="0">
                  <a:solidFill>
                    <a:schemeClr val="accent6">
                      <a:lumMod val="75000"/>
                    </a:schemeClr>
                  </a:solidFill>
                </a:endParaRPr>
              </a:p>
            </p:txBody>
          </p:sp>
          <p:sp>
            <p:nvSpPr>
              <p:cNvPr id="61" name="Прямоугольник с двумя скругленными противолежащими углами 60"/>
              <p:cNvSpPr/>
              <p:nvPr/>
            </p:nvSpPr>
            <p:spPr>
              <a:xfrm>
                <a:off x="3693515" y="2404417"/>
                <a:ext cx="5164794" cy="4286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государственных и муниципальных услуг Воронежской области</a:t>
                </a:r>
              </a:p>
              <a:p>
                <a:pPr algn="ctr" fontAlgn="auto">
                  <a:spcBef>
                    <a:spcPts val="0"/>
                  </a:spcBef>
                  <a:spcAft>
                    <a:spcPts val="0"/>
                  </a:spcAft>
                  <a:defRPr/>
                </a:pPr>
                <a:endParaRPr lang="ru-RU" sz="1300" dirty="0">
                  <a:solidFill>
                    <a:schemeClr val="accent6">
                      <a:lumMod val="75000"/>
                    </a:schemeClr>
                  </a:solidFill>
                </a:endParaRPr>
              </a:p>
            </p:txBody>
          </p:sp>
          <p:sp>
            <p:nvSpPr>
              <p:cNvPr id="62" name="Прямоугольник с двумя скругленными противолежащими углами 61"/>
              <p:cNvSpPr/>
              <p:nvPr/>
            </p:nvSpPr>
            <p:spPr>
              <a:xfrm>
                <a:off x="3693516" y="3082220"/>
                <a:ext cx="5164794" cy="46239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Бюджетные послания Президента Российской Федерации, Указы Президента Российской Федерации от 07.05.2012 года </a:t>
                </a:r>
              </a:p>
              <a:p>
                <a:pPr algn="ctr" fontAlgn="auto">
                  <a:spcBef>
                    <a:spcPts val="0"/>
                  </a:spcBef>
                  <a:spcAft>
                    <a:spcPts val="0"/>
                  </a:spcAft>
                  <a:defRPr/>
                </a:pPr>
                <a:endParaRPr lang="ru-RU" sz="1200" dirty="0">
                  <a:solidFill>
                    <a:schemeClr val="accent6">
                      <a:lumMod val="75000"/>
                    </a:schemeClr>
                  </a:solidFill>
                </a:endParaRPr>
              </a:p>
            </p:txBody>
          </p:sp>
          <p:sp>
            <p:nvSpPr>
              <p:cNvPr id="63" name="Прямоугольник с двумя скругленными противолежащими углами 62"/>
              <p:cNvSpPr/>
              <p:nvPr/>
            </p:nvSpPr>
            <p:spPr>
              <a:xfrm>
                <a:off x="3693516" y="3779078"/>
                <a:ext cx="5164793" cy="472521"/>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Arial" pitchFamily="34" charset="0"/>
                  </a:rPr>
                  <a:t>О бюджетах и бюджетном процессе в Российской Федерации (включая бюджеты муниципальных образований</a:t>
                </a:r>
                <a:r>
                  <a:rPr lang="ru-RU" sz="1300" dirty="0">
                    <a:solidFill>
                      <a:schemeClr val="accent3">
                        <a:lumMod val="50000"/>
                      </a:schemeClr>
                    </a:solidFill>
                  </a:rPr>
                  <a:t>)</a:t>
                </a:r>
              </a:p>
            </p:txBody>
          </p:sp>
        </p:grpSp>
      </p:grpSp>
      <p:pic>
        <p:nvPicPr>
          <p:cNvPr id="19" name="Объект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4100" y="5278854"/>
            <a:ext cx="1972659" cy="658678"/>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3059832" y="5297345"/>
            <a:ext cx="5616624" cy="579928"/>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Утвержденные государственные программ Российской Федерации</a:t>
            </a:r>
          </a:p>
        </p:txBody>
      </p:sp>
      <p:sp>
        <p:nvSpPr>
          <p:cNvPr id="21" name="Прямоугольник 30"/>
          <p:cNvSpPr>
            <a:spLocks noChangeArrowheads="1"/>
          </p:cNvSpPr>
          <p:nvPr/>
        </p:nvSpPr>
        <p:spPr bwMode="auto">
          <a:xfrm>
            <a:off x="579999" y="5935665"/>
            <a:ext cx="1976760" cy="277000"/>
          </a:xfrm>
          <a:prstGeom prst="rect">
            <a:avLst/>
          </a:prstGeom>
          <a:noFill/>
          <a:ln w="9525">
            <a:noFill/>
            <a:miter lim="800000"/>
            <a:headEnd/>
            <a:tailEnd/>
          </a:ln>
        </p:spPr>
        <p:txBody>
          <a:bodyPr wrap="none">
            <a:spAutoFit/>
          </a:bodyPr>
          <a:lstStyle/>
          <a:p>
            <a:pPr algn="ctr"/>
            <a:r>
              <a:rPr lang="en-US" sz="1200" dirty="0">
                <a:solidFill>
                  <a:schemeClr val="accent3">
                    <a:lumMod val="50000"/>
                  </a:schemeClr>
                </a:solidFill>
              </a:rPr>
              <a:t>www</a:t>
            </a:r>
            <a:r>
              <a:rPr lang="ru-RU" sz="1200" dirty="0">
                <a:solidFill>
                  <a:schemeClr val="accent3">
                    <a:lumMod val="50000"/>
                  </a:schemeClr>
                </a:solidFill>
              </a:rPr>
              <a:t>.</a:t>
            </a:r>
            <a:r>
              <a:rPr lang="en-US" sz="1200" dirty="0">
                <a:solidFill>
                  <a:schemeClr val="accent3">
                    <a:lumMod val="50000"/>
                  </a:schemeClr>
                </a:solidFill>
              </a:rPr>
              <a:t>gosprogrammy.gov</a:t>
            </a:r>
            <a:r>
              <a:rPr lang="ru-RU" sz="1200" dirty="0">
                <a:solidFill>
                  <a:schemeClr val="accent3">
                    <a:lumMod val="50000"/>
                  </a:schemeClr>
                </a:solidFill>
              </a:rPr>
              <a:t>.</a:t>
            </a:r>
            <a:r>
              <a:rPr lang="en-US" sz="1200" dirty="0" err="1">
                <a:solidFill>
                  <a:schemeClr val="accent3">
                    <a:lumMod val="50000"/>
                  </a:schemeClr>
                </a:solidFill>
              </a:rPr>
              <a:t>ru</a:t>
            </a:r>
            <a:endParaRPr lang="ru-RU" sz="1200" dirty="0">
              <a:solidFill>
                <a:schemeClr val="accent3">
                  <a:lumMod val="50000"/>
                </a:schemeClr>
              </a:solidFill>
            </a:endParaRPr>
          </a:p>
        </p:txBody>
      </p:sp>
    </p:spTree>
    <p:extLst>
      <p:ext uri="{BB962C8B-B14F-4D97-AF65-F5344CB8AC3E}">
        <p14:creationId xmlns:p14="http://schemas.microsoft.com/office/powerpoint/2010/main" val="1861639978"/>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Объект 3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99592" y="4869160"/>
            <a:ext cx="796144" cy="993501"/>
          </a:xfrm>
          <a:prstGeom prst="rect">
            <a:avLst/>
          </a:prstGeom>
          <a:ln>
            <a:noFill/>
          </a:ln>
          <a:effectLst>
            <a:outerShdw blurRad="292100" dist="139700" dir="2700000" algn="tl" rotWithShape="0">
              <a:srgbClr val="333333">
                <a:alpha val="65000"/>
              </a:srgbClr>
            </a:outerShdw>
          </a:effectLst>
        </p:spPr>
      </p:pic>
      <p:pic>
        <p:nvPicPr>
          <p:cNvPr id="70" name="Объект 14"/>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395536" y="2132856"/>
            <a:ext cx="1926759" cy="516142"/>
          </a:xfrm>
          <a:prstGeom prst="rect">
            <a:avLst/>
          </a:prstGeom>
          <a:ln>
            <a:noFill/>
          </a:ln>
          <a:effectLst>
            <a:outerShdw blurRad="292100" dist="139700" dir="2700000" algn="tl" rotWithShape="0">
              <a:srgbClr val="333333">
                <a:alpha val="65000"/>
              </a:srgbClr>
            </a:outerShdw>
          </a:effectLst>
        </p:spPr>
      </p:pic>
      <p:pic>
        <p:nvPicPr>
          <p:cNvPr id="73" name="Объект 16"/>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395536" y="3068960"/>
            <a:ext cx="1947863" cy="561975"/>
          </a:xfrm>
          <a:prstGeom prst="rect">
            <a:avLst/>
          </a:prstGeom>
          <a:ln>
            <a:noFill/>
          </a:ln>
          <a:effectLst>
            <a:outerShdw blurRad="292100" dist="139700" dir="2700000" algn="tl" rotWithShape="0">
              <a:srgbClr val="333333">
                <a:alpha val="65000"/>
              </a:srgbClr>
            </a:outerShdw>
          </a:effectLst>
        </p:spPr>
      </p:pic>
      <p:grpSp>
        <p:nvGrpSpPr>
          <p:cNvPr id="56" name="Группа 55"/>
          <p:cNvGrpSpPr/>
          <p:nvPr/>
        </p:nvGrpSpPr>
        <p:grpSpPr>
          <a:xfrm>
            <a:off x="395536" y="620688"/>
            <a:ext cx="8139448" cy="3229327"/>
            <a:chOff x="1187424" y="1285861"/>
            <a:chExt cx="7699136" cy="2092102"/>
          </a:xfrm>
        </p:grpSpPr>
        <p:sp>
          <p:nvSpPr>
            <p:cNvPr id="57" name="Прямоугольник с двумя скругленными противолежащими углами 56"/>
            <p:cNvSpPr/>
            <p:nvPr/>
          </p:nvSpPr>
          <p:spPr>
            <a:xfrm>
              <a:off x="1187424" y="1285861"/>
              <a:ext cx="1790414"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58" name="Прямоугольник с двумя скругленными противолежащими углами 57"/>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59" name="Группа 19"/>
            <p:cNvGrpSpPr>
              <a:grpSpLocks/>
            </p:cNvGrpSpPr>
            <p:nvPr/>
          </p:nvGrpSpPr>
          <p:grpSpPr bwMode="auto">
            <a:xfrm>
              <a:off x="1230890" y="1646692"/>
              <a:ext cx="7655670" cy="1731271"/>
              <a:chOff x="1505752" y="1646642"/>
              <a:chExt cx="7379816" cy="1731105"/>
            </a:xfrm>
          </p:grpSpPr>
          <p:sp>
            <p:nvSpPr>
              <p:cNvPr id="60" name="Прямоугольник 24"/>
              <p:cNvSpPr>
                <a:spLocks noChangeArrowheads="1"/>
              </p:cNvSpPr>
              <p:nvPr/>
            </p:nvSpPr>
            <p:spPr bwMode="auto">
              <a:xfrm>
                <a:off x="1616830" y="2047728"/>
                <a:ext cx="1364753"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www.minfin.ru</a:t>
                </a:r>
                <a:endParaRPr lang="ru-RU" sz="1200" dirty="0">
                  <a:solidFill>
                    <a:schemeClr val="accent3">
                      <a:lumMod val="50000"/>
                    </a:schemeClr>
                  </a:solidFill>
                  <a:cs typeface="Times New Roman" pitchFamily="18" charset="0"/>
                </a:endParaRPr>
              </a:p>
            </p:txBody>
          </p:sp>
          <p:sp>
            <p:nvSpPr>
              <p:cNvPr id="62" name="Прямоугольник 26"/>
              <p:cNvSpPr>
                <a:spLocks noChangeArrowheads="1"/>
              </p:cNvSpPr>
              <p:nvPr/>
            </p:nvSpPr>
            <p:spPr bwMode="auto">
              <a:xfrm>
                <a:off x="1505752" y="2638814"/>
                <a:ext cx="1670709"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www.zakaz.govvrn</a:t>
                </a:r>
                <a:r>
                  <a:rPr lang="ru-RU" sz="1200" dirty="0">
                    <a:solidFill>
                      <a:schemeClr val="accent3">
                        <a:lumMod val="50000"/>
                      </a:schemeClr>
                    </a:solidFill>
                    <a:cs typeface="Times New Roman" pitchFamily="18" charset="0"/>
                  </a:rPr>
                  <a:t>.</a:t>
                </a:r>
                <a:r>
                  <a:rPr lang="en-US" sz="1200" dirty="0" err="1">
                    <a:solidFill>
                      <a:schemeClr val="accent3">
                        <a:lumMod val="50000"/>
                      </a:schemeClr>
                    </a:solidFill>
                    <a:cs typeface="Times New Roman" pitchFamily="18" charset="0"/>
                  </a:rPr>
                  <a:t>ru</a:t>
                </a:r>
                <a:endParaRPr lang="ru-RU" sz="1200" dirty="0">
                  <a:solidFill>
                    <a:schemeClr val="accent3">
                      <a:lumMod val="50000"/>
                    </a:schemeClr>
                  </a:solidFill>
                  <a:cs typeface="Times New Roman" pitchFamily="18" charset="0"/>
                </a:endParaRPr>
              </a:p>
            </p:txBody>
          </p:sp>
          <p:sp>
            <p:nvSpPr>
              <p:cNvPr id="63" name="Прямоугольник 28"/>
              <p:cNvSpPr>
                <a:spLocks noChangeArrowheads="1"/>
              </p:cNvSpPr>
              <p:nvPr/>
            </p:nvSpPr>
            <p:spPr bwMode="auto">
              <a:xfrm>
                <a:off x="1713314" y="3198312"/>
                <a:ext cx="1239551" cy="17943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www.bus</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5" name="Прямоугольник с двумя скругленными противолежащими углами 64"/>
              <p:cNvSpPr/>
              <p:nvPr/>
            </p:nvSpPr>
            <p:spPr>
              <a:xfrm>
                <a:off x="3693514" y="1646642"/>
                <a:ext cx="5164793" cy="5033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300" dirty="0">
                    <a:solidFill>
                      <a:schemeClr val="accent3">
                        <a:lumMod val="50000"/>
                      </a:schemeClr>
                    </a:solidFill>
                    <a:cs typeface="Arial" pitchFamily="34" charset="0"/>
                  </a:rPr>
                  <a:t>О федеральном бюджете, бюджетной политике, электронном бюджете,  Резервном фонде и Фонде национального  благосостояния, государственном долге, а также иная информация</a:t>
                </a:r>
              </a:p>
              <a:p>
                <a:pPr algn="ctr" fontAlgn="auto">
                  <a:spcBef>
                    <a:spcPts val="0"/>
                  </a:spcBef>
                  <a:spcAft>
                    <a:spcPts val="0"/>
                  </a:spcAft>
                  <a:defRPr/>
                </a:pPr>
                <a:endParaRPr lang="ru-RU" sz="1200" dirty="0">
                  <a:solidFill>
                    <a:schemeClr val="accent3">
                      <a:lumMod val="50000"/>
                    </a:schemeClr>
                  </a:solidFill>
                </a:endParaRPr>
              </a:p>
            </p:txBody>
          </p:sp>
          <p:sp>
            <p:nvSpPr>
              <p:cNvPr id="66" name="Прямоугольник с двумя скругленными противолежащими углами 65"/>
              <p:cNvSpPr/>
              <p:nvPr/>
            </p:nvSpPr>
            <p:spPr>
              <a:xfrm>
                <a:off x="3693515" y="2252193"/>
                <a:ext cx="5164795" cy="36848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rPr>
                  <a:t>Представлена информация о государственном и муниципальном заказе Воронежской области</a:t>
                </a:r>
              </a:p>
            </p:txBody>
          </p:sp>
          <p:sp>
            <p:nvSpPr>
              <p:cNvPr id="67" name="Прямоугольник с двумя скругленными противолежащими углами 66"/>
              <p:cNvSpPr/>
              <p:nvPr/>
            </p:nvSpPr>
            <p:spPr>
              <a:xfrm>
                <a:off x="3689156" y="2749339"/>
                <a:ext cx="5196412" cy="57763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Общая статистика по видам и типам учреждений в разрезе регионов и видов деятельности учреждений,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r>
                  <a:rPr lang="ru-RU" sz="1300" dirty="0">
                    <a:solidFill>
                      <a:schemeClr val="accent3">
                        <a:lumMod val="50000"/>
                      </a:schemeClr>
                    </a:solidFill>
                    <a:latin typeface="Times New Roman" pitchFamily="18" charset="0"/>
                    <a:cs typeface="Times New Roman" pitchFamily="18" charset="0"/>
                  </a:rPr>
                  <a:t>.</a:t>
                </a:r>
              </a:p>
            </p:txBody>
          </p:sp>
        </p:grpSp>
      </p:grpSp>
      <p:pic>
        <p:nvPicPr>
          <p:cNvPr id="69" name="Рисунок 24" descr="загруженное.jpg"/>
          <p:cNvPicPr>
            <a:picLocks noChangeAspect="1"/>
          </p:cNvPicPr>
          <p:nvPr/>
        </p:nvPicPr>
        <p:blipFill>
          <a:blip r:embed="rId5" cstate="print"/>
          <a:srcRect/>
          <a:stretch>
            <a:fillRect/>
          </a:stretch>
        </p:blipFill>
        <p:spPr bwMode="auto">
          <a:xfrm>
            <a:off x="395536" y="1268760"/>
            <a:ext cx="1892807" cy="595155"/>
          </a:xfrm>
          <a:prstGeom prst="rect">
            <a:avLst/>
          </a:prstGeom>
          <a:ln>
            <a:noFill/>
          </a:ln>
          <a:effectLst>
            <a:outerShdw blurRad="292100" dist="139700" dir="2700000" algn="tl" rotWithShape="0">
              <a:srgbClr val="333333">
                <a:alpha val="65000"/>
              </a:srgbClr>
            </a:outerShdw>
          </a:effectLst>
        </p:spPr>
      </p:pic>
      <p:pic>
        <p:nvPicPr>
          <p:cNvPr id="19" name="Рисунок 13" descr="загруженное (1).jpg"/>
          <p:cNvPicPr>
            <a:picLocks noChangeAspect="1"/>
          </p:cNvPicPr>
          <p:nvPr/>
        </p:nvPicPr>
        <p:blipFill>
          <a:blip r:embed="rId6" cstate="print"/>
          <a:srcRect/>
          <a:stretch>
            <a:fillRect/>
          </a:stretch>
        </p:blipFill>
        <p:spPr bwMode="auto">
          <a:xfrm>
            <a:off x="395536" y="4077072"/>
            <a:ext cx="1910391" cy="460513"/>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2843809" y="4005064"/>
            <a:ext cx="5688632" cy="63205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Реестр планов-графиков размещения заказов и планов закупок, единый реестр государственных и муниципальных контрактов</a:t>
            </a:r>
          </a:p>
        </p:txBody>
      </p:sp>
      <p:sp>
        <p:nvSpPr>
          <p:cNvPr id="21" name="Прямоугольник 20"/>
          <p:cNvSpPr>
            <a:spLocks noChangeArrowheads="1"/>
          </p:cNvSpPr>
          <p:nvPr/>
        </p:nvSpPr>
        <p:spPr bwMode="auto">
          <a:xfrm>
            <a:off x="467544" y="4498227"/>
            <a:ext cx="1872208"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rPr>
              <a:t>www.zakupki.gov.ru</a:t>
            </a:r>
            <a:endParaRPr lang="ru-RU" sz="1200" dirty="0">
              <a:solidFill>
                <a:schemeClr val="accent3">
                  <a:lumMod val="50000"/>
                </a:schemeClr>
              </a:solidFill>
            </a:endParaRPr>
          </a:p>
        </p:txBody>
      </p:sp>
      <p:sp>
        <p:nvSpPr>
          <p:cNvPr id="23" name="Прямоугольник 28"/>
          <p:cNvSpPr>
            <a:spLocks noChangeArrowheads="1"/>
          </p:cNvSpPr>
          <p:nvPr/>
        </p:nvSpPr>
        <p:spPr bwMode="auto">
          <a:xfrm>
            <a:off x="179512" y="5890848"/>
            <a:ext cx="2592288"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www.pavlovskij-r20.gosweb.gosuslugi.ru</a:t>
            </a:r>
            <a:endParaRPr lang="ru-RU" sz="1200" dirty="0">
              <a:solidFill>
                <a:schemeClr val="accent3">
                  <a:lumMod val="50000"/>
                </a:schemeClr>
              </a:solidFill>
              <a:cs typeface="Times New Roman" pitchFamily="18" charset="0"/>
            </a:endParaRPr>
          </a:p>
        </p:txBody>
      </p:sp>
      <p:sp>
        <p:nvSpPr>
          <p:cNvPr id="24" name="Прямоугольник с двумя скругленными противолежащими углами 23"/>
          <p:cNvSpPr/>
          <p:nvPr/>
        </p:nvSpPr>
        <p:spPr bwMode="auto">
          <a:xfrm>
            <a:off x="2843808" y="4941168"/>
            <a:ext cx="5688632" cy="101065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Общая статистика по видам и типам учреждений в разрезе регионов и видов деятельности учреждений,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spTree>
    <p:extLst>
      <p:ext uri="{BB962C8B-B14F-4D97-AF65-F5344CB8AC3E}">
        <p14:creationId xmlns:p14="http://schemas.microsoft.com/office/powerpoint/2010/main" val="31718063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260648"/>
            <a:ext cx="8009395" cy="634108"/>
          </a:xfrm>
        </p:spPr>
        <p:txBody>
          <a:bodyPr/>
          <a:lstStyle/>
          <a:p>
            <a:pPr marL="0" indent="0" algn="ctr">
              <a:buNone/>
            </a:pPr>
            <a:r>
              <a:rPr lang="ru-RU" sz="2500" b="1" dirty="0">
                <a:solidFill>
                  <a:schemeClr val="accent3">
                    <a:lumMod val="50000"/>
                  </a:schemeClr>
                </a:solidFill>
                <a:cs typeface="Arial" pitchFamily="34" charset="0"/>
              </a:rPr>
              <a:t>Контактная информация для граждан</a:t>
            </a:r>
          </a:p>
        </p:txBody>
      </p:sp>
      <p:sp>
        <p:nvSpPr>
          <p:cNvPr id="5" name="Объект 4"/>
          <p:cNvSpPr>
            <a:spLocks noGrp="1"/>
          </p:cNvSpPr>
          <p:nvPr>
            <p:ph sz="quarter" idx="1"/>
          </p:nvPr>
        </p:nvSpPr>
        <p:spPr>
          <a:xfrm>
            <a:off x="395537" y="908720"/>
            <a:ext cx="8352928" cy="3672408"/>
          </a:xfrm>
        </p:spPr>
        <p:txBody>
          <a:bodyPr>
            <a:normAutofit lnSpcReduction="10000"/>
          </a:bodyPr>
          <a:lstStyle/>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Муниципальный отдел по финансам </a:t>
            </a:r>
            <a:br>
              <a:rPr lang="ru-RU" sz="1900" dirty="0">
                <a:solidFill>
                  <a:schemeClr val="accent3">
                    <a:lumMod val="75000"/>
                  </a:schemeClr>
                </a:solidFill>
                <a:effectLst>
                  <a:outerShdw blurRad="38100" dist="38100" dir="2700000" algn="tl">
                    <a:srgbClr val="000000">
                      <a:alpha val="43137"/>
                    </a:srgbClr>
                  </a:outerShdw>
                </a:effectLst>
              </a:rPr>
            </a:br>
            <a:r>
              <a:rPr lang="ru-RU" sz="1900" dirty="0">
                <a:solidFill>
                  <a:schemeClr val="accent3">
                    <a:lumMod val="75000"/>
                  </a:schemeClr>
                </a:solidFill>
                <a:effectLst>
                  <a:outerShdw blurRad="38100" dist="38100" dir="2700000" algn="tl">
                    <a:srgbClr val="000000">
                      <a:alpha val="43137"/>
                    </a:srgbClr>
                  </a:outerShdw>
                </a:effectLst>
              </a:rPr>
              <a:t>администрации Павловского муниципального района:</a:t>
            </a:r>
          </a:p>
          <a:p>
            <a:pPr marL="45720" indent="0" algn="ctr" fontAlgn="b">
              <a:buNone/>
            </a:pPr>
            <a:r>
              <a:rPr lang="ru-RU" sz="1900" i="1" dirty="0">
                <a:solidFill>
                  <a:schemeClr val="accent3">
                    <a:lumMod val="75000"/>
                  </a:schemeClr>
                </a:solidFill>
              </a:rPr>
              <a:t>396422, Воронежская область, г. Павловск, </a:t>
            </a:r>
          </a:p>
          <a:p>
            <a:pPr marL="45720" indent="0" algn="ctr" fontAlgn="b">
              <a:buNone/>
            </a:pPr>
            <a:r>
              <a:rPr lang="ru-RU" sz="1900" i="1" dirty="0">
                <a:solidFill>
                  <a:schemeClr val="accent3">
                    <a:lumMod val="75000"/>
                  </a:schemeClr>
                </a:solidFill>
              </a:rPr>
              <a:t>пр. Революции,  дом 8.</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Контактные телефоны: </a:t>
            </a:r>
          </a:p>
          <a:p>
            <a:pPr marL="45720" indent="0" algn="ctr" fontAlgn="b">
              <a:buNone/>
            </a:pPr>
            <a:r>
              <a:rPr lang="ru-RU" sz="1900" i="1" u="sng" dirty="0">
                <a:solidFill>
                  <a:schemeClr val="accent3">
                    <a:lumMod val="75000"/>
                  </a:schemeClr>
                </a:solidFill>
              </a:rPr>
              <a:t>Руководитель муниципального отдела по финансам </a:t>
            </a:r>
          </a:p>
          <a:p>
            <a:pPr marL="45720" indent="0" algn="ctr" fontAlgn="b">
              <a:buNone/>
            </a:pPr>
            <a:r>
              <a:rPr lang="ru-RU" sz="1900" i="1" dirty="0">
                <a:solidFill>
                  <a:schemeClr val="accent3">
                    <a:lumMod val="75000"/>
                  </a:schemeClr>
                </a:solidFill>
              </a:rPr>
              <a:t>8(47362)24901, </a:t>
            </a:r>
            <a:r>
              <a:rPr lang="ru-RU" sz="1900" i="1" u="sng" dirty="0">
                <a:solidFill>
                  <a:schemeClr val="accent3">
                    <a:lumMod val="75000"/>
                  </a:schemeClr>
                </a:solidFill>
              </a:rPr>
              <a:t>(факс)</a:t>
            </a:r>
            <a:r>
              <a:rPr lang="ru-RU" sz="1900" i="1" dirty="0">
                <a:solidFill>
                  <a:schemeClr val="accent3">
                    <a:lumMod val="75000"/>
                  </a:schemeClr>
                </a:solidFill>
              </a:rPr>
              <a:t>  8(47362)24886</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Адрес электронной почты: </a:t>
            </a:r>
          </a:p>
          <a:p>
            <a:pPr marL="45720" indent="0" algn="ctr" fontAlgn="b">
              <a:buNone/>
            </a:pPr>
            <a:r>
              <a:rPr lang="en-US" sz="1900" i="1" dirty="0" err="1">
                <a:solidFill>
                  <a:schemeClr val="accent3">
                    <a:lumMod val="75000"/>
                  </a:schemeClr>
                </a:solidFill>
                <a:latin typeface="Cambria" pitchFamily="18" charset="0"/>
                <a:ea typeface="Cambria" pitchFamily="18" charset="0"/>
              </a:rPr>
              <a:t>otdfin.pavl@govvrn</a:t>
            </a:r>
            <a:r>
              <a:rPr lang="ru-RU" sz="1900" i="1" dirty="0">
                <a:solidFill>
                  <a:schemeClr val="accent3">
                    <a:lumMod val="75000"/>
                  </a:schemeClr>
                </a:solidFill>
                <a:latin typeface="Cambria" pitchFamily="18" charset="0"/>
                <a:ea typeface="Cambria" pitchFamily="18" charset="0"/>
              </a:rPr>
              <a:t>.</a:t>
            </a:r>
            <a:r>
              <a:rPr lang="en-US" sz="1900" i="1" dirty="0" err="1">
                <a:solidFill>
                  <a:schemeClr val="accent3">
                    <a:lumMod val="75000"/>
                  </a:schemeClr>
                </a:solidFill>
                <a:latin typeface="Cambria" pitchFamily="18" charset="0"/>
                <a:ea typeface="Cambria" pitchFamily="18" charset="0"/>
              </a:rPr>
              <a:t>ru</a:t>
            </a:r>
            <a:r>
              <a:rPr lang="en-US" sz="1900" i="1" dirty="0">
                <a:solidFill>
                  <a:schemeClr val="accent3">
                    <a:lumMod val="75000"/>
                  </a:schemeClr>
                </a:solidFill>
                <a:latin typeface="Cambria" pitchFamily="18" charset="0"/>
                <a:ea typeface="Cambria" pitchFamily="18" charset="0"/>
              </a:rPr>
              <a:t> </a:t>
            </a:r>
            <a:endParaRPr lang="ru-RU" sz="1900" i="1" dirty="0">
              <a:solidFill>
                <a:schemeClr val="accent3">
                  <a:lumMod val="75000"/>
                </a:schemeClr>
              </a:solidFill>
              <a:latin typeface="Cambria" pitchFamily="18" charset="0"/>
              <a:ea typeface="Cambria" pitchFamily="18" charset="0"/>
            </a:endParaRP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График работы муниципального отдела по финансам: </a:t>
            </a:r>
            <a:br>
              <a:rPr lang="ru-RU" sz="1900" dirty="0">
                <a:solidFill>
                  <a:schemeClr val="accent3">
                    <a:lumMod val="75000"/>
                  </a:schemeClr>
                </a:solidFill>
              </a:rPr>
            </a:br>
            <a:r>
              <a:rPr lang="ru-RU" sz="1900" i="1" dirty="0">
                <a:solidFill>
                  <a:schemeClr val="accent3">
                    <a:lumMod val="75000"/>
                  </a:schemeClr>
                </a:solidFill>
              </a:rPr>
              <a:t>понедельник - пятница с 9-00 до 18-00.</a:t>
            </a:r>
          </a:p>
          <a:p>
            <a:pPr marL="45720" indent="0">
              <a:buNone/>
            </a:pPr>
            <a:endParaRPr lang="ru-RU" dirty="0">
              <a:solidFill>
                <a:schemeClr val="accent3">
                  <a:lumMod val="75000"/>
                </a:schemeClr>
              </a:solidFill>
            </a:endParaRPr>
          </a:p>
        </p:txBody>
      </p:sp>
      <p:pic>
        <p:nvPicPr>
          <p:cNvPr id="26626" name="Picture 2" descr="D:\2025\Бюджет для граждан\для подготовки бюджета для граждан\картинки\zG85GrYGxGs.jpg"/>
          <p:cNvPicPr>
            <a:picLocks noChangeAspect="1" noChangeArrowheads="1"/>
          </p:cNvPicPr>
          <p:nvPr/>
        </p:nvPicPr>
        <p:blipFill>
          <a:blip r:embed="rId2" cstate="print"/>
          <a:srcRect/>
          <a:stretch>
            <a:fillRect/>
          </a:stretch>
        </p:blipFill>
        <p:spPr bwMode="auto">
          <a:xfrm>
            <a:off x="755576" y="4653136"/>
            <a:ext cx="3672408" cy="20807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6630" name="Picture 6" descr="D:\2025\Бюджет для граждан\для подготовки бюджета для граждан\картинки\0EE5VXOyp9w.jpg"/>
          <p:cNvPicPr>
            <a:picLocks noChangeAspect="1" noChangeArrowheads="1"/>
          </p:cNvPicPr>
          <p:nvPr/>
        </p:nvPicPr>
        <p:blipFill>
          <a:blip r:embed="rId3" cstate="print"/>
          <a:srcRect/>
          <a:stretch>
            <a:fillRect/>
          </a:stretch>
        </p:blipFill>
        <p:spPr bwMode="auto">
          <a:xfrm>
            <a:off x="5220072" y="4653136"/>
            <a:ext cx="3240360" cy="20518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222870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107504" y="260648"/>
            <a:ext cx="8712968" cy="936104"/>
          </a:xfrm>
        </p:spPr>
        <p:txBody>
          <a:bodyPr>
            <a:normAutofit/>
          </a:bodyPr>
          <a:lstStyle/>
          <a:p>
            <a:pPr marL="0" indent="0" algn="ctr">
              <a:buNone/>
            </a:pPr>
            <a:r>
              <a:rPr lang="ru-RU" sz="2000" b="1" dirty="0">
                <a:solidFill>
                  <a:schemeClr val="accent3">
                    <a:lumMod val="50000"/>
                  </a:schemeClr>
                </a:solidFill>
              </a:rPr>
              <a:t>Структура бюджетной системы Павловского муниципального района Воронежской области</a:t>
            </a:r>
          </a:p>
        </p:txBody>
      </p:sp>
      <p:graphicFrame>
        <p:nvGraphicFramePr>
          <p:cNvPr id="11" name="Схема 10"/>
          <p:cNvGraphicFramePr/>
          <p:nvPr>
            <p:extLst>
              <p:ext uri="{D42A27DB-BD31-4B8C-83A1-F6EECF244321}">
                <p14:modId xmlns:p14="http://schemas.microsoft.com/office/powerpoint/2010/main" val="3552138727"/>
              </p:ext>
            </p:extLst>
          </p:nvPr>
        </p:nvGraphicFramePr>
        <p:xfrm>
          <a:off x="683568" y="1628800"/>
          <a:ext cx="792088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117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179512" y="260649"/>
            <a:ext cx="8424934" cy="504056"/>
          </a:xfrm>
        </p:spPr>
        <p:txBody>
          <a:bodyPr>
            <a:normAutofit/>
          </a:bodyPr>
          <a:lstStyle/>
          <a:p>
            <a:pPr marL="0" indent="0" algn="ctr">
              <a:buNone/>
            </a:pPr>
            <a:r>
              <a:rPr lang="ru-RU" sz="2000" b="1" dirty="0">
                <a:solidFill>
                  <a:schemeClr val="accent3">
                    <a:lumMod val="50000"/>
                  </a:schemeClr>
                </a:solidFill>
                <a:latin typeface="+mn-lt"/>
              </a:rPr>
              <a:t>Составление </a:t>
            </a:r>
            <a:r>
              <a:rPr lang="ru-RU" sz="2000" b="1" dirty="0">
                <a:solidFill>
                  <a:schemeClr val="accent3">
                    <a:lumMod val="50000"/>
                  </a:schemeClr>
                </a:solidFill>
              </a:rPr>
              <a:t>проекта</a:t>
            </a:r>
            <a:r>
              <a:rPr lang="ru-RU" sz="2000" b="1" dirty="0">
                <a:solidFill>
                  <a:schemeClr val="accent3">
                    <a:lumMod val="50000"/>
                  </a:schemeClr>
                </a:solidFill>
                <a:latin typeface="+mn-lt"/>
              </a:rPr>
              <a:t> бюджета муниципального района</a:t>
            </a:r>
          </a:p>
        </p:txBody>
      </p:sp>
      <p:sp>
        <p:nvSpPr>
          <p:cNvPr id="8" name="Объект 7"/>
          <p:cNvSpPr>
            <a:spLocks noGrp="1"/>
          </p:cNvSpPr>
          <p:nvPr>
            <p:ph sz="quarter" idx="1"/>
          </p:nvPr>
        </p:nvSpPr>
        <p:spPr>
          <a:xfrm>
            <a:off x="251520" y="4365104"/>
            <a:ext cx="8380512" cy="1800200"/>
          </a:xfrm>
        </p:spPr>
        <p:txBody>
          <a:bodyPr>
            <a:normAutofit/>
          </a:bodyPr>
          <a:lstStyle/>
          <a:p>
            <a:pPr marL="44450" indent="319088" algn="just">
              <a:buNone/>
            </a:pPr>
            <a:r>
              <a:rPr lang="ru-RU" sz="1500" dirty="0">
                <a:solidFill>
                  <a:schemeClr val="accent4">
                    <a:lumMod val="50000"/>
                  </a:schemeClr>
                </a:solidFill>
              </a:rPr>
              <a:t>Бюджет муниципального района сформирован в программной структуре расходов на основе действующих 14 муниципальных программ Павловского муниципального района Воронежской области.</a:t>
            </a:r>
          </a:p>
          <a:p>
            <a:pPr marL="44450" indent="319088" algn="just">
              <a:buNone/>
            </a:pPr>
            <a:r>
              <a:rPr lang="ru-RU" sz="1500" dirty="0">
                <a:solidFill>
                  <a:schemeClr val="accent4">
                    <a:lumMod val="50000"/>
                  </a:schemeClr>
                </a:solidFill>
              </a:rPr>
              <a:t>В 2025 году доля «программных» расходов бюджета составит </a:t>
            </a:r>
            <a:r>
              <a:rPr lang="ru-RU" sz="1500" b="1" dirty="0">
                <a:solidFill>
                  <a:schemeClr val="accent4">
                    <a:lumMod val="50000"/>
                  </a:schemeClr>
                </a:solidFill>
              </a:rPr>
              <a:t>98,2</a:t>
            </a:r>
            <a:r>
              <a:rPr lang="ru-RU" sz="1500" dirty="0">
                <a:solidFill>
                  <a:schemeClr val="accent4">
                    <a:lumMod val="50000"/>
                  </a:schemeClr>
                </a:solidFill>
              </a:rPr>
              <a:t> </a:t>
            </a:r>
            <a:r>
              <a:rPr lang="ru-RU" sz="1500" b="1" dirty="0">
                <a:solidFill>
                  <a:schemeClr val="accent4">
                    <a:lumMod val="50000"/>
                  </a:schemeClr>
                </a:solidFill>
              </a:rPr>
              <a:t>%</a:t>
            </a:r>
            <a:r>
              <a:rPr lang="ru-RU" sz="1500" dirty="0">
                <a:solidFill>
                  <a:schemeClr val="accent4">
                    <a:lumMod val="50000"/>
                  </a:schemeClr>
                </a:solidFill>
              </a:rPr>
              <a:t> от общего объема расходов местного бюджета.</a:t>
            </a:r>
          </a:p>
        </p:txBody>
      </p:sp>
      <p:graphicFrame>
        <p:nvGraphicFramePr>
          <p:cNvPr id="6" name="Объект 5"/>
          <p:cNvGraphicFramePr>
            <a:graphicFrameLocks noGrp="1"/>
          </p:cNvGraphicFramePr>
          <p:nvPr>
            <p:ph sz="quarter" idx="2"/>
            <p:extLst>
              <p:ext uri="{D42A27DB-BD31-4B8C-83A1-F6EECF244321}">
                <p14:modId xmlns:p14="http://schemas.microsoft.com/office/powerpoint/2010/main" val="581436599"/>
              </p:ext>
            </p:extLst>
          </p:nvPr>
        </p:nvGraphicFramePr>
        <p:xfrm>
          <a:off x="611560" y="1124744"/>
          <a:ext cx="806489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8417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332656"/>
            <a:ext cx="8640960" cy="677108"/>
          </a:xfrm>
          <a:prstGeom prst="rect">
            <a:avLst/>
          </a:prstGeom>
          <a:noFill/>
        </p:spPr>
        <p:txBody>
          <a:bodyPr wrap="square" rtlCol="0">
            <a:spAutoFit/>
          </a:bodyPr>
          <a:lstStyle/>
          <a:p>
            <a:pPr algn="ctr"/>
            <a:r>
              <a:rPr lang="ru-RU" sz="2000" b="1" dirty="0">
                <a:solidFill>
                  <a:schemeClr val="accent3">
                    <a:lumMod val="50000"/>
                  </a:schemeClr>
                </a:solidFill>
                <a:latin typeface="+mj-lt"/>
              </a:rPr>
              <a:t>Бюджетный процесс </a:t>
            </a:r>
          </a:p>
          <a:p>
            <a:pPr algn="ctr"/>
            <a:r>
              <a:rPr lang="ru-RU" dirty="0">
                <a:solidFill>
                  <a:schemeClr val="accent3">
                    <a:lumMod val="50000"/>
                  </a:schemeClr>
                </a:solidFill>
              </a:rPr>
              <a:t>(</a:t>
            </a:r>
            <a:r>
              <a:rPr lang="ru-RU" sz="1600" dirty="0">
                <a:solidFill>
                  <a:schemeClr val="accent3">
                    <a:lumMod val="50000"/>
                  </a:schemeClr>
                </a:solidFill>
              </a:rPr>
              <a:t>ежегодное формирование и исполнение бюджета)</a:t>
            </a:r>
          </a:p>
        </p:txBody>
      </p:sp>
      <p:grpSp>
        <p:nvGrpSpPr>
          <p:cNvPr id="6" name="Группа 5"/>
          <p:cNvGrpSpPr/>
          <p:nvPr/>
        </p:nvGrpSpPr>
        <p:grpSpPr>
          <a:xfrm>
            <a:off x="251520" y="1196752"/>
            <a:ext cx="8640960" cy="4547968"/>
            <a:chOff x="665285" y="1218340"/>
            <a:chExt cx="8006825" cy="3879274"/>
          </a:xfrm>
        </p:grpSpPr>
        <p:sp>
          <p:nvSpPr>
            <p:cNvPr id="8" name="Стрелка вправо 7"/>
            <p:cNvSpPr/>
            <p:nvPr/>
          </p:nvSpPr>
          <p:spPr>
            <a:xfrm>
              <a:off x="665285" y="1218340"/>
              <a:ext cx="1080120" cy="46160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8890" tIns="248506" rIns="8890" bIns="248505" numCol="1" spcCol="1270" anchor="ctr" anchorCtr="0">
              <a:noAutofit/>
            </a:bodyPr>
            <a:lstStyle/>
            <a:p>
              <a:pPr lvl="0" algn="ctr" defTabSz="622300">
                <a:lnSpc>
                  <a:spcPct val="90000"/>
                </a:lnSpc>
                <a:spcBef>
                  <a:spcPct val="0"/>
                </a:spcBef>
                <a:spcAft>
                  <a:spcPct val="35000"/>
                </a:spcAft>
              </a:pPr>
              <a:r>
                <a:rPr lang="ru-RU" sz="1000" kern="1200" dirty="0">
                  <a:solidFill>
                    <a:schemeClr val="accent3">
                      <a:lumMod val="50000"/>
                    </a:schemeClr>
                  </a:solidFill>
                </a:rPr>
                <a:t>Август</a:t>
              </a:r>
            </a:p>
          </p:txBody>
        </p:sp>
        <p:sp>
          <p:nvSpPr>
            <p:cNvPr id="10" name="Полилиния 9"/>
            <p:cNvSpPr/>
            <p:nvPr/>
          </p:nvSpPr>
          <p:spPr>
            <a:xfrm>
              <a:off x="1763688" y="1218340"/>
              <a:ext cx="6899631" cy="395142"/>
            </a:xfrm>
            <a:custGeom>
              <a:avLst/>
              <a:gdLst>
                <a:gd name="connsiteX0" fmla="*/ 65858 w 395142"/>
                <a:gd name="connsiteY0" fmla="*/ 0 h 5035370"/>
                <a:gd name="connsiteX1" fmla="*/ 329284 w 395142"/>
                <a:gd name="connsiteY1" fmla="*/ 0 h 5035370"/>
                <a:gd name="connsiteX2" fmla="*/ 395142 w 395142"/>
                <a:gd name="connsiteY2" fmla="*/ 65858 h 5035370"/>
                <a:gd name="connsiteX3" fmla="*/ 395142 w 395142"/>
                <a:gd name="connsiteY3" fmla="*/ 5035370 h 5035370"/>
                <a:gd name="connsiteX4" fmla="*/ 395142 w 395142"/>
                <a:gd name="connsiteY4" fmla="*/ 5035370 h 5035370"/>
                <a:gd name="connsiteX5" fmla="*/ 0 w 395142"/>
                <a:gd name="connsiteY5" fmla="*/ 5035370 h 5035370"/>
                <a:gd name="connsiteX6" fmla="*/ 0 w 395142"/>
                <a:gd name="connsiteY6" fmla="*/ 5035370 h 5035370"/>
                <a:gd name="connsiteX7" fmla="*/ 0 w 395142"/>
                <a:gd name="connsiteY7" fmla="*/ 65858 h 5035370"/>
                <a:gd name="connsiteX8" fmla="*/ 65858 w 395142"/>
                <a:gd name="connsiteY8" fmla="*/ 0 h 5035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142" h="5035370">
                  <a:moveTo>
                    <a:pt x="395142" y="839245"/>
                  </a:moveTo>
                  <a:lnTo>
                    <a:pt x="395142" y="4196125"/>
                  </a:lnTo>
                  <a:cubicBezTo>
                    <a:pt x="395142" y="4659619"/>
                    <a:pt x="392828" y="5035364"/>
                    <a:pt x="389974" y="5035364"/>
                  </a:cubicBezTo>
                  <a:lnTo>
                    <a:pt x="0" y="5035364"/>
                  </a:lnTo>
                  <a:lnTo>
                    <a:pt x="0" y="5035364"/>
                  </a:lnTo>
                  <a:lnTo>
                    <a:pt x="0" y="6"/>
                  </a:lnTo>
                  <a:lnTo>
                    <a:pt x="0" y="6"/>
                  </a:lnTo>
                  <a:lnTo>
                    <a:pt x="389974" y="6"/>
                  </a:lnTo>
                  <a:cubicBezTo>
                    <a:pt x="392828" y="6"/>
                    <a:pt x="395142" y="375751"/>
                    <a:pt x="395142" y="83924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7543" rIns="27543" bIns="2754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Определение основных подходов к формированию бюджета муниципального района</a:t>
              </a:r>
            </a:p>
          </p:txBody>
        </p:sp>
        <p:sp>
          <p:nvSpPr>
            <p:cNvPr id="11" name="Стрелка вправо 10"/>
            <p:cNvSpPr/>
            <p:nvPr/>
          </p:nvSpPr>
          <p:spPr>
            <a:xfrm>
              <a:off x="683568" y="1710290"/>
              <a:ext cx="1080120" cy="563759"/>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7621" tIns="247235" rIns="7620" bIns="247236" numCol="1" spcCol="1270" anchor="ctr" anchorCtr="0">
              <a:noAutofit/>
            </a:bodyPr>
            <a:lstStyle/>
            <a:p>
              <a:pPr lvl="0" algn="ctr" defTabSz="533400">
                <a:lnSpc>
                  <a:spcPct val="90000"/>
                </a:lnSpc>
                <a:spcBef>
                  <a:spcPct val="0"/>
                </a:spcBef>
                <a:spcAft>
                  <a:spcPct val="35000"/>
                </a:spcAft>
              </a:pPr>
              <a:r>
                <a:rPr lang="ru-RU" sz="1000" kern="1200" dirty="0">
                  <a:solidFill>
                    <a:schemeClr val="accent3">
                      <a:lumMod val="50000"/>
                    </a:schemeClr>
                  </a:solidFill>
                </a:rPr>
                <a:t>Август  - Сентябрь</a:t>
              </a:r>
            </a:p>
          </p:txBody>
        </p:sp>
        <p:sp>
          <p:nvSpPr>
            <p:cNvPr id="12" name="Полилиния 11"/>
            <p:cNvSpPr/>
            <p:nvPr/>
          </p:nvSpPr>
          <p:spPr>
            <a:xfrm>
              <a:off x="1763688" y="1710290"/>
              <a:ext cx="6899184" cy="445000"/>
            </a:xfrm>
            <a:custGeom>
              <a:avLst/>
              <a:gdLst>
                <a:gd name="connsiteX0" fmla="*/ 74168 w 444999"/>
                <a:gd name="connsiteY0" fmla="*/ 0 h 6781241"/>
                <a:gd name="connsiteX1" fmla="*/ 370831 w 444999"/>
                <a:gd name="connsiteY1" fmla="*/ 0 h 6781241"/>
                <a:gd name="connsiteX2" fmla="*/ 444999 w 444999"/>
                <a:gd name="connsiteY2" fmla="*/ 74168 h 6781241"/>
                <a:gd name="connsiteX3" fmla="*/ 444999 w 444999"/>
                <a:gd name="connsiteY3" fmla="*/ 6781241 h 6781241"/>
                <a:gd name="connsiteX4" fmla="*/ 444999 w 444999"/>
                <a:gd name="connsiteY4" fmla="*/ 6781241 h 6781241"/>
                <a:gd name="connsiteX5" fmla="*/ 0 w 444999"/>
                <a:gd name="connsiteY5" fmla="*/ 6781241 h 6781241"/>
                <a:gd name="connsiteX6" fmla="*/ 0 w 444999"/>
                <a:gd name="connsiteY6" fmla="*/ 6781241 h 6781241"/>
                <a:gd name="connsiteX7" fmla="*/ 0 w 444999"/>
                <a:gd name="connsiteY7" fmla="*/ 74168 h 6781241"/>
                <a:gd name="connsiteX8" fmla="*/ 74168 w 444999"/>
                <a:gd name="connsiteY8" fmla="*/ 0 h 678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6781241">
                  <a:moveTo>
                    <a:pt x="444999" y="1130235"/>
                  </a:moveTo>
                  <a:lnTo>
                    <a:pt x="444999" y="5651006"/>
                  </a:lnTo>
                  <a:cubicBezTo>
                    <a:pt x="444999" y="6275216"/>
                    <a:pt x="442820" y="6781233"/>
                    <a:pt x="440132" y="6781233"/>
                  </a:cubicBezTo>
                  <a:lnTo>
                    <a:pt x="0" y="6781233"/>
                  </a:lnTo>
                  <a:lnTo>
                    <a:pt x="0" y="6781233"/>
                  </a:lnTo>
                  <a:lnTo>
                    <a:pt x="0" y="8"/>
                  </a:lnTo>
                  <a:lnTo>
                    <a:pt x="0" y="8"/>
                  </a:lnTo>
                  <a:lnTo>
                    <a:pt x="440132" y="8"/>
                  </a:lnTo>
                  <a:cubicBezTo>
                    <a:pt x="442820" y="8"/>
                    <a:pt x="444999" y="506025"/>
                    <a:pt x="444999" y="113023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7" rIns="29977" bIns="29980"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Основные показатели прогноза социально-экономического развития Павловского муниципального района Воронежской области</a:t>
              </a:r>
            </a:p>
          </p:txBody>
        </p:sp>
        <p:sp>
          <p:nvSpPr>
            <p:cNvPr id="13" name="Стрелка вправо 12"/>
            <p:cNvSpPr/>
            <p:nvPr/>
          </p:nvSpPr>
          <p:spPr>
            <a:xfrm>
              <a:off x="683566" y="2290469"/>
              <a:ext cx="1080121" cy="576213"/>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Сентябрь-Октябрь</a:t>
              </a:r>
            </a:p>
          </p:txBody>
        </p:sp>
        <p:sp>
          <p:nvSpPr>
            <p:cNvPr id="14" name="Полилиния 13"/>
            <p:cNvSpPr/>
            <p:nvPr/>
          </p:nvSpPr>
          <p:spPr>
            <a:xfrm>
              <a:off x="1763688" y="2274051"/>
              <a:ext cx="6907066" cy="531642"/>
            </a:xfrm>
            <a:custGeom>
              <a:avLst/>
              <a:gdLst>
                <a:gd name="connsiteX0" fmla="*/ 54598 w 327580"/>
                <a:gd name="connsiteY0" fmla="*/ 0 h 6956719"/>
                <a:gd name="connsiteX1" fmla="*/ 272982 w 327580"/>
                <a:gd name="connsiteY1" fmla="*/ 0 h 6956719"/>
                <a:gd name="connsiteX2" fmla="*/ 327580 w 327580"/>
                <a:gd name="connsiteY2" fmla="*/ 54598 h 6956719"/>
                <a:gd name="connsiteX3" fmla="*/ 327580 w 327580"/>
                <a:gd name="connsiteY3" fmla="*/ 6956719 h 6956719"/>
                <a:gd name="connsiteX4" fmla="*/ 327580 w 327580"/>
                <a:gd name="connsiteY4" fmla="*/ 6956719 h 6956719"/>
                <a:gd name="connsiteX5" fmla="*/ 0 w 327580"/>
                <a:gd name="connsiteY5" fmla="*/ 6956719 h 6956719"/>
                <a:gd name="connsiteX6" fmla="*/ 0 w 327580"/>
                <a:gd name="connsiteY6" fmla="*/ 6956719 h 6956719"/>
                <a:gd name="connsiteX7" fmla="*/ 0 w 327580"/>
                <a:gd name="connsiteY7" fmla="*/ 54598 h 6956719"/>
                <a:gd name="connsiteX8" fmla="*/ 54598 w 327580"/>
                <a:gd name="connsiteY8" fmla="*/ 0 h 695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580" h="6956719">
                  <a:moveTo>
                    <a:pt x="327580" y="1159489"/>
                  </a:moveTo>
                  <a:lnTo>
                    <a:pt x="327580" y="5797230"/>
                  </a:lnTo>
                  <a:cubicBezTo>
                    <a:pt x="327580" y="6437600"/>
                    <a:pt x="326429" y="6956708"/>
                    <a:pt x="325009" y="6956708"/>
                  </a:cubicBezTo>
                  <a:lnTo>
                    <a:pt x="0" y="6956708"/>
                  </a:lnTo>
                  <a:lnTo>
                    <a:pt x="0" y="6956708"/>
                  </a:lnTo>
                  <a:lnTo>
                    <a:pt x="0" y="11"/>
                  </a:lnTo>
                  <a:lnTo>
                    <a:pt x="0" y="11"/>
                  </a:lnTo>
                  <a:lnTo>
                    <a:pt x="325009" y="11"/>
                  </a:lnTo>
                  <a:cubicBezTo>
                    <a:pt x="326429" y="11"/>
                    <a:pt x="327580" y="519119"/>
                    <a:pt x="327580" y="1159489"/>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3611" rIns="23611" bIns="23612"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a:solidFill>
                    <a:schemeClr val="accent3">
                      <a:lumMod val="50000"/>
                    </a:schemeClr>
                  </a:solidFill>
                </a:rPr>
                <a:t>     </a:t>
              </a:r>
              <a:r>
                <a:rPr lang="ru-RU" sz="1300" kern="1200" dirty="0">
                  <a:solidFill>
                    <a:schemeClr val="accent3">
                      <a:lumMod val="50000"/>
                    </a:schemeClr>
                  </a:solidFill>
                </a:rPr>
                <a:t>Работа органов и структурных подразделений администрации, субъектов бюджетного планирования по подготовке и обоснованию бюджетных ассигнований</a:t>
              </a:r>
            </a:p>
          </p:txBody>
        </p:sp>
        <p:sp>
          <p:nvSpPr>
            <p:cNvPr id="15" name="Стрелка вправо 14"/>
            <p:cNvSpPr/>
            <p:nvPr/>
          </p:nvSpPr>
          <p:spPr>
            <a:xfrm>
              <a:off x="683567" y="2890144"/>
              <a:ext cx="1080121" cy="533607"/>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Ноябрь</a:t>
              </a:r>
            </a:p>
          </p:txBody>
        </p:sp>
        <p:sp>
          <p:nvSpPr>
            <p:cNvPr id="16" name="Полилиния 15"/>
            <p:cNvSpPr/>
            <p:nvPr/>
          </p:nvSpPr>
          <p:spPr>
            <a:xfrm>
              <a:off x="1745851" y="2916066"/>
              <a:ext cx="6917467" cy="432798"/>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9342" rIns="29342" bIns="29344"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a:solidFill>
                    <a:schemeClr val="accent3">
                      <a:lumMod val="50000"/>
                    </a:schemeClr>
                  </a:solidFill>
                </a:rPr>
                <a:t>     </a:t>
              </a:r>
              <a:r>
                <a:rPr lang="ru-RU" sz="1300" kern="1200" dirty="0">
                  <a:solidFill>
                    <a:schemeClr val="accent3">
                      <a:lumMod val="50000"/>
                    </a:schemeClr>
                  </a:solidFill>
                </a:rPr>
                <a:t>Одобрение главой муниципального района проекта решения Совета народных депутатов о бюджете Павловского муниципального района Воронежской области</a:t>
              </a:r>
            </a:p>
          </p:txBody>
        </p:sp>
        <p:sp>
          <p:nvSpPr>
            <p:cNvPr id="17" name="Стрелка вправо 16"/>
            <p:cNvSpPr/>
            <p:nvPr/>
          </p:nvSpPr>
          <p:spPr>
            <a:xfrm>
              <a:off x="670929" y="3423751"/>
              <a:ext cx="1080121" cy="53807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Ноябрь</a:t>
              </a:r>
            </a:p>
          </p:txBody>
        </p:sp>
        <p:sp>
          <p:nvSpPr>
            <p:cNvPr id="18" name="Полилиния 17"/>
            <p:cNvSpPr/>
            <p:nvPr/>
          </p:nvSpPr>
          <p:spPr>
            <a:xfrm>
              <a:off x="1751050" y="3423751"/>
              <a:ext cx="6907067" cy="538072"/>
            </a:xfrm>
            <a:custGeom>
              <a:avLst/>
              <a:gdLst>
                <a:gd name="connsiteX0" fmla="*/ 95159 w 570943"/>
                <a:gd name="connsiteY0" fmla="*/ 0 h 7435949"/>
                <a:gd name="connsiteX1" fmla="*/ 475784 w 570943"/>
                <a:gd name="connsiteY1" fmla="*/ 0 h 7435949"/>
                <a:gd name="connsiteX2" fmla="*/ 570943 w 570943"/>
                <a:gd name="connsiteY2" fmla="*/ 95159 h 7435949"/>
                <a:gd name="connsiteX3" fmla="*/ 570943 w 570943"/>
                <a:gd name="connsiteY3" fmla="*/ 7435949 h 7435949"/>
                <a:gd name="connsiteX4" fmla="*/ 570943 w 570943"/>
                <a:gd name="connsiteY4" fmla="*/ 7435949 h 7435949"/>
                <a:gd name="connsiteX5" fmla="*/ 0 w 570943"/>
                <a:gd name="connsiteY5" fmla="*/ 7435949 h 7435949"/>
                <a:gd name="connsiteX6" fmla="*/ 0 w 570943"/>
                <a:gd name="connsiteY6" fmla="*/ 7435949 h 7435949"/>
                <a:gd name="connsiteX7" fmla="*/ 0 w 570943"/>
                <a:gd name="connsiteY7" fmla="*/ 95159 h 7435949"/>
                <a:gd name="connsiteX8" fmla="*/ 95159 w 570943"/>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0943" h="7435949">
                  <a:moveTo>
                    <a:pt x="570943" y="1239353"/>
                  </a:moveTo>
                  <a:lnTo>
                    <a:pt x="570943" y="6196596"/>
                  </a:lnTo>
                  <a:cubicBezTo>
                    <a:pt x="570943" y="6881070"/>
                    <a:pt x="567672" y="7435942"/>
                    <a:pt x="563637" y="7435942"/>
                  </a:cubicBezTo>
                  <a:lnTo>
                    <a:pt x="0" y="7435942"/>
                  </a:lnTo>
                  <a:lnTo>
                    <a:pt x="0" y="7435942"/>
                  </a:lnTo>
                  <a:lnTo>
                    <a:pt x="0" y="7"/>
                  </a:lnTo>
                  <a:lnTo>
                    <a:pt x="0" y="7"/>
                  </a:lnTo>
                  <a:lnTo>
                    <a:pt x="563637" y="7"/>
                  </a:lnTo>
                  <a:cubicBezTo>
                    <a:pt x="567672" y="7"/>
                    <a:pt x="570943" y="554879"/>
                    <a:pt x="570943" y="1239353"/>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36125" rIns="36125" bIns="3612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Воронежской области (не позднее 15 ноября)</a:t>
              </a:r>
            </a:p>
          </p:txBody>
        </p:sp>
        <p:sp>
          <p:nvSpPr>
            <p:cNvPr id="19" name="Стрелка вправо 18"/>
            <p:cNvSpPr/>
            <p:nvPr/>
          </p:nvSpPr>
          <p:spPr>
            <a:xfrm>
              <a:off x="665285" y="3982266"/>
              <a:ext cx="1062286" cy="526996"/>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Декабрь</a:t>
              </a:r>
            </a:p>
          </p:txBody>
        </p:sp>
        <p:sp>
          <p:nvSpPr>
            <p:cNvPr id="20" name="Полилиния 19"/>
            <p:cNvSpPr/>
            <p:nvPr/>
          </p:nvSpPr>
          <p:spPr>
            <a:xfrm>
              <a:off x="1754643" y="4043686"/>
              <a:ext cx="6881427" cy="371627"/>
            </a:xfrm>
            <a:custGeom>
              <a:avLst/>
              <a:gdLst>
                <a:gd name="connsiteX0" fmla="*/ 61939 w 371627"/>
                <a:gd name="connsiteY0" fmla="*/ 0 h 7435949"/>
                <a:gd name="connsiteX1" fmla="*/ 309688 w 371627"/>
                <a:gd name="connsiteY1" fmla="*/ 0 h 7435949"/>
                <a:gd name="connsiteX2" fmla="*/ 371627 w 371627"/>
                <a:gd name="connsiteY2" fmla="*/ 61939 h 7435949"/>
                <a:gd name="connsiteX3" fmla="*/ 371627 w 371627"/>
                <a:gd name="connsiteY3" fmla="*/ 7435949 h 7435949"/>
                <a:gd name="connsiteX4" fmla="*/ 371627 w 371627"/>
                <a:gd name="connsiteY4" fmla="*/ 7435949 h 7435949"/>
                <a:gd name="connsiteX5" fmla="*/ 0 w 371627"/>
                <a:gd name="connsiteY5" fmla="*/ 7435949 h 7435949"/>
                <a:gd name="connsiteX6" fmla="*/ 0 w 371627"/>
                <a:gd name="connsiteY6" fmla="*/ 7435949 h 7435949"/>
                <a:gd name="connsiteX7" fmla="*/ 0 w 371627"/>
                <a:gd name="connsiteY7" fmla="*/ 61939 h 7435949"/>
                <a:gd name="connsiteX8" fmla="*/ 61939 w 371627"/>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627" h="7435949">
                  <a:moveTo>
                    <a:pt x="371627" y="1239355"/>
                  </a:moveTo>
                  <a:lnTo>
                    <a:pt x="371627" y="6196594"/>
                  </a:lnTo>
                  <a:cubicBezTo>
                    <a:pt x="371627" y="6881066"/>
                    <a:pt x="370241" y="7435939"/>
                    <a:pt x="368531" y="7435939"/>
                  </a:cubicBezTo>
                  <a:lnTo>
                    <a:pt x="0" y="7435939"/>
                  </a:lnTo>
                  <a:lnTo>
                    <a:pt x="0" y="7435939"/>
                  </a:lnTo>
                  <a:lnTo>
                    <a:pt x="0" y="10"/>
                  </a:lnTo>
                  <a:lnTo>
                    <a:pt x="0" y="10"/>
                  </a:lnTo>
                  <a:lnTo>
                    <a:pt x="368531" y="10"/>
                  </a:lnTo>
                  <a:cubicBezTo>
                    <a:pt x="370241" y="10"/>
                    <a:pt x="371627" y="554883"/>
                    <a:pt x="371627"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6395" rIns="26395" bIns="2639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Проведение публичных слушаний по вопросу принятия проекта решения о бюджете Павловского муниципального района Воронежской области</a:t>
              </a:r>
            </a:p>
          </p:txBody>
        </p:sp>
        <p:sp>
          <p:nvSpPr>
            <p:cNvPr id="21" name="Стрелка вправо 20"/>
            <p:cNvSpPr/>
            <p:nvPr/>
          </p:nvSpPr>
          <p:spPr>
            <a:xfrm>
              <a:off x="665285" y="4473630"/>
              <a:ext cx="1089358" cy="623984"/>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Третья декада декабря</a:t>
              </a:r>
            </a:p>
          </p:txBody>
        </p:sp>
        <p:sp>
          <p:nvSpPr>
            <p:cNvPr id="22" name="Полилиния 21"/>
            <p:cNvSpPr/>
            <p:nvPr/>
          </p:nvSpPr>
          <p:spPr>
            <a:xfrm>
              <a:off x="1754643" y="4535051"/>
              <a:ext cx="6917467" cy="466366"/>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8" rIns="29977" bIns="29978"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Принятие Советом народных депутатов Павловского муниципального района Воронежской области решения о бюджете муниципального района</a:t>
              </a:r>
            </a:p>
          </p:txBody>
        </p:sp>
      </p:grpSp>
    </p:spTree>
    <p:extLst>
      <p:ext uri="{BB962C8B-B14F-4D97-AF65-F5344CB8AC3E}">
        <p14:creationId xmlns:p14="http://schemas.microsoft.com/office/powerpoint/2010/main" val="1477851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3"/>
          <p:cNvSpPr txBox="1">
            <a:spLocks/>
          </p:cNvSpPr>
          <p:nvPr/>
        </p:nvSpPr>
        <p:spPr>
          <a:xfrm>
            <a:off x="944016" y="764705"/>
            <a:ext cx="7399981" cy="864096"/>
          </a:xfrm>
          <a:prstGeom prst="rect">
            <a:avLst/>
          </a:prstGeom>
        </p:spPr>
        <p:txBody>
          <a:bodyPr>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ru-RU" sz="1600" dirty="0">
              <a:latin typeface="Arial" pitchFamily="34" charset="0"/>
            </a:endParaRPr>
          </a:p>
        </p:txBody>
      </p:sp>
      <p:sp>
        <p:nvSpPr>
          <p:cNvPr id="16" name="Заголовок 1"/>
          <p:cNvSpPr>
            <a:spLocks noGrp="1"/>
          </p:cNvSpPr>
          <p:nvPr>
            <p:ph type="title"/>
          </p:nvPr>
        </p:nvSpPr>
        <p:spPr>
          <a:xfrm rot="10800000" flipV="1">
            <a:off x="544883" y="260648"/>
            <a:ext cx="8136902" cy="504057"/>
          </a:xfrm>
        </p:spPr>
        <p:txBody>
          <a:bodyPr>
            <a:normAutofit/>
          </a:bodyPr>
          <a:lstStyle/>
          <a:p>
            <a:pPr marL="0" indent="0" algn="ctr">
              <a:buNone/>
            </a:pPr>
            <a:r>
              <a:rPr lang="ru-RU" sz="2000" b="1" dirty="0">
                <a:solidFill>
                  <a:schemeClr val="accent3">
                    <a:lumMod val="50000"/>
                  </a:schemeClr>
                </a:solidFill>
              </a:rPr>
              <a:t>Основные понятия</a:t>
            </a:r>
          </a:p>
        </p:txBody>
      </p:sp>
      <p:sp>
        <p:nvSpPr>
          <p:cNvPr id="17" name="Прямоугольник 16"/>
          <p:cNvSpPr/>
          <p:nvPr/>
        </p:nvSpPr>
        <p:spPr>
          <a:xfrm>
            <a:off x="179512" y="5301208"/>
            <a:ext cx="8496942" cy="784830"/>
          </a:xfrm>
          <a:prstGeom prst="rect">
            <a:avLst/>
          </a:prstGeom>
        </p:spPr>
        <p:txBody>
          <a:bodyPr wrap="square">
            <a:spAutoFit/>
          </a:bodyPr>
          <a:lstStyle/>
          <a:p>
            <a:pPr indent="273050" algn="just"/>
            <a:r>
              <a:rPr lang="ru-RU" sz="1500" dirty="0">
                <a:solidFill>
                  <a:schemeClr val="accent4">
                    <a:lumMod val="50000"/>
                  </a:schemeClr>
                </a:solidFill>
              </a:rPr>
              <a:t>Сбалансированным бюджет считается тогда, когда его доходы и расходы равны между собой или имеют максимально сближенные значения. Баланс в финансовой системе – это норма и к ней нужно стремиться.</a:t>
            </a:r>
          </a:p>
        </p:txBody>
      </p:sp>
      <p:pic>
        <p:nvPicPr>
          <p:cNvPr id="67586" name="Picture 2" descr="D:\2025\Бюджет для граждан\для подготовки бюджета для граждан\картинки\ray_2015_04.jpg"/>
          <p:cNvPicPr>
            <a:picLocks noChangeAspect="1" noChangeArrowheads="1"/>
          </p:cNvPicPr>
          <p:nvPr/>
        </p:nvPicPr>
        <p:blipFill>
          <a:blip r:embed="rId2" cstate="print"/>
          <a:srcRect/>
          <a:stretch>
            <a:fillRect/>
          </a:stretch>
        </p:blipFill>
        <p:spPr bwMode="auto">
          <a:xfrm>
            <a:off x="899592" y="764704"/>
            <a:ext cx="7416824" cy="4571653"/>
          </a:xfrm>
          <a:prstGeom prst="rect">
            <a:avLst/>
          </a:prstGeom>
          <a:solidFill>
            <a:schemeClr val="accent3">
              <a:lumMod val="40000"/>
              <a:lumOff val="60000"/>
            </a:schemeClr>
          </a:solidFill>
        </p:spPr>
      </p:pic>
    </p:spTree>
    <p:extLst>
      <p:ext uri="{BB962C8B-B14F-4D97-AF65-F5344CB8AC3E}">
        <p14:creationId xmlns:p14="http://schemas.microsoft.com/office/powerpoint/2010/main" val="1758121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07504" y="404664"/>
            <a:ext cx="8593266" cy="1015663"/>
          </a:xfrm>
          <a:prstGeom prst="rect">
            <a:avLst/>
          </a:prstGeom>
        </p:spPr>
        <p:txBody>
          <a:bodyPr wrap="square">
            <a:spAutoFit/>
          </a:bodyPr>
          <a:lstStyle/>
          <a:p>
            <a:pPr lvl="0" algn="ctr" fontAlgn="base">
              <a:spcBef>
                <a:spcPct val="0"/>
              </a:spcBef>
              <a:spcAft>
                <a:spcPct val="0"/>
              </a:spcAft>
              <a:tabLst>
                <a:tab pos="0" algn="l"/>
              </a:tabLst>
            </a:pPr>
            <a:r>
              <a:rPr lang="ru-RU" sz="2000" b="1" dirty="0">
                <a:solidFill>
                  <a:schemeClr val="accent3">
                    <a:lumMod val="50000"/>
                  </a:schemeClr>
                </a:solidFill>
                <a:effectLst>
                  <a:outerShdw blurRad="38100" dist="38100" dir="2700000" algn="tl">
                    <a:srgbClr val="C0C0C0"/>
                  </a:outerShdw>
                </a:effectLst>
                <a:latin typeface="+mj-lt"/>
                <a:ea typeface="Times New Roman" pitchFamily="18" charset="0"/>
                <a:cs typeface="Arial" pitchFamily="34" charset="0"/>
              </a:rPr>
              <a:t>Основные направления бюджетной и налоговой политики Павловского муниципального района Воронежской области на 2025 год и на плановый период 2026 и 2027 годов</a:t>
            </a:r>
          </a:p>
        </p:txBody>
      </p:sp>
      <p:sp>
        <p:nvSpPr>
          <p:cNvPr id="9" name="Rectangle 3"/>
          <p:cNvSpPr>
            <a:spLocks noChangeArrowheads="1"/>
          </p:cNvSpPr>
          <p:nvPr/>
        </p:nvSpPr>
        <p:spPr bwMode="auto">
          <a:xfrm>
            <a:off x="395535" y="1480524"/>
            <a:ext cx="8424937"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a:r>
              <a:rPr lang="ru-RU" sz="1500" dirty="0">
                <a:solidFill>
                  <a:schemeClr val="accent4">
                    <a:lumMod val="50000"/>
                  </a:schemeClr>
                </a:solidFill>
              </a:rPr>
              <a:t>Основные характеристики бюджета Павловского муниципального района Воронежской области на период 2025 и на плановый период 2026 и 2027 годов, рассчитанные на основе сценарных условий функционирования экономики Российской Федерации, основных параметров прогноза социально-экономического развития Российской Федерации, Воронежской области и Павловского муниципального района Воронежской области.</a:t>
            </a: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rPr>
              <a:t>Основными направлениями бюджетной и налоговой политики на 2025 год и на плановый период  2026 и 2027 годов  являются:</a:t>
            </a:r>
            <a:endParaRPr kumimoji="0" lang="ru-RU" sz="1500" b="0" i="0" u="none" strike="noStrike" cap="none" normalizeH="0" baseline="0" dirty="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rPr>
              <a:t>сохранение устойчивости и сбалансированности бюджетной системы Павловского муниципального района Воронежской области;</a:t>
            </a:r>
          </a:p>
          <a:p>
            <a:pPr indent="457200" algn="just" eaLnBrk="0" fontAlgn="base" hangingPunct="0">
              <a:spcBef>
                <a:spcPct val="0"/>
              </a:spcBef>
              <a:spcAft>
                <a:spcPct val="0"/>
              </a:spcAft>
              <a:buFont typeface="Wingdings" pitchFamily="2" charset="2"/>
              <a:buChar char="ü"/>
            </a:pPr>
            <a:r>
              <a:rPr lang="ru-RU" sz="1500" dirty="0">
                <a:solidFill>
                  <a:schemeClr val="accent4">
                    <a:lumMod val="50000"/>
                  </a:schemeClr>
                </a:solidFill>
                <a:ea typeface="Times New Roman" pitchFamily="18" charset="0"/>
                <a:cs typeface="Arial" pitchFamily="34" charset="0"/>
              </a:rPr>
              <a:t>обеспечение прозрачного механизма оценки эффективности предоставления налоговых льгот;</a:t>
            </a:r>
          </a:p>
          <a:p>
            <a:pPr indent="457200" algn="just" eaLnBrk="0" fontAlgn="base" hangingPunct="0">
              <a:spcBef>
                <a:spcPct val="0"/>
              </a:spcBef>
              <a:spcAft>
                <a:spcPct val="0"/>
              </a:spcAft>
              <a:buFont typeface="Wingdings" pitchFamily="2" charset="2"/>
              <a:buChar char="ü"/>
            </a:pPr>
            <a:r>
              <a:rPr lang="ru-RU" sz="1500" dirty="0">
                <a:solidFill>
                  <a:schemeClr val="accent4">
                    <a:lumMod val="50000"/>
                  </a:schemeClr>
                </a:solidFill>
                <a:ea typeface="Times New Roman" pitchFamily="18" charset="0"/>
                <a:cs typeface="Arial" pitchFamily="34" charset="0"/>
              </a:rPr>
              <a:t>укрепление доходной базы консолидированного бюджета Павловского муниципального района Воронежской области, развитие доходного потенциала и рост собственных доходов бюджета муниципального района за счет наращивания стабильных доходных источников и мобилизации в бюджет имеющихся резервов;</a:t>
            </a:r>
          </a:p>
          <a:p>
            <a:pPr lvl="0" indent="457200" algn="just" eaLnBrk="0" fontAlgn="base" hangingPunct="0">
              <a:spcBef>
                <a:spcPct val="0"/>
              </a:spcBef>
              <a:spcAft>
                <a:spcPct val="0"/>
              </a:spcAft>
              <a:buFont typeface="Wingdings" pitchFamily="2" charset="2"/>
              <a:buChar char="ü"/>
            </a:pPr>
            <a:r>
              <a:rPr lang="ru-RU" sz="1500" dirty="0" err="1">
                <a:solidFill>
                  <a:schemeClr val="accent4">
                    <a:lumMod val="50000"/>
                  </a:schemeClr>
                </a:solidFill>
                <a:ea typeface="Times New Roman" pitchFamily="18" charset="0"/>
                <a:cs typeface="Arial" pitchFamily="34" charset="0"/>
              </a:rPr>
              <a:t>приоритизация</a:t>
            </a:r>
            <a:r>
              <a:rPr lang="ru-RU" sz="1500" dirty="0">
                <a:solidFill>
                  <a:schemeClr val="accent4">
                    <a:lumMod val="50000"/>
                  </a:schemeClr>
                </a:solidFill>
                <a:ea typeface="Times New Roman" pitchFamily="18" charset="0"/>
                <a:cs typeface="Arial" pitchFamily="34" charset="0"/>
              </a:rPr>
              <a:t> бюджетных расходов с учетом необходимости реализации мероприятий, реализуемых в рамках муниципальных программ и </a:t>
            </a:r>
            <a:r>
              <a:rPr lang="ru-RU" sz="1500" dirty="0" err="1">
                <a:solidFill>
                  <a:schemeClr val="accent4">
                    <a:lumMod val="50000"/>
                  </a:schemeClr>
                </a:solidFill>
                <a:ea typeface="Times New Roman" pitchFamily="18" charset="0"/>
                <a:cs typeface="Arial" pitchFamily="34" charset="0"/>
              </a:rPr>
              <a:t>непрограммных</a:t>
            </a:r>
            <a:r>
              <a:rPr lang="ru-RU" sz="1500" dirty="0">
                <a:solidFill>
                  <a:schemeClr val="accent4">
                    <a:lumMod val="50000"/>
                  </a:schemeClr>
                </a:solidFill>
                <a:ea typeface="Times New Roman" pitchFamily="18" charset="0"/>
                <a:cs typeface="Arial" pitchFamily="34" charset="0"/>
              </a:rPr>
              <a:t> направлений;</a:t>
            </a:r>
          </a:p>
          <a:p>
            <a:pPr lvl="0" indent="457200" algn="just" eaLnBrk="0" fontAlgn="base" hangingPunct="0">
              <a:spcBef>
                <a:spcPct val="0"/>
              </a:spcBef>
              <a:spcAft>
                <a:spcPct val="0"/>
              </a:spcAft>
              <a:buFont typeface="Wingdings" pitchFamily="2" charset="2"/>
              <a:buChar char="ü"/>
            </a:pPr>
            <a:r>
              <a:rPr lang="ru-RU" sz="1500" dirty="0">
                <a:solidFill>
                  <a:schemeClr val="accent4">
                    <a:lumMod val="50000"/>
                  </a:schemeClr>
                </a:solidFill>
                <a:ea typeface="Times New Roman" pitchFamily="18" charset="0"/>
                <a:cs typeface="Arial" pitchFamily="34" charset="0"/>
              </a:rPr>
              <a:t>повышение открытости и прозрачности информации об управлении общественными финансами.</a:t>
            </a:r>
            <a:endParaRPr lang="ru-RU" sz="1500" dirty="0">
              <a:solidFill>
                <a:schemeClr val="accent4">
                  <a:lumMod val="50000"/>
                </a:schemeClr>
              </a:solidFill>
              <a:cs typeface="Arial" pitchFamily="34" charset="0"/>
            </a:endParaRPr>
          </a:p>
          <a:p>
            <a:pPr indent="457200" algn="just" eaLnBrk="0" fontAlgn="base" hangingPunct="0">
              <a:spcBef>
                <a:spcPct val="0"/>
              </a:spcBef>
              <a:spcAft>
                <a:spcPct val="0"/>
              </a:spcAft>
              <a:buFont typeface="Wingdings" pitchFamily="2" charset="2"/>
              <a:buChar char="ü"/>
            </a:pPr>
            <a:endParaRPr lang="ru-RU" sz="1500" dirty="0">
              <a:solidFill>
                <a:schemeClr val="accent4">
                  <a:lumMod val="50000"/>
                </a:schemeClr>
              </a:solidFill>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ru-RU" sz="1600" b="0" i="0" u="none" strike="noStrike" cap="none" normalizeH="0" baseline="0" dirty="0">
              <a:ln>
                <a:noFill/>
              </a:ln>
              <a:solidFill>
                <a:schemeClr val="accent6">
                  <a:lumMod val="75000"/>
                </a:schemeClr>
              </a:solidFill>
              <a:effectLst/>
              <a:ea typeface="Times New Roman" pitchFamily="18" charset="0"/>
              <a:cs typeface="Arial" pitchFamily="34" charset="0"/>
            </a:endParaRPr>
          </a:p>
        </p:txBody>
      </p:sp>
    </p:spTree>
    <p:extLst>
      <p:ext uri="{BB962C8B-B14F-4D97-AF65-F5344CB8AC3E}">
        <p14:creationId xmlns:p14="http://schemas.microsoft.com/office/powerpoint/2010/main" val="3589581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9845</TotalTime>
  <Words>5032</Words>
  <Application>Microsoft Office PowerPoint</Application>
  <PresentationFormat>Экран (4:3)</PresentationFormat>
  <Paragraphs>908</Paragraphs>
  <Slides>49</Slides>
  <Notes>1</Notes>
  <HiddenSlides>1</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49</vt:i4>
      </vt:variant>
    </vt:vector>
  </HeadingPairs>
  <TitlesOfParts>
    <vt:vector size="61" baseType="lpstr">
      <vt:lpstr>Arial</vt:lpstr>
      <vt:lpstr>Book Antiqua</vt:lpstr>
      <vt:lpstr>Calibri</vt:lpstr>
      <vt:lpstr>Cambria</vt:lpstr>
      <vt:lpstr>Century Schoolbook</vt:lpstr>
      <vt:lpstr>Franklin Gothic Book</vt:lpstr>
      <vt:lpstr>Georgia</vt:lpstr>
      <vt:lpstr>Perpetua</vt:lpstr>
      <vt:lpstr>Times New Roman</vt:lpstr>
      <vt:lpstr>Wingdings</vt:lpstr>
      <vt:lpstr>Wingdings 2</vt:lpstr>
      <vt:lpstr>Справедливость</vt:lpstr>
      <vt:lpstr>Бюджет для граждан  </vt:lpstr>
      <vt:lpstr>Презентация PowerPoint</vt:lpstr>
      <vt:lpstr>Принцип прозрачности (открытости) бюджетной системы Российской Федерации означает:</vt:lpstr>
      <vt:lpstr>Административно – территориальное деление Павловского муниципального района Воронежской области</vt:lpstr>
      <vt:lpstr>Структура бюджетной системы Павловского муниципального района Воронежской области</vt:lpstr>
      <vt:lpstr>Составление проекта бюджета муниципального района</vt:lpstr>
      <vt:lpstr>Презентация PowerPoint</vt:lpstr>
      <vt:lpstr>Основные понятия</vt:lpstr>
      <vt:lpstr>Презентация PowerPoint</vt:lpstr>
      <vt:lpstr>Презентация PowerPoint</vt:lpstr>
      <vt:lpstr>Доходы Павловского  муниципального района Воронежской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Основные характеристики бюджета на период  2025-2027 годы, тыс. руб.</vt:lpstr>
      <vt:lpstr>Презентация PowerPoint</vt:lpstr>
      <vt:lpstr>Расходы Павловского муниципального района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Презентация PowerPoint</vt:lpstr>
      <vt:lpstr>Открытые государственные,  муниципальные информационные ресурсы </vt:lpstr>
      <vt:lpstr>Презентация PowerPoint</vt:lpstr>
      <vt:lpstr>Контактная информация для граждан</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на 2020 год</dc:title>
  <dc:creator>plan2</dc:creator>
  <cp:lastModifiedBy>Администратор Павловского района</cp:lastModifiedBy>
  <cp:revision>882</cp:revision>
  <cp:lastPrinted>2022-02-15T08:29:30Z</cp:lastPrinted>
  <dcterms:created xsi:type="dcterms:W3CDTF">2019-11-14T08:30:44Z</dcterms:created>
  <dcterms:modified xsi:type="dcterms:W3CDTF">2025-02-25T08:09:22Z</dcterms:modified>
</cp:coreProperties>
</file>