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2.xml" ContentType="application/vnd.openxmlformats-officedocument.drawingml.chart+xml"/>
  <Override PartName="/ppt/theme/themeOverride9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261" r:id="rId4"/>
    <p:sldId id="262" r:id="rId5"/>
    <p:sldId id="267" r:id="rId6"/>
    <p:sldId id="268" r:id="rId7"/>
    <p:sldId id="281" r:id="rId8"/>
    <p:sldId id="298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04" r:id="rId17"/>
    <p:sldId id="283" r:id="rId18"/>
    <p:sldId id="284" r:id="rId19"/>
    <p:sldId id="287" r:id="rId20"/>
    <p:sldId id="288" r:id="rId21"/>
    <p:sldId id="286" r:id="rId22"/>
    <p:sldId id="295" r:id="rId23"/>
    <p:sldId id="293" r:id="rId24"/>
    <p:sldId id="294" r:id="rId25"/>
    <p:sldId id="296" r:id="rId26"/>
    <p:sldId id="297" r:id="rId27"/>
    <p:sldId id="305" r:id="rId28"/>
    <p:sldId id="289" r:id="rId29"/>
    <p:sldId id="290" r:id="rId30"/>
    <p:sldId id="291" r:id="rId31"/>
    <p:sldId id="313" r:id="rId32"/>
    <p:sldId id="270" r:id="rId33"/>
    <p:sldId id="271" r:id="rId34"/>
    <p:sldId id="272" r:id="rId35"/>
    <p:sldId id="274" r:id="rId36"/>
    <p:sldId id="275" r:id="rId37"/>
    <p:sldId id="279" r:id="rId38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70" d="100"/>
          <a:sy n="70" d="100"/>
        </p:scale>
        <p:origin x="-2270" y="6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168" y="-8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Excel11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5;&#1054;&#1047;&#1044;&#1053;&#1071;&#1050;&#1054;&#1042;&#1040;\&#1044;&#1086;&#1093;&#1086;&#1076;&#1099;\&#1041;&#1102;&#1076;&#1078;&#1077;&#1090;%20&#1076;&#1083;&#1103;%20&#1075;&#1088;&#1072;&#1078;&#1076;&#1072;&#1085;\&#1082;%20&#1073;&#1102;&#1076;&#1078;&#1077;&#1090;&#1091;%20&#1076;&#1083;&#1103;%20&#1075;&#1088;&#1072;&#1078;&#1076;&#1072;&#1085;%20&#1080;&#1089;&#1087;&#1086;&#1083;&#1085;&#1077;&#1085;&#1080;&#1077;%202020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62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709809511964102"/>
          <c:y val="0.10461180117949846"/>
          <c:w val="0.64866454269158036"/>
          <c:h val="0.6404904610804246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Доходы!$A$7</c:f>
              <c:strCache>
                <c:ptCount val="1"/>
                <c:pt idx="0">
                  <c:v>Налоговые  доходы, тыс.руб.</c:v>
                </c:pt>
              </c:strCache>
            </c:strRef>
          </c:tx>
          <c:invertIfNegative val="0"/>
          <c:cat>
            <c:numRef>
              <c:f>Доходы!$B$6:$E$6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Доходы!$B$7:$E$7</c:f>
              <c:numCache>
                <c:formatCode>#,##0.0</c:formatCode>
                <c:ptCount val="3"/>
                <c:pt idx="0">
                  <c:v>336568.6</c:v>
                </c:pt>
                <c:pt idx="1">
                  <c:v>416225.4</c:v>
                </c:pt>
                <c:pt idx="2">
                  <c:v>389909.6</c:v>
                </c:pt>
              </c:numCache>
            </c:numRef>
          </c:val>
        </c:ser>
        <c:ser>
          <c:idx val="1"/>
          <c:order val="1"/>
          <c:tx>
            <c:strRef>
              <c:f>Доходы!$A$8</c:f>
              <c:strCache>
                <c:ptCount val="1"/>
                <c:pt idx="0">
                  <c:v>Неналоговые доходы, тыс.руб.</c:v>
                </c:pt>
              </c:strCache>
            </c:strRef>
          </c:tx>
          <c:invertIfNegative val="0"/>
          <c:cat>
            <c:numRef>
              <c:f>Доходы!$B$6:$E$6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Доходы!$B$8:$E$8</c:f>
              <c:numCache>
                <c:formatCode>#,##0.0</c:formatCode>
                <c:ptCount val="3"/>
                <c:pt idx="0">
                  <c:v>77819.899999999994</c:v>
                </c:pt>
                <c:pt idx="1">
                  <c:v>73095.399999999994</c:v>
                </c:pt>
                <c:pt idx="2">
                  <c:v>48016.9</c:v>
                </c:pt>
              </c:numCache>
            </c:numRef>
          </c:val>
        </c:ser>
        <c:ser>
          <c:idx val="2"/>
          <c:order val="2"/>
          <c:tx>
            <c:strRef>
              <c:f>Доходы!$A$9</c:f>
              <c:strCache>
                <c:ptCount val="1"/>
                <c:pt idx="0">
                  <c:v>Безвозмездные поступления (всего), тыс.руб.</c:v>
                </c:pt>
              </c:strCache>
            </c:strRef>
          </c:tx>
          <c:invertIfNegative val="0"/>
          <c:cat>
            <c:numRef>
              <c:f>Доходы!$B$6:$E$6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Доходы!$B$9:$E$9</c:f>
              <c:numCache>
                <c:formatCode>#,##0.0</c:formatCode>
                <c:ptCount val="3"/>
                <c:pt idx="0">
                  <c:v>718292.7</c:v>
                </c:pt>
                <c:pt idx="1">
                  <c:v>851373.6</c:v>
                </c:pt>
                <c:pt idx="2">
                  <c:v>1237752.8999999999</c:v>
                </c:pt>
              </c:numCache>
            </c:numRef>
          </c:val>
        </c:ser>
        <c:ser>
          <c:idx val="3"/>
          <c:order val="3"/>
          <c:tx>
            <c:strRef>
              <c:f>Доходы!$A$10</c:f>
              <c:strCache>
                <c:ptCount val="1"/>
                <c:pt idx="0">
                  <c:v>Доходы (всего), тыс. руб.</c:v>
                </c:pt>
              </c:strCache>
            </c:strRef>
          </c:tx>
          <c:invertIfNegative val="0"/>
          <c:cat>
            <c:numRef>
              <c:f>Доходы!$B$6:$E$6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Доходы!$B$10:$E$10</c:f>
              <c:numCache>
                <c:formatCode>#,##0.0</c:formatCode>
                <c:ptCount val="3"/>
                <c:pt idx="0">
                  <c:v>1132681.1999999997</c:v>
                </c:pt>
                <c:pt idx="1">
                  <c:v>1340694.3999999999</c:v>
                </c:pt>
                <c:pt idx="2">
                  <c:v>1675679.4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pyramid"/>
        <c:axId val="264650240"/>
        <c:axId val="203998336"/>
        <c:axId val="0"/>
      </c:bar3DChart>
      <c:catAx>
        <c:axId val="26465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039983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03998336"/>
        <c:scaling>
          <c:orientation val="minMax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646502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800">
                <a:solidFill>
                  <a:schemeClr val="bg1"/>
                </a:solidFill>
              </a:defRPr>
            </a:pPr>
            <a:r>
              <a:rPr lang="ru-RU" sz="1800">
                <a:solidFill>
                  <a:schemeClr val="bg1"/>
                </a:solidFill>
              </a:rPr>
              <a:t>ПОСТУПЛЕНИЕ НДФЛ В БЮДЖЕТ ПАВЛОВСКОГО МУНИЦИПАЛЬНОГО РАЙОНА, ТЫС. РУБЛЕЙ </a:t>
            </a:r>
            <a:endParaRPr lang="en-US" sz="180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080989417887556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382480154528363"/>
          <c:y val="0.23318838123408178"/>
          <c:w val="0.95629717918156532"/>
          <c:h val="0.69673358609017055"/>
        </c:manualLayout>
      </c:layout>
      <c:lineChart>
        <c:grouping val="standard"/>
        <c:varyColors val="0"/>
        <c:ser>
          <c:idx val="0"/>
          <c:order val="0"/>
          <c:tx>
            <c:strRef>
              <c:f>'Доходы (3)'!$A$7</c:f>
              <c:strCache>
                <c:ptCount val="1"/>
                <c:pt idx="0">
                  <c:v>НДФЛ</c:v>
                </c:pt>
              </c:strCache>
            </c:strRef>
          </c:tx>
          <c:marker>
            <c:symbol val="none"/>
          </c:marke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-6.5199674001629987E-2"/>
                  <c:y val="-8.5287846481876331E-2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bg1"/>
                        </a:solidFill>
                      </a:rPr>
                      <a:t>212</a:t>
                    </a:r>
                    <a:r>
                      <a:rPr lang="ru-RU" sz="120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sz="1200">
                        <a:solidFill>
                          <a:schemeClr val="bg1"/>
                        </a:solidFill>
                      </a:rPr>
                      <a:t>096,7</a:t>
                    </a:r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8337408312958436E-2"/>
                  <c:y val="-9.59488272921108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7049714751426166E-2"/>
                  <c:y val="-5.33049040511727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3162184189079054E-2"/>
                  <c:y val="-8.5287846481876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'Доходы (3)'!$B$6:$E$6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'Доходы (3)'!$B$7:$E$7</c:f>
              <c:numCache>
                <c:formatCode>#,##0.0</c:formatCode>
                <c:ptCount val="4"/>
                <c:pt idx="0" formatCode="0.0">
                  <c:v>212096.7</c:v>
                </c:pt>
                <c:pt idx="1">
                  <c:v>273942.40000000002</c:v>
                </c:pt>
                <c:pt idx="2">
                  <c:v>349173.1</c:v>
                </c:pt>
                <c:pt idx="3">
                  <c:v>328594.5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7017600"/>
        <c:axId val="289786688"/>
      </c:lineChart>
      <c:dateAx>
        <c:axId val="237017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ru-RU"/>
          </a:p>
        </c:txPr>
        <c:crossAx val="289786688"/>
        <c:crosses val="autoZero"/>
        <c:auto val="0"/>
        <c:lblOffset val="100"/>
        <c:baseTimeUnit val="days"/>
        <c:majorUnit val="1"/>
      </c:dateAx>
      <c:valAx>
        <c:axId val="289786688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ru-RU"/>
          </a:p>
        </c:txPr>
        <c:crossAx val="237017600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884541929203633E-3"/>
          <c:y val="0.10019119497233041"/>
          <c:w val="0.97690402124631659"/>
          <c:h val="0.754010440281410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0136166224187096E-2"/>
                  <c:y val="-6.53219601114279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163399469024552E-2"/>
                  <c:y val="-3.991851448156474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190792338526808E-2"/>
                  <c:y val="-3.991851448156474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2178659586993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Работники учреждений культуры</c:v>
                </c:pt>
                <c:pt idx="1">
                  <c:v>Педагогические работники дополнительного образования</c:v>
                </c:pt>
                <c:pt idx="2">
                  <c:v>Педагогические работники дошкольного образования</c:v>
                </c:pt>
                <c:pt idx="3">
                  <c:v>Педагогические работники общего образования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24889</c:v>
                </c:pt>
                <c:pt idx="1">
                  <c:v>27549</c:v>
                </c:pt>
                <c:pt idx="2">
                  <c:v>24021</c:v>
                </c:pt>
                <c:pt idx="3">
                  <c:v>28089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Работники учреждений культуры</c:v>
                </c:pt>
                <c:pt idx="1">
                  <c:v>Педагогические работники дополнительного образования</c:v>
                </c:pt>
                <c:pt idx="2">
                  <c:v>Педагогические работники дошкольного образования</c:v>
                </c:pt>
                <c:pt idx="3">
                  <c:v>Педагогические работники общего образования</c:v>
                </c:pt>
              </c:strCache>
            </c:strRef>
          </c:cat>
          <c:val>
            <c:numRef>
              <c:f>Лист1!$C$2:$C$5</c:f>
              <c:numCache>
                <c:formatCode>#,##0</c:formatCode>
                <c:ptCount val="4"/>
                <c:pt idx="0">
                  <c:v>26356</c:v>
                </c:pt>
                <c:pt idx="1">
                  <c:v>28207</c:v>
                </c:pt>
                <c:pt idx="2">
                  <c:v>24413</c:v>
                </c:pt>
                <c:pt idx="3">
                  <c:v>28719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Работники учреждений культуры</c:v>
                </c:pt>
                <c:pt idx="1">
                  <c:v>Педагогические работники дополнительного образования</c:v>
                </c:pt>
                <c:pt idx="2">
                  <c:v>Педагогические работники дошкольного образования</c:v>
                </c:pt>
                <c:pt idx="3">
                  <c:v>Педагогические работники общего образования</c:v>
                </c:pt>
              </c:strCache>
            </c:strRef>
          </c:cat>
          <c:val>
            <c:numRef>
              <c:f>Лист1!$D$2:$D$5</c:f>
              <c:numCache>
                <c:formatCode>#,##0</c:formatCode>
                <c:ptCount val="4"/>
                <c:pt idx="0">
                  <c:v>27674</c:v>
                </c:pt>
                <c:pt idx="1">
                  <c:v>31527.8</c:v>
                </c:pt>
                <c:pt idx="2">
                  <c:v>26502.2</c:v>
                </c:pt>
                <c:pt idx="3">
                  <c:v>30279.7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66887424"/>
        <c:axId val="114892096"/>
      </c:barChart>
      <c:catAx>
        <c:axId val="1668874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4892096"/>
        <c:crosses val="autoZero"/>
        <c:auto val="1"/>
        <c:lblAlgn val="ctr"/>
        <c:lblOffset val="100"/>
        <c:noMultiLvlLbl val="0"/>
      </c:catAx>
      <c:valAx>
        <c:axId val="11489209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6688742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>
      <a:outerShdw blurRad="130000" dist="101600" dir="2700000" algn="tl" rotWithShape="0">
        <a:srgbClr val="000000">
          <a:alpha val="35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2">
                    <a:lumMod val="50000"/>
                  </a:schemeClr>
                </a:solidFill>
              </a:defRPr>
            </a:pPr>
            <a:r>
              <a:rPr lang="ru-RU">
                <a:solidFill>
                  <a:schemeClr val="bg2">
                    <a:lumMod val="50000"/>
                  </a:schemeClr>
                </a:solidFill>
              </a:rPr>
              <a:t>МУНИЦИПАЛЬНЫЙ ДОЛГ                                      ПАВЛОВСКОГО МУНИЦИПАЛЬНОГО РАЙОНА ВОРОНЕЖСКОЙ ОБЛАСТИ,  тыс. руб.</a:t>
            </a:r>
          </a:p>
        </c:rich>
      </c:tx>
      <c:layout>
        <c:manualLayout>
          <c:xMode val="edge"/>
          <c:yMode val="edge"/>
          <c:x val="0.17137177342388515"/>
          <c:y val="1.856518866324794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3950868642676525E-2"/>
          <c:y val="0.27905914937326654"/>
          <c:w val="0.95875515560554936"/>
          <c:h val="0.69917740729336209"/>
        </c:manualLayout>
      </c:layout>
      <c:bubbleChart>
        <c:varyColors val="0"/>
        <c:ser>
          <c:idx val="0"/>
          <c:order val="0"/>
          <c:invertIfNegative val="0"/>
          <c:dLbls>
            <c:dLbl>
              <c:idx val="1"/>
              <c:layout/>
              <c:dLblPos val="b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t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xVal>
            <c:numRef>
              <c:f>Лист2!$A$3:$A$5</c:f>
              <c:numCache>
                <c:formatCode>m/d/yyyy</c:formatCode>
                <c:ptCount val="3"/>
                <c:pt idx="0">
                  <c:v>43466</c:v>
                </c:pt>
                <c:pt idx="1">
                  <c:v>43831</c:v>
                </c:pt>
                <c:pt idx="2">
                  <c:v>44197</c:v>
                </c:pt>
              </c:numCache>
            </c:numRef>
          </c:xVal>
          <c:yVal>
            <c:numRef>
              <c:f>Лист2!$B$3:$B$5</c:f>
              <c:numCache>
                <c:formatCode>#,##0.0</c:formatCode>
                <c:ptCount val="3"/>
                <c:pt idx="0">
                  <c:v>30224.400000000001</c:v>
                </c:pt>
                <c:pt idx="1">
                  <c:v>13549</c:v>
                </c:pt>
                <c:pt idx="2">
                  <c:v>12008</c:v>
                </c:pt>
              </c:numCache>
            </c:numRef>
          </c:yVal>
          <c:bubbleSize>
            <c:numLit>
              <c:formatCode>General</c:formatCode>
              <c:ptCount val="3"/>
              <c:pt idx="0">
                <c:v>1</c:v>
              </c:pt>
              <c:pt idx="1">
                <c:v>1</c:v>
              </c:pt>
              <c:pt idx="2">
                <c:v>1</c:v>
              </c:pt>
            </c:numLit>
          </c:bubbleSize>
          <c:bubble3D val="1"/>
        </c:ser>
        <c:dLbls>
          <c:showLegendKey val="0"/>
          <c:showVal val="1"/>
          <c:showCatName val="1"/>
          <c:showSerName val="0"/>
          <c:showPercent val="0"/>
          <c:showBubbleSize val="0"/>
        </c:dLbls>
        <c:bubbleScale val="200"/>
        <c:showNegBubbles val="0"/>
        <c:sizeRepresents val="w"/>
        <c:axId val="279722176"/>
        <c:axId val="279723328"/>
      </c:bubbleChart>
      <c:valAx>
        <c:axId val="279722176"/>
        <c:scaling>
          <c:orientation val="minMax"/>
        </c:scaling>
        <c:delete val="1"/>
        <c:axPos val="b"/>
        <c:numFmt formatCode="m/d/yyyy" sourceLinked="1"/>
        <c:majorTickMark val="none"/>
        <c:minorTickMark val="none"/>
        <c:tickLblPos val="low"/>
        <c:crossAx val="279723328"/>
        <c:crosses val="autoZero"/>
        <c:crossBetween val="midCat"/>
        <c:majorUnit val="1"/>
        <c:minorUnit val="1"/>
      </c:valAx>
      <c:valAx>
        <c:axId val="279723328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279722176"/>
        <c:crossesAt val="43466"/>
        <c:crossBetween val="midCat"/>
      </c:valAx>
      <c:spPr>
        <a:solidFill>
          <a:srgbClr val="ECEDD1"/>
        </a:solidFill>
      </c:spPr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421867042739055E-2"/>
          <c:y val="1.6325627835846363E-2"/>
          <c:w val="0.86474713048928586"/>
          <c:h val="0.44601601766071375"/>
        </c:manualLayout>
      </c:layout>
      <c:bar3DChart>
        <c:barDir val="col"/>
        <c:grouping val="percentStacked"/>
        <c:varyColors val="0"/>
        <c:ser>
          <c:idx val="1"/>
          <c:order val="0"/>
          <c:tx>
            <c:strRef>
              <c:f>'удельный вес'!$C$3</c:f>
              <c:strCache>
                <c:ptCount val="1"/>
                <c:pt idx="0">
                  <c:v>бюджет Павловского муниципального  района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768301350390904E-2"/>
                  <c:y val="0.107009095773140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1071806322717127E-3"/>
                  <c:y val="0.112359550561797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884150675195452E-3"/>
                  <c:y val="0.115034777956126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'удельный вес'!$A$4:$A$6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'удельный вес'!$C$4:$C$6</c:f>
              <c:numCache>
                <c:formatCode>General</c:formatCode>
                <c:ptCount val="3"/>
                <c:pt idx="0">
                  <c:v>36.6</c:v>
                </c:pt>
                <c:pt idx="1">
                  <c:v>36.5</c:v>
                </c:pt>
                <c:pt idx="2">
                  <c:v>26.1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03908608"/>
        <c:axId val="204000640"/>
        <c:axId val="0"/>
      </c:bar3DChart>
      <c:catAx>
        <c:axId val="203908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4000640"/>
        <c:crosses val="autoZero"/>
        <c:auto val="1"/>
        <c:lblAlgn val="ctr"/>
        <c:lblOffset val="100"/>
        <c:noMultiLvlLbl val="0"/>
      </c:catAx>
      <c:valAx>
        <c:axId val="20400064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2039086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ru-RU" sz="1600" b="1" i="0" u="none" strike="noStrike" kern="1200" baseline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i="0" u="none" strike="noStrike" kern="1200" baseline="0" dirty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ДИНАМИКА ДОХОДОВ БЮДЖЕТА ПАВЛОВСКОГО МУНИЦИПАЛЬНОГО РАЙОНА ЗА 2019-2020 гг., тыс. руб</a:t>
            </a:r>
            <a:r>
              <a:rPr lang="ru-RU" sz="1600" b="1" i="0" u="none" strike="noStrike" kern="1200" baseline="0" dirty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</c:rich>
      </c:tx>
      <c:layout>
        <c:manualLayout>
          <c:xMode val="edge"/>
          <c:yMode val="edge"/>
          <c:x val="0.15589451982444993"/>
          <c:y val="7.3433961549030194E-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175753822396308"/>
          <c:y val="0.13553706283104502"/>
          <c:w val="0.71354132316708618"/>
          <c:h val="0.73313174526469393"/>
        </c:manualLayout>
      </c:layout>
      <c:lineChart>
        <c:grouping val="standard"/>
        <c:varyColors val="0"/>
        <c:ser>
          <c:idx val="0"/>
          <c:order val="0"/>
          <c:tx>
            <c:strRef>
              <c:f>'динамика район'!$B$3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'динамика район'!$A$4:$A$15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'динамика район'!$B$4:$B$15</c:f>
              <c:numCache>
                <c:formatCode>General</c:formatCode>
                <c:ptCount val="12"/>
                <c:pt idx="0">
                  <c:v>83974.7</c:v>
                </c:pt>
                <c:pt idx="1">
                  <c:v>89389.1</c:v>
                </c:pt>
                <c:pt idx="2">
                  <c:v>82568.5</c:v>
                </c:pt>
                <c:pt idx="3">
                  <c:v>170437.2</c:v>
                </c:pt>
                <c:pt idx="4">
                  <c:v>41374.699999999997</c:v>
                </c:pt>
                <c:pt idx="5">
                  <c:v>129364.8</c:v>
                </c:pt>
                <c:pt idx="6">
                  <c:v>97643.8</c:v>
                </c:pt>
                <c:pt idx="7">
                  <c:v>71635.7</c:v>
                </c:pt>
                <c:pt idx="8">
                  <c:v>79553.399999999994</c:v>
                </c:pt>
                <c:pt idx="9">
                  <c:v>115253.3</c:v>
                </c:pt>
                <c:pt idx="10">
                  <c:v>120001.9</c:v>
                </c:pt>
                <c:pt idx="11">
                  <c:v>259497.3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'динамика район'!$C$3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'динамика район'!$A$4:$A$15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'динамика район'!$C$4:$C$15</c:f>
              <c:numCache>
                <c:formatCode>General</c:formatCode>
                <c:ptCount val="12"/>
                <c:pt idx="0">
                  <c:v>72803</c:v>
                </c:pt>
                <c:pt idx="1">
                  <c:v>102039.79999999999</c:v>
                </c:pt>
                <c:pt idx="2">
                  <c:v>117164.20000000001</c:v>
                </c:pt>
                <c:pt idx="3">
                  <c:v>225981.7</c:v>
                </c:pt>
                <c:pt idx="4">
                  <c:v>32753.799999999988</c:v>
                </c:pt>
                <c:pt idx="5">
                  <c:v>170357.80000000005</c:v>
                </c:pt>
                <c:pt idx="6">
                  <c:v>120009.89999999991</c:v>
                </c:pt>
                <c:pt idx="7">
                  <c:v>134979.5</c:v>
                </c:pt>
                <c:pt idx="8">
                  <c:v>107078.40000000014</c:v>
                </c:pt>
                <c:pt idx="9">
                  <c:v>261788.19999999995</c:v>
                </c:pt>
                <c:pt idx="10">
                  <c:v>103833.59999999986</c:v>
                </c:pt>
                <c:pt idx="11">
                  <c:v>226889.5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594048"/>
        <c:axId val="204002368"/>
      </c:lineChart>
      <c:catAx>
        <c:axId val="206594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4002368"/>
        <c:crosses val="autoZero"/>
        <c:auto val="1"/>
        <c:lblAlgn val="ctr"/>
        <c:lblOffset val="100"/>
        <c:noMultiLvlLbl val="0"/>
      </c:catAx>
      <c:valAx>
        <c:axId val="204002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6594048"/>
        <c:crosses val="autoZero"/>
        <c:crossBetween val="between"/>
        <c:dispUnits>
          <c:builtInUnit val="thousands"/>
        </c:dispUnits>
      </c:valAx>
    </c:plotArea>
    <c:legend>
      <c:legendPos val="r"/>
      <c:layout>
        <c:manualLayout>
          <c:xMode val="edge"/>
          <c:yMode val="edge"/>
          <c:x val="0.36465835029048338"/>
          <c:y val="0.21940480589745778"/>
          <c:w val="0.27456588355464756"/>
          <c:h val="0.10880212626851246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350437860496084"/>
          <c:y val="0.28861721232214393"/>
          <c:w val="0.36972127297720225"/>
          <c:h val="0.5060345965526238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168570477986029E-2"/>
          <c:y val="7.4321687627304747E-2"/>
          <c:w val="0.69732484274594986"/>
          <c:h val="0.81288354702163013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'район(2)'!$A$4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numRef>
              <c:f>'район(2)'!$B$3:$C$3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'район(2)'!$B$4:$C$4</c:f>
              <c:numCache>
                <c:formatCode>General</c:formatCode>
                <c:ptCount val="2"/>
                <c:pt idx="0">
                  <c:v>416225.4</c:v>
                </c:pt>
                <c:pt idx="1">
                  <c:v>389909.6</c:v>
                </c:pt>
              </c:numCache>
            </c:numRef>
          </c:val>
        </c:ser>
        <c:ser>
          <c:idx val="1"/>
          <c:order val="1"/>
          <c:tx>
            <c:strRef>
              <c:f>'район(2)'!$A$5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numRef>
              <c:f>'район(2)'!$B$3:$C$3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'район(2)'!$B$5:$C$5</c:f>
              <c:numCache>
                <c:formatCode>General</c:formatCode>
                <c:ptCount val="2"/>
                <c:pt idx="0">
                  <c:v>73095.399999999994</c:v>
                </c:pt>
                <c:pt idx="1">
                  <c:v>48016.9</c:v>
                </c:pt>
              </c:numCache>
            </c:numRef>
          </c:val>
        </c:ser>
        <c:ser>
          <c:idx val="2"/>
          <c:order val="2"/>
          <c:tx>
            <c:strRef>
              <c:f>'район(2)'!$A$6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numRef>
              <c:f>'район(2)'!$B$3:$C$3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'район(2)'!$B$6:$C$6</c:f>
              <c:numCache>
                <c:formatCode>General</c:formatCode>
                <c:ptCount val="2"/>
                <c:pt idx="0">
                  <c:v>851373.6</c:v>
                </c:pt>
                <c:pt idx="1">
                  <c:v>1237752.8999999999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64644096"/>
        <c:axId val="242706688"/>
        <c:axId val="0"/>
      </c:bar3DChart>
      <c:catAx>
        <c:axId val="26464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42706688"/>
        <c:crosses val="autoZero"/>
        <c:auto val="1"/>
        <c:lblAlgn val="ctr"/>
        <c:lblOffset val="100"/>
        <c:noMultiLvlLbl val="0"/>
      </c:catAx>
      <c:valAx>
        <c:axId val="24270668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2646440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075535219895982"/>
          <c:y val="0.2068574145961149"/>
          <c:w val="0.23581608953022568"/>
          <c:h val="0.33694766575639939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522598018209616E-2"/>
          <c:y val="0.29641448327730963"/>
          <c:w val="0.50921557657614758"/>
          <c:h val="0.69916893137229763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703192407247627"/>
          <c:y val="0.14380654172614388"/>
          <c:w val="0.27725050330744894"/>
          <c:h val="0.8542441405350647"/>
        </c:manualLayout>
      </c:layout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28976998702136"/>
          <c:y val="0"/>
          <c:w val="0.6956275892274012"/>
          <c:h val="0.73195753072353664"/>
        </c:manualLayout>
      </c:layout>
      <c:pie3DChart>
        <c:varyColors val="1"/>
        <c:ser>
          <c:idx val="0"/>
          <c:order val="0"/>
          <c:explosion val="4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dPt>
            <c:idx val="12"/>
            <c:bubble3D val="0"/>
          </c:dPt>
          <c:dLbls>
            <c:dLbl>
              <c:idx val="0"/>
              <c:layout>
                <c:manualLayout>
                  <c:x val="0.19406785638050203"/>
                  <c:y val="5.327449332051350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010556879447855E-2"/>
                  <c:y val="-0.1097607761634079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252417646478734E-2"/>
                  <c:y val="-0.12675229712537825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442889616509527E-2"/>
                  <c:y val="-0.1212263361130722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7776233352349115E-2"/>
                  <c:y val="-0.17355185729254236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8955702799564092E-2"/>
                  <c:y val="-0.13173645071472836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2010762849071704E-2"/>
                  <c:y val="-9.1851786000956309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2821222111400855E-2"/>
                  <c:y val="-5.82733195123172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2801349163451249E-2"/>
                  <c:y val="-3.491453640617906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7.5457283772464731E-2"/>
                  <c:y val="3.548396284551821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.11102714554812262"/>
                  <c:y val="2.553378064631950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8.4936723634951916E-2"/>
                  <c:y val="6.82127130332412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4.2902068309513673E-2"/>
                  <c:y val="9.422400057999934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1007710823711803E-2"/>
                  <c:y val="5.209800001635309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'Структура доходов'!$A$7:$A$19</c:f>
              <c:strCache>
                <c:ptCount val="13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Упрощенная система налогообложения</c:v>
                </c:pt>
                <c:pt idx="3">
                  <c:v>Единый налог на вмененный доход</c:v>
                </c:pt>
                <c:pt idx="4">
                  <c:v>Единый сельскохозяйственный налог</c:v>
                </c:pt>
                <c:pt idx="5">
                  <c:v>Патентная система налогообложения</c:v>
                </c:pt>
                <c:pt idx="6">
                  <c:v>Госпошлина</c:v>
                </c:pt>
                <c:pt idx="7">
                  <c:v>Доходы от использования имущества, находящегося в гос. и мун.собственности</c:v>
                </c:pt>
                <c:pt idx="8">
                  <c:v>Платежи при пользовании природными ресурсами</c:v>
                </c:pt>
                <c:pt idx="9">
                  <c:v>Доходы от оказания платных услуг (работ)</c:v>
                </c:pt>
                <c:pt idx="10">
                  <c:v>Доходы от продажи материальных и нематериальных активов</c:v>
                </c:pt>
                <c:pt idx="11">
                  <c:v>Штрафы, санкции, возмещение ущерба</c:v>
                </c:pt>
                <c:pt idx="12">
                  <c:v>Прочие неналоговые доходы</c:v>
                </c:pt>
              </c:strCache>
            </c:strRef>
          </c:cat>
          <c:val>
            <c:numRef>
              <c:f>'Структура доходов'!$B$7:$B$19</c:f>
              <c:numCache>
                <c:formatCode>General</c:formatCode>
                <c:ptCount val="13"/>
                <c:pt idx="0">
                  <c:v>328594.5</c:v>
                </c:pt>
                <c:pt idx="1">
                  <c:v>15187.4</c:v>
                </c:pt>
                <c:pt idx="2">
                  <c:v>8512.2000000000007</c:v>
                </c:pt>
                <c:pt idx="3">
                  <c:v>27598</c:v>
                </c:pt>
                <c:pt idx="4" formatCode="0.0">
                  <c:v>4438.7</c:v>
                </c:pt>
                <c:pt idx="5" formatCode="0.0">
                  <c:v>270.89999999999998</c:v>
                </c:pt>
                <c:pt idx="6">
                  <c:v>5307.8</c:v>
                </c:pt>
                <c:pt idx="7">
                  <c:v>17599.8</c:v>
                </c:pt>
                <c:pt idx="8">
                  <c:v>1580.2</c:v>
                </c:pt>
                <c:pt idx="9">
                  <c:v>18761.5</c:v>
                </c:pt>
                <c:pt idx="10">
                  <c:v>2328.9</c:v>
                </c:pt>
                <c:pt idx="11">
                  <c:v>1695.6</c:v>
                </c:pt>
                <c:pt idx="12">
                  <c:v>6051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9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10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11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12"/>
        <c:txPr>
          <a:bodyPr/>
          <a:lstStyle/>
          <a:p>
            <a:pPr>
              <a:defRPr sz="1200"/>
            </a:pPr>
            <a:endParaRPr lang="ru-RU"/>
          </a:p>
        </c:txPr>
      </c:legendEntry>
      <c:layout>
        <c:manualLayout>
          <c:xMode val="edge"/>
          <c:yMode val="edge"/>
          <c:x val="0"/>
          <c:y val="0.52385255066221947"/>
          <c:w val="0.98497339415841201"/>
          <c:h val="0.46941602741814215"/>
        </c:manualLayout>
      </c:layout>
      <c:overlay val="1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213250630125074"/>
          <c:y val="0.30811038971005816"/>
          <c:w val="0.36972127297720225"/>
          <c:h val="0.5060345965526238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703192407247627"/>
          <c:y val="0.14380654172614388"/>
          <c:w val="0.27725050330744894"/>
          <c:h val="0.8542441405350647"/>
        </c:manualLayout>
      </c:layout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745914094646711"/>
          <c:y val="6.2251202857802126E-2"/>
          <c:w val="0.40030073893912527"/>
          <c:h val="0.84507789732764738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'район изменение объемов'!$B$4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'район изменение объемов'!$A$7:$A$19</c:f>
              <c:strCache>
                <c:ptCount val="13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 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государственная пошлина</c:v>
                </c:pt>
                <c:pt idx="7">
                  <c:v>доходы от использования имущества, находящегося в государственной и муниципальной собственности</c:v>
                </c:pt>
                <c:pt idx="8">
                  <c:v>платежи при пользовании природными ресурсами</c:v>
                </c:pt>
                <c:pt idx="9">
                  <c:v>доходы от оказания платных услуг и компенсации затрат государства</c:v>
                </c:pt>
                <c:pt idx="10">
                  <c:v>доходы от продажи материальных и нематериальных активов</c:v>
                </c:pt>
                <c:pt idx="11">
                  <c:v>штрафы, санкции, возмещение ущерба</c:v>
                </c:pt>
                <c:pt idx="12">
                  <c:v>прочие неналогвые доходы</c:v>
                </c:pt>
              </c:strCache>
            </c:strRef>
          </c:cat>
          <c:val>
            <c:numRef>
              <c:f>'район изменение объемов'!$B$7:$B$19</c:f>
              <c:numCache>
                <c:formatCode>#,##0.0</c:formatCode>
                <c:ptCount val="13"/>
                <c:pt idx="0">
                  <c:v>349173.1</c:v>
                </c:pt>
                <c:pt idx="1">
                  <c:v>14686.8</c:v>
                </c:pt>
                <c:pt idx="2">
                  <c:v>6939.2</c:v>
                </c:pt>
                <c:pt idx="3">
                  <c:v>33892.300000000003</c:v>
                </c:pt>
                <c:pt idx="4">
                  <c:v>6408.1</c:v>
                </c:pt>
                <c:pt idx="5">
                  <c:v>195.6</c:v>
                </c:pt>
                <c:pt idx="6">
                  <c:v>4930.3</c:v>
                </c:pt>
                <c:pt idx="7" formatCode="General">
                  <c:v>18815.900000000001</c:v>
                </c:pt>
                <c:pt idx="8" formatCode="General">
                  <c:v>2261.8000000000002</c:v>
                </c:pt>
                <c:pt idx="9" formatCode="General">
                  <c:v>40940.9</c:v>
                </c:pt>
                <c:pt idx="10" formatCode="General">
                  <c:v>2129</c:v>
                </c:pt>
                <c:pt idx="11" formatCode="General">
                  <c:v>4402.3999999999996</c:v>
                </c:pt>
                <c:pt idx="12" formatCode="General">
                  <c:v>4545.3999999999996</c:v>
                </c:pt>
              </c:numCache>
            </c:numRef>
          </c:val>
        </c:ser>
        <c:ser>
          <c:idx val="0"/>
          <c:order val="1"/>
          <c:tx>
            <c:strRef>
              <c:f>'район изменение объемов'!$C$4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'район изменение объемов'!$A$7:$A$19</c:f>
              <c:strCache>
                <c:ptCount val="13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 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государственная пошлина</c:v>
                </c:pt>
                <c:pt idx="7">
                  <c:v>доходы от использования имущества, находящегося в государственной и муниципальной собственности</c:v>
                </c:pt>
                <c:pt idx="8">
                  <c:v>платежи при пользовании природными ресурсами</c:v>
                </c:pt>
                <c:pt idx="9">
                  <c:v>доходы от оказания платных услуг и компенсации затрат государства</c:v>
                </c:pt>
                <c:pt idx="10">
                  <c:v>доходы от продажи материальных и нематериальных активов</c:v>
                </c:pt>
                <c:pt idx="11">
                  <c:v>штрафы, санкции, возмещение ущерба</c:v>
                </c:pt>
                <c:pt idx="12">
                  <c:v>прочие неналогвые доходы</c:v>
                </c:pt>
              </c:strCache>
            </c:strRef>
          </c:cat>
          <c:val>
            <c:numRef>
              <c:f>'район изменение объемов'!$C$7:$C$19</c:f>
              <c:numCache>
                <c:formatCode>#,##0.0</c:formatCode>
                <c:ptCount val="13"/>
                <c:pt idx="0">
                  <c:v>328594.5</c:v>
                </c:pt>
                <c:pt idx="1">
                  <c:v>15187.4</c:v>
                </c:pt>
                <c:pt idx="2">
                  <c:v>8512.2000000000007</c:v>
                </c:pt>
                <c:pt idx="3">
                  <c:v>27598</c:v>
                </c:pt>
                <c:pt idx="4">
                  <c:v>4438.7</c:v>
                </c:pt>
                <c:pt idx="5">
                  <c:v>271</c:v>
                </c:pt>
                <c:pt idx="6">
                  <c:v>5307.8</c:v>
                </c:pt>
                <c:pt idx="7" formatCode="General">
                  <c:v>17599.8</c:v>
                </c:pt>
                <c:pt idx="8" formatCode="General">
                  <c:v>1580.2</c:v>
                </c:pt>
                <c:pt idx="9" formatCode="General">
                  <c:v>18761.5</c:v>
                </c:pt>
                <c:pt idx="10" formatCode="General">
                  <c:v>2328.9</c:v>
                </c:pt>
                <c:pt idx="11" formatCode="General">
                  <c:v>1695.5</c:v>
                </c:pt>
                <c:pt idx="12" formatCode="General">
                  <c:v>6051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276497920"/>
        <c:axId val="204002944"/>
      </c:barChart>
      <c:catAx>
        <c:axId val="276497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04002944"/>
        <c:crossesAt val="0"/>
        <c:auto val="1"/>
        <c:lblAlgn val="ctr"/>
        <c:lblOffset val="100"/>
        <c:noMultiLvlLbl val="0"/>
      </c:catAx>
      <c:valAx>
        <c:axId val="204002944"/>
        <c:scaling>
          <c:orientation val="minMax"/>
        </c:scaling>
        <c:delete val="1"/>
        <c:axPos val="b"/>
        <c:numFmt formatCode="#,##0.0" sourceLinked="1"/>
        <c:majorTickMark val="out"/>
        <c:minorTickMark val="none"/>
        <c:tickLblPos val="nextTo"/>
        <c:crossAx val="2764979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4604917806326838"/>
          <c:y val="0.95110543199643904"/>
          <c:w val="0.30869512598973869"/>
          <c:h val="3.5249343832020996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2708920" y="0"/>
          <a:ext cx="3024336" cy="2016224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292100" dist="139700" dir="2700000" algn="tl" rotWithShape="0">
            <a:srgbClr val="333333">
              <a:alpha val="65000"/>
            </a:srgbClr>
          </a:outerShdw>
        </a:effec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0.4468</cdr:x>
      <cdr:y>0.41179</cdr:y>
    </cdr:from>
    <cdr:to>
      <cdr:x>0.56101</cdr:x>
      <cdr:y>0.50887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67940" y="1493520"/>
          <a:ext cx="655320" cy="36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0.36091</cdr:x>
      <cdr:y>0.40105</cdr:y>
    </cdr:from>
    <cdr:to>
      <cdr:x>0.50889</cdr:x>
      <cdr:y>0.49587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38359" y="1965009"/>
          <a:ext cx="1040781" cy="464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000" dirty="0"/>
            <a:t>45,4%                      (+ 386 </a:t>
          </a:r>
          <a:r>
            <a:rPr lang="ru-RU" sz="1200" dirty="0"/>
            <a:t>379,3</a:t>
          </a:r>
          <a:r>
            <a:rPr lang="ru-RU" sz="1000" dirty="0"/>
            <a:t>)</a:t>
          </a:r>
        </a:p>
      </cdr:txBody>
    </cdr:sp>
  </cdr:relSizeAnchor>
  <cdr:relSizeAnchor xmlns:cdr="http://schemas.openxmlformats.org/drawingml/2006/chartDrawing">
    <cdr:from>
      <cdr:x>0.35374</cdr:x>
      <cdr:y>0.58818</cdr:y>
    </cdr:from>
    <cdr:to>
      <cdr:x>0.5</cdr:x>
      <cdr:y>0.6942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487945" y="2881878"/>
          <a:ext cx="1028685" cy="5194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/>
            <a:t>- 34,3%                          (-</a:t>
          </a:r>
          <a:r>
            <a:rPr lang="ru-RU" sz="1100" baseline="0" dirty="0"/>
            <a:t> 25 078,5</a:t>
          </a:r>
          <a:r>
            <a:rPr lang="ru-RU" sz="1100" dirty="0"/>
            <a:t>)</a:t>
          </a:r>
        </a:p>
      </cdr:txBody>
    </cdr:sp>
  </cdr:relSizeAnchor>
  <cdr:relSizeAnchor xmlns:cdr="http://schemas.openxmlformats.org/drawingml/2006/chartDrawing">
    <cdr:from>
      <cdr:x>0.36078</cdr:x>
      <cdr:y>0.7552</cdr:y>
    </cdr:from>
    <cdr:to>
      <cdr:x>0.49621</cdr:x>
      <cdr:y>0.86625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537461" y="3700203"/>
          <a:ext cx="952500" cy="5441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/>
            <a:t>6,3%                (- 26 315,8)</a:t>
          </a:r>
        </a:p>
      </cdr:txBody>
    </cdr:sp>
  </cdr:relSizeAnchor>
  <cdr:relSizeAnchor xmlns:cdr="http://schemas.openxmlformats.org/drawingml/2006/chartDrawing">
    <cdr:from>
      <cdr:x>0.22357</cdr:x>
      <cdr:y>0.04441</cdr:y>
    </cdr:from>
    <cdr:to>
      <cdr:x>0.42124</cdr:x>
      <cdr:y>0.10288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75822" y="217582"/>
          <a:ext cx="1304861" cy="2864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1 340 694,4</a:t>
          </a:r>
        </a:p>
      </cdr:txBody>
    </cdr:sp>
  </cdr:relSizeAnchor>
  <cdr:relSizeAnchor xmlns:cdr="http://schemas.openxmlformats.org/drawingml/2006/chartDrawing">
    <cdr:from>
      <cdr:x>0.52048</cdr:x>
      <cdr:y>0.0591</cdr:y>
    </cdr:from>
    <cdr:to>
      <cdr:x>0.71552</cdr:x>
      <cdr:y>0.11544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660646" y="289590"/>
          <a:ext cx="1371767" cy="276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1</a:t>
          </a:r>
          <a:r>
            <a:rPr lang="ru-RU" sz="1100" baseline="0" dirty="0"/>
            <a:t> </a:t>
          </a:r>
          <a:r>
            <a:rPr lang="ru-RU" sz="1200" baseline="0" dirty="0"/>
            <a:t>675</a:t>
          </a:r>
          <a:r>
            <a:rPr lang="ru-RU" sz="1100" baseline="0" dirty="0"/>
            <a:t> 679,4</a:t>
          </a:r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0.84364</cdr:x>
      <cdr:y>0.93296</cdr:y>
    </cdr:from>
    <cdr:to>
      <cdr:x>0.98538</cdr:x>
      <cdr:y>0.99628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15000" y="3817620"/>
          <a:ext cx="960120" cy="259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95C81-7E80-4A6A-BF2E-13EB1337273F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A8403-44B6-4746-8A94-0CFC2BB92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06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4EDC7-8ECB-4F74-897B-8DFF53B8988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BFBB4-DDB9-4AE3-AB91-7A91DB3C1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898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BB4-DDB9-4AE3-AB91-7A91DB3C11B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895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BB4-DDB9-4AE3-AB91-7A91DB3C11B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077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BB4-DDB9-4AE3-AB91-7A91DB3C11B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077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BB4-DDB9-4AE3-AB91-7A91DB3C11B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077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BB4-DDB9-4AE3-AB91-7A91DB3C11B7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07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082" y="4409808"/>
            <a:ext cx="5337885" cy="1960033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7082" y="6369840"/>
            <a:ext cx="5337885" cy="114856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7082" y="2409815"/>
            <a:ext cx="5342310" cy="540191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94671" y="900964"/>
            <a:ext cx="1104722" cy="69137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7082" y="900965"/>
            <a:ext cx="4100668" cy="691376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82" y="4411441"/>
            <a:ext cx="5337884" cy="19584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7082" y="6369841"/>
            <a:ext cx="5337884" cy="11472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82" y="900966"/>
            <a:ext cx="5342310" cy="12326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7082" y="2412999"/>
            <a:ext cx="2603458" cy="5401735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7461" y="2412999"/>
            <a:ext cx="2601932" cy="5401736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7082" y="2417236"/>
            <a:ext cx="2603458" cy="768349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7082" y="3185586"/>
            <a:ext cx="2603458" cy="4629148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97461" y="2417236"/>
            <a:ext cx="2603456" cy="768349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7461" y="3185586"/>
            <a:ext cx="2603456" cy="4629148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81" y="594783"/>
            <a:ext cx="1995488" cy="158114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491" y="594783"/>
            <a:ext cx="3209902" cy="721995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081" y="2175933"/>
            <a:ext cx="1995488" cy="56387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83" y="1849411"/>
            <a:ext cx="2473465" cy="1484339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082" y="3333749"/>
            <a:ext cx="2473466" cy="33736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3387115" y="1325850"/>
            <a:ext cx="1385354" cy="2040585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505644" y="2135349"/>
            <a:ext cx="2571750" cy="4572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500">
              <a:srgbClr val="A2906C"/>
            </a:gs>
            <a:gs pos="87000">
              <a:schemeClr val="accent5">
                <a:lumMod val="60000"/>
                <a:lumOff val="40000"/>
                <a:alpha val="40000"/>
              </a:schemeClr>
            </a:gs>
            <a:gs pos="100000">
              <a:schemeClr val="bg2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52219" y="5390102"/>
            <a:ext cx="1307959" cy="2545645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390479" y="1460414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409047" y="377245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390478" y="7638847"/>
            <a:ext cx="1431926" cy="1591675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35033" y="-82279"/>
            <a:ext cx="1086830" cy="2236085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693085" y="-215497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880985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5623149" y="-82279"/>
            <a:ext cx="1270850" cy="2236085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4588126" y="-82278"/>
            <a:ext cx="1431926" cy="2273931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5620841" y="1460412"/>
            <a:ext cx="1273158" cy="2545645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6042505" y="6853796"/>
            <a:ext cx="852896" cy="2346305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4996284" y="5817217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52219" y="6598355"/>
            <a:ext cx="1015395" cy="2545645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531354" y="6387115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4588128" y="1045318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4844290" y="6853795"/>
            <a:ext cx="1431925" cy="2545644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6298653" y="797148"/>
            <a:ext cx="595346" cy="1670557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4762575" y="275349"/>
            <a:ext cx="780957" cy="138836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5154096" y="1934194"/>
            <a:ext cx="913690" cy="1624337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5414301" y="2733236"/>
            <a:ext cx="780957" cy="138836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5812062" y="3548845"/>
            <a:ext cx="540981" cy="961744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513791" y="-134634"/>
            <a:ext cx="895257" cy="930420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126979" y="-134634"/>
            <a:ext cx="771771" cy="613185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52218" y="-134634"/>
            <a:ext cx="442697" cy="816385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08075" y="5762378"/>
            <a:ext cx="1047665" cy="1862516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4344099" y="8653287"/>
            <a:ext cx="836954" cy="591692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4596000" y="8545120"/>
            <a:ext cx="927764" cy="699859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5683241" y="8545122"/>
            <a:ext cx="908556" cy="699857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8304" y="6589315"/>
            <a:ext cx="458423" cy="81497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52219" y="8230092"/>
            <a:ext cx="583573" cy="1000429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52219" y="6878100"/>
            <a:ext cx="422643" cy="1196747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19319" y="643182"/>
            <a:ext cx="448812" cy="1207605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355656" y="1115725"/>
            <a:ext cx="683113" cy="121442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239418" y="1936348"/>
            <a:ext cx="579745" cy="103065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278443" y="2515978"/>
            <a:ext cx="457775" cy="8138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16007" y="2559576"/>
            <a:ext cx="391323" cy="69568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5476888" y="-82278"/>
            <a:ext cx="683114" cy="1001111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6538593" y="-82278"/>
            <a:ext cx="355406" cy="817348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5811179" y="377245"/>
            <a:ext cx="846391" cy="150469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6686039" y="999471"/>
            <a:ext cx="207960" cy="1210656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5693153" y="971331"/>
            <a:ext cx="727301" cy="129297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5602531" y="1768635"/>
            <a:ext cx="456143" cy="81092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5722456" y="7481903"/>
            <a:ext cx="553759" cy="9844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5229662" y="6989673"/>
            <a:ext cx="553759" cy="9844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5620841" y="6570889"/>
            <a:ext cx="553759" cy="98446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6171775" y="7555348"/>
            <a:ext cx="454226" cy="807512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6058674" y="5463790"/>
            <a:ext cx="415162" cy="73806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6308862" y="6743838"/>
            <a:ext cx="415162" cy="73806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6516443" y="6387113"/>
            <a:ext cx="377556" cy="738067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7082" y="900966"/>
            <a:ext cx="5343835" cy="12326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7082" y="2409815"/>
            <a:ext cx="5343834" cy="5401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28008" y="793574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709" y="7935748"/>
            <a:ext cx="3942299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9494" y="7935748"/>
            <a:ext cx="456215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187379" y="7272297"/>
            <a:ext cx="1431926" cy="1958224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6428208" y="4510589"/>
            <a:ext cx="229733" cy="4084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6298653" y="4714796"/>
            <a:ext cx="229733" cy="4084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6456306" y="4917996"/>
            <a:ext cx="229733" cy="4084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16008" y="3598571"/>
            <a:ext cx="350720" cy="62350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355656" y="4222074"/>
            <a:ext cx="344078" cy="6116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02694" y="4510590"/>
            <a:ext cx="264034" cy="4693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64950" y="3441972"/>
            <a:ext cx="1020331" cy="2545645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4629843" y="3193889"/>
            <a:ext cx="913690" cy="1624337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emf"/><Relationship Id="rId4" Type="http://schemas.openxmlformats.org/officeDocument/2006/relationships/oleObject" Target="../embeddings/_____Microsoft_Excel_97-20032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4664" y="467544"/>
            <a:ext cx="6120680" cy="1224136"/>
          </a:xfrm>
        </p:spPr>
        <p:txBody>
          <a:bodyPr>
            <a:noAutofit/>
          </a:bodyPr>
          <a:lstStyle/>
          <a:p>
            <a:pPr algn="ctr"/>
            <a:r>
              <a:rPr lang="ru-RU" sz="42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endParaRPr lang="ru-RU" sz="42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32656" y="2051720"/>
            <a:ext cx="6264696" cy="17183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 решению Совета народных депутатов Павловского муниципального района Воронежской области «Об исполнении бюджета Павловского муниципального района Воронежской области за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2020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год»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628800" y="8460432"/>
            <a:ext cx="3816424" cy="5176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Павловск, 2021 год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4427984"/>
            <a:ext cx="6267365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201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6672" y="5580112"/>
            <a:ext cx="6024116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300" dirty="0">
                <a:solidFill>
                  <a:srgbClr val="000000"/>
                </a:solidFill>
                <a:latin typeface="+mj-lt"/>
              </a:rPr>
              <a:t>Доходная часть бюджета Павловского муниципального района с учетом безвозмездных поступлений от других бюджетов бюджетной системы Российской Федерации за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2020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год исполнена в объеме 1 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675 679,4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тыс. рублей или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99,3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% к уточненному годовому плану. </a:t>
            </a:r>
            <a:endParaRPr lang="ru-RU" sz="1300" dirty="0" smtClean="0">
              <a:solidFill>
                <a:srgbClr val="000000"/>
              </a:solidFill>
              <a:latin typeface="+mj-lt"/>
            </a:endParaRPr>
          </a:p>
          <a:p>
            <a:pPr indent="361950" algn="just"/>
            <a:r>
              <a:rPr lang="ru-RU" sz="1300" dirty="0">
                <a:solidFill>
                  <a:srgbClr val="000000"/>
                </a:solidFill>
                <a:latin typeface="+mj-lt"/>
              </a:rPr>
              <a:t>По сравнению с прошлым годом объем доходов бюджета муниципального района увеличился на 18,4 % или на 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334 985,0 тыс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. рублей.</a:t>
            </a:r>
          </a:p>
          <a:p>
            <a:pPr indent="361950" algn="just"/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Удельный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вес налоговых и неналоговых доходов в общей сумме доходов бюджета муниципального района составляет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       26,1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%. </a:t>
            </a:r>
          </a:p>
          <a:p>
            <a:pPr indent="361950"/>
            <a:endParaRPr lang="ru-RU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181100" y="611188"/>
            <a:ext cx="5676900" cy="431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ДОХОДЫ БЮДЖЕТА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2715757"/>
              </p:ext>
            </p:extLst>
          </p:nvPr>
        </p:nvGraphicFramePr>
        <p:xfrm>
          <a:off x="293370" y="0"/>
          <a:ext cx="6271260" cy="5940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139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757082" y="251520"/>
            <a:ext cx="5624246" cy="1656185"/>
          </a:xfrm>
        </p:spPr>
        <p:txBody>
          <a:bodyPr>
            <a:no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УДЕЛЬНЫЙ ВЕС НАЛОГОВЫХ И НЕНАЛОГОВЫХ ДОХОДОВ В ОБЩЕМ ОБЪЕМЕ БЮДЖЕТА ПАВЛОВСКОГО МУНИЦИПАЛЬНОГО РАЙОНА ВОРОНЕЖСКОЙ ОБЛАСТИ </a:t>
            </a:r>
            <a:b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В 2018-2020 ГГ., 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</a:rPr>
              <a:t>%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07035"/>
              </p:ext>
            </p:extLst>
          </p:nvPr>
        </p:nvGraphicFramePr>
        <p:xfrm>
          <a:off x="-144780" y="2198370"/>
          <a:ext cx="7147560" cy="4747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3431920"/>
              </p:ext>
            </p:extLst>
          </p:nvPr>
        </p:nvGraphicFramePr>
        <p:xfrm>
          <a:off x="25694" y="4716016"/>
          <a:ext cx="7459980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706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04664" y="323528"/>
            <a:ext cx="6120680" cy="216024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СРАВНИТЕЛЬНАЯ ХАРАКТЕРИСТИКА ДОХОДОВ БЮДЖЕТА ПАВЛОВСКОГО МУНИЦИПАЛЬНОГО РАЙОНА ВОРОНЕЖСКОЙ ОБЛАСТИ 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ЗА 2019-2020 ГГ., 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тыс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рублей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722280"/>
              </p:ext>
            </p:extLst>
          </p:nvPr>
        </p:nvGraphicFramePr>
        <p:xfrm>
          <a:off x="1916832" y="6804248"/>
          <a:ext cx="302433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509997"/>
              </p:ext>
            </p:extLst>
          </p:nvPr>
        </p:nvGraphicFramePr>
        <p:xfrm>
          <a:off x="0" y="2195736"/>
          <a:ext cx="6601212" cy="4899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71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76672" y="395536"/>
            <a:ext cx="6048672" cy="173806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СТРУКТУРА НАЛОГОВЫХ И НЕНАЛОГОВЫХ ДОХОДОВ  БЮДЖЕТА ПАВЛОВСКОГО МУНИЦИПАЛЬНОГО РАЙОНА ВОРОНЕЖСКОЙ ОБЛАСТИ В 2020 ГОДУ, тыс. рублей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453953"/>
              </p:ext>
            </p:extLst>
          </p:nvPr>
        </p:nvGraphicFramePr>
        <p:xfrm>
          <a:off x="548680" y="2699792"/>
          <a:ext cx="604867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006441"/>
              </p:ext>
            </p:extLst>
          </p:nvPr>
        </p:nvGraphicFramePr>
        <p:xfrm>
          <a:off x="476672" y="1043608"/>
          <a:ext cx="6120680" cy="7704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94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04664" y="323529"/>
            <a:ext cx="6120680" cy="136815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ИЗМЕНЕНИЕ ОБЪЕМОВ ПОСТУПЛЕНИЙ 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ПО НАЛОГОВЫМ И НЕНАЛОГОВЫМ ДОХОДАМ В РАЗРЕЗЕ ОСНОВНЫХ ВИДОВ ДОХОДОВ,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тыс. рублей.</a:t>
            </a:r>
            <a:b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829120"/>
              </p:ext>
            </p:extLst>
          </p:nvPr>
        </p:nvGraphicFramePr>
        <p:xfrm>
          <a:off x="0" y="1331640"/>
          <a:ext cx="6858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20688" y="6588224"/>
            <a:ext cx="583264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Основные источники налоговых и  </a:t>
            </a:r>
          </a:p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неналоговых доходов  в 2020 году:</a:t>
            </a:r>
          </a:p>
          <a:p>
            <a:pPr algn="just"/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Налог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на доходы физических лиц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–328 594,5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тыс. рублей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Налог на совокупный доход – 40 819,9 тыс. рублей.</a:t>
            </a:r>
            <a:endParaRPr lang="ru-RU" sz="1300" dirty="0">
              <a:solidFill>
                <a:srgbClr val="000000"/>
              </a:solidFill>
              <a:latin typeface="+mj-lt"/>
            </a:endParaRPr>
          </a:p>
          <a:p>
            <a:pPr algn="just"/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3.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Доходы от использования имущества, находящегося в государственной и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муниципальной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собственности –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                17 599,8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тыс. рублей.</a:t>
            </a:r>
          </a:p>
          <a:p>
            <a:pPr algn="just"/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4.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Доходы от оказания платных услуг и компенсации затрат государства –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18 605,2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тыс. рублей.</a:t>
            </a:r>
            <a:r>
              <a:rPr lang="ru-RU" sz="1300" dirty="0" smtClean="0">
                <a:solidFill>
                  <a:schemeClr val="bg1"/>
                </a:solidFill>
              </a:rPr>
              <a:t>		</a:t>
            </a:r>
            <a:endParaRPr lang="ru-RU" sz="1300" dirty="0">
              <a:solidFill>
                <a:schemeClr val="bg1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2873763"/>
              </p:ext>
            </p:extLst>
          </p:nvPr>
        </p:nvGraphicFramePr>
        <p:xfrm>
          <a:off x="620688" y="1475656"/>
          <a:ext cx="652534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36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1096" y="602257"/>
            <a:ext cx="58022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endParaRPr lang="ru-RU" sz="1400" dirty="0">
              <a:solidFill>
                <a:srgbClr val="000000"/>
              </a:solidFill>
              <a:latin typeface="+mj-lt"/>
            </a:endParaRPr>
          </a:p>
          <a:p>
            <a:pPr indent="361950"/>
            <a:endParaRPr lang="ru-RU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2432" y="5364088"/>
            <a:ext cx="58326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solidFill>
                  <a:schemeClr val="bg1"/>
                </a:solidFill>
              </a:rPr>
              <a:t> </a:t>
            </a:r>
            <a:r>
              <a:rPr lang="ru-RU" sz="1300" dirty="0" smtClean="0">
                <a:solidFill>
                  <a:schemeClr val="bg1"/>
                </a:solidFill>
              </a:rPr>
              <a:t>      Налог на доходы физических лиц в отчетном году поступил в размере 328594,5 тыс. рублей или 100,2 % к уточненному годовому плану.</a:t>
            </a:r>
          </a:p>
          <a:p>
            <a:pPr algn="just"/>
            <a:r>
              <a:rPr lang="ru-RU" sz="1300" dirty="0" smtClean="0">
                <a:solidFill>
                  <a:schemeClr val="bg1"/>
                </a:solidFill>
              </a:rPr>
              <a:t>Снижение поступлений данного налога к уровню 2019 года составило 5,9 % или 20 578,6 тыс. рублей. Удельный вес налога на доходы физических лиц в общей сумме налоговых доходов составляет 84,3%. </a:t>
            </a:r>
          </a:p>
          <a:p>
            <a:pPr algn="just"/>
            <a:r>
              <a:rPr lang="ru-RU" sz="1300" dirty="0" smtClean="0">
                <a:solidFill>
                  <a:schemeClr val="bg1"/>
                </a:solidFill>
              </a:rPr>
              <a:t>Основной причиной снижения налога является окончание строительства на территории района окружной дороги с. </a:t>
            </a:r>
            <a:r>
              <a:rPr lang="ru-RU" sz="1300" dirty="0" err="1" smtClean="0">
                <a:solidFill>
                  <a:schemeClr val="bg1"/>
                </a:solidFill>
              </a:rPr>
              <a:t>Лосево</a:t>
            </a:r>
            <a:r>
              <a:rPr lang="ru-RU" sz="1300" dirty="0" smtClean="0">
                <a:solidFill>
                  <a:schemeClr val="bg1"/>
                </a:solidFill>
              </a:rPr>
              <a:t> и г. Павловск. В 2020 году подрядными организациями перечислен в бюджет района НДФЛ в размере 37 963,4 тыс. рублей, что ниже уровня 2019 года на 51 537,4 тыс. рублей.</a:t>
            </a:r>
            <a:endParaRPr lang="ru-RU" sz="1300" dirty="0">
              <a:solidFill>
                <a:schemeClr val="bg1"/>
              </a:solidFill>
            </a:endParaRPr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108937"/>
              </p:ext>
            </p:extLst>
          </p:nvPr>
        </p:nvGraphicFramePr>
        <p:xfrm>
          <a:off x="312420" y="755576"/>
          <a:ext cx="6284932" cy="4605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634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757082" y="465139"/>
            <a:ext cx="5343835" cy="144256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КРУПНЕЙШИЕ НАЛОГОПЛАТЕЛЬЩИКИ ПАВЛОВСКОГО МУНИЦИПАЛЬНОГО РАЙОНА ВОРОНЕЖСКОЙ ОБЛАСТИ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9220" name="Picture 4" descr="http://pavlovsk-granit.ru/images/about/KVR_000133_00082_1_t2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72" y="2723444"/>
            <a:ext cx="2581996" cy="1631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.ytimg.com/vi/6PJO0ObUtZc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72" y="4788024"/>
            <a:ext cx="2581996" cy="1653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photo.korytov.com/wp-content/uploads/2017/06/Pavlovskgranit_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72" y="6876256"/>
            <a:ext cx="2581996" cy="1720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avatars.mds.yandex.net/get-altay/1594075/2a0000016c3ca9de44d348e154b3763d3fe3/XX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61046" y="2723444"/>
            <a:ext cx="2491364" cy="1631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xn--90asfy.xn--p1ai/image/news/urok-na-proizvodstve-1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059" y="4788024"/>
            <a:ext cx="2491365" cy="1653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4" descr="https://open4business.com.ua/wp-content/uploads/2018/05/Home_slider_Rastenevodstv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6" descr="https://open4business.com.ua/wp-content/uploads/2018/05/Home_slider_Rastenevodstv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8" descr="https://open4business.com.ua/wp-content/uploads/2018/05/Home_slider_Rastenevodstvo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0" descr="https://open4business.com.ua/wp-content/uploads/2018/05/Home_slider_Rastenevodstvo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2" descr="https://open4business.com.ua/wp-content/uploads/2018/05/Home_slider_Rastenevodstvo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40" name="Picture 24" descr="http://www.dolgovagro.ru/upload/iblock/ccf/ccf81f1a1860e159d240681db3b7762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699" y="6876256"/>
            <a:ext cx="2580464" cy="1720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2775" y="2062095"/>
            <a:ext cx="2528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ОАО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«Павловск Неруд»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9288" y="2098120"/>
            <a:ext cx="2483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ЗАО «</a:t>
            </a:r>
            <a:r>
              <a:rPr lang="ru-RU" sz="1400" dirty="0" err="1" smtClean="0">
                <a:solidFill>
                  <a:schemeClr val="bg1"/>
                </a:solidFill>
              </a:rPr>
              <a:t>Павловскагропродукт</a:t>
            </a:r>
            <a:r>
              <a:rPr lang="ru-RU" sz="1400" dirty="0" smtClean="0">
                <a:solidFill>
                  <a:schemeClr val="bg1"/>
                </a:solidFill>
              </a:rPr>
              <a:t>»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84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0689" y="5724128"/>
            <a:ext cx="5938326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just"/>
            <a:r>
              <a:rPr lang="ru-RU" sz="1300" dirty="0">
                <a:solidFill>
                  <a:srgbClr val="000000"/>
                </a:solidFill>
                <a:latin typeface="+mj-lt"/>
              </a:rPr>
              <a:t>Расходная часть бюджета Павловского муниципального района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Воронежской области за 2020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год выполнена на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97,3 %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к годовым назначениям и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составила 1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668 323,5 тыс. рублей. По сравнению с предыдущим годом произошло увеличение расходной части бюджета муниципального района на 28,8% или на 372 698,5 тыс. рублей. </a:t>
            </a:r>
          </a:p>
          <a:p>
            <a:pPr indent="268288" algn="just"/>
            <a:r>
              <a:rPr lang="ru-RU" sz="1300" dirty="0">
                <a:solidFill>
                  <a:srgbClr val="000000"/>
                </a:solidFill>
                <a:latin typeface="+mj-lt"/>
              </a:rPr>
              <a:t>В 2020 году за счет средств бюджета Павловского муниципального района </a:t>
            </a:r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Воронежской области получили </a:t>
            </a:r>
            <a:r>
              <a:rPr lang="ru-RU" sz="1300" dirty="0">
                <a:solidFill>
                  <a:srgbClr val="000000"/>
                </a:solidFill>
                <a:latin typeface="+mj-lt"/>
              </a:rPr>
              <a:t>финансовую поддержку 13 муниципальных программ. Доля расходов бюджета муниципального района в рамках муниципальных программ в общем объеме расходов составила 98%. </a:t>
            </a:r>
          </a:p>
          <a:p>
            <a:pPr indent="268288" algn="just"/>
            <a:r>
              <a:rPr lang="ru-RU" sz="1300" dirty="0" smtClean="0">
                <a:solidFill>
                  <a:srgbClr val="000000"/>
                </a:solidFill>
                <a:latin typeface="+mj-lt"/>
              </a:rPr>
              <a:t>  </a:t>
            </a:r>
            <a:endParaRPr lang="ru-RU" sz="13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834210" y="395537"/>
            <a:ext cx="5547118" cy="7920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РАСХОДЫ БЮДЖЕТА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126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9912670"/>
              </p:ext>
            </p:extLst>
          </p:nvPr>
        </p:nvGraphicFramePr>
        <p:xfrm>
          <a:off x="693738" y="1189038"/>
          <a:ext cx="5864225" cy="424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0" name="Лист" r:id="rId3" imgW="6149306" imgH="4282416" progId="Excel.Sheet.8">
                  <p:embed/>
                </p:oleObj>
              </mc:Choice>
              <mc:Fallback>
                <p:oleObj name="Лист" r:id="rId3" imgW="6149306" imgH="4282416" progId="Excel.Sheet.8">
                  <p:embed/>
                  <p:pic>
                    <p:nvPicPr>
                      <p:cNvPr id="0" name="Object 125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738" y="1189038"/>
                        <a:ext cx="5864225" cy="4244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33001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947267"/>
              </p:ext>
            </p:extLst>
          </p:nvPr>
        </p:nvGraphicFramePr>
        <p:xfrm>
          <a:off x="332656" y="583494"/>
          <a:ext cx="6264696" cy="8260867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872208"/>
                <a:gridCol w="936104"/>
                <a:gridCol w="1024020"/>
                <a:gridCol w="992204"/>
                <a:gridCol w="675702"/>
                <a:gridCol w="764458"/>
              </a:tblGrid>
              <a:tr h="6529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ИСПОЛНЕНИЕ ПО МУНИЦИПАЛЬНЫМ ПРОГРАММАМ ЗА 2019-2020 ГГ. </a:t>
                      </a:r>
                      <a:endParaRPr lang="ru-RU" sz="2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949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тыс. рублей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7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Наименование программы, непрограммных мероприятий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Исполнено за 2019 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Уточненный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план</a:t>
                      </a:r>
                    </a:p>
                    <a:p>
                      <a:pPr algn="ctr" fontAlgn="b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2020</a:t>
                      </a:r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Исполнено за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2020 </a:t>
                      </a:r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 исполнения к уточненному плану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 роста к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2019 </a:t>
                      </a:r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86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«Развитие образования»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807 275,4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1 091 110,3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1 077 234,9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98,7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133,4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Павловского муниципального района «Социальная поддержка граждан»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15 037,0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14 375,9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14 375,8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95,6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103126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«Обеспечение общественного порядка и противодействие преступности»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3 649,4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2 214,6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1 844,3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83,3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1800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«Защита населения и территорий Павловского муниципального района от чрезвычайных ситуаций, обеспечение пожарной безопасности и безопасности людей на водных объектах»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37 117,2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86 580,7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84 093,2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97,1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226,6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«Развитие культуры»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129 189,9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116 752,4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113 099,6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87,5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30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«Развитие и поддержка малого и среднего предпринимательства в Павловском муниципальном районе Воронежской области»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725,3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13 392,2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10 212,8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76,3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87,1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227127" y="4441371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759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48351"/>
              </p:ext>
            </p:extLst>
          </p:nvPr>
        </p:nvGraphicFramePr>
        <p:xfrm>
          <a:off x="332656" y="723162"/>
          <a:ext cx="6264696" cy="784481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016224"/>
                <a:gridCol w="912660"/>
                <a:gridCol w="1031556"/>
                <a:gridCol w="936104"/>
                <a:gridCol w="792088"/>
                <a:gridCol w="576064"/>
              </a:tblGrid>
              <a:tr h="10951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Наименование программы, непрограммных мероприятий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Исполнено за 2019 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Уточненный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план</a:t>
                      </a:r>
                    </a:p>
                    <a:p>
                      <a:pPr algn="ctr" fontAlgn="b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2020</a:t>
                      </a:r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Исполнено за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2020 </a:t>
                      </a:r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 исполнения к уточненному плану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 роста к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2019 </a:t>
                      </a:r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94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«Развитие сельского хозяйства на территории Павловского муниципального района»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10 793,0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 </a:t>
                      </a:r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594,1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10 306,5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97,3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95,5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44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«Управление муниципальным имуществом»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41 623,5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r>
                        <a:rPr lang="ru-RU" sz="1100" u="none" strike="noStrike" baseline="0" dirty="0" smtClean="0">
                          <a:solidFill>
                            <a:srgbClr val="000000"/>
                          </a:solidFill>
                          <a:effectLst/>
                        </a:rPr>
                        <a:t> 261,5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76 881,0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99,5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184,7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«Содействие развитию муниципальных образований и местного самоуправления»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75 955,8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111 759,8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93 173,4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83,4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122,7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131930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«Управление муниципальными финансами, повышение устойчивости бюджетов муниципальных образований Павловского муниципального района»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78 888,2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93 541,4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93 103,1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99,5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118,0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79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«Развитие физической культуры и спорта»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24 633,6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28 797,6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28 186,2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97,9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114,4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01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«Профилактика и преодоление социального сиротства»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26 880,7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29 604,3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29 522,3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99,7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109,8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6813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</a:t>
                      </a:r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«Развитие молодежной политики»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2 590,9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lang="ru-RU" sz="1100" u="none" strike="noStrike" baseline="0" dirty="0" smtClean="0">
                          <a:solidFill>
                            <a:srgbClr val="000000"/>
                          </a:solidFill>
                          <a:effectLst/>
                        </a:rPr>
                        <a:t> 590,9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01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Обеспечение деятельности Контрольно-счетной комиссии Павловского муниципального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1 547,2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1 833,9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1 677,6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01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Обеспечение деятельности Совета народных депутатов Павловского муниципального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1 788,6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2 072,6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2 016,8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97,3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112,8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804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7082" y="395537"/>
            <a:ext cx="5343835" cy="7920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Бюджет для граждан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620688" y="1115616"/>
            <a:ext cx="5904656" cy="6480720"/>
          </a:xfrm>
          <a:prstGeom prst="rect">
            <a:avLst/>
          </a:prstGeom>
        </p:spPr>
        <p:txBody>
          <a:bodyPr vert="horz" lIns="0" tIns="45720" rIns="0" bIns="45720" rtlCol="0">
            <a:normAutofit fontScale="77500" lnSpcReduction="20000"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73050" algn="just">
              <a:buNone/>
            </a:pPr>
            <a:r>
              <a:rPr lang="ru-RU" sz="1700" dirty="0">
                <a:solidFill>
                  <a:schemeClr val="bg1"/>
                </a:solidFill>
              </a:rPr>
              <a:t>«Бюджет для граждан» разработан в рамках реализации на территории региона программы по повышению финансовой грамотности населения. Изучение брошюры позволит Вам составить представление об источниках формирования доходов бюджета </a:t>
            </a:r>
            <a:r>
              <a:rPr lang="ru-RU" sz="1700" dirty="0" smtClean="0">
                <a:solidFill>
                  <a:schemeClr val="bg1"/>
                </a:solidFill>
              </a:rPr>
              <a:t>Павловского муниципального района Воронежской </a:t>
            </a:r>
            <a:r>
              <a:rPr lang="ru-RU" sz="1700" dirty="0">
                <a:solidFill>
                  <a:schemeClr val="bg1"/>
                </a:solidFill>
              </a:rPr>
              <a:t>области, направлениях расходования бюджетных средств в 2020 году и сделать выводы об эффективности использования бюджетных средств. </a:t>
            </a:r>
            <a:endParaRPr lang="ru-RU" sz="1700" dirty="0" smtClean="0">
              <a:solidFill>
                <a:schemeClr val="bg1"/>
              </a:solidFill>
            </a:endParaRPr>
          </a:p>
          <a:p>
            <a:pPr marL="0" indent="273050" algn="just"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Представленная </a:t>
            </a:r>
            <a:r>
              <a:rPr lang="ru-RU" sz="1700" dirty="0">
                <a:solidFill>
                  <a:schemeClr val="bg1"/>
                </a:solidFill>
              </a:rPr>
              <a:t>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</a:t>
            </a:r>
            <a:r>
              <a:rPr lang="ru-RU" sz="1700" dirty="0" smtClean="0">
                <a:solidFill>
                  <a:schemeClr val="bg1"/>
                </a:solidFill>
              </a:rPr>
              <a:t>бюджет </a:t>
            </a:r>
            <a:r>
              <a:rPr lang="ru-RU" sz="1700" dirty="0">
                <a:solidFill>
                  <a:schemeClr val="bg1"/>
                </a:solidFill>
              </a:rPr>
              <a:t>затрагивает интересы каждого жителя </a:t>
            </a:r>
            <a:r>
              <a:rPr lang="ru-RU" sz="1700" dirty="0" smtClean="0">
                <a:solidFill>
                  <a:schemeClr val="bg1"/>
                </a:solidFill>
              </a:rPr>
              <a:t>района.</a:t>
            </a:r>
          </a:p>
          <a:p>
            <a:pPr marL="0" indent="273050" algn="just"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 </a:t>
            </a:r>
            <a:r>
              <a:rPr lang="ru-RU" sz="1700" dirty="0">
                <a:solidFill>
                  <a:schemeClr val="bg1"/>
                </a:solidFill>
              </a:rPr>
              <a:t>Граждане — и как налогоплательщики, и как потребители общественных благ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исполнения </a:t>
            </a:r>
            <a:r>
              <a:rPr lang="ru-RU" sz="1700" dirty="0" smtClean="0">
                <a:solidFill>
                  <a:schemeClr val="bg1"/>
                </a:solidFill>
              </a:rPr>
              <a:t>бюджета Павловского муниципального района Воронежской области</a:t>
            </a:r>
            <a:r>
              <a:rPr lang="ru-RU" sz="1700" dirty="0">
                <a:solidFill>
                  <a:schemeClr val="bg1"/>
                </a:solidFill>
              </a:rPr>
              <a:t>.</a:t>
            </a:r>
            <a:r>
              <a:rPr lang="ru-RU" sz="1700" dirty="0" smtClean="0">
                <a:solidFill>
                  <a:schemeClr val="bg1"/>
                </a:solidFill>
              </a:rPr>
              <a:t> </a:t>
            </a:r>
          </a:p>
          <a:p>
            <a:pPr marL="0" indent="273050" algn="just"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Проект предусматривает распространение информации о бюджете посредством публикации основных положений бюджета в формате, доступном для граждан. Администрация Павловского муниципального района Воронежской области размещает электронную версию брошюры на официальном сайте администрации </a:t>
            </a:r>
            <a:r>
              <a:rPr lang="en-US" sz="1700" dirty="0" smtClean="0">
                <a:solidFill>
                  <a:srgbClr val="0070C0"/>
                </a:solidFill>
              </a:rPr>
              <a:t>http</a:t>
            </a:r>
            <a:r>
              <a:rPr lang="en-US" sz="1700" dirty="0">
                <a:solidFill>
                  <a:srgbClr val="0070C0"/>
                </a:solidFill>
              </a:rPr>
              <a:t>://</a:t>
            </a:r>
            <a:r>
              <a:rPr lang="en-US" sz="1700" dirty="0" smtClean="0">
                <a:solidFill>
                  <a:srgbClr val="0070C0"/>
                </a:solidFill>
              </a:rPr>
              <a:t>pavlovsk-region.ru/broshyura-byudzhet-dlya-grazhdan</a:t>
            </a:r>
            <a:r>
              <a:rPr lang="ru-RU" sz="1700" dirty="0" smtClean="0">
                <a:solidFill>
                  <a:schemeClr val="bg1"/>
                </a:solidFill>
              </a:rPr>
              <a:t> на основании: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решения Совета народных депутатов Павловского муниципального района Воронежской области на очередной финансовый год и плановый период;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bg1"/>
                </a:solidFill>
              </a:rPr>
              <a:t>решения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отчетный финансовый год.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7111" y="7236294"/>
            <a:ext cx="1728193" cy="1728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7611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114432"/>
              </p:ext>
            </p:extLst>
          </p:nvPr>
        </p:nvGraphicFramePr>
        <p:xfrm>
          <a:off x="404663" y="755576"/>
          <a:ext cx="6156683" cy="2409254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512168"/>
                <a:gridCol w="1008112"/>
                <a:gridCol w="1152128"/>
                <a:gridCol w="1044116"/>
                <a:gridCol w="864096"/>
                <a:gridCol w="576063"/>
              </a:tblGrid>
              <a:tr h="10730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Наименование программы, непрограммных мероприятий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Исполнено за 2019 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Уточненный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план</a:t>
                      </a:r>
                    </a:p>
                    <a:p>
                      <a:pPr algn="ctr" fontAlgn="b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2020</a:t>
                      </a:r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Исполнено за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2020 </a:t>
                      </a:r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 исполнения к уточненному плану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 роста к </a:t>
                      </a:r>
                      <a:r>
                        <a:rPr lang="ru-RU" sz="105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2019 </a:t>
                      </a:r>
                      <a:r>
                        <a:rPr lang="ru-RU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г.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Непрограммные расходы администрации Павловского муниципального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29 520,2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31 858,2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30 005,1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94,2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276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ИТОГО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1 295 625,0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1 714 340,4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1 668 323,5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97,3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39" marR="2739" marT="2739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128,8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68547" y="3347864"/>
            <a:ext cx="5877284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just"/>
            <a:r>
              <a:rPr lang="ru-RU" sz="1300" dirty="0">
                <a:solidFill>
                  <a:srgbClr val="000000"/>
                </a:solidFill>
                <a:latin typeface="+mj-lt"/>
              </a:rPr>
              <a:t>Как и в предыдущие годы, бюджет  имеет выраженную социальную направленность. На содержание социально – культурной сферы муниципального района (образование, культура, социальная политика,  физическая культура и спорт) были направлены средства в размере  1 266 255,9 тыс. рублей, что составляет 75,9 %  общего объема расходов бюджета муниципального района.	</a:t>
            </a:r>
            <a:endParaRPr lang="ru-RU" sz="1300" dirty="0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8194" name="Picture 2" descr="E:\2021\для бюджета для граждан\для подготовки бюджета для граждан\картинки\d1bf9a12d4835230f974911ddc2230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47" y="6660232"/>
            <a:ext cx="3147105" cy="2157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2021\для бюджета для граждан\для подготовки бюджета для граждан\картинки\debate-portad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658" y="4840580"/>
            <a:ext cx="2906256" cy="2179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79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825334"/>
              </p:ext>
            </p:extLst>
          </p:nvPr>
        </p:nvGraphicFramePr>
        <p:xfrm>
          <a:off x="764704" y="4499992"/>
          <a:ext cx="5760640" cy="440465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160240"/>
                <a:gridCol w="1152128"/>
                <a:gridCol w="1198475"/>
                <a:gridCol w="1249797"/>
              </a:tblGrid>
              <a:tr h="4383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Наименование </a:t>
                      </a:r>
                      <a:r>
                        <a:rPr lang="ru-RU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показателя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План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% </a:t>
                      </a:r>
                      <a:r>
                        <a:rPr lang="ru-RU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исполнения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8172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ВСЕГО РАСХОДОВ</a:t>
                      </a:r>
                      <a:endParaRPr lang="ru-RU" sz="1100" b="1" i="1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1 714 340,4</a:t>
                      </a:r>
                      <a:endParaRPr lang="ru-RU" sz="1100" b="1" i="1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1 668 323,5</a:t>
                      </a:r>
                      <a:endParaRPr lang="ru-RU" sz="1100" b="1" i="1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97,3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4607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Общегосударственные вопросы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124 809,8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121 929,5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97,7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557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4 940,0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4 935,1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99,9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233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Национальная экономика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195 328,2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170 914,5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87,5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83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Жилищно-коммунальное хозяйство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7 682,7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7 682,7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233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Охрана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окружающей среды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15 296,5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15 170,7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99,2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233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Образование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1 123 914,8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1 109 610,8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98,7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233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Культура, кинематография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90 527,0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86 932,5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233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Социальная политика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41 608,6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41 526,4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99,8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233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Физическая культура и спорт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28 797,6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28 186,2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97,9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96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Обслуживание государственного и муниципального долга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13,0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99,2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Межбюджетные </a:t>
                      </a:r>
                      <a:r>
                        <a:rPr lang="ru-RU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трансферты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81 422,2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81 422,2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131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0913451"/>
              </p:ext>
            </p:extLst>
          </p:nvPr>
        </p:nvGraphicFramePr>
        <p:xfrm>
          <a:off x="692697" y="395288"/>
          <a:ext cx="5906542" cy="410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9" name="Диаграмма" r:id="rId4" imgW="6278970" imgH="5836968" progId="Excel.Chart.8">
                  <p:embed/>
                </p:oleObj>
              </mc:Choice>
              <mc:Fallback>
                <p:oleObj name="Диаграмма" r:id="rId4" imgW="6278970" imgH="5836968" progId="Excel.Chart.8">
                  <p:embed/>
                  <p:pic>
                    <p:nvPicPr>
                      <p:cNvPr id="0" name="Object 130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697" y="395288"/>
                        <a:ext cx="5906542" cy="4104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16445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15185561"/>
              </p:ext>
            </p:extLst>
          </p:nvPr>
        </p:nvGraphicFramePr>
        <p:xfrm>
          <a:off x="332656" y="2627784"/>
          <a:ext cx="626469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08906" y="539552"/>
            <a:ext cx="56166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ДИНАМИКА РОСТА СРЕДНЕЙ ЗАРАБОТНОЙ ПЛАТЫ ПО ОТДЕЛЬНЫМ КАТЕГОРИЯМ РАБОТНИКОВ УЧРЕЖДЕНИЙ КУЛЬТУРЫ И ОБРАЗОВАНИЯ, РУБ.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1395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037219"/>
              </p:ext>
            </p:extLst>
          </p:nvPr>
        </p:nvGraphicFramePr>
        <p:xfrm>
          <a:off x="907951" y="2123728"/>
          <a:ext cx="5617393" cy="554461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105225"/>
                <a:gridCol w="1512168"/>
              </a:tblGrid>
              <a:tr h="546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Наименование публично-нормативного обязательства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026" marR="62026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Исполнено за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2020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год, тыс.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руб.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026" marR="62026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6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Субсидии на обеспечение жильем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5 512,2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Оказание социальной помощи отдельным категориям граждан                               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385,0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Социальная поддержка граждан и семей, оказавшихся в трудной жизненной ситуации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Дополнительное материальное обеспечение гражданам, имеющим государственные награды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130,4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Компенсация, выплачиваемая родителям в целях материальной поддержки воспитания и обучения детей, посещающих дошкольные образовательные учреждения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463,4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Государственная поддержка детей-сирот и детей, нуждающихся в особой защите государства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25 944,3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32 838,6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36712" y="827584"/>
            <a:ext cx="56166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300" dirty="0">
                <a:solidFill>
                  <a:schemeClr val="bg1"/>
                </a:solidFill>
                <a:latin typeface="+mj-lt"/>
              </a:rPr>
              <a:t>На финансирование публично-нормативных обязательств в отчетном году было направлено за счет бюджетов всех уровней  32 838,6 тыс. рублей, из них за счет собственных средств бюджета 2 122,3 тыс. рублей.</a:t>
            </a:r>
          </a:p>
        </p:txBody>
      </p:sp>
    </p:spTree>
    <p:extLst>
      <p:ext uri="{BB962C8B-B14F-4D97-AF65-F5344CB8AC3E}">
        <p14:creationId xmlns:p14="http://schemas.microsoft.com/office/powerpoint/2010/main" val="2319441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20688" y="683568"/>
            <a:ext cx="5976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РАСХОДОВАНИЕ СРЕДСТВ ЗА СЧЕТ СУБСИДИЙ, ПОЛУЧЕННЫХ БЮДЖЕТОМ ПАВЛОВСКОГО МУНИЦИПАЛЬНОГО РАЙОНА ВОРОНЕЖСКОЙ ОБЛАСТИ В РАМКАХ ГОСУДАРСТВЕННЫХ ПРОГРАММ И НАЦИОНАЛЬНЫХ ПРОЕКТОВ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874106"/>
              </p:ext>
            </p:extLst>
          </p:nvPr>
        </p:nvGraphicFramePr>
        <p:xfrm>
          <a:off x="780889" y="3203848"/>
          <a:ext cx="5656262" cy="4449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0360"/>
                <a:gridCol w="1224136"/>
                <a:gridCol w="1191766"/>
              </a:tblGrid>
              <a:tr h="7245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 smtClean="0">
                          <a:effectLst/>
                        </a:rPr>
                        <a:t>Наименование</a:t>
                      </a:r>
                      <a:r>
                        <a:rPr lang="ru-RU" sz="1300" b="1" u="none" strike="noStrike" dirty="0">
                          <a:effectLst/>
                        </a:rPr>
                        <a:t> 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</a:rPr>
                        <a:t>Исполнено в 2019 году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</a:rPr>
                        <a:t>Исполнено в </a:t>
                      </a:r>
                      <a:r>
                        <a:rPr lang="ru-RU" sz="1300" b="1" u="none" strike="noStrike" dirty="0" smtClean="0">
                          <a:effectLst/>
                        </a:rPr>
                        <a:t>2020 </a:t>
                      </a:r>
                      <a:r>
                        <a:rPr lang="ru-RU" sz="1300" b="1" u="none" strike="noStrike" dirty="0">
                          <a:effectLst/>
                        </a:rPr>
                        <a:t>году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4465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Всего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259 193,5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648 992,3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67384"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в том числе  за счет федеральных средств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30 450,7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76 530,5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44658"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за счет областных средств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209 345,5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538 803,7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44658"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за счет местных средств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19 397,3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34 658,1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67384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из них в рамках национальных проектов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19 746,2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15 098 ,0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667384"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effectLst/>
                        </a:rPr>
                        <a:t>в том числе  за счет федеральных средств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15 515,6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9 942,8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44658"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>
                          <a:effectLst/>
                        </a:rPr>
                        <a:t>за счет областных средств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4 000,5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5 074,2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44658"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>
                          <a:effectLst/>
                        </a:rPr>
                        <a:t>за счет местных средств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230,1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5339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680" y="323528"/>
            <a:ext cx="5976664" cy="869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 algn="just"/>
            <a:r>
              <a:rPr lang="ru-RU" sz="1300" dirty="0" smtClean="0">
                <a:solidFill>
                  <a:schemeClr val="bg1"/>
                </a:solidFill>
              </a:rPr>
              <a:t>В </a:t>
            </a:r>
            <a:r>
              <a:rPr lang="ru-RU" sz="1300" dirty="0">
                <a:solidFill>
                  <a:schemeClr val="bg1"/>
                </a:solidFill>
              </a:rPr>
              <a:t>2020 году за счет средств федерального, областного и местного бюджетов на территории муниципального района были реализованы 7 региональных проектов на общую </a:t>
            </a:r>
            <a:r>
              <a:rPr lang="ru-RU" sz="1300" dirty="0" smtClean="0">
                <a:solidFill>
                  <a:schemeClr val="bg1"/>
                </a:solidFill>
              </a:rPr>
              <a:t>сумму             </a:t>
            </a:r>
            <a:r>
              <a:rPr lang="ru-RU" sz="1300" dirty="0">
                <a:solidFill>
                  <a:schemeClr val="bg1"/>
                </a:solidFill>
              </a:rPr>
              <a:t>15 098,0 тыс. рублей, в рамках которых были проведены: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1. Региональный проект «Культурная среда»: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создание модельной муниципальной библиотеки Павловская детская библиотека МКУК «Павловская МЦБ» и её переоснащение по модельному стандарту </a:t>
            </a:r>
            <a:r>
              <a:rPr lang="ru-RU" sz="1300" dirty="0" smtClean="0">
                <a:solidFill>
                  <a:schemeClr val="bg1"/>
                </a:solidFill>
              </a:rPr>
              <a:t>-                                    </a:t>
            </a:r>
            <a:r>
              <a:rPr lang="ru-RU" sz="1300" dirty="0">
                <a:solidFill>
                  <a:schemeClr val="bg1"/>
                </a:solidFill>
              </a:rPr>
              <a:t>4 161,0 тыс. рублей;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2. Региональный проект «Современная школа»: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ремонт кабинетов в МБОУ «Павловская средняя общеобразовательная школа с углубленным изучением отдельных предметов» и приобретение оборудования для формирования у обучающихся современных технологических и гуманитарных навыков – 2 234,9 тыс. рублей.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3. Региональный проект «Успех каждого ребенка»: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приобретение оборудования для реализации дополнительных общеразвивающих программ всех направленностей в МБОУ «Павловская средняя общеобразовательная школа с углубленным изучением отдельных предметов»   - 1 366,5 тыс. рублей.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4. Региональный проект «Цифровая образовательная среда»: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приобретение оборудования для внедрения целевой модели цифровой образовательной среды в МБОУ «Павловская средняя общеобразовательная школа с углубленным изучением отдельных предметов» и МБОУ «Павловская средняя общеобразовательная школа  № 2»  -  4 347,8 тыс. рублей.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5. Региональный проект «Социальная активность»: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в целях создания и развития ресурсного центра добровольчества,  проведения уличных и  волонтерских мероприятий приобретены основные средства и материальные запасы  – 700,3 тыс. рублей.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6. Региональный проект «Акселерация субъектов малого и среднего бизнеса»: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в целях поддержки индивидуальной предпринимательской инициативы предоставлены субсидии субъектам малого и среднего предпринимательства на сумму 1 500,0 тыс. рублей.</a:t>
            </a:r>
          </a:p>
          <a:p>
            <a:pPr indent="268288" algn="just"/>
            <a:r>
              <a:rPr lang="ru-RU" sz="1300" b="1" dirty="0">
                <a:solidFill>
                  <a:schemeClr val="bg1"/>
                </a:solidFill>
              </a:rPr>
              <a:t>7. Региональный проект «Спорт – норма жизни»:</a:t>
            </a:r>
          </a:p>
          <a:p>
            <a:pPr indent="268288" algn="just"/>
            <a:r>
              <a:rPr lang="ru-RU" sz="1300" dirty="0">
                <a:solidFill>
                  <a:schemeClr val="bg1"/>
                </a:solidFill>
              </a:rPr>
              <a:t>- в целях достижения дополнительных результатов  создана и оборудована площадка ГТО в МБОУ «Павловская средняя общеобразовательная школа № 2» - 787,5 тыс. рублей.</a:t>
            </a:r>
          </a:p>
          <a:p>
            <a:pPr indent="268288" algn="just"/>
            <a:endParaRPr lang="ru-RU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772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323528"/>
            <a:ext cx="63367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ИНФОРМАЦИЯ О РЕАЛИЗАЦИИ МЕРОПРИЯТИЙ В РАМКАХ РЕГИОНАЛЬНЫХ ПРОЕКТОВ НА ТЕРРИТОРИИ ПАВЛОВСКОГО МУНИЦИПАЛЬНОГО РАЙОНА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576768"/>
              </p:ext>
            </p:extLst>
          </p:nvPr>
        </p:nvGraphicFramePr>
        <p:xfrm>
          <a:off x="260648" y="1946782"/>
          <a:ext cx="6480720" cy="6549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1784290"/>
                <a:gridCol w="235021"/>
                <a:gridCol w="235021"/>
                <a:gridCol w="470040"/>
                <a:gridCol w="235021"/>
                <a:gridCol w="235021"/>
                <a:gridCol w="235021"/>
                <a:gridCol w="235021"/>
                <a:gridCol w="470040"/>
                <a:gridCol w="470040"/>
                <a:gridCol w="470040"/>
                <a:gridCol w="470040"/>
              </a:tblGrid>
              <a:tr h="156155"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</a:rPr>
                        <a:t>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</a:rPr>
                        <a:t>      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</a:rPr>
                        <a:t>тыс. рублей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2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Наименование регионального  проекта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Наименование мероприятия (объекта)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ПЛАН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ФАКТ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8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ФБ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ОБ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МБ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ФБ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ОБ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МБ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44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700" b="1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700" b="1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700" b="1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Обепечение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качественно нового уровня развития инфраструктуры (Культурная среда)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 по созданию модельных муниципальных библиотек (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приоретение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оборудования), расположенной по адресу: г. Павловск,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пр.Революции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5 172,0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6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5 116,7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6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4 161,0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4 105,7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6830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Современная школа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Обновление  материально-технической  базы  для  формирования у обучающихся современных технологических и гуманитарных навыков - ремонт кабинетов в МБОУ Павловская средняя общеобразовательная школа с углубленным изучением отдельных предметов, расположенная по адресу: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г.Павловск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пр.Революции,15 и МБОУ Павловская  средняя общеобразовательная школа №2, расположенная по адресу: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г.Павловск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ул. Ю.Фучика,13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2 234,9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2 189,4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600" b="0" i="0" u="none" strike="noStrike">
                        <a:solidFill>
                          <a:srgbClr val="0070C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2 234,9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2 189,4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172554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Успех каждого ребенка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 новых мест в образовательных организациях различных типов для реализации дополнительных общеразвивающих программ всех направленностей для МБОУ Павловская средняя общеобразовательная школа с углубленным изучением отдельных предметов, расположенная по адресу: г. Павловск, пр. Революции,15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1 366,5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1 366,5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806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466684"/>
              </p:ext>
            </p:extLst>
          </p:nvPr>
        </p:nvGraphicFramePr>
        <p:xfrm>
          <a:off x="260648" y="539552"/>
          <a:ext cx="6408712" cy="7948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1656184"/>
                <a:gridCol w="526140"/>
                <a:gridCol w="470040"/>
                <a:gridCol w="470042"/>
                <a:gridCol w="470042"/>
                <a:gridCol w="470040"/>
                <a:gridCol w="470040"/>
                <a:gridCol w="470040"/>
                <a:gridCol w="470040"/>
              </a:tblGrid>
              <a:tr h="1702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Наименование регионального  проекта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Наименование мероприятия (объекта)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8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ФБ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ОБ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МБ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ФБ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ОБ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</a:rPr>
                        <a:t>МБ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44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Цифровая образовательная среда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Внедрение целевой модели цифровой образовательной среды в общеобразовательных организациях и профессиональных образовательных организациях - в МБОУ Павловская средняя общеобразовательная школа с углубленным изучением отдельных предметов, расположенная по адресу: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г.Павловск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пр.Революции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15 и  МБОУ Павловская  средняя общеобразовательная школа №2, расположенная по адресу: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г.Павловск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ул.Ю.Фучика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4 347,8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4 259,3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86,9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4 347,8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4 259,3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86,9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33" marR="5933" marT="5933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423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Социальная активность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Проведение Всероссийского конкурса лучших региональных практик поддержки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волонтерства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"Регион добрых дел"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700,3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686,0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700,3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686,0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423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Акселерация субъектов малого и среднего предпринимательства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2 166,4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2 122,2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43,3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1 500,0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1 469,4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30,0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423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Спорт-норма жизни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Оснащение объектов спортивной инфраструктуры спортивно-технологическим оборудованием для создания малых спортивных площадок (в целях достижения значений дополнительного результата). Оборудование для площадки ГТО в МБОУ Павловская  средняя общеобразовательная школа №2, расположенной по адресу: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г.Павловск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ул.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Ю.Фучика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1 261,4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1 238,9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22,5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787,5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765,6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5725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17 249,3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10 595,6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6 571,8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15 098,0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9 942,8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5 074,2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113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34495" y="1699231"/>
            <a:ext cx="56166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400" b="1" i="1" dirty="0">
                <a:solidFill>
                  <a:schemeClr val="bg1"/>
                </a:solidFill>
                <a:latin typeface="+mj-lt"/>
              </a:rPr>
              <a:t>Межбюджетные трансферты </a:t>
            </a:r>
            <a:r>
              <a:rPr lang="ru-RU" sz="1400" dirty="0">
                <a:solidFill>
                  <a:schemeClr val="bg1"/>
                </a:solidFill>
                <a:latin typeface="+mj-lt"/>
              </a:rPr>
              <a:t>– это денежные средства, перечисляемые из одного бюджета бюджетной системы Российской Федерации другому</a:t>
            </a:r>
            <a:r>
              <a:rPr lang="ru-RU" sz="1400" dirty="0" smtClean="0">
                <a:solidFill>
                  <a:schemeClr val="bg1"/>
                </a:solidFill>
                <a:latin typeface="+mj-lt"/>
              </a:rPr>
              <a:t>.</a:t>
            </a:r>
            <a:endParaRPr lang="ru-RU" sz="1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528705"/>
              </p:ext>
            </p:extLst>
          </p:nvPr>
        </p:nvGraphicFramePr>
        <p:xfrm>
          <a:off x="815631" y="2699792"/>
          <a:ext cx="5637705" cy="40517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352435"/>
                <a:gridCol w="3285270"/>
              </a:tblGrid>
              <a:tr h="8371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Виды межбюджетных трансфертов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Определение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71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Дотации (от лат. «</a:t>
                      </a:r>
                      <a:r>
                        <a:rPr lang="ru-RU" sz="1600" dirty="0" err="1" smtClean="0"/>
                        <a:t>Dotatio</a:t>
                      </a:r>
                      <a:r>
                        <a:rPr lang="ru-RU" sz="1600" dirty="0" smtClean="0"/>
                        <a:t>» - дар, пожертвование)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Предоставляются без определения конкретной цели их использования 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12060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Субвенции (от лат. «</a:t>
                      </a:r>
                      <a:r>
                        <a:rPr lang="ru-RU" sz="1600" dirty="0" err="1" smtClean="0"/>
                        <a:t>Subvenire</a:t>
                      </a:r>
                      <a:r>
                        <a:rPr lang="ru-RU" sz="1600" dirty="0" smtClean="0"/>
                        <a:t>» - приходить на помощь) 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Предоставляются на финансирование «переданных» другим публично-правовым образованиям полномочий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Субсидии (от лат. «</a:t>
                      </a:r>
                      <a:r>
                        <a:rPr lang="ru-RU" sz="1600" dirty="0" err="1" smtClean="0"/>
                        <a:t>Subsidium</a:t>
                      </a:r>
                      <a:r>
                        <a:rPr lang="ru-RU" sz="1600" dirty="0" smtClean="0"/>
                        <a:t>» - поддержка) 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Предоставляются на условиях долевого </a:t>
                      </a:r>
                      <a:r>
                        <a:rPr lang="ru-RU" sz="1600" dirty="0" err="1" smtClean="0"/>
                        <a:t>софинансирования</a:t>
                      </a:r>
                      <a:r>
                        <a:rPr lang="ru-RU" sz="1600" dirty="0" smtClean="0"/>
                        <a:t> расходов других бюджетов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36712" y="683568"/>
            <a:ext cx="5616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МЕЖБЮДЖЕТНЫЕ ТРАНСФЕРТЫ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–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ОСНОВНОЙ ВИД БЕЗВОЗМЕЗДНЫХ ПЕРЕЧИСЛЕНИЙ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5363" name="Picture 3" descr="E:\2021\для бюджета для граждан\для подготовки бюджета для граждан\картинки\большая-куча-монеток-икона-3d-292595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876256"/>
            <a:ext cx="2438400" cy="205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6967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34495" y="1699231"/>
            <a:ext cx="561662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300" dirty="0">
                <a:solidFill>
                  <a:schemeClr val="bg1"/>
                </a:solidFill>
                <a:latin typeface="+mj-lt"/>
              </a:rPr>
              <a:t>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</a:t>
            </a:r>
            <a:r>
              <a:rPr lang="ru-RU" sz="1300" dirty="0" smtClean="0">
                <a:solidFill>
                  <a:schemeClr val="bg1"/>
                </a:solidFill>
                <a:latin typeface="+mj-lt"/>
              </a:rPr>
              <a:t>осуществляется </a:t>
            </a:r>
            <a:r>
              <a:rPr lang="ru-RU" sz="1300" dirty="0">
                <a:solidFill>
                  <a:schemeClr val="bg1"/>
                </a:solidFill>
                <a:latin typeface="+mj-lt"/>
              </a:rPr>
              <a:t>путем предоставления дотаций на выравнивание бюджетной обеспеченности и на поддержку мер по обеспечению сбалансированности бюджетов поселений</a:t>
            </a:r>
            <a:r>
              <a:rPr lang="ru-RU" sz="1300" dirty="0" smtClean="0">
                <a:solidFill>
                  <a:schemeClr val="bg1"/>
                </a:solidFill>
                <a:latin typeface="+mj-lt"/>
              </a:rPr>
              <a:t>.       </a:t>
            </a:r>
            <a:endParaRPr lang="ru-RU" sz="1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2694" y="467544"/>
            <a:ext cx="58584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РАСПРЕДЕЛЕНИЕ ФИНАНСОВОЙ ПОМОЩИ НА ОБЩЕЕ ПОКРЫТИЕ РАСХОДОВ ПОСЕЛЕНИЙ В  2020 ГОДУ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9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3294680"/>
              </p:ext>
            </p:extLst>
          </p:nvPr>
        </p:nvGraphicFramePr>
        <p:xfrm>
          <a:off x="764705" y="3761332"/>
          <a:ext cx="5688632" cy="426702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44215"/>
                <a:gridCol w="1728192"/>
                <a:gridCol w="2016225"/>
              </a:tblGrid>
              <a:tr h="738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Наименование поселения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На выравнивание </a:t>
                      </a:r>
                      <a:r>
                        <a:rPr lang="ru-RU" sz="13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бюджетной  обеспеченности 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На поддержку мер по обеспечению</a:t>
                      </a:r>
                      <a:r>
                        <a:rPr lang="ru-RU" sz="13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3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сбалансированности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smtClean="0">
                          <a:effectLst/>
                        </a:rPr>
                        <a:t>Александровское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296,4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</a:t>
                      </a:r>
                      <a:r>
                        <a:rPr lang="ru-RU" sz="1300" b="0" i="0" u="none" strike="noStrike" baseline="0" dirty="0" smtClean="0">
                          <a:effectLst/>
                          <a:latin typeface="Times New Roman"/>
                        </a:rPr>
                        <a:t> 760,4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smtClean="0">
                          <a:effectLst/>
                        </a:rPr>
                        <a:t>Александро-Донское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1 163,0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10 128,7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err="1" smtClean="0">
                          <a:effectLst/>
                        </a:rPr>
                        <a:t>Воронцовское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2 213,4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6 183,3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err="1" smtClean="0">
                          <a:effectLst/>
                        </a:rPr>
                        <a:t>Гаврильское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894,9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2 436,1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err="1" smtClean="0">
                          <a:effectLst/>
                        </a:rPr>
                        <a:t>Елизаветовское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453,7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err="1">
                          <a:effectLst/>
                        </a:rPr>
                        <a:t>Ерышевское</a:t>
                      </a:r>
                      <a:r>
                        <a:rPr lang="ru-RU" sz="1300" u="none" strike="noStrike" dirty="0">
                          <a:effectLst/>
                        </a:rPr>
                        <a:t> 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430,5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2 992,2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err="1">
                          <a:effectLst/>
                        </a:rPr>
                        <a:t>Казинское</a:t>
                      </a:r>
                      <a:r>
                        <a:rPr lang="ru-RU" sz="1300" u="none" strike="noStrike" dirty="0">
                          <a:effectLst/>
                        </a:rPr>
                        <a:t> 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727,8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4 946,1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smtClean="0">
                          <a:effectLst/>
                        </a:rPr>
                        <a:t>Красное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735,5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5 721,1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err="1" smtClean="0">
                          <a:effectLst/>
                        </a:rPr>
                        <a:t>Ливенское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269,1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3 338,9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Лосевское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1 361,6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Песковское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1 549,9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3 005,3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Петровское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683,5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4 665,6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Покровское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1 321,9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4 287,0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Русско - </a:t>
                      </a:r>
                      <a:r>
                        <a:rPr lang="ru-RU" sz="1300" b="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Буйловское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541,8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148,4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8836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город </a:t>
                      </a:r>
                      <a:r>
                        <a:rPr lang="ru-RU" sz="13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Павловск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5 970,0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ВСЕГО</a:t>
                      </a:r>
                      <a:endParaRPr lang="ru-RU" sz="13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18 613,0</a:t>
                      </a:r>
                      <a:endParaRPr lang="ru-RU" sz="13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50 613,1</a:t>
                      </a:r>
                      <a:endParaRPr lang="ru-RU" sz="13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157192" y="3438169"/>
            <a:ext cx="12795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61950" algn="just"/>
            <a:r>
              <a:rPr lang="ru-RU" sz="1200" dirty="0">
                <a:solidFill>
                  <a:schemeClr val="bg1"/>
                </a:solidFill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465961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367004" y="6732240"/>
            <a:ext cx="6192687" cy="2160240"/>
          </a:xfrm>
        </p:spPr>
        <p:txBody>
          <a:bodyPr>
            <a:normAutofit fontScale="77500" lnSpcReduction="20000"/>
          </a:bodyPr>
          <a:lstStyle/>
          <a:p>
            <a:pPr marL="0" indent="15875" algn="just"/>
            <a:r>
              <a:rPr lang="ru-RU" sz="1700" dirty="0">
                <a:solidFill>
                  <a:schemeClr val="bg1"/>
                </a:solidFill>
                <a:cs typeface="Arial" pitchFamily="34" charset="0"/>
              </a:rPr>
              <a:t>Территория района составляет 1,9 тыс. кв. км. Численность постоянного населения составляет 53,1 тыс. человек, из которых 28,7 тыс. человек – сельские жители</a:t>
            </a:r>
            <a:r>
              <a:rPr lang="ru-RU" sz="1700" dirty="0">
                <a:solidFill>
                  <a:schemeClr val="bg1"/>
                </a:solidFill>
              </a:rPr>
              <a:t>.</a:t>
            </a:r>
          </a:p>
          <a:p>
            <a:pPr marL="0" indent="15875" algn="just"/>
            <a:r>
              <a:rPr lang="ru-RU" sz="1700" dirty="0">
                <a:solidFill>
                  <a:schemeClr val="bg1"/>
                </a:solidFill>
              </a:rPr>
              <a:t>В состав Павловского муниципального района Воронежской области входят 1 городское и 14 сельских поселений. На территории района находится 54 населенных пункта: 1 город, 28 сел, 10 поселков, 14 хуторов, 1 деревня.</a:t>
            </a:r>
          </a:p>
          <a:p>
            <a:pPr marL="0" indent="15875" algn="just"/>
            <a:r>
              <a:rPr lang="ru-RU" sz="1700" dirty="0">
                <a:solidFill>
                  <a:schemeClr val="bg1"/>
                </a:solidFill>
              </a:rPr>
              <a:t>Административный центр района – город Павловск, основанный в 1709 году. Павловск включен в список исторических городов России. На государственной охране состоят 40 памятников истории и архитектуры.</a:t>
            </a:r>
          </a:p>
          <a:p>
            <a:pPr indent="363538" algn="just"/>
            <a:endParaRPr lang="ru-RU" sz="1400" b="1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6629" y="539552"/>
            <a:ext cx="5800725" cy="136683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АДМИНИСТРАТИВНО – ТЕРРИТОРИАЛЬНОЕ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ДЕЛЕНИЕ ПАВЛОВСКОГО МУНИЦИПАЛЬНОГО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РАЙОНА ВОРОНЕЖСКОЙ ОБЛАСТИ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Текст 1"/>
          <p:cNvSpPr txBox="1">
            <a:spLocks/>
          </p:cNvSpPr>
          <p:nvPr/>
        </p:nvSpPr>
        <p:spPr>
          <a:xfrm>
            <a:off x="620688" y="1619672"/>
            <a:ext cx="5904656" cy="59766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bg1"/>
              </a:solidFill>
            </a:endParaRPr>
          </a:p>
        </p:txBody>
      </p:sp>
      <p:pic>
        <p:nvPicPr>
          <p:cNvPr id="8" name="Объект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8" y="1921937"/>
            <a:ext cx="4896544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2856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3917" y="539552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СТРУКТУРА МУНИЦИПАЛЬНОГО ДОЛГА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98" y="2347114"/>
            <a:ext cx="2024499" cy="699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255" y="2331562"/>
            <a:ext cx="2079957" cy="71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212" y="2339337"/>
            <a:ext cx="1927244" cy="699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69" y="3583352"/>
            <a:ext cx="1743787" cy="113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703" y="3492108"/>
            <a:ext cx="1731963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77" y="4644008"/>
            <a:ext cx="1731963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77" y="5829147"/>
            <a:ext cx="1749737" cy="92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68" y="3485182"/>
            <a:ext cx="2088232" cy="71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8" y="4574157"/>
            <a:ext cx="2088232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48" y="5829146"/>
            <a:ext cx="2397060" cy="92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79" y="6876254"/>
            <a:ext cx="2574275" cy="210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616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45" y="6084168"/>
            <a:ext cx="3468624" cy="2218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447320"/>
              </p:ext>
            </p:extLst>
          </p:nvPr>
        </p:nvGraphicFramePr>
        <p:xfrm>
          <a:off x="75567" y="683568"/>
          <a:ext cx="659379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10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1"/>
          <p:cNvSpPr txBox="1">
            <a:spLocks/>
          </p:cNvSpPr>
          <p:nvPr/>
        </p:nvSpPr>
        <p:spPr>
          <a:xfrm>
            <a:off x="836713" y="1187624"/>
            <a:ext cx="5688632" cy="7560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</a:t>
            </a: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</a:rPr>
              <a:t>Администратор доходов бюджета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</a:rPr>
              <a:t>Орган государственной власти (местного самоуправления), орган управления государственным внебюджетным фондом, Центральный банк Российской Федерации, казенное учреждение, осуществляющий(ее): - контроль за правильностью исчисления, - полнотой и своевременностью уплаты, - начисление, - учет, - взыскание, - принятие решений о возврате (зачете) излишне уплаченных (взысканных) платежей, пеней и штрафов по ним, являющихся доходами бюджетов бюджетной системы РФ. 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Б</a:t>
            </a: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</a:rPr>
              <a:t> 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</a:rPr>
              <a:t>Бюджет 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</a:rPr>
              <a:t>1. Фонд денежных средств, предназначенный для финансирования функций государства (федеральный и региональный уровень) и местного самоуправления (местный уровень). 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</a:rPr>
              <a:t>2. Представляет собой главный финансовый документ страны (региона, муниципалитета, поселения), утверждаемый органом законодательной власти соответствующего уровня управления.</a:t>
            </a:r>
          </a:p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1300" b="1" i="1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j-lt"/>
              </a:rPr>
              <a:t>Бюджет </a:t>
            </a:r>
            <a:r>
              <a:rPr lang="ru-RU" sz="1300" b="1" i="1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j-lt"/>
              </a:rPr>
              <a:t>консолидированный</a:t>
            </a:r>
          </a:p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13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j-lt"/>
              </a:rPr>
              <a:t>Свод </a:t>
            </a:r>
            <a:r>
              <a:rPr lang="ru-RU" sz="13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j-lt"/>
              </a:rPr>
              <a:t>бюджетов бюджетной системы Российской Федерации на соответствующей территории (за исключением бюджетов государственных внебюджетных фондов). </a:t>
            </a:r>
          </a:p>
          <a:p>
            <a:pPr marL="45720" indent="0" algn="just">
              <a:buClr>
                <a:srgbClr val="F14124">
                  <a:lumMod val="75000"/>
                </a:srgbClr>
              </a:buClr>
              <a:buNone/>
              <a:defRPr/>
            </a:pPr>
            <a:r>
              <a:rPr lang="ru-RU" sz="130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Консолидированным может быть бюджет на местном уровне (свод бюджета муниципального образования и бюджетов входящих в него поселений), региональном (свод бюджета субъекта Российской Федерации и бюджетов входящих в него муниципальных образований), федеральном (свод всех бюджетов бюджетной системы Российской Федерации).</a:t>
            </a: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4572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009111" y="395536"/>
            <a:ext cx="5343835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ГЛОССАРИЙ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05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2696" y="611560"/>
            <a:ext cx="5760640" cy="856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" algn="just">
              <a:lnSpc>
                <a:spcPts val="2500"/>
              </a:lnSpc>
              <a:spcBef>
                <a:spcPts val="384"/>
              </a:spcBef>
              <a:spcAft>
                <a:spcPts val="300"/>
              </a:spcAft>
            </a:pPr>
            <a:r>
              <a:rPr lang="ru-RU" sz="1300" b="1" i="1" dirty="0" smtClean="0">
                <a:solidFill>
                  <a:schemeClr val="bg1"/>
                </a:solidFill>
                <a:latin typeface="+mj-lt"/>
              </a:rPr>
              <a:t>Бюджет </a:t>
            </a:r>
            <a:r>
              <a:rPr lang="ru-RU" sz="1300" b="1" i="1" dirty="0">
                <a:solidFill>
                  <a:schemeClr val="bg1"/>
                </a:solidFill>
                <a:latin typeface="+mj-lt"/>
              </a:rPr>
              <a:t>муниципального </a:t>
            </a:r>
            <a:r>
              <a:rPr lang="ru-RU" sz="1300" b="1" i="1" dirty="0" smtClean="0">
                <a:solidFill>
                  <a:schemeClr val="bg1"/>
                </a:solidFill>
                <a:latin typeface="+mj-lt"/>
              </a:rPr>
              <a:t>образования</a:t>
            </a:r>
          </a:p>
          <a:p>
            <a:pPr marL="46800" algn="just">
              <a:spcBef>
                <a:spcPts val="384"/>
              </a:spcBef>
              <a:spcAft>
                <a:spcPts val="300"/>
              </a:spcAft>
            </a:pPr>
            <a:r>
              <a:rPr lang="ru-RU" sz="1300" dirty="0" smtClean="0">
                <a:solidFill>
                  <a:schemeClr val="bg1"/>
                </a:solidFill>
                <a:latin typeface="+mj-lt"/>
              </a:rPr>
              <a:t>1</a:t>
            </a:r>
            <a:r>
              <a:rPr lang="ru-RU" sz="1300" dirty="0">
                <a:solidFill>
                  <a:schemeClr val="bg1"/>
                </a:solidFill>
                <a:latin typeface="+mj-lt"/>
              </a:rPr>
              <a:t>. Фонд денежных средств, предназначенный для финансирования функций, отнесенных к предметам ведения местного самоуправления. </a:t>
            </a:r>
          </a:p>
          <a:p>
            <a:pPr marL="46800" algn="just">
              <a:spcBef>
                <a:spcPts val="384"/>
              </a:spcBef>
              <a:spcAft>
                <a:spcPts val="300"/>
              </a:spcAft>
            </a:pPr>
            <a:r>
              <a:rPr lang="ru-RU" sz="1300" dirty="0">
                <a:solidFill>
                  <a:schemeClr val="bg1"/>
                </a:solidFill>
                <a:latin typeface="+mj-lt"/>
              </a:rPr>
              <a:t>2. Основной финансовый документ муниципального образования, поселения на текущий финансовый год, принимаемый представительным органом местного самоуправления</a:t>
            </a:r>
            <a:r>
              <a:rPr lang="ru-RU" sz="13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6800" algn="just">
              <a:spcBef>
                <a:spcPts val="384"/>
              </a:spcBef>
              <a:spcAft>
                <a:spcPts val="300"/>
              </a:spcAft>
            </a:pPr>
            <a:r>
              <a:rPr lang="ru-RU" sz="1300" b="1" i="1" dirty="0" smtClean="0">
                <a:solidFill>
                  <a:schemeClr val="bg1"/>
                </a:solidFill>
                <a:latin typeface="+mj-lt"/>
              </a:rPr>
              <a:t>Бюджетная </a:t>
            </a:r>
            <a:r>
              <a:rPr lang="ru-RU" sz="1300" b="1" i="1" dirty="0">
                <a:solidFill>
                  <a:schemeClr val="bg1"/>
                </a:solidFill>
                <a:latin typeface="+mj-lt"/>
              </a:rPr>
              <a:t>классификация </a:t>
            </a:r>
            <a:endParaRPr lang="ru-RU" sz="1300" b="1" i="1" dirty="0" smtClean="0">
              <a:solidFill>
                <a:schemeClr val="bg1"/>
              </a:solidFill>
              <a:latin typeface="+mj-lt"/>
            </a:endParaRPr>
          </a:p>
          <a:p>
            <a:pPr marL="46800" algn="just">
              <a:spcBef>
                <a:spcPts val="384"/>
              </a:spcBef>
              <a:spcAft>
                <a:spcPts val="300"/>
              </a:spcAft>
            </a:pPr>
            <a:r>
              <a:rPr lang="ru-RU" sz="1300" dirty="0" smtClean="0">
                <a:solidFill>
                  <a:schemeClr val="bg1"/>
                </a:solidFill>
                <a:latin typeface="+mj-lt"/>
              </a:rPr>
              <a:t>Группировка </a:t>
            </a:r>
            <a:r>
              <a:rPr lang="ru-RU" sz="1300" dirty="0">
                <a:solidFill>
                  <a:schemeClr val="bg1"/>
                </a:solidFill>
                <a:latin typeface="+mj-lt"/>
              </a:rPr>
              <a:t>доходов и расходов бюджетов всех уровней бюджетной системы РФ, а также источников финансирования дефицитов этих бюджетов, используемая для составления и исполнения бюджетов.</a:t>
            </a:r>
          </a:p>
          <a:p>
            <a:pPr marL="46800" algn="just">
              <a:spcBef>
                <a:spcPts val="384"/>
              </a:spcBef>
              <a:spcAft>
                <a:spcPts val="300"/>
              </a:spcAft>
            </a:pPr>
            <a:r>
              <a:rPr lang="ru-RU" sz="1300" b="1" i="1" dirty="0" smtClean="0">
                <a:solidFill>
                  <a:schemeClr val="bg1"/>
                </a:solidFill>
                <a:latin typeface="+mj-lt"/>
              </a:rPr>
              <a:t>Бюджетная </a:t>
            </a:r>
            <a:r>
              <a:rPr lang="ru-RU" sz="1300" b="1" i="1" dirty="0">
                <a:solidFill>
                  <a:schemeClr val="bg1"/>
                </a:solidFill>
                <a:latin typeface="+mj-lt"/>
              </a:rPr>
              <a:t>роспись </a:t>
            </a:r>
          </a:p>
          <a:p>
            <a:pPr marL="46800" algn="just">
              <a:spcBef>
                <a:spcPts val="384"/>
              </a:spcBef>
              <a:spcAft>
                <a:spcPts val="300"/>
              </a:spcAft>
            </a:pPr>
            <a:r>
              <a:rPr lang="ru-RU" sz="1300" dirty="0">
                <a:solidFill>
                  <a:schemeClr val="bg1"/>
                </a:solidFill>
                <a:latin typeface="+mj-lt"/>
              </a:rPr>
              <a:t>Документ, который составляется и ведется: - Главным распорядителем бюджетных средств – в целях исполнения бюджета в части расходов; - Главным администратором источников </a:t>
            </a:r>
            <a:r>
              <a:rPr lang="ru-RU" sz="1300" dirty="0">
                <a:solidFill>
                  <a:schemeClr val="bg1"/>
                </a:solidFill>
              </a:rPr>
              <a:t>финансирования дефицита бюджета - в целях исполнения бюджета в части источников финансирования дефицита бюджета.</a:t>
            </a:r>
          </a:p>
          <a:p>
            <a:pPr marL="45720" lvl="0" algn="just">
              <a:spcBef>
                <a:spcPts val="384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dirty="0">
                <a:solidFill>
                  <a:srgbClr val="FF0000"/>
                </a:solidFill>
              </a:rPr>
              <a:t>Г</a:t>
            </a:r>
          </a:p>
          <a:p>
            <a:pPr marL="45720" lvl="0" algn="just">
              <a:spcBef>
                <a:spcPts val="384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Главный администратор доходов бюджета</a:t>
            </a:r>
          </a:p>
          <a:p>
            <a:pPr marL="45720" lvl="0" algn="just">
              <a:spcBef>
                <a:spcPts val="384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Орган государственной власти (местного самоуправления), орган управления государственным внебюджетным фондом, Центральный банк Российской Федерации, казенное учреждение, имеющий(ее) в своем ведении администраторов доходов бюджета. </a:t>
            </a:r>
          </a:p>
          <a:p>
            <a:pPr marL="45720" lvl="0" algn="just">
              <a:spcBef>
                <a:spcPts val="384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Главный распорядитель бюджетных средств (ГРБС)</a:t>
            </a:r>
          </a:p>
          <a:p>
            <a:pPr marL="45720" lvl="0" algn="just">
              <a:spcBef>
                <a:spcPts val="384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Орган государственной власти (местного самоуправления), орган управления государственным внебюджетным фондом,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подведомственными распорядителями и получателями бюджетных средств.</a:t>
            </a:r>
          </a:p>
          <a:p>
            <a:pPr marL="46800">
              <a:spcBef>
                <a:spcPts val="384"/>
              </a:spcBef>
              <a:spcAft>
                <a:spcPts val="3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63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2696" y="611560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">
              <a:spcBef>
                <a:spcPts val="384"/>
              </a:spcBef>
              <a:spcAft>
                <a:spcPts val="300"/>
              </a:spcAft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2696" y="812510"/>
            <a:ext cx="5760640" cy="7984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+mj-lt"/>
              </a:rPr>
              <a:t>Д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 smtClean="0">
                <a:solidFill>
                  <a:schemeClr val="bg1"/>
                </a:solidFill>
                <a:latin typeface="+mj-lt"/>
              </a:rPr>
              <a:t>Дефицит </a:t>
            </a:r>
            <a:r>
              <a:rPr lang="ru-RU" sz="1300" b="1" i="1" dirty="0">
                <a:solidFill>
                  <a:schemeClr val="bg1"/>
                </a:solidFill>
                <a:latin typeface="+mj-lt"/>
              </a:rPr>
              <a:t>бюджета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  <a:latin typeface="+mj-lt"/>
              </a:rPr>
              <a:t>Превышение расходов бюджета над его доходами.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  <a:latin typeface="+mj-lt"/>
              </a:rPr>
              <a:t>Дотации</a:t>
            </a:r>
            <a:r>
              <a:rPr lang="ru-RU" sz="1300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  <a:latin typeface="+mj-lt"/>
              </a:rPr>
              <a:t>Средства,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</a:t>
            </a:r>
            <a:r>
              <a:rPr lang="ru-RU" sz="13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</a:rPr>
              <a:t>Доходы бюджета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</a:rPr>
              <a:t>Поступающие от населения, организаций, учреждений в бюджет денежные средства в виде: - налогов; - неналоговых поступлений (пошлины, доходы от продажи имущества, штрафы и т.п.); - безвозмездных поступлений; - доходов от предпринимательской деятельности бюджетных организаций. Кредиты, доходы от выпуска ценных бумаг, полученные государством (органами местного самоуправления), не включаются в состав доходов. </a:t>
            </a:r>
            <a:endParaRPr lang="ru-RU" sz="1300" b="1" dirty="0">
              <a:solidFill>
                <a:srgbClr val="FF0000"/>
              </a:solidFill>
            </a:endParaRP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dirty="0">
                <a:solidFill>
                  <a:srgbClr val="FF0000"/>
                </a:solidFill>
              </a:rPr>
              <a:t>М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</a:rPr>
              <a:t>Межбюджетные трансферты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</a:rPr>
              <a:t>Средства, предоставляемые одним бюджетом бюджетной системы РФ другому бюджету.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dirty="0">
                <a:solidFill>
                  <a:srgbClr val="FF0000"/>
                </a:solidFill>
              </a:rPr>
              <a:t>Н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schemeClr val="bg1"/>
                </a:solidFill>
              </a:rPr>
              <a:t>Национальные  проекты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schemeClr val="bg1"/>
                </a:solidFill>
              </a:rPr>
              <a:t>Направлены на обеспечение прорывного научно-технологического и социально-экономического развития России, повышения уровня жизни, создания условий и возможностей для самореализации и раскрытия таланта каждого человека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schemeClr val="bg1"/>
                </a:solidFill>
              </a:rPr>
              <a:t>Неналоговые доходы местных бюджетов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schemeClr val="bg1"/>
                </a:solidFill>
              </a:rPr>
              <a:t>Доходы от муниципальной собственности или от деятельности с ней; от продажи имущества; административные платежи и штрафные санкции и другие.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endParaRPr lang="ru-RU" sz="1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5529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2696" y="611560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">
              <a:spcBef>
                <a:spcPts val="384"/>
              </a:spcBef>
              <a:spcAft>
                <a:spcPts val="300"/>
              </a:spcAft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2696" y="812510"/>
            <a:ext cx="5760640" cy="7478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Непрограммные расходы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Расходные обязательства, не включенные в государственные программы.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dirty="0">
                <a:solidFill>
                  <a:srgbClr val="FF0000"/>
                </a:solidFill>
              </a:rPr>
              <a:t>П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Профицит бюджета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Превышение доходов бюджета над его расходами</a:t>
            </a:r>
            <a:endParaRPr lang="ru-RU" sz="1300" b="1" dirty="0" smtClean="0">
              <a:solidFill>
                <a:srgbClr val="FF0000"/>
              </a:solidFill>
              <a:latin typeface="+mj-lt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dirty="0" smtClean="0">
                <a:solidFill>
                  <a:srgbClr val="FF0000"/>
                </a:solidFill>
                <a:latin typeface="+mj-lt"/>
              </a:rPr>
              <a:t>Р </a:t>
            </a:r>
            <a:endParaRPr lang="ru-RU" sz="1300" b="1" dirty="0">
              <a:solidFill>
                <a:srgbClr val="FF0000"/>
              </a:solidFill>
              <a:latin typeface="+mj-lt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Распорядитель бюджетных средств (РБС)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Орган государственной власти (местного самоуправления), орган управления государственным внебюджетным фондом, или казенное учреждение, наделенный(</a:t>
            </a:r>
            <a:r>
              <a:rPr lang="ru-RU" sz="13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ое</a:t>
            </a: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) правом распределять полученные средства бюджета между подведомственными распорядителями и получателями бюджетных средств.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Расходное обязательство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Обязанность публично-правового образования предоставить физическому или юридическому лицу, иному уровню бюджета, международной организации средства из соответствующего бюджета.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Расходы бюджета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Выплачиваемые из бюджета денежные средства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dirty="0">
                <a:solidFill>
                  <a:srgbClr val="FF0000"/>
                </a:solidFill>
              </a:rPr>
              <a:t>С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</a:rPr>
              <a:t>Субвенции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</a:rPr>
              <a:t>Предоставляются на финансирование «переданных» другим публично-правовым образованиям  полномочий</a:t>
            </a:r>
            <a:r>
              <a:rPr lang="ru-RU" sz="1300" dirty="0" smtClean="0">
                <a:solidFill>
                  <a:schemeClr val="bg1"/>
                </a:solidFill>
              </a:rPr>
              <a:t>.</a:t>
            </a:r>
            <a:endParaRPr lang="ru-RU" sz="1300" dirty="0">
              <a:solidFill>
                <a:schemeClr val="bg1"/>
              </a:solidFill>
              <a:latin typeface="+mj-lt"/>
            </a:endParaRP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</a:rPr>
              <a:t>Субсидии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</a:rPr>
              <a:t>Предоставляются на условиях долевого </a:t>
            </a:r>
            <a:r>
              <a:rPr lang="ru-RU" sz="1300" dirty="0" err="1">
                <a:solidFill>
                  <a:schemeClr val="bg1"/>
                </a:solidFill>
              </a:rPr>
              <a:t>софинансирования</a:t>
            </a:r>
            <a:r>
              <a:rPr lang="ru-RU" sz="1300" dirty="0">
                <a:solidFill>
                  <a:schemeClr val="bg1"/>
                </a:solidFill>
              </a:rPr>
              <a:t>  расходов других бюджетов.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0027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2696" y="611560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">
              <a:spcBef>
                <a:spcPts val="384"/>
              </a:spcBef>
              <a:spcAft>
                <a:spcPts val="300"/>
              </a:spcAft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2696" y="812510"/>
            <a:ext cx="5760640" cy="5258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+mj-lt"/>
              </a:rPr>
              <a:t>У </a:t>
            </a:r>
            <a:endParaRPr lang="ru-RU" sz="1300" b="1" dirty="0">
              <a:solidFill>
                <a:srgbClr val="FF0000"/>
              </a:solidFill>
              <a:latin typeface="+mj-lt"/>
            </a:endParaRP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  <a:latin typeface="+mj-lt"/>
              </a:rPr>
              <a:t>Участники бюджетного процесса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  <a:latin typeface="+mj-lt"/>
              </a:rPr>
              <a:t>Субъекты, осуществляющие деятельность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rgbClr val="FF0000"/>
                </a:solidFill>
                <a:latin typeface="+mj-lt"/>
              </a:rPr>
              <a:t>Ф</a:t>
            </a:r>
            <a:r>
              <a:rPr lang="ru-RU" sz="1300" b="1" i="1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b="1" i="1" dirty="0">
                <a:solidFill>
                  <a:schemeClr val="bg1"/>
                </a:solidFill>
                <a:latin typeface="+mj-lt"/>
              </a:rPr>
              <a:t>Финансовый орган 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r>
              <a:rPr lang="ru-RU" sz="1300" dirty="0">
                <a:solidFill>
                  <a:schemeClr val="bg1"/>
                </a:solidFill>
                <a:latin typeface="+mj-lt"/>
              </a:rPr>
              <a:t>На федеральном уровне – Министерство финансов Российской Федерации. На уровне субъекта РФ – органы исполнительной власти субъектов РФ, осуществляющие составление и организацию исполнения бюджетов субъектов РФ (министерства финансов, департаменты финансов, управления финансов и др.). На местном уровне – органы (должностные лица) местных администраций, осуществляющие составление и организацию исполнения местных бюджетов (департаменты финансов, управления финансов, финансовые отделы и др.).</a:t>
            </a:r>
          </a:p>
          <a:p>
            <a:pPr marL="45720" indent="0" algn="just">
              <a:spcBef>
                <a:spcPts val="384"/>
              </a:spcBef>
              <a:spcAft>
                <a:spcPts val="300"/>
              </a:spcAft>
              <a:buNone/>
            </a:pPr>
            <a:endParaRPr lang="ru-RU" sz="1600" dirty="0">
              <a:solidFill>
                <a:schemeClr val="bg1"/>
              </a:solidFill>
              <a:latin typeface="+mj-lt"/>
            </a:endParaRPr>
          </a:p>
          <a:p>
            <a:pPr marL="45720" indent="0" algn="just">
              <a:buNone/>
            </a:pPr>
            <a:endParaRPr lang="ru-RU" sz="1600" dirty="0">
              <a:solidFill>
                <a:schemeClr val="bg1"/>
              </a:solidFill>
              <a:latin typeface="+mj-lt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33" y="5652505"/>
            <a:ext cx="3010366" cy="3010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4696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 txBox="1">
            <a:spLocks/>
          </p:cNvSpPr>
          <p:nvPr/>
        </p:nvSpPr>
        <p:spPr>
          <a:xfrm>
            <a:off x="692697" y="1475656"/>
            <a:ext cx="5904656" cy="65527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algn="ctr" fontAlgn="b"/>
            <a:r>
              <a:rPr lang="ru-RU" sz="2000" b="1" dirty="0" smtClean="0">
                <a:solidFill>
                  <a:schemeClr val="bg1"/>
                </a:solidFill>
              </a:rPr>
              <a:t>Муниципальный отдел по финансам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администрации Павловского муниципального района    Воронежской области: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45720" algn="ctr" fontAlgn="b"/>
            <a:r>
              <a:rPr lang="ru-RU" dirty="0" smtClean="0">
                <a:solidFill>
                  <a:schemeClr val="bg1"/>
                </a:solidFill>
              </a:rPr>
              <a:t>396422, Воронежская область, г. Павловск, </a:t>
            </a:r>
          </a:p>
          <a:p>
            <a:pPr marL="45720" algn="ctr" fontAlgn="b"/>
            <a:r>
              <a:rPr lang="ru-RU" dirty="0" smtClean="0">
                <a:solidFill>
                  <a:schemeClr val="bg1"/>
                </a:solidFill>
              </a:rPr>
              <a:t>пр. Революции,  дом 8.</a:t>
            </a:r>
          </a:p>
          <a:p>
            <a:pPr marL="45720" algn="ctr" fontAlgn="b"/>
            <a:endParaRPr lang="ru-RU" dirty="0" smtClean="0">
              <a:solidFill>
                <a:schemeClr val="bg1"/>
              </a:solidFill>
            </a:endParaRPr>
          </a:p>
          <a:p>
            <a:pPr marL="45720" algn="ctr" fontAlgn="b"/>
            <a:r>
              <a:rPr lang="ru-RU" b="1" dirty="0" smtClean="0">
                <a:solidFill>
                  <a:schemeClr val="bg1"/>
                </a:solidFill>
              </a:rPr>
              <a:t>Контактные телефоны: </a:t>
            </a:r>
          </a:p>
          <a:p>
            <a:pPr marL="45720" algn="ctr" fontAlgn="b"/>
            <a:r>
              <a:rPr lang="ru-RU" u="sng" dirty="0" smtClean="0">
                <a:solidFill>
                  <a:schemeClr val="bg1"/>
                </a:solidFill>
              </a:rPr>
              <a:t>Руководитель муниципального отдела по финансам </a:t>
            </a:r>
          </a:p>
          <a:p>
            <a:pPr marL="45720" algn="ctr" fontAlgn="b"/>
            <a:r>
              <a:rPr lang="ru-RU" dirty="0" smtClean="0">
                <a:solidFill>
                  <a:schemeClr val="bg1"/>
                </a:solidFill>
              </a:rPr>
              <a:t>8(47362)24901, </a:t>
            </a:r>
            <a:r>
              <a:rPr lang="ru-RU" u="sng" dirty="0" smtClean="0">
                <a:solidFill>
                  <a:schemeClr val="bg1"/>
                </a:solidFill>
              </a:rPr>
              <a:t>(факс)</a:t>
            </a:r>
            <a:r>
              <a:rPr lang="ru-RU" dirty="0" smtClean="0">
                <a:solidFill>
                  <a:schemeClr val="bg1"/>
                </a:solidFill>
              </a:rPr>
              <a:t>  8(47362)24886</a:t>
            </a:r>
          </a:p>
          <a:p>
            <a:pPr marL="45720" algn="ctr" fontAlgn="b"/>
            <a:endParaRPr lang="ru-RU" dirty="0" smtClean="0">
              <a:solidFill>
                <a:schemeClr val="bg1"/>
              </a:solidFill>
            </a:endParaRPr>
          </a:p>
          <a:p>
            <a:pPr marL="45720" algn="ctr" fontAlgn="b"/>
            <a:r>
              <a:rPr lang="ru-RU" b="1" dirty="0" smtClean="0">
                <a:solidFill>
                  <a:schemeClr val="bg1"/>
                </a:solidFill>
              </a:rPr>
              <a:t>Адрес электронной почты: </a:t>
            </a:r>
          </a:p>
          <a:p>
            <a:pPr marL="45720" algn="ctr" fontAlgn="b"/>
            <a:r>
              <a:rPr lang="en-US" i="1" dirty="0" err="1" smtClean="0">
                <a:solidFill>
                  <a:srgbClr val="0070C0"/>
                </a:solidFill>
              </a:rPr>
              <a:t>otdfin.pavl@govvrn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r>
              <a:rPr lang="en-US" i="1" dirty="0" err="1" smtClean="0">
                <a:solidFill>
                  <a:srgbClr val="0070C0"/>
                </a:solidFill>
              </a:rPr>
              <a:t>ru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endParaRPr lang="ru-RU" i="1" dirty="0" smtClean="0">
              <a:solidFill>
                <a:srgbClr val="0070C0"/>
              </a:solidFill>
            </a:endParaRPr>
          </a:p>
          <a:p>
            <a:pPr marL="45720" algn="ctr" fontAlgn="b"/>
            <a:endParaRPr lang="ru-RU" dirty="0" smtClean="0">
              <a:solidFill>
                <a:schemeClr val="bg1"/>
              </a:solidFill>
            </a:endParaRPr>
          </a:p>
          <a:p>
            <a:pPr marL="45720" algn="ctr" fontAlgn="b"/>
            <a:r>
              <a:rPr lang="ru-RU" b="1" dirty="0" smtClean="0">
                <a:solidFill>
                  <a:schemeClr val="bg1"/>
                </a:solidFill>
              </a:rPr>
              <a:t>График работы муниципального отдела по финансам: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понедельник - пятница с 9-00 до 18-00.</a:t>
            </a:r>
          </a:p>
          <a:p>
            <a:pPr marL="45720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Заголовок 4"/>
          <p:cNvSpPr>
            <a:spLocks noGrp="1"/>
          </p:cNvSpPr>
          <p:nvPr>
            <p:ph type="title"/>
          </p:nvPr>
        </p:nvSpPr>
        <p:spPr>
          <a:xfrm>
            <a:off x="836712" y="395537"/>
            <a:ext cx="5343835" cy="100811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КОНТАКТНАЯ ИНФОРМАЦИЯ ДЛЯ ГРАЖДАН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860" y="7008271"/>
            <a:ext cx="2718303" cy="1812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2552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440669" y="1835150"/>
            <a:ext cx="6084675" cy="1441450"/>
          </a:xfrm>
        </p:spPr>
        <p:txBody>
          <a:bodyPr>
            <a:normAutofit/>
          </a:bodyPr>
          <a:lstStyle/>
          <a:p>
            <a:pPr marL="0" indent="15875" algn="just"/>
            <a:r>
              <a:rPr lang="ru-RU" sz="1400" dirty="0" smtClean="0">
                <a:solidFill>
                  <a:schemeClr val="bg1"/>
                </a:solidFill>
                <a:cs typeface="Arial" pitchFamily="34" charset="0"/>
              </a:rPr>
              <a:t>Консолидированный бюджет Павловского муниципального района Воронежской области состоит из 1 бюджета муниципального района, 1 бюджета городского поселения  и 14 бюджетов сельских поселений.</a:t>
            </a:r>
          </a:p>
          <a:p>
            <a:pPr marL="0" indent="15875" algn="ctr"/>
            <a:r>
              <a:rPr lang="ru-RU" sz="1500" dirty="0" smtClean="0">
                <a:solidFill>
                  <a:schemeClr val="bg1"/>
                </a:solidFill>
                <a:cs typeface="Arial" pitchFamily="34" charset="0"/>
              </a:rPr>
              <a:t>Сельские поселения:</a:t>
            </a:r>
          </a:p>
          <a:p>
            <a:pPr indent="363538" algn="just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630762" y="444732"/>
            <a:ext cx="5800725" cy="115093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БЮДЖЕТНАЯ СИСТЕМА ПАВЛОВСКОГО МУНИЦИПАЛЬНОГО РАЙОНА ВОРОНЕЖСКОЙ ОБЛАСТИ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Текст 1"/>
          <p:cNvSpPr txBox="1">
            <a:spLocks/>
          </p:cNvSpPr>
          <p:nvPr/>
        </p:nvSpPr>
        <p:spPr>
          <a:xfrm>
            <a:off x="620688" y="1619672"/>
            <a:ext cx="5904656" cy="59766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bg1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980726" y="5699609"/>
            <a:ext cx="5184578" cy="626441"/>
            <a:chOff x="-647692" y="-1871946"/>
            <a:chExt cx="6121320" cy="118087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647692" y="-1871946"/>
              <a:ext cx="6121320" cy="1180874"/>
            </a:xfrm>
            <a:prstGeom prst="rect">
              <a:avLst/>
            </a:prstGeom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-647692" y="-1871946"/>
              <a:ext cx="6121320" cy="11808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Консолидированный бюджет 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04934" y="6690080"/>
            <a:ext cx="1851956" cy="1308462"/>
            <a:chOff x="3576415" y="1718165"/>
            <a:chExt cx="3120324" cy="73686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3602957" y="1718165"/>
              <a:ext cx="3093782" cy="736867"/>
            </a:xfrm>
            <a:prstGeom prst="rect">
              <a:avLst/>
            </a:prstGeom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3576415" y="1718167"/>
              <a:ext cx="3093782" cy="7368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Бюджет муниципального района</a:t>
              </a:r>
              <a:endParaRPr lang="ru-RU" sz="16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692846" y="6690080"/>
            <a:ext cx="1872208" cy="1308455"/>
            <a:chOff x="631231" y="1491663"/>
            <a:chExt cx="2662243" cy="736867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631231" y="1491663"/>
              <a:ext cx="2662243" cy="736867"/>
            </a:xfrm>
            <a:prstGeom prst="rect">
              <a:avLst/>
            </a:prstGeom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631231" y="1491663"/>
              <a:ext cx="2662243" cy="7368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Бюджеты сельских поселений</a:t>
              </a:r>
              <a:endParaRPr lang="ru-RU" sz="16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661154" y="6690080"/>
            <a:ext cx="1823723" cy="1308460"/>
            <a:chOff x="1296792" y="2538013"/>
            <a:chExt cx="3034096" cy="87882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296792" y="2538013"/>
              <a:ext cx="3034096" cy="878825"/>
            </a:xfrm>
            <a:prstGeom prst="rect">
              <a:avLst/>
            </a:prstGeom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1296792" y="2538016"/>
              <a:ext cx="3034096" cy="8788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Бюджет городского поселения – город Павловск</a:t>
              </a:r>
              <a:endParaRPr lang="ru-RU" sz="16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36" name="Текст 2"/>
          <p:cNvSpPr txBox="1">
            <a:spLocks/>
          </p:cNvSpPr>
          <p:nvPr/>
        </p:nvSpPr>
        <p:spPr>
          <a:xfrm>
            <a:off x="440669" y="5436096"/>
            <a:ext cx="5884601" cy="381642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63538" algn="just"/>
            <a:endParaRPr lang="ru-RU" dirty="0" smtClean="0">
              <a:solidFill>
                <a:schemeClr val="bg1"/>
              </a:solidFill>
            </a:endParaRPr>
          </a:p>
        </p:txBody>
      </p:sp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924664"/>
              </p:ext>
            </p:extLst>
          </p:nvPr>
        </p:nvGraphicFramePr>
        <p:xfrm>
          <a:off x="790680" y="3347863"/>
          <a:ext cx="5734664" cy="18001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7332"/>
                <a:gridCol w="2867332"/>
              </a:tblGrid>
              <a:tr h="1800199"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Александровское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Александро-Донское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Воронцовское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Гаврильское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Елизаветовское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Ерышевское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Казинское</a:t>
                      </a:r>
                      <a:endParaRPr lang="ru-RU" sz="150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Красное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Ливенское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Лосевское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Песковское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Петровское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Покровское</a:t>
                      </a:r>
                    </a:p>
                    <a:p>
                      <a:pPr algn="ctr"/>
                      <a:r>
                        <a:rPr lang="ru-RU" sz="1500" i="1" dirty="0" smtClean="0">
                          <a:solidFill>
                            <a:schemeClr val="bg1"/>
                          </a:solidFill>
                        </a:rPr>
                        <a:t>Русско-Буйловское</a:t>
                      </a:r>
                      <a:endParaRPr lang="ru-RU" sz="150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57257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1"/>
          <p:cNvSpPr txBox="1">
            <a:spLocks/>
          </p:cNvSpPr>
          <p:nvPr/>
        </p:nvSpPr>
        <p:spPr>
          <a:xfrm>
            <a:off x="619972" y="1619672"/>
            <a:ext cx="5904656" cy="59766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72" y="3059832"/>
            <a:ext cx="5904656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857537" y="1043608"/>
            <a:ext cx="5671087" cy="1656184"/>
          </a:xfrm>
          <a:prstGeom prst="rect">
            <a:avLst/>
          </a:prstGeom>
          <a:effectLst>
            <a:softEdge rad="12700"/>
          </a:effectLst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0" i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350838" algn="just"/>
            <a:r>
              <a:rPr lang="ru-RU" sz="1300" b="1" dirty="0" smtClean="0">
                <a:solidFill>
                  <a:schemeClr val="bg1"/>
                </a:solidFill>
              </a:rPr>
              <a:t>БЮДЖЕТ – </a:t>
            </a:r>
            <a:r>
              <a:rPr lang="ru-RU" sz="1300" dirty="0" smtClean="0">
                <a:solidFill>
                  <a:schemeClr val="bg1"/>
                </a:solidFill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indent="350838" algn="just"/>
            <a:r>
              <a:rPr lang="ru-RU" sz="1300" b="1" dirty="0" smtClean="0">
                <a:solidFill>
                  <a:schemeClr val="bg1"/>
                </a:solidFill>
              </a:rPr>
              <a:t>Доходы</a:t>
            </a:r>
            <a:r>
              <a:rPr lang="ru-RU" sz="1300" dirty="0" smtClean="0">
                <a:solidFill>
                  <a:schemeClr val="bg1"/>
                </a:solidFill>
              </a:rPr>
              <a:t> – поступающие в бюджет денежные средства (налоги, безвозмездные поступления).</a:t>
            </a:r>
          </a:p>
          <a:p>
            <a:pPr indent="350838" algn="just"/>
            <a:r>
              <a:rPr lang="ru-RU" sz="1300" b="1" dirty="0" smtClean="0">
                <a:solidFill>
                  <a:schemeClr val="bg1"/>
                </a:solidFill>
              </a:rPr>
              <a:t>Расходы</a:t>
            </a:r>
            <a:r>
              <a:rPr lang="ru-RU" sz="1300" dirty="0" smtClean="0">
                <a:solidFill>
                  <a:schemeClr val="bg1"/>
                </a:solidFill>
              </a:rPr>
              <a:t> – выплачиваемые из бюджета денежные средства (социальные выплаты, расходы на образование, культуру, капитальное строительство и другое).</a:t>
            </a:r>
            <a:endParaRPr lang="ru-RU" sz="1300" dirty="0">
              <a:solidFill>
                <a:schemeClr val="bg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900382" y="251520"/>
            <a:ext cx="5343835" cy="5746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ОСНОВНЫЕ ПОНЯТИЯ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8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1"/>
          <p:cNvSpPr txBox="1">
            <a:spLocks/>
          </p:cNvSpPr>
          <p:nvPr/>
        </p:nvSpPr>
        <p:spPr>
          <a:xfrm>
            <a:off x="619972" y="1619672"/>
            <a:ext cx="5904656" cy="59766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bg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ОСНОВНЫЕ ПАРАМЕТРЫ БЮДЖЕТА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266" name="Picture 2" descr="E:\2021\для бюджета для граждан\для подготовки бюджета для граждан\картинки\imagetools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12" y="2699793"/>
            <a:ext cx="6170816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068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641196"/>
              </p:ext>
            </p:extLst>
          </p:nvPr>
        </p:nvGraphicFramePr>
        <p:xfrm>
          <a:off x="476670" y="1888438"/>
          <a:ext cx="6144421" cy="477179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8"/>
                <a:gridCol w="1236354"/>
                <a:gridCol w="1211918"/>
                <a:gridCol w="1224136"/>
                <a:gridCol w="887835"/>
              </a:tblGrid>
              <a:tr h="10955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Показатели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2018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2019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2020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% 2020/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2019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303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Доходы, всего</a:t>
                      </a:r>
                      <a:endParaRPr lang="ru-RU" sz="1300" b="1" i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1 132 681,2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r>
                        <a:rPr lang="ru-RU" sz="1300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340 694,4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r>
                        <a:rPr lang="ru-RU" sz="1300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675 679,4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25,0</a:t>
                      </a: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657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из них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8690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tabLst>
                          <a:tab pos="3155950" algn="l"/>
                        </a:tabLst>
                      </a:pPr>
                      <a:r>
                        <a:rPr lang="ru-RU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Налоговые + неналоговые 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414 388,5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489 320,8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437 926,5</a:t>
                      </a: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80349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Безвозмездные </a:t>
                      </a:r>
                      <a:r>
                        <a:rPr lang="ru-RU" sz="13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поступления</a:t>
                      </a:r>
                      <a:endParaRPr lang="ru-RU" sz="1300" b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718 292,7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851 373,6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1 237 752,9</a:t>
                      </a: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45,4</a:t>
                      </a: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7303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ysClr val="windowText" lastClr="000000"/>
                          </a:solidFill>
                          <a:effectLst/>
                        </a:rPr>
                        <a:t>Расходы, всего</a:t>
                      </a:r>
                      <a:endParaRPr lang="ru-RU" sz="1300" b="1" i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1 133 059,8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1 295 625,0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1 668 323,5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28,8</a:t>
                      </a:r>
                      <a:endParaRPr lang="ru-RU" sz="1300" b="0" i="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5593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ysClr val="windowText" lastClr="000000"/>
                          </a:solidFill>
                          <a:effectLst/>
                        </a:rPr>
                        <a:t>Дефицит </a:t>
                      </a: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(-) /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профицит </a:t>
                      </a:r>
                      <a:r>
                        <a:rPr lang="ru-RU" sz="1300" b="1" dirty="0">
                          <a:solidFill>
                            <a:sysClr val="windowText" lastClr="000000"/>
                          </a:solidFill>
                          <a:effectLst/>
                        </a:rPr>
                        <a:t>(+)</a:t>
                      </a:r>
                      <a:endParaRPr lang="ru-RU" sz="1300" b="1" i="1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-378,6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45 069,4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ysClr val="windowText" lastClr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7 355,9</a:t>
                      </a: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ru-RU" sz="1300" b="0" i="0" dirty="0">
                        <a:solidFill>
                          <a:sysClr val="windowText" lastClr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757082" y="611561"/>
            <a:ext cx="5768262" cy="122413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ДИНАМИКА ОСНОВНЫХ ПАРАМЕТРОВ БЮДЖЕТА ЗА 2018-2020 ГОДЫ,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тыс. руб.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35753" y="6804248"/>
            <a:ext cx="5797851" cy="1728192"/>
          </a:xfrm>
          <a:prstGeom prst="rect">
            <a:avLst/>
          </a:prstGeom>
          <a:effectLst>
            <a:softEdge rad="12700"/>
          </a:effectLst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0" i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350838" algn="just"/>
            <a:r>
              <a:rPr lang="ru-RU" sz="1300" dirty="0" smtClean="0">
                <a:solidFill>
                  <a:schemeClr val="bg1"/>
                </a:solidFill>
              </a:rPr>
              <a:t>Важная роль в обеспечении устойчивости бюджетной системы Павловского муниципального района Воронежской области отводилась снижению рисков неисполнения расходных обязательств, недопущению принятия новых расходных обязательств Павловского муниципального района Воронежской области, не обеспеченных доходными источниками, с целью достижения максимального результата и эффективного использования средств местного бюджета.</a:t>
            </a:r>
            <a:endParaRPr lang="ru-RU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63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76672" y="179512"/>
            <a:ext cx="5829300" cy="108012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ДОХОДЫ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64904" y="1259632"/>
            <a:ext cx="1728192" cy="720080"/>
          </a:xfrm>
          <a:solidFill>
            <a:schemeClr val="bg2">
              <a:lumMod val="40000"/>
              <a:lumOff val="60000"/>
            </a:schemeClr>
          </a:solidFill>
          <a:ln w="1905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Неналоговые доходы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2656" y="2267744"/>
            <a:ext cx="2924894" cy="3024336"/>
          </a:xfrm>
          <a:solidFill>
            <a:schemeClr val="bg2">
              <a:lumMod val="40000"/>
              <a:lumOff val="6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6350" indent="-6350" algn="ctr"/>
            <a:r>
              <a:rPr lang="ru-RU" sz="1500" b="1" dirty="0">
                <a:solidFill>
                  <a:schemeClr val="bg1"/>
                </a:solidFill>
              </a:rPr>
              <a:t>Налоговые доходы</a:t>
            </a:r>
            <a:r>
              <a:rPr lang="ru-RU" sz="1500" dirty="0">
                <a:solidFill>
                  <a:schemeClr val="bg1"/>
                </a:solidFill>
              </a:rPr>
              <a:t> – доходы от предусмотренных законодательством Российской Федерации о местных </a:t>
            </a:r>
            <a:r>
              <a:rPr lang="ru-RU" sz="1500" dirty="0" smtClean="0">
                <a:solidFill>
                  <a:schemeClr val="bg1"/>
                </a:solidFill>
              </a:rPr>
              <a:t>налогов </a:t>
            </a:r>
            <a:r>
              <a:rPr lang="ru-RU" sz="1500" dirty="0">
                <a:solidFill>
                  <a:schemeClr val="bg1"/>
                </a:solidFill>
              </a:rPr>
              <a:t>и </a:t>
            </a:r>
            <a:r>
              <a:rPr lang="ru-RU" sz="1500" dirty="0" smtClean="0">
                <a:solidFill>
                  <a:schemeClr val="bg1"/>
                </a:solidFill>
              </a:rPr>
              <a:t>сборов, </a:t>
            </a:r>
            <a:r>
              <a:rPr lang="ru-RU" sz="1500" dirty="0">
                <a:solidFill>
                  <a:schemeClr val="bg1"/>
                </a:solidFill>
              </a:rPr>
              <a:t>в том числе от налогов, предусмотренных специальными налоговыми режимами, а также пени и штрафы по ним.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Текст 1"/>
          <p:cNvSpPr>
            <a:spLocks noGrp="1"/>
          </p:cNvSpPr>
          <p:nvPr>
            <p:ph type="body" sz="quarter" idx="3"/>
          </p:nvPr>
        </p:nvSpPr>
        <p:spPr>
          <a:xfrm>
            <a:off x="476672" y="1259632"/>
            <a:ext cx="1872208" cy="720080"/>
          </a:xfr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Налоговые                   доходы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3492428" y="2267744"/>
            <a:ext cx="3176932" cy="3024336"/>
          </a:xfrm>
          <a:solidFill>
            <a:schemeClr val="bg2">
              <a:lumMod val="40000"/>
              <a:lumOff val="60000"/>
            </a:schemeClr>
          </a:solidFill>
          <a:ln w="12700">
            <a:solidFill>
              <a:srgbClr val="000000"/>
            </a:solidFill>
          </a:ln>
        </p:spPr>
        <p:txBody>
          <a:bodyPr>
            <a:noAutofit/>
          </a:bodyPr>
          <a:lstStyle/>
          <a:p>
            <a:pPr marL="0" indent="19050" algn="ctr"/>
            <a:r>
              <a:rPr lang="ru-RU" sz="1500" b="1" dirty="0">
                <a:solidFill>
                  <a:schemeClr val="bg1"/>
                </a:solidFill>
              </a:rPr>
              <a:t>Неналоговые доходы </a:t>
            </a:r>
            <a:r>
              <a:rPr lang="ru-RU" sz="1500" dirty="0">
                <a:solidFill>
                  <a:schemeClr val="bg1"/>
                </a:solidFill>
              </a:rPr>
              <a:t>– платежи, которые классифицируются по характеру их поступления в бюджет и включают в себя возмездные операции от прямого предоставления государством разных видов услуг, а также некоторые безвозмездные платежи в виде штрафов или иных санкций за нарушение законодательства</a:t>
            </a:r>
            <a:r>
              <a:rPr lang="ru-RU" sz="1500" dirty="0" smtClean="0">
                <a:solidFill>
                  <a:schemeClr val="bg1"/>
                </a:solidFill>
              </a:rPr>
              <a:t>.</a:t>
            </a:r>
            <a:endParaRPr lang="ru-RU" sz="15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492432" y="1259632"/>
            <a:ext cx="2176928" cy="7200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solidFill>
              <a:schemeClr val="bg1"/>
            </a:solidFill>
          </a:ln>
          <a:effectLst>
            <a:softEdge rad="12700"/>
          </a:effectLst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0" i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Безвозмездные поступления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348880" y="5724128"/>
            <a:ext cx="4320480" cy="18722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1"/>
            </a:solidFill>
          </a:ln>
          <a:effectLst>
            <a:softEdge rad="12700"/>
          </a:effectLst>
        </p:spPr>
        <p:txBody>
          <a:bodyPr vert="horz" lIns="0" tIns="45720" rIns="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0" i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350838" algn="ctr"/>
            <a:r>
              <a:rPr lang="ru-RU" sz="1500" b="1" dirty="0">
                <a:solidFill>
                  <a:schemeClr val="bg1"/>
                </a:solidFill>
              </a:rPr>
              <a:t>Безвозмездные поступления – </a:t>
            </a:r>
            <a:r>
              <a:rPr lang="ru-RU" sz="1500" dirty="0">
                <a:solidFill>
                  <a:schemeClr val="bg1"/>
                </a:solidFill>
              </a:rPr>
              <a:t>поступающие в бюджет денежные средства на безвозвратной и безвозмездной основе в виде дотаций, субсидий, субвенций из других бюджетов бюджетной системы Российской Федерации, а также перечисления от физических и юридических </a:t>
            </a:r>
            <a:r>
              <a:rPr lang="ru-RU" sz="1500" dirty="0" smtClean="0">
                <a:solidFill>
                  <a:schemeClr val="bg1"/>
                </a:solidFill>
              </a:rPr>
              <a:t>лиц</a:t>
            </a:r>
            <a:endParaRPr lang="ru-RU" sz="1500" dirty="0">
              <a:solidFill>
                <a:schemeClr val="bg1"/>
              </a:solidFill>
            </a:endParaRPr>
          </a:p>
        </p:txBody>
      </p:sp>
      <p:pic>
        <p:nvPicPr>
          <p:cNvPr id="11" name="cha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26" y="5724127"/>
            <a:ext cx="1908212" cy="1272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5396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757082" y="395536"/>
            <a:ext cx="5343835" cy="12326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НОРМАТИВЫ ОТЧИСЛЕНИЙ 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 БЮДЖЕТ ПАВЛОВСКОГО МУНИЦИПАЛЬНОГО РАЙОНА ВОРОНЕЖСКОЙ ОБЛАСТИ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84936"/>
              </p:ext>
            </p:extLst>
          </p:nvPr>
        </p:nvGraphicFramePr>
        <p:xfrm>
          <a:off x="620688" y="1907704"/>
          <a:ext cx="5760640" cy="6680368"/>
        </p:xfrm>
        <a:graphic>
          <a:graphicData uri="http://schemas.openxmlformats.org/drawingml/2006/table">
            <a:tbl>
              <a:tblPr/>
              <a:tblGrid>
                <a:gridCol w="1976462"/>
                <a:gridCol w="1839962"/>
                <a:gridCol w="864096"/>
                <a:gridCol w="1080120"/>
              </a:tblGrid>
              <a:tr h="7200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и сборы, установленные законодательством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Уровни бюджета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7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            муниципального района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Бюджеты городских поселений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Бюджеты сельских  поселений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 Налоги на доходы физических лиц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39,0 % с территории городских поселений         47,0 % с территории сельских поселений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 Налоги со специальными налоговыми режимами, в т. ч.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2.1 налог, взымаемый в связи с применением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упращенной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системы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налогооблажения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 единый сельскохозяйственный налог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50 % с территории городских поселений         70 % с территории сельских поселений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7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2.3 налог, взымаемый с применением патентной системы налооблажения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 Государственная пошлина (в зависимости от установленных полномочий)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8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 Доходы от уплаты акцизов на нефтепродукты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0,2233938%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0,0455688%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73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Эркер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5000"/>
              <a:shade val="100000"/>
              <a:alpha val="100000"/>
              <a:satMod val="100000"/>
              <a:lumMod val="100000"/>
            </a:schemeClr>
          </a:gs>
          <a:gs pos="9000">
            <a:schemeClr val="phClr">
              <a:tint val="90000"/>
              <a:shade val="100000"/>
              <a:alpha val="100000"/>
              <a:satMod val="100000"/>
              <a:lumMod val="100000"/>
            </a:schemeClr>
          </a:gs>
          <a:gs pos="34000">
            <a:schemeClr val="phClr">
              <a:tint val="83000"/>
              <a:shade val="100000"/>
              <a:alpha val="100000"/>
              <a:satMod val="100000"/>
              <a:lumMod val="100000"/>
            </a:schemeClr>
          </a:gs>
          <a:gs pos="62000">
            <a:schemeClr val="phClr">
              <a:tint val="85000"/>
              <a:shade val="100000"/>
              <a:alpha val="100000"/>
              <a:satMod val="100000"/>
              <a:lumMod val="100000"/>
            </a:schemeClr>
          </a:gs>
          <a:gs pos="90000">
            <a:schemeClr val="phClr">
              <a:tint val="92000"/>
              <a:shade val="100000"/>
              <a:alpha val="100000"/>
              <a:satMod val="100000"/>
              <a:lumMod val="90000"/>
            </a:schemeClr>
          </a:gs>
          <a:gs pos="100000">
            <a:schemeClr val="phClr">
              <a:tint val="85000"/>
              <a:shade val="100000"/>
              <a:alpha val="100000"/>
              <a:satMod val="100000"/>
              <a:lumMod val="100000"/>
            </a:schemeClr>
          </a:gs>
        </a:gsLst>
        <a:lin ang="5400000" scaled="1"/>
      </a:gradFill>
      <a:gradFill rotWithShape="1">
        <a:gsLst>
          <a:gs pos="0">
            <a:schemeClr val="phClr">
              <a:tint val="78000"/>
            </a:schemeClr>
          </a:gs>
          <a:gs pos="100000">
            <a:schemeClr val="phClr">
              <a:tint val="95000"/>
              <a:shade val="98000"/>
              <a:lumMod val="80000"/>
            </a:schemeClr>
          </a:gs>
        </a:gsLst>
        <a:path path="circle">
          <a:fillToRect l="50000" t="100000" r="10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Эркер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5000"/>
              <a:shade val="100000"/>
              <a:alpha val="100000"/>
              <a:satMod val="100000"/>
              <a:lumMod val="100000"/>
            </a:schemeClr>
          </a:gs>
          <a:gs pos="9000">
            <a:schemeClr val="phClr">
              <a:tint val="90000"/>
              <a:shade val="100000"/>
              <a:alpha val="100000"/>
              <a:satMod val="100000"/>
              <a:lumMod val="100000"/>
            </a:schemeClr>
          </a:gs>
          <a:gs pos="34000">
            <a:schemeClr val="phClr">
              <a:tint val="83000"/>
              <a:shade val="100000"/>
              <a:alpha val="100000"/>
              <a:satMod val="100000"/>
              <a:lumMod val="100000"/>
            </a:schemeClr>
          </a:gs>
          <a:gs pos="62000">
            <a:schemeClr val="phClr">
              <a:tint val="85000"/>
              <a:shade val="100000"/>
              <a:alpha val="100000"/>
              <a:satMod val="100000"/>
              <a:lumMod val="100000"/>
            </a:schemeClr>
          </a:gs>
          <a:gs pos="90000">
            <a:schemeClr val="phClr">
              <a:tint val="92000"/>
              <a:shade val="100000"/>
              <a:alpha val="100000"/>
              <a:satMod val="100000"/>
              <a:lumMod val="90000"/>
            </a:schemeClr>
          </a:gs>
          <a:gs pos="100000">
            <a:schemeClr val="phClr">
              <a:tint val="85000"/>
              <a:shade val="100000"/>
              <a:alpha val="100000"/>
              <a:satMod val="100000"/>
              <a:lumMod val="100000"/>
            </a:schemeClr>
          </a:gs>
        </a:gsLst>
        <a:lin ang="5400000" scaled="1"/>
      </a:gradFill>
      <a:gradFill rotWithShape="1">
        <a:gsLst>
          <a:gs pos="0">
            <a:schemeClr val="phClr">
              <a:tint val="78000"/>
            </a:schemeClr>
          </a:gs>
          <a:gs pos="100000">
            <a:schemeClr val="phClr">
              <a:tint val="95000"/>
              <a:shade val="98000"/>
              <a:lumMod val="80000"/>
            </a:schemeClr>
          </a:gs>
        </a:gsLst>
        <a:path path="circle">
          <a:fillToRect l="50000" t="100000" r="10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TM01859862[[fn=Поп-музыка]]</Template>
  <TotalTime>3173</TotalTime>
  <Words>3595</Words>
  <Application>Microsoft Office PowerPoint</Application>
  <PresentationFormat>Экран (4:3)</PresentationFormat>
  <Paragraphs>685</Paragraphs>
  <Slides>37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Summer</vt:lpstr>
      <vt:lpstr>Лист</vt:lpstr>
      <vt:lpstr>Диаграмма</vt:lpstr>
      <vt:lpstr>Бюджет для граждан</vt:lpstr>
      <vt:lpstr>Бюджет для граждан</vt:lpstr>
      <vt:lpstr>АДМИНИСТРАТИВНО – ТЕРРИТОРИАЛЬНОЕ ДЕЛЕНИЕ ПАВЛОВСКОГО МУНИЦИПАЛЬНОГО РАЙОНА ВОРОНЕЖСКОЙ ОБЛАСТИ</vt:lpstr>
      <vt:lpstr>БЮДЖЕТНАЯ СИСТЕМА ПАВЛОВСКОГО МУНИЦИПАЛЬНОГО РАЙОНА ВОРОНЕЖСКОЙ ОБЛАСТИ</vt:lpstr>
      <vt:lpstr>ОСНОВНЫЕ ПОНЯТИЯ</vt:lpstr>
      <vt:lpstr>ОСНОВНЫЕ ПАРАМЕТРЫ БЮДЖЕТА</vt:lpstr>
      <vt:lpstr>ДИНАМИКА ОСНОВНЫХ ПАРАМЕТРОВ БЮДЖЕТА ЗА 2018-2020 ГОДЫ,                                                                тыс. руб.</vt:lpstr>
      <vt:lpstr>ДОХОДЫ</vt:lpstr>
      <vt:lpstr>НОРМАТИВЫ ОТЧИСЛЕНИЙ  В БЮДЖЕТ ПАВЛОВСКОГО МУНИЦИПАЛЬНОГО РАЙОНА ВОРОНЕЖСКОЙ ОБЛАСТИ</vt:lpstr>
      <vt:lpstr>ДОХОДЫ БЮДЖЕТА</vt:lpstr>
      <vt:lpstr>УДЕЛЬНЫЙ ВЕС НАЛОГОВЫХ И НЕНАЛОГОВЫХ ДОХОДОВ В ОБЩЕМ ОБЪЕМЕ БЮДЖЕТА ПАВЛОВСКОГО МУНИЦИПАЛЬНОГО РАЙОНА ВОРОНЕЖСКОЙ ОБЛАСТИ  В 2018-2020 ГГ., %</vt:lpstr>
      <vt:lpstr>СРАВНИТЕЛЬНАЯ ХАРАКТЕРИСТИКА ДОХОДОВ БЮДЖЕТА ПАВЛОВСКОГО МУНИЦИПАЛЬНОГО РАЙОНА ВОРОНЕЖСКОЙ ОБЛАСТИ  ЗА 2019-2020 ГГ.,  тыс. рублей</vt:lpstr>
      <vt:lpstr>СТРУКТУРА НАЛОГОВЫХ И НЕНАЛОГОВЫХ ДОХОДОВ  БЮДЖЕТА ПАВЛОВСКОГО МУНИЦИПАЛЬНОГО РАЙОНА ВОРОНЕЖСКОЙ ОБЛАСТИ В 2020 ГОДУ, тыс. рублей </vt:lpstr>
      <vt:lpstr>ИЗМЕНЕНИЕ ОБЪЕМОВ ПОСТУПЛЕНИЙ  ПО НАЛОГОВЫМ И НЕНАЛОГОВЫМ ДОХОДАМ В РАЗРЕЗЕ ОСНОВНЫХ ВИДОВ ДОХОДОВ, тыс. рублей. </vt:lpstr>
      <vt:lpstr>Презентация PowerPoint</vt:lpstr>
      <vt:lpstr>КРУПНЕЙШИЕ НАЛОГОПЛАТЕЛЬЩИКИ ПАВЛОВСКОГО МУНИЦИПАЛЬНОГО РАЙОНА ВОРОНЕЖСКОЙ ОБЛАСТИ</vt:lpstr>
      <vt:lpstr>РАСХОДЫ БЮДЖЕТА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ГЛОССАРИЙ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КОНТАКТНАЯ ИНФОРМАЦИЯ ДЛЯ ГРАЖДАН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plan2</dc:creator>
  <cp:lastModifiedBy>plan2</cp:lastModifiedBy>
  <cp:revision>257</cp:revision>
  <cp:lastPrinted>2021-06-29T11:01:33Z</cp:lastPrinted>
  <dcterms:created xsi:type="dcterms:W3CDTF">2020-06-04T09:46:00Z</dcterms:created>
  <dcterms:modified xsi:type="dcterms:W3CDTF">2021-07-15T13:30:40Z</dcterms:modified>
</cp:coreProperties>
</file>