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charts/chart5.xml" ContentType="application/vnd.openxmlformats-officedocument.drawingml.chart+xml"/>
  <Override PartName="/ppt/charts/chart6.xml" ContentType="application/vnd.openxmlformats-officedocument.drawingml.chart+xml"/>
  <Override PartName="/ppt/theme/themeOverride3.xml" ContentType="application/vnd.openxmlformats-officedocument.themeOverride+xml"/>
  <Override PartName="/ppt/charts/chart7.xml" ContentType="application/vnd.openxmlformats-officedocument.drawingml.chart+xml"/>
  <Override PartName="/ppt/theme/themeOverride4.xml" ContentType="application/vnd.openxmlformats-officedocument.themeOverride+xml"/>
  <Override PartName="/ppt/charts/chart8.xml" ContentType="application/vnd.openxmlformats-officedocument.drawingml.chart+xml"/>
  <Override PartName="/ppt/theme/themeOverride5.xml" ContentType="application/vnd.openxmlformats-officedocument.themeOverride+xml"/>
  <Override PartName="/ppt/charts/chart9.xml" ContentType="application/vnd.openxmlformats-officedocument.drawingml.chart+xml"/>
  <Override PartName="/ppt/theme/themeOverride6.xml" ContentType="application/vnd.openxmlformats-officedocument.themeOverride+xml"/>
  <Override PartName="/ppt/charts/chart10.xml" ContentType="application/vnd.openxmlformats-officedocument.drawingml.chart+xml"/>
  <Override PartName="/ppt/notesSlides/notesSlide1.xml" ContentType="application/vnd.openxmlformats-officedocument.presentationml.notesSlide+xml"/>
  <Override PartName="/ppt/charts/chart11.xml" ContentType="application/vnd.openxmlformats-officedocument.drawingml.chart+xml"/>
  <Override PartName="/ppt/notesSlides/notesSlide2.xml" ContentType="application/vnd.openxmlformats-officedocument.presentationml.notesSlide+xml"/>
  <Override PartName="/ppt/charts/chart12.xml" ContentType="application/vnd.openxmlformats-officedocument.drawingml.chart+xml"/>
  <Override PartName="/ppt/theme/themeOverride7.xml" ContentType="application/vnd.openxmlformats-officedocument.themeOverride+xml"/>
  <Override PartName="/ppt/notesSlides/notesSlide3.xml" ContentType="application/vnd.openxmlformats-officedocument.presentationml.notesSlide+xml"/>
  <Override PartName="/ppt/charts/chart13.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4.xml" ContentType="application/vnd.openxmlformats-officedocument.drawingml.chart+xml"/>
  <Override PartName="/ppt/theme/themeOverride8.xml" ContentType="application/vnd.openxmlformats-officedocument.themeOverride+xml"/>
  <Override PartName="/ppt/drawings/drawing3.xml" ContentType="application/vnd.openxmlformats-officedocument.drawingml.chartshapes+xml"/>
  <Override PartName="/ppt/charts/chart15.xml" ContentType="application/vnd.openxmlformats-officedocument.drawingml.chart+xml"/>
  <Override PartName="/ppt/theme/themeOverride9.xml" ContentType="application/vnd.openxmlformats-officedocument.themeOverride+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2" r:id="rId1"/>
  </p:sldMasterIdLst>
  <p:notesMasterIdLst>
    <p:notesMasterId r:id="rId38"/>
  </p:notesMasterIdLst>
  <p:handoutMasterIdLst>
    <p:handoutMasterId r:id="rId39"/>
  </p:handoutMasterIdLst>
  <p:sldIdLst>
    <p:sldId id="256" r:id="rId2"/>
    <p:sldId id="258" r:id="rId3"/>
    <p:sldId id="261" r:id="rId4"/>
    <p:sldId id="314" r:id="rId5"/>
    <p:sldId id="262" r:id="rId6"/>
    <p:sldId id="267" r:id="rId7"/>
    <p:sldId id="268" r:id="rId8"/>
    <p:sldId id="298" r:id="rId9"/>
    <p:sldId id="306" r:id="rId10"/>
    <p:sldId id="307" r:id="rId11"/>
    <p:sldId id="308" r:id="rId12"/>
    <p:sldId id="309" r:id="rId13"/>
    <p:sldId id="310" r:id="rId14"/>
    <p:sldId id="311" r:id="rId15"/>
    <p:sldId id="312" r:id="rId16"/>
    <p:sldId id="304" r:id="rId17"/>
    <p:sldId id="283" r:id="rId18"/>
    <p:sldId id="284" r:id="rId19"/>
    <p:sldId id="287" r:id="rId20"/>
    <p:sldId id="288" r:id="rId21"/>
    <p:sldId id="286" r:id="rId22"/>
    <p:sldId id="295" r:id="rId23"/>
    <p:sldId id="293" r:id="rId24"/>
    <p:sldId id="296" r:id="rId25"/>
    <p:sldId id="297" r:id="rId26"/>
    <p:sldId id="305" r:id="rId27"/>
    <p:sldId id="289" r:id="rId28"/>
    <p:sldId id="290" r:id="rId29"/>
    <p:sldId id="291" r:id="rId30"/>
    <p:sldId id="313" r:id="rId31"/>
    <p:sldId id="270" r:id="rId32"/>
    <p:sldId id="271" r:id="rId33"/>
    <p:sldId id="272" r:id="rId34"/>
    <p:sldId id="274" r:id="rId35"/>
    <p:sldId id="275" r:id="rId36"/>
    <p:sldId id="279" r:id="rId37"/>
  </p:sldIdLst>
  <p:sldSz cx="6858000" cy="9144000" type="screen4x3"/>
  <p:notesSz cx="6858000" cy="99472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 uri="{2D200454-40CA-4A62-9FC3-DE9A4176ACB9}">
      <p15:notesGuideLst xmlns:p15="http://schemas.microsoft.com/office/powerpoint/2012/main" xmlns="">
        <p15:guide id="1" orient="horz" pos="3134"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000000"/>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705" autoAdjust="0"/>
  </p:normalViewPr>
  <p:slideViewPr>
    <p:cSldViewPr>
      <p:cViewPr>
        <p:scale>
          <a:sx n="75" d="100"/>
          <a:sy n="75" d="100"/>
        </p:scale>
        <p:origin x="-2165" y="322"/>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7" d="100"/>
          <a:sy n="67" d="100"/>
        </p:scale>
        <p:origin x="-3168" y="-82"/>
      </p:cViewPr>
      <p:guideLst>
        <p:guide orient="horz" pos="3134"/>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_____Microsoft_Excel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_____Microsoft_Excel11.xlsx"/></Relationships>
</file>

<file path=ppt/charts/_rels/chart12.xml.rels><?xml version="1.0" encoding="UTF-8" standalone="yes"?>
<Relationships xmlns="http://schemas.openxmlformats.org/package/2006/relationships"><Relationship Id="rId2" Type="http://schemas.openxmlformats.org/officeDocument/2006/relationships/package" Target="../embeddings/_____Microsoft_Excel12.xlsx"/><Relationship Id="rId1" Type="http://schemas.openxmlformats.org/officeDocument/2006/relationships/themeOverride" Target="../theme/themeOverride7.xml"/></Relationships>
</file>

<file path=ppt/charts/_rels/chart13.xml.rels><?xml version="1.0" encoding="UTF-8" standalone="yes"?>
<Relationships xmlns="http://schemas.openxmlformats.org/package/2006/relationships"><Relationship Id="rId1" Type="http://schemas.openxmlformats.org/officeDocument/2006/relationships/package" Target="../embeddings/_____Microsoft_Excel13.xlsx"/></Relationships>
</file>

<file path=ppt/charts/_rels/chart14.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_____Microsoft_Excel14.xlsx"/><Relationship Id="rId1" Type="http://schemas.openxmlformats.org/officeDocument/2006/relationships/themeOverride" Target="../theme/themeOverride8.xml"/></Relationships>
</file>

<file path=ppt/charts/_rels/chart15.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_____Microsoft_Excel15.xlsx"/><Relationship Id="rId1" Type="http://schemas.openxmlformats.org/officeDocument/2006/relationships/themeOverride" Target="../theme/themeOverride9.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_____Microsoft_Excel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_____Microsoft_Excel4.xlsx"/><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Excel5.xlsx"/></Relationships>
</file>

<file path=ppt/charts/_rels/chart6.xml.rels><?xml version="1.0" encoding="UTF-8" standalone="yes"?>
<Relationships xmlns="http://schemas.openxmlformats.org/package/2006/relationships"><Relationship Id="rId2" Type="http://schemas.openxmlformats.org/officeDocument/2006/relationships/package" Target="../embeddings/_____Microsoft_Excel6.xlsx"/><Relationship Id="rId1" Type="http://schemas.openxmlformats.org/officeDocument/2006/relationships/themeOverride" Target="../theme/themeOverride3.xml"/></Relationships>
</file>

<file path=ppt/charts/_rels/chart7.xml.rels><?xml version="1.0" encoding="UTF-8" standalone="yes"?>
<Relationships xmlns="http://schemas.openxmlformats.org/package/2006/relationships"><Relationship Id="rId2" Type="http://schemas.openxmlformats.org/officeDocument/2006/relationships/package" Target="../embeddings/_____Microsoft_Excel7.xlsx"/><Relationship Id="rId1" Type="http://schemas.openxmlformats.org/officeDocument/2006/relationships/themeOverride" Target="../theme/themeOverride4.xml"/></Relationships>
</file>

<file path=ppt/charts/_rels/chart8.xml.rels><?xml version="1.0" encoding="UTF-8" standalone="yes"?>
<Relationships xmlns="http://schemas.openxmlformats.org/package/2006/relationships"><Relationship Id="rId2" Type="http://schemas.openxmlformats.org/officeDocument/2006/relationships/package" Target="../embeddings/_____Microsoft_Excel8.xlsx"/><Relationship Id="rId1" Type="http://schemas.openxmlformats.org/officeDocument/2006/relationships/themeOverride" Target="../theme/themeOverride5.xml"/></Relationships>
</file>

<file path=ppt/charts/_rels/chart9.xml.rels><?xml version="1.0" encoding="UTF-8" standalone="yes"?>
<Relationships xmlns="http://schemas.openxmlformats.org/package/2006/relationships"><Relationship Id="rId2" Type="http://schemas.openxmlformats.org/officeDocument/2006/relationships/package" Target="../embeddings/_____Microsoft_Excel9.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hPercent val="62"/>
      <c:rotY val="20"/>
      <c:depthPercent val="100"/>
      <c:rAngAx val="1"/>
    </c:view3D>
    <c:floor>
      <c:thickness val="0"/>
    </c:floor>
    <c:sideWall>
      <c:thickness val="0"/>
    </c:sideWall>
    <c:backWall>
      <c:thickness val="0"/>
    </c:backWall>
    <c:plotArea>
      <c:layout>
        <c:manualLayout>
          <c:layoutTarget val="inner"/>
          <c:xMode val="edge"/>
          <c:yMode val="edge"/>
          <c:x val="0.33472073000220764"/>
          <c:y val="1.4077323379560254E-2"/>
          <c:w val="0.64866454269158036"/>
          <c:h val="0.77617567139250065"/>
        </c:manualLayout>
      </c:layout>
      <c:bar3DChart>
        <c:barDir val="col"/>
        <c:grouping val="clustered"/>
        <c:varyColors val="0"/>
        <c:ser>
          <c:idx val="0"/>
          <c:order val="0"/>
          <c:tx>
            <c:strRef>
              <c:f>Доходы!$A$7</c:f>
              <c:strCache>
                <c:ptCount val="1"/>
                <c:pt idx="0">
                  <c:v>Налоговые  доходы, тыс.руб.</c:v>
                </c:pt>
              </c:strCache>
            </c:strRef>
          </c:tx>
          <c:invertIfNegative val="0"/>
          <c:cat>
            <c:numRef>
              <c:f>Доходы!$B$6:$E$6</c:f>
              <c:numCache>
                <c:formatCode>General</c:formatCode>
                <c:ptCount val="3"/>
                <c:pt idx="0">
                  <c:v>2019</c:v>
                </c:pt>
                <c:pt idx="1">
                  <c:v>2020</c:v>
                </c:pt>
                <c:pt idx="2">
                  <c:v>2021</c:v>
                </c:pt>
              </c:numCache>
            </c:numRef>
          </c:cat>
          <c:val>
            <c:numRef>
              <c:f>Доходы!$B$7:$E$7</c:f>
              <c:numCache>
                <c:formatCode>#,##0.0</c:formatCode>
                <c:ptCount val="3"/>
                <c:pt idx="0">
                  <c:v>416225.4</c:v>
                </c:pt>
                <c:pt idx="1">
                  <c:v>389909.6</c:v>
                </c:pt>
                <c:pt idx="2">
                  <c:v>397081</c:v>
                </c:pt>
              </c:numCache>
            </c:numRef>
          </c:val>
          <c:extLst xmlns:c16r2="http://schemas.microsoft.com/office/drawing/2015/06/chart">
            <c:ext xmlns:c16="http://schemas.microsoft.com/office/drawing/2014/chart" uri="{C3380CC4-5D6E-409C-BE32-E72D297353CC}">
              <c16:uniqueId val="{00000000-DE53-4B71-892C-6C3E993EC58A}"/>
            </c:ext>
          </c:extLst>
        </c:ser>
        <c:ser>
          <c:idx val="1"/>
          <c:order val="1"/>
          <c:tx>
            <c:strRef>
              <c:f>Доходы!$A$8</c:f>
              <c:strCache>
                <c:ptCount val="1"/>
                <c:pt idx="0">
                  <c:v>Неналоговые доходы, тыс.руб.</c:v>
                </c:pt>
              </c:strCache>
            </c:strRef>
          </c:tx>
          <c:invertIfNegative val="0"/>
          <c:cat>
            <c:numRef>
              <c:f>Доходы!$B$6:$E$6</c:f>
              <c:numCache>
                <c:formatCode>General</c:formatCode>
                <c:ptCount val="3"/>
                <c:pt idx="0">
                  <c:v>2019</c:v>
                </c:pt>
                <c:pt idx="1">
                  <c:v>2020</c:v>
                </c:pt>
                <c:pt idx="2">
                  <c:v>2021</c:v>
                </c:pt>
              </c:numCache>
            </c:numRef>
          </c:cat>
          <c:val>
            <c:numRef>
              <c:f>Доходы!$B$8:$E$8</c:f>
              <c:numCache>
                <c:formatCode>#,##0.0</c:formatCode>
                <c:ptCount val="3"/>
                <c:pt idx="0">
                  <c:v>73095.399999999994</c:v>
                </c:pt>
                <c:pt idx="1">
                  <c:v>48016.9</c:v>
                </c:pt>
                <c:pt idx="2">
                  <c:v>85542.2</c:v>
                </c:pt>
              </c:numCache>
            </c:numRef>
          </c:val>
          <c:extLst xmlns:c16r2="http://schemas.microsoft.com/office/drawing/2015/06/chart">
            <c:ext xmlns:c16="http://schemas.microsoft.com/office/drawing/2014/chart" uri="{C3380CC4-5D6E-409C-BE32-E72D297353CC}">
              <c16:uniqueId val="{00000001-DE53-4B71-892C-6C3E993EC58A}"/>
            </c:ext>
          </c:extLst>
        </c:ser>
        <c:ser>
          <c:idx val="2"/>
          <c:order val="2"/>
          <c:tx>
            <c:strRef>
              <c:f>Доходы!$A$9</c:f>
              <c:strCache>
                <c:ptCount val="1"/>
                <c:pt idx="0">
                  <c:v>Безвозмездные поступления (всего), тыс.руб.</c:v>
                </c:pt>
              </c:strCache>
            </c:strRef>
          </c:tx>
          <c:invertIfNegative val="0"/>
          <c:cat>
            <c:numRef>
              <c:f>Доходы!$B$6:$E$6</c:f>
              <c:numCache>
                <c:formatCode>General</c:formatCode>
                <c:ptCount val="3"/>
                <c:pt idx="0">
                  <c:v>2019</c:v>
                </c:pt>
                <c:pt idx="1">
                  <c:v>2020</c:v>
                </c:pt>
                <c:pt idx="2">
                  <c:v>2021</c:v>
                </c:pt>
              </c:numCache>
            </c:numRef>
          </c:cat>
          <c:val>
            <c:numRef>
              <c:f>Доходы!$B$9:$E$9</c:f>
              <c:numCache>
                <c:formatCode>#,##0.0</c:formatCode>
                <c:ptCount val="3"/>
                <c:pt idx="0">
                  <c:v>851373.6</c:v>
                </c:pt>
                <c:pt idx="1">
                  <c:v>1237752.8999999999</c:v>
                </c:pt>
                <c:pt idx="2">
                  <c:v>1244296.6000000001</c:v>
                </c:pt>
              </c:numCache>
            </c:numRef>
          </c:val>
          <c:extLst xmlns:c16r2="http://schemas.microsoft.com/office/drawing/2015/06/chart">
            <c:ext xmlns:c16="http://schemas.microsoft.com/office/drawing/2014/chart" uri="{C3380CC4-5D6E-409C-BE32-E72D297353CC}">
              <c16:uniqueId val="{00000002-DE53-4B71-892C-6C3E993EC58A}"/>
            </c:ext>
          </c:extLst>
        </c:ser>
        <c:ser>
          <c:idx val="3"/>
          <c:order val="3"/>
          <c:tx>
            <c:strRef>
              <c:f>Доходы!$A$10</c:f>
              <c:strCache>
                <c:ptCount val="1"/>
                <c:pt idx="0">
                  <c:v>Доходы (всего), тыс. руб.</c:v>
                </c:pt>
              </c:strCache>
            </c:strRef>
          </c:tx>
          <c:invertIfNegative val="0"/>
          <c:cat>
            <c:numRef>
              <c:f>Доходы!$B$6:$E$6</c:f>
              <c:numCache>
                <c:formatCode>General</c:formatCode>
                <c:ptCount val="3"/>
                <c:pt idx="0">
                  <c:v>2019</c:v>
                </c:pt>
                <c:pt idx="1">
                  <c:v>2020</c:v>
                </c:pt>
                <c:pt idx="2">
                  <c:v>2021</c:v>
                </c:pt>
              </c:numCache>
            </c:numRef>
          </c:cat>
          <c:val>
            <c:numRef>
              <c:f>Доходы!$B$10:$E$10</c:f>
              <c:numCache>
                <c:formatCode>#,##0.0</c:formatCode>
                <c:ptCount val="3"/>
                <c:pt idx="0">
                  <c:v>1340694.3999999999</c:v>
                </c:pt>
                <c:pt idx="1">
                  <c:v>1675679.4</c:v>
                </c:pt>
                <c:pt idx="2">
                  <c:v>1726919.8</c:v>
                </c:pt>
              </c:numCache>
            </c:numRef>
          </c:val>
          <c:extLst xmlns:c16r2="http://schemas.microsoft.com/office/drawing/2015/06/chart">
            <c:ext xmlns:c16="http://schemas.microsoft.com/office/drawing/2014/chart" uri="{C3380CC4-5D6E-409C-BE32-E72D297353CC}">
              <c16:uniqueId val="{00000003-DE53-4B71-892C-6C3E993EC58A}"/>
            </c:ext>
          </c:extLst>
        </c:ser>
        <c:dLbls>
          <c:showLegendKey val="0"/>
          <c:showVal val="0"/>
          <c:showCatName val="0"/>
          <c:showSerName val="0"/>
          <c:showPercent val="0"/>
          <c:showBubbleSize val="0"/>
        </c:dLbls>
        <c:gapWidth val="55"/>
        <c:gapDepth val="55"/>
        <c:shape val="pyramid"/>
        <c:axId val="33980416"/>
        <c:axId val="42751040"/>
        <c:axId val="0"/>
      </c:bar3DChart>
      <c:catAx>
        <c:axId val="33980416"/>
        <c:scaling>
          <c:orientation val="minMax"/>
        </c:scaling>
        <c:delete val="0"/>
        <c:axPos val="b"/>
        <c:numFmt formatCode="General" sourceLinked="1"/>
        <c:majorTickMark val="none"/>
        <c:minorTickMark val="none"/>
        <c:tickLblPos val="low"/>
        <c:txPr>
          <a:bodyPr rot="0" vert="horz"/>
          <a:lstStyle/>
          <a:p>
            <a:pPr>
              <a:defRPr sz="1000" b="0" i="0" u="none" strike="noStrike" baseline="0">
                <a:solidFill>
                  <a:srgbClr val="000000"/>
                </a:solidFill>
                <a:latin typeface="Calibri"/>
                <a:ea typeface="Calibri"/>
                <a:cs typeface="Calibri"/>
              </a:defRPr>
            </a:pPr>
            <a:endParaRPr lang="ru-RU"/>
          </a:p>
        </c:txPr>
        <c:crossAx val="42751040"/>
        <c:crosses val="autoZero"/>
        <c:auto val="1"/>
        <c:lblAlgn val="ctr"/>
        <c:lblOffset val="100"/>
        <c:tickLblSkip val="1"/>
        <c:tickMarkSkip val="1"/>
        <c:noMultiLvlLbl val="0"/>
      </c:catAx>
      <c:valAx>
        <c:axId val="42751040"/>
        <c:scaling>
          <c:orientation val="minMax"/>
        </c:scaling>
        <c:delete val="0"/>
        <c:axPos val="l"/>
        <c:majorGridlines/>
        <c:numFmt formatCode="#,##0.0" sourceLinked="1"/>
        <c:majorTickMark val="none"/>
        <c:minorTickMark val="none"/>
        <c:tickLblPos val="nextTo"/>
        <c:txPr>
          <a:bodyPr rot="0" vert="horz"/>
          <a:lstStyle/>
          <a:p>
            <a:pPr>
              <a:defRPr sz="1000" b="0" i="0" u="none" strike="noStrike" baseline="0">
                <a:solidFill>
                  <a:schemeClr val="accent6">
                    <a:lumMod val="75000"/>
                  </a:schemeClr>
                </a:solidFill>
                <a:latin typeface="Calibri"/>
                <a:ea typeface="Calibri"/>
                <a:cs typeface="Calibri"/>
              </a:defRPr>
            </a:pPr>
            <a:endParaRPr lang="ru-RU"/>
          </a:p>
        </c:txPr>
        <c:crossAx val="33980416"/>
        <c:crosses val="autoZero"/>
        <c:crossBetween val="between"/>
      </c:valAx>
      <c:dTable>
        <c:showHorzBorder val="1"/>
        <c:showVertBorder val="1"/>
        <c:showOutline val="1"/>
        <c:showKeys val="1"/>
        <c:txPr>
          <a:bodyPr/>
          <a:lstStyle/>
          <a:p>
            <a:pPr rtl="0">
              <a:defRPr sz="1000" b="0" i="0" u="none" strike="noStrike" baseline="0">
                <a:solidFill>
                  <a:schemeClr val="accent6">
                    <a:lumMod val="75000"/>
                  </a:schemeClr>
                </a:solidFill>
                <a:latin typeface="Calibri"/>
                <a:ea typeface="Calibri"/>
                <a:cs typeface="Calibri"/>
              </a:defRPr>
            </a:pPr>
            <a:endParaRPr lang="ru-RU"/>
          </a:p>
        </c:txPr>
      </c:dTable>
      <c:spPr>
        <a:solidFill>
          <a:schemeClr val="bg2">
            <a:lumMod val="90000"/>
          </a:schemeClr>
        </a:solidFill>
        <a:ln w="25400">
          <a:noFill/>
        </a:ln>
      </c:spPr>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ru-RU"/>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285049764819004"/>
          <c:y val="0.11293599804432365"/>
          <c:w val="0.48167828856376455"/>
          <c:h val="0.86763795068925631"/>
        </c:manualLayout>
      </c:layout>
      <c:barChart>
        <c:barDir val="bar"/>
        <c:grouping val="clustered"/>
        <c:varyColors val="0"/>
        <c:ser>
          <c:idx val="1"/>
          <c:order val="0"/>
          <c:tx>
            <c:strRef>
              <c:f>'район изменение объемов'!$B$4</c:f>
              <c:strCache>
                <c:ptCount val="1"/>
                <c:pt idx="0">
                  <c:v>2020</c:v>
                </c:pt>
              </c:strCache>
            </c:strRef>
          </c:tx>
          <c:invertIfNegative val="0"/>
          <c:dLbls>
            <c:spPr>
              <a:noFill/>
              <a:ln>
                <a:noFill/>
              </a:ln>
              <a:effectLst/>
            </c:spPr>
            <c:txPr>
              <a:bodyPr/>
              <a:lstStyle/>
              <a:p>
                <a:pPr>
                  <a:defRPr>
                    <a:solidFill>
                      <a:schemeClr val="accent6">
                        <a:lumMod val="75000"/>
                      </a:schemeClr>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'район изменение объемов'!$A$7:$A$19</c:f>
              <c:strCache>
                <c:ptCount val="13"/>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налог на вмененный доход для отдельных видов деятельности</c:v>
                </c:pt>
                <c:pt idx="4">
                  <c:v>единый сельскохозяйственный налог </c:v>
                </c:pt>
                <c:pt idx="5">
                  <c:v>налог, взимаемый в связи с применением патентной системы налогообложения</c:v>
                </c:pt>
                <c:pt idx="6">
                  <c:v>государственная пошлина</c:v>
                </c:pt>
                <c:pt idx="7">
                  <c:v>доходы от использования имущества, находящегося в государственной и муниципальной собственности</c:v>
                </c:pt>
                <c:pt idx="8">
                  <c:v>платежи при пользовании природными ресурсами</c:v>
                </c:pt>
                <c:pt idx="9">
                  <c:v>доходы от оказания платных услуг и компенсации затрат государства</c:v>
                </c:pt>
                <c:pt idx="10">
                  <c:v>доходы от продажи материальных и нематериальных активов</c:v>
                </c:pt>
                <c:pt idx="11">
                  <c:v>штрафы, санкции, возмещение ущерба</c:v>
                </c:pt>
                <c:pt idx="12">
                  <c:v>прочие неналогвые доходы</c:v>
                </c:pt>
              </c:strCache>
            </c:strRef>
          </c:cat>
          <c:val>
            <c:numRef>
              <c:f>'район изменение объемов'!$B$7:$B$19</c:f>
              <c:numCache>
                <c:formatCode>#,##0.0</c:formatCode>
                <c:ptCount val="13"/>
                <c:pt idx="0">
                  <c:v>328594.5</c:v>
                </c:pt>
                <c:pt idx="1">
                  <c:v>15187.4</c:v>
                </c:pt>
                <c:pt idx="2">
                  <c:v>8512.2000000000007</c:v>
                </c:pt>
                <c:pt idx="3">
                  <c:v>27598</c:v>
                </c:pt>
                <c:pt idx="4">
                  <c:v>4438.7</c:v>
                </c:pt>
                <c:pt idx="5">
                  <c:v>271</c:v>
                </c:pt>
                <c:pt idx="6">
                  <c:v>5307.8</c:v>
                </c:pt>
                <c:pt idx="7">
                  <c:v>17599.8</c:v>
                </c:pt>
                <c:pt idx="8">
                  <c:v>1580.2</c:v>
                </c:pt>
                <c:pt idx="9">
                  <c:v>18761.5</c:v>
                </c:pt>
                <c:pt idx="10">
                  <c:v>2328.9</c:v>
                </c:pt>
                <c:pt idx="11">
                  <c:v>1695.5</c:v>
                </c:pt>
                <c:pt idx="12">
                  <c:v>6051</c:v>
                </c:pt>
              </c:numCache>
            </c:numRef>
          </c:val>
          <c:extLst xmlns:c16r2="http://schemas.microsoft.com/office/drawing/2015/06/chart">
            <c:ext xmlns:c16="http://schemas.microsoft.com/office/drawing/2014/chart" uri="{C3380CC4-5D6E-409C-BE32-E72D297353CC}">
              <c16:uniqueId val="{00000000-5887-4E15-80D1-475FD59CB15C}"/>
            </c:ext>
          </c:extLst>
        </c:ser>
        <c:ser>
          <c:idx val="0"/>
          <c:order val="1"/>
          <c:tx>
            <c:strRef>
              <c:f>'район изменение объемов'!$C$4</c:f>
              <c:strCache>
                <c:ptCount val="1"/>
                <c:pt idx="0">
                  <c:v>2021</c:v>
                </c:pt>
              </c:strCache>
            </c:strRef>
          </c:tx>
          <c:invertIfNegative val="0"/>
          <c:dLbls>
            <c:spPr>
              <a:noFill/>
              <a:ln>
                <a:noFill/>
              </a:ln>
              <a:effectLst/>
            </c:spPr>
            <c:txPr>
              <a:bodyPr/>
              <a:lstStyle/>
              <a:p>
                <a:pPr>
                  <a:defRPr>
                    <a:solidFill>
                      <a:schemeClr val="accent6">
                        <a:lumMod val="75000"/>
                      </a:schemeClr>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'район изменение объемов'!$A$7:$A$19</c:f>
              <c:strCache>
                <c:ptCount val="13"/>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налог на вмененный доход для отдельных видов деятельности</c:v>
                </c:pt>
                <c:pt idx="4">
                  <c:v>единый сельскохозяйственный налог </c:v>
                </c:pt>
                <c:pt idx="5">
                  <c:v>налог, взимаемый в связи с применением патентной системы налогообложения</c:v>
                </c:pt>
                <c:pt idx="6">
                  <c:v>государственная пошлина</c:v>
                </c:pt>
                <c:pt idx="7">
                  <c:v>доходы от использования имущества, находящегося в государственной и муниципальной собственности</c:v>
                </c:pt>
                <c:pt idx="8">
                  <c:v>платежи при пользовании природными ресурсами</c:v>
                </c:pt>
                <c:pt idx="9">
                  <c:v>доходы от оказания платных услуг и компенсации затрат государства</c:v>
                </c:pt>
                <c:pt idx="10">
                  <c:v>доходы от продажи материальных и нематериальных активов</c:v>
                </c:pt>
                <c:pt idx="11">
                  <c:v>штрафы, санкции, возмещение ущерба</c:v>
                </c:pt>
                <c:pt idx="12">
                  <c:v>прочие неналогвые доходы</c:v>
                </c:pt>
              </c:strCache>
            </c:strRef>
          </c:cat>
          <c:val>
            <c:numRef>
              <c:f>'район изменение объемов'!$C$7:$C$19</c:f>
              <c:numCache>
                <c:formatCode>#,##0.0</c:formatCode>
                <c:ptCount val="13"/>
                <c:pt idx="0">
                  <c:v>331768.8</c:v>
                </c:pt>
                <c:pt idx="1">
                  <c:v>18379.5</c:v>
                </c:pt>
                <c:pt idx="2">
                  <c:v>17751.2</c:v>
                </c:pt>
                <c:pt idx="3">
                  <c:v>7324.3</c:v>
                </c:pt>
                <c:pt idx="4">
                  <c:v>7201.6</c:v>
                </c:pt>
                <c:pt idx="5">
                  <c:v>9893.1</c:v>
                </c:pt>
                <c:pt idx="6">
                  <c:v>4762.5</c:v>
                </c:pt>
                <c:pt idx="7">
                  <c:v>19527.400000000001</c:v>
                </c:pt>
                <c:pt idx="8">
                  <c:v>4981.8999999999996</c:v>
                </c:pt>
                <c:pt idx="9">
                  <c:v>26670.5</c:v>
                </c:pt>
                <c:pt idx="10">
                  <c:v>28347.1</c:v>
                </c:pt>
                <c:pt idx="11">
                  <c:v>2327.8000000000002</c:v>
                </c:pt>
                <c:pt idx="12">
                  <c:v>3687.5</c:v>
                </c:pt>
              </c:numCache>
            </c:numRef>
          </c:val>
          <c:extLst xmlns:c16r2="http://schemas.microsoft.com/office/drawing/2015/06/chart">
            <c:ext xmlns:c16="http://schemas.microsoft.com/office/drawing/2014/chart" uri="{C3380CC4-5D6E-409C-BE32-E72D297353CC}">
              <c16:uniqueId val="{00000001-5887-4E15-80D1-475FD59CB15C}"/>
            </c:ext>
          </c:extLst>
        </c:ser>
        <c:dLbls>
          <c:showLegendKey val="0"/>
          <c:showVal val="0"/>
          <c:showCatName val="0"/>
          <c:showSerName val="0"/>
          <c:showPercent val="0"/>
          <c:showBubbleSize val="0"/>
        </c:dLbls>
        <c:gapWidth val="150"/>
        <c:overlap val="-25"/>
        <c:axId val="105050624"/>
        <c:axId val="105336768"/>
      </c:barChart>
      <c:catAx>
        <c:axId val="105050624"/>
        <c:scaling>
          <c:orientation val="minMax"/>
        </c:scaling>
        <c:delete val="0"/>
        <c:axPos val="l"/>
        <c:numFmt formatCode="General" sourceLinked="1"/>
        <c:majorTickMark val="none"/>
        <c:minorTickMark val="none"/>
        <c:tickLblPos val="nextTo"/>
        <c:txPr>
          <a:bodyPr/>
          <a:lstStyle/>
          <a:p>
            <a:pPr>
              <a:defRPr>
                <a:solidFill>
                  <a:schemeClr val="accent6">
                    <a:lumMod val="75000"/>
                  </a:schemeClr>
                </a:solidFill>
              </a:defRPr>
            </a:pPr>
            <a:endParaRPr lang="ru-RU"/>
          </a:p>
        </c:txPr>
        <c:crossAx val="105336768"/>
        <c:crossesAt val="0"/>
        <c:auto val="1"/>
        <c:lblAlgn val="ctr"/>
        <c:lblOffset val="100"/>
        <c:noMultiLvlLbl val="0"/>
      </c:catAx>
      <c:valAx>
        <c:axId val="105336768"/>
        <c:scaling>
          <c:orientation val="minMax"/>
        </c:scaling>
        <c:delete val="1"/>
        <c:axPos val="b"/>
        <c:numFmt formatCode="#,##0.0" sourceLinked="1"/>
        <c:majorTickMark val="out"/>
        <c:minorTickMark val="none"/>
        <c:tickLblPos val="nextTo"/>
        <c:crossAx val="105050624"/>
        <c:crosses val="autoZero"/>
        <c:crossBetween val="between"/>
      </c:valAx>
    </c:plotArea>
    <c:legend>
      <c:legendPos val="r"/>
      <c:layout>
        <c:manualLayout>
          <c:xMode val="edge"/>
          <c:yMode val="edge"/>
          <c:x val="4.3043911336455798E-2"/>
          <c:y val="0.96721315650361472"/>
          <c:w val="0.38328668354411843"/>
          <c:h val="3.2786928987001827E-2"/>
        </c:manualLayout>
      </c:layout>
      <c:overlay val="0"/>
      <c:txPr>
        <a:bodyPr/>
        <a:lstStyle/>
        <a:p>
          <a:pPr>
            <a:defRPr>
              <a:solidFill>
                <a:schemeClr val="accent6">
                  <a:lumMod val="75000"/>
                </a:schemeClr>
              </a:solidFill>
            </a:defRPr>
          </a:pPr>
          <a:endParaRPr lang="ru-RU"/>
        </a:p>
      </c:txPr>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ru-RU" sz="1800" b="1" kern="1200" cap="all" baseline="0" dirty="0">
                <a:solidFill>
                  <a:schemeClr val="accent6">
                    <a:lumMod val="75000"/>
                  </a:schemeClr>
                </a:solidFill>
                <a:latin typeface="+mj-lt"/>
                <a:ea typeface="+mj-ea"/>
                <a:cs typeface="+mj-cs"/>
              </a:rPr>
              <a:t>Поступление</a:t>
            </a:r>
            <a:r>
              <a:rPr lang="ru-RU" sz="1800" dirty="0"/>
              <a:t> </a:t>
            </a:r>
            <a:r>
              <a:rPr lang="ru-RU" sz="1800" b="1" i="0" u="none" strike="noStrike" kern="1200" cap="all" baseline="0" dirty="0">
                <a:solidFill>
                  <a:schemeClr val="accent6">
                    <a:lumMod val="75000"/>
                  </a:schemeClr>
                </a:solidFill>
                <a:latin typeface="+mj-lt"/>
                <a:ea typeface="+mj-ea"/>
                <a:cs typeface="+mj-cs"/>
              </a:rPr>
              <a:t>НДФЛ                                              в бюджет Павловского муниципального района,                       тыс. рублей </a:t>
            </a:r>
            <a:endParaRPr lang="en-US" sz="1800" b="1" i="0" u="none" strike="noStrike" kern="1200" cap="all" baseline="0" dirty="0">
              <a:solidFill>
                <a:schemeClr val="accent6">
                  <a:lumMod val="75000"/>
                </a:schemeClr>
              </a:solidFill>
              <a:latin typeface="+mj-lt"/>
              <a:ea typeface="+mj-ea"/>
              <a:cs typeface="+mj-cs"/>
            </a:endParaRPr>
          </a:p>
        </c:rich>
      </c:tx>
      <c:layout>
        <c:manualLayout>
          <c:xMode val="edge"/>
          <c:yMode val="edge"/>
          <c:x val="0.14822842899354563"/>
          <c:y val="4.3956043956043959E-2"/>
        </c:manualLayout>
      </c:layout>
      <c:overlay val="0"/>
      <c:spPr>
        <a:solidFill>
          <a:schemeClr val="bg2">
            <a:lumMod val="90000"/>
          </a:schemeClr>
        </a:solidFill>
      </c:spPr>
    </c:title>
    <c:autoTitleDeleted val="0"/>
    <c:plotArea>
      <c:layout>
        <c:manualLayout>
          <c:layoutTarget val="inner"/>
          <c:xMode val="edge"/>
          <c:yMode val="edge"/>
          <c:x val="0.10848528367916274"/>
          <c:y val="0.3475470400358911"/>
          <c:w val="0.95629717918156532"/>
          <c:h val="0.55438760337640147"/>
        </c:manualLayout>
      </c:layout>
      <c:lineChart>
        <c:grouping val="standard"/>
        <c:varyColors val="0"/>
        <c:ser>
          <c:idx val="0"/>
          <c:order val="0"/>
          <c:tx>
            <c:strRef>
              <c:f>'Доходы (3)'!$A$7</c:f>
              <c:strCache>
                <c:ptCount val="1"/>
                <c:pt idx="0">
                  <c:v>НДФЛ</c:v>
                </c:pt>
              </c:strCache>
            </c:strRef>
          </c:tx>
          <c:marker>
            <c:symbol val="none"/>
          </c:marker>
          <c:dPt>
            <c:idx val="0"/>
            <c:bubble3D val="0"/>
            <c:extLst xmlns:c16r2="http://schemas.microsoft.com/office/drawing/2015/06/chart">
              <c:ext xmlns:c16="http://schemas.microsoft.com/office/drawing/2014/chart" uri="{C3380CC4-5D6E-409C-BE32-E72D297353CC}">
                <c16:uniqueId val="{00000000-9596-4784-A5F5-CBA29443A0B2}"/>
              </c:ext>
            </c:extLst>
          </c:dPt>
          <c:dPt>
            <c:idx val="1"/>
            <c:bubble3D val="0"/>
            <c:extLst xmlns:c16r2="http://schemas.microsoft.com/office/drawing/2015/06/chart">
              <c:ext xmlns:c16="http://schemas.microsoft.com/office/drawing/2014/chart" uri="{C3380CC4-5D6E-409C-BE32-E72D297353CC}">
                <c16:uniqueId val="{00000001-9596-4784-A5F5-CBA29443A0B2}"/>
              </c:ext>
            </c:extLst>
          </c:dPt>
          <c:dPt>
            <c:idx val="2"/>
            <c:bubble3D val="0"/>
            <c:extLst xmlns:c16r2="http://schemas.microsoft.com/office/drawing/2015/06/chart">
              <c:ext xmlns:c16="http://schemas.microsoft.com/office/drawing/2014/chart" uri="{C3380CC4-5D6E-409C-BE32-E72D297353CC}">
                <c16:uniqueId val="{00000002-9596-4784-A5F5-CBA29443A0B2}"/>
              </c:ext>
            </c:extLst>
          </c:dPt>
          <c:dLbls>
            <c:dLbl>
              <c:idx val="0"/>
              <c:layout>
                <c:manualLayout>
                  <c:x val="-6.5199674001629987E-2"/>
                  <c:y val="-8.5287846481876331E-2"/>
                </c:manualLayout>
              </c:layout>
              <c:tx>
                <c:rich>
                  <a:bodyPr/>
                  <a:lstStyle/>
                  <a:p>
                    <a:pPr>
                      <a:defRPr>
                        <a:solidFill>
                          <a:schemeClr val="accent6">
                            <a:lumMod val="75000"/>
                          </a:schemeClr>
                        </a:solidFill>
                      </a:defRPr>
                    </a:pPr>
                    <a:r>
                      <a:rPr lang="en-US">
                        <a:solidFill>
                          <a:schemeClr val="accent6">
                            <a:lumMod val="75000"/>
                          </a:schemeClr>
                        </a:solidFill>
                      </a:rPr>
                      <a:t>212 096,7</a:t>
                    </a:r>
                    <a:endParaRPr lang="en-US"/>
                  </a:p>
                </c:rich>
              </c:tx>
              <c:spPr/>
              <c:dLblPos val="r"/>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0-9596-4784-A5F5-CBA29443A0B2}"/>
                </c:ext>
                <c:ext xmlns:c15="http://schemas.microsoft.com/office/drawing/2012/chart" uri="{CE6537A1-D6FC-4f65-9D91-7224C49458BB}">
                  <c15:layout/>
                </c:ext>
              </c:extLst>
            </c:dLbl>
            <c:dLbl>
              <c:idx val="1"/>
              <c:layout>
                <c:manualLayout>
                  <c:x val="-2.6723121873916705E-2"/>
                  <c:y val="-5.430611161227742E-2"/>
                </c:manualLayout>
              </c:layout>
              <c:spPr/>
              <c:txPr>
                <a:bodyPr/>
                <a:lstStyle/>
                <a:p>
                  <a:pPr>
                    <a:defRPr>
                      <a:solidFill>
                        <a:schemeClr val="accent6">
                          <a:lumMod val="75000"/>
                        </a:schemeClr>
                      </a:solidFill>
                    </a:defRPr>
                  </a:pPr>
                  <a:endParaRPr lang="ru-RU"/>
                </a:p>
              </c:txPr>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9596-4784-A5F5-CBA29443A0B2}"/>
                </c:ext>
                <c:ext xmlns:c15="http://schemas.microsoft.com/office/drawing/2012/chart" uri="{CE6537A1-D6FC-4f65-9D91-7224C49458BB}">
                  <c15:layout/>
                </c:ext>
              </c:extLst>
            </c:dLbl>
            <c:dLbl>
              <c:idx val="2"/>
              <c:layout>
                <c:manualLayout>
                  <c:x val="-5.7049714751426166E-2"/>
                  <c:y val="-5.3304904051172705E-2"/>
                </c:manualLayout>
              </c:layout>
              <c:spPr/>
              <c:txPr>
                <a:bodyPr/>
                <a:lstStyle/>
                <a:p>
                  <a:pPr>
                    <a:defRPr>
                      <a:solidFill>
                        <a:schemeClr val="accent6">
                          <a:lumMod val="75000"/>
                        </a:schemeClr>
                      </a:solidFill>
                    </a:defRPr>
                  </a:pPr>
                  <a:endParaRPr lang="ru-RU"/>
                </a:p>
              </c:txPr>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9596-4784-A5F5-CBA29443A0B2}"/>
                </c:ext>
                <c:ext xmlns:c15="http://schemas.microsoft.com/office/drawing/2012/chart" uri="{CE6537A1-D6FC-4f65-9D91-7224C49458BB}">
                  <c15:layout/>
                </c:ext>
              </c:extLst>
            </c:dLbl>
            <c:dLbl>
              <c:idx val="3"/>
              <c:layout>
                <c:manualLayout>
                  <c:x val="-5.6872843724723246E-2"/>
                  <c:y val="-5.8342509595293621E-2"/>
                </c:manualLayout>
              </c:layout>
              <c:spPr/>
              <c:txPr>
                <a:bodyPr/>
                <a:lstStyle/>
                <a:p>
                  <a:pPr>
                    <a:defRPr>
                      <a:solidFill>
                        <a:schemeClr val="accent6">
                          <a:lumMod val="75000"/>
                        </a:schemeClr>
                      </a:solidFill>
                    </a:defRPr>
                  </a:pPr>
                  <a:endParaRPr lang="ru-RU"/>
                </a:p>
              </c:txPr>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9596-4784-A5F5-CBA29443A0B2}"/>
                </c:ext>
                <c:ext xmlns:c15="http://schemas.microsoft.com/office/drawing/2012/chart" uri="{CE6537A1-D6FC-4f65-9D91-7224C49458BB}">
                  <c15:layout/>
                </c:ext>
              </c:extLst>
            </c:dLbl>
            <c:spPr>
              <a:noFill/>
              <a:ln>
                <a:noFill/>
              </a:ln>
              <a:effectLst/>
            </c:spPr>
            <c:txPr>
              <a:bodyPr/>
              <a:lstStyle/>
              <a:p>
                <a:pPr>
                  <a:defRPr>
                    <a:solidFill>
                      <a:schemeClr val="accent6">
                        <a:lumMod val="75000"/>
                      </a:schemeClr>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'Доходы (3)'!$B$6:$E$6</c:f>
              <c:numCache>
                <c:formatCode>General</c:formatCode>
                <c:ptCount val="4"/>
                <c:pt idx="0">
                  <c:v>2018</c:v>
                </c:pt>
                <c:pt idx="1">
                  <c:v>2019</c:v>
                </c:pt>
                <c:pt idx="2">
                  <c:v>2020</c:v>
                </c:pt>
                <c:pt idx="3">
                  <c:v>2021</c:v>
                </c:pt>
              </c:numCache>
            </c:numRef>
          </c:cat>
          <c:val>
            <c:numRef>
              <c:f>'Доходы (3)'!$B$7:$E$7</c:f>
              <c:numCache>
                <c:formatCode>#,##0.0</c:formatCode>
                <c:ptCount val="4"/>
                <c:pt idx="0">
                  <c:v>273942.40000000002</c:v>
                </c:pt>
                <c:pt idx="1">
                  <c:v>349173.1</c:v>
                </c:pt>
                <c:pt idx="2">
                  <c:v>328594.5</c:v>
                </c:pt>
                <c:pt idx="3">
                  <c:v>331768.8</c:v>
                </c:pt>
              </c:numCache>
            </c:numRef>
          </c:val>
          <c:smooth val="0"/>
          <c:extLst xmlns:c16r2="http://schemas.microsoft.com/office/drawing/2015/06/chart">
            <c:ext xmlns:c16="http://schemas.microsoft.com/office/drawing/2014/chart" uri="{C3380CC4-5D6E-409C-BE32-E72D297353CC}">
              <c16:uniqueId val="{00000004-9596-4784-A5F5-CBA29443A0B2}"/>
            </c:ext>
          </c:extLst>
        </c:ser>
        <c:dLbls>
          <c:showLegendKey val="0"/>
          <c:showVal val="0"/>
          <c:showCatName val="0"/>
          <c:showSerName val="0"/>
          <c:showPercent val="0"/>
          <c:showBubbleSize val="0"/>
        </c:dLbls>
        <c:marker val="1"/>
        <c:smooth val="0"/>
        <c:axId val="105052672"/>
        <c:axId val="105339648"/>
      </c:lineChart>
      <c:dateAx>
        <c:axId val="105052672"/>
        <c:scaling>
          <c:orientation val="minMax"/>
        </c:scaling>
        <c:delete val="0"/>
        <c:axPos val="b"/>
        <c:numFmt formatCode="General" sourceLinked="0"/>
        <c:majorTickMark val="out"/>
        <c:minorTickMark val="none"/>
        <c:tickLblPos val="nextTo"/>
        <c:txPr>
          <a:bodyPr/>
          <a:lstStyle/>
          <a:p>
            <a:pPr>
              <a:defRPr>
                <a:solidFill>
                  <a:schemeClr val="accent6">
                    <a:lumMod val="75000"/>
                  </a:schemeClr>
                </a:solidFill>
              </a:defRPr>
            </a:pPr>
            <a:endParaRPr lang="ru-RU"/>
          </a:p>
        </c:txPr>
        <c:crossAx val="105339648"/>
        <c:crosses val="autoZero"/>
        <c:auto val="0"/>
        <c:lblOffset val="100"/>
        <c:baseTimeUnit val="days"/>
        <c:majorUnit val="1"/>
      </c:dateAx>
      <c:valAx>
        <c:axId val="105339648"/>
        <c:scaling>
          <c:orientation val="minMax"/>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9600000" scaled="0"/>
              </a:gradFill>
            </a:ln>
          </c:spPr>
        </c:majorGridlines>
        <c:numFmt formatCode="#,##0.0" sourceLinked="1"/>
        <c:majorTickMark val="out"/>
        <c:minorTickMark val="none"/>
        <c:tickLblPos val="nextTo"/>
        <c:txPr>
          <a:bodyPr/>
          <a:lstStyle/>
          <a:p>
            <a:pPr>
              <a:defRPr>
                <a:solidFill>
                  <a:schemeClr val="accent6">
                    <a:lumMod val="75000"/>
                  </a:schemeClr>
                </a:solidFill>
              </a:defRPr>
            </a:pPr>
            <a:endParaRPr lang="ru-RU"/>
          </a:p>
        </c:txPr>
        <c:crossAx val="105052672"/>
        <c:crosses val="autoZero"/>
        <c:crossBetween val="between"/>
      </c:valAx>
      <c:spPr>
        <a:solidFill>
          <a:schemeClr val="bg2">
            <a:lumMod val="90000"/>
          </a:schemeClr>
        </a:solidFill>
      </c:spPr>
    </c:plotArea>
    <c:plotVisOnly val="1"/>
    <c:dispBlanksAs val="zero"/>
    <c:showDLblsOverMax val="0"/>
  </c:chart>
  <c:spPr>
    <a:solidFill>
      <a:schemeClr val="bg2">
        <a:lumMod val="90000"/>
      </a:schemeClr>
    </a:solidFill>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a:pPr>
            <a:r>
              <a:rPr lang="ru-RU" sz="1400" dirty="0"/>
              <a:t>Структура расходов Павловского муниципального района</a:t>
            </a:r>
            <a:r>
              <a:rPr lang="en-US" sz="1400" dirty="0"/>
              <a:t> </a:t>
            </a:r>
            <a:r>
              <a:rPr lang="ru-RU" sz="1400" dirty="0"/>
              <a:t> за 2021 год</a:t>
            </a:r>
          </a:p>
        </c:rich>
      </c:tx>
      <c:layout>
        <c:manualLayout>
          <c:xMode val="edge"/>
          <c:yMode val="edge"/>
          <c:x val="0.13780053245112686"/>
          <c:y val="5.6624333660892472E-3"/>
        </c:manualLayout>
      </c:layout>
      <c:overlay val="1"/>
    </c:title>
    <c:autoTitleDeleted val="0"/>
    <c:view3D>
      <c:rotX val="30"/>
      <c:rotY val="151"/>
      <c:rAngAx val="0"/>
      <c:perspective val="30"/>
    </c:view3D>
    <c:floor>
      <c:thickness val="0"/>
    </c:floor>
    <c:sideWall>
      <c:thickness val="0"/>
    </c:sideWall>
    <c:backWall>
      <c:thickness val="0"/>
    </c:backWall>
    <c:plotArea>
      <c:layout>
        <c:manualLayout>
          <c:layoutTarget val="inner"/>
          <c:xMode val="edge"/>
          <c:yMode val="edge"/>
          <c:x val="0.10270478624726882"/>
          <c:y val="7.180804843304843E-2"/>
          <c:w val="0.68903536655211917"/>
          <c:h val="0.67560202991452978"/>
        </c:manualLayout>
      </c:layout>
      <c:pie3DChart>
        <c:varyColors val="1"/>
        <c:ser>
          <c:idx val="0"/>
          <c:order val="0"/>
          <c:explosion val="25"/>
          <c:dPt>
            <c:idx val="0"/>
            <c:bubble3D val="0"/>
            <c:extLst xmlns:c16r2="http://schemas.microsoft.com/office/drawing/2015/06/chart">
              <c:ext xmlns:c16="http://schemas.microsoft.com/office/drawing/2014/chart" uri="{C3380CC4-5D6E-409C-BE32-E72D297353CC}">
                <c16:uniqueId val="{00000000-B4D7-485F-B32B-0D8AF1BE13A4}"/>
              </c:ext>
            </c:extLst>
          </c:dPt>
          <c:dPt>
            <c:idx val="1"/>
            <c:bubble3D val="0"/>
            <c:extLst xmlns:c16r2="http://schemas.microsoft.com/office/drawing/2015/06/chart">
              <c:ext xmlns:c16="http://schemas.microsoft.com/office/drawing/2014/chart" uri="{C3380CC4-5D6E-409C-BE32-E72D297353CC}">
                <c16:uniqueId val="{00000001-B4D7-485F-B32B-0D8AF1BE13A4}"/>
              </c:ext>
            </c:extLst>
          </c:dPt>
          <c:dPt>
            <c:idx val="2"/>
            <c:bubble3D val="0"/>
            <c:extLst xmlns:c16r2="http://schemas.microsoft.com/office/drawing/2015/06/chart">
              <c:ext xmlns:c16="http://schemas.microsoft.com/office/drawing/2014/chart" uri="{C3380CC4-5D6E-409C-BE32-E72D297353CC}">
                <c16:uniqueId val="{00000002-B4D7-485F-B32B-0D8AF1BE13A4}"/>
              </c:ext>
            </c:extLst>
          </c:dPt>
          <c:dPt>
            <c:idx val="3"/>
            <c:bubble3D val="0"/>
            <c:extLst xmlns:c16r2="http://schemas.microsoft.com/office/drawing/2015/06/chart">
              <c:ext xmlns:c16="http://schemas.microsoft.com/office/drawing/2014/chart" uri="{C3380CC4-5D6E-409C-BE32-E72D297353CC}">
                <c16:uniqueId val="{00000003-B4D7-485F-B32B-0D8AF1BE13A4}"/>
              </c:ext>
            </c:extLst>
          </c:dPt>
          <c:dPt>
            <c:idx val="4"/>
            <c:bubble3D val="0"/>
            <c:extLst xmlns:c16r2="http://schemas.microsoft.com/office/drawing/2015/06/chart">
              <c:ext xmlns:c16="http://schemas.microsoft.com/office/drawing/2014/chart" uri="{C3380CC4-5D6E-409C-BE32-E72D297353CC}">
                <c16:uniqueId val="{00000004-B4D7-485F-B32B-0D8AF1BE13A4}"/>
              </c:ext>
            </c:extLst>
          </c:dPt>
          <c:dPt>
            <c:idx val="5"/>
            <c:bubble3D val="0"/>
            <c:extLst xmlns:c16r2="http://schemas.microsoft.com/office/drawing/2015/06/chart">
              <c:ext xmlns:c16="http://schemas.microsoft.com/office/drawing/2014/chart" uri="{C3380CC4-5D6E-409C-BE32-E72D297353CC}">
                <c16:uniqueId val="{00000005-B4D7-485F-B32B-0D8AF1BE13A4}"/>
              </c:ext>
            </c:extLst>
          </c:dPt>
          <c:dPt>
            <c:idx val="6"/>
            <c:bubble3D val="0"/>
            <c:extLst xmlns:c16r2="http://schemas.microsoft.com/office/drawing/2015/06/chart">
              <c:ext xmlns:c16="http://schemas.microsoft.com/office/drawing/2014/chart" uri="{C3380CC4-5D6E-409C-BE32-E72D297353CC}">
                <c16:uniqueId val="{00000006-B4D7-485F-B32B-0D8AF1BE13A4}"/>
              </c:ext>
            </c:extLst>
          </c:dPt>
          <c:dPt>
            <c:idx val="7"/>
            <c:bubble3D val="0"/>
            <c:extLst xmlns:c16r2="http://schemas.microsoft.com/office/drawing/2015/06/chart">
              <c:ext xmlns:c16="http://schemas.microsoft.com/office/drawing/2014/chart" uri="{C3380CC4-5D6E-409C-BE32-E72D297353CC}">
                <c16:uniqueId val="{00000007-B4D7-485F-B32B-0D8AF1BE13A4}"/>
              </c:ext>
            </c:extLst>
          </c:dPt>
          <c:dPt>
            <c:idx val="8"/>
            <c:bubble3D val="0"/>
            <c:extLst xmlns:c16r2="http://schemas.microsoft.com/office/drawing/2015/06/chart">
              <c:ext xmlns:c16="http://schemas.microsoft.com/office/drawing/2014/chart" uri="{C3380CC4-5D6E-409C-BE32-E72D297353CC}">
                <c16:uniqueId val="{00000008-B4D7-485F-B32B-0D8AF1BE13A4}"/>
              </c:ext>
            </c:extLst>
          </c:dPt>
          <c:dPt>
            <c:idx val="9"/>
            <c:bubble3D val="0"/>
            <c:extLst xmlns:c16r2="http://schemas.microsoft.com/office/drawing/2015/06/chart">
              <c:ext xmlns:c16="http://schemas.microsoft.com/office/drawing/2014/chart" uri="{C3380CC4-5D6E-409C-BE32-E72D297353CC}">
                <c16:uniqueId val="{00000009-B4D7-485F-B32B-0D8AF1BE13A4}"/>
              </c:ext>
            </c:extLst>
          </c:dPt>
          <c:dLbls>
            <c:dLbl>
              <c:idx val="0"/>
              <c:layout>
                <c:manualLayout>
                  <c:x val="-0.16135171084351027"/>
                  <c:y val="0.20692182395418557"/>
                </c:manualLayout>
              </c:layout>
              <c:tx>
                <c:rich>
                  <a:bodyPr/>
                  <a:lstStyle/>
                  <a:p>
                    <a:r>
                      <a:rPr lang="ru-RU" sz="1050"/>
                      <a:t>Общегосударственные вопросы
137 940,1</a:t>
                    </a:r>
                  </a:p>
                  <a:p>
                    <a:r>
                      <a:rPr lang="ru-RU" sz="1050"/>
                      <a:t>8,3%</a:t>
                    </a:r>
                    <a:endParaRPr lang="ru-RU"/>
                  </a:p>
                </c:rich>
              </c:tx>
              <c:dLblPos val="bestFit"/>
              <c:showLegendKey val="1"/>
              <c:showVal val="0"/>
              <c:showCatName val="0"/>
              <c:showSerName val="0"/>
              <c:showPercent val="0"/>
              <c:showBubbleSize val="0"/>
              <c:extLst xmlns:c16r2="http://schemas.microsoft.com/office/drawing/2015/06/chart">
                <c:ext xmlns:c16="http://schemas.microsoft.com/office/drawing/2014/chart" uri="{C3380CC4-5D6E-409C-BE32-E72D297353CC}">
                  <c16:uniqueId val="{00000000-B4D7-485F-B32B-0D8AF1BE13A4}"/>
                </c:ext>
                <c:ext xmlns:c15="http://schemas.microsoft.com/office/drawing/2012/chart" uri="{CE6537A1-D6FC-4f65-9D91-7224C49458BB}"/>
              </c:extLst>
            </c:dLbl>
            <c:dLbl>
              <c:idx val="1"/>
              <c:layout>
                <c:manualLayout>
                  <c:x val="-0.16657747755210203"/>
                  <c:y val="0.14841163160503484"/>
                </c:manualLayout>
              </c:layout>
              <c:tx>
                <c:rich>
                  <a:bodyPr/>
                  <a:lstStyle/>
                  <a:p>
                    <a:r>
                      <a:rPr lang="ru-RU" sz="1050"/>
                      <a:t>Национальная безопасность и правоохранительная деятельность
3 951,6</a:t>
                    </a:r>
                  </a:p>
                  <a:p>
                    <a:r>
                      <a:rPr lang="ru-RU" sz="1050"/>
                      <a:t>0,2%</a:t>
                    </a:r>
                    <a:endParaRPr lang="ru-RU"/>
                  </a:p>
                </c:rich>
              </c:tx>
              <c:dLblPos val="bestFit"/>
              <c:showLegendKey val="1"/>
              <c:showVal val="0"/>
              <c:showCatName val="0"/>
              <c:showSerName val="0"/>
              <c:showPercent val="0"/>
              <c:showBubbleSize val="0"/>
              <c:extLst xmlns:c16r2="http://schemas.microsoft.com/office/drawing/2015/06/chart">
                <c:ext xmlns:c16="http://schemas.microsoft.com/office/drawing/2014/chart" uri="{C3380CC4-5D6E-409C-BE32-E72D297353CC}">
                  <c16:uniqueId val="{00000001-B4D7-485F-B32B-0D8AF1BE13A4}"/>
                </c:ext>
                <c:ext xmlns:c15="http://schemas.microsoft.com/office/drawing/2012/chart" uri="{CE6537A1-D6FC-4f65-9D91-7224C49458BB}"/>
              </c:extLst>
            </c:dLbl>
            <c:dLbl>
              <c:idx val="2"/>
              <c:layout>
                <c:manualLayout>
                  <c:x val="-0.15860136332523506"/>
                  <c:y val="7.7632248102581305E-2"/>
                </c:manualLayout>
              </c:layout>
              <c:tx>
                <c:rich>
                  <a:bodyPr/>
                  <a:lstStyle/>
                  <a:p>
                    <a:r>
                      <a:rPr lang="ru-RU" sz="1050"/>
                      <a:t>Национальная экономика
135 336,6</a:t>
                    </a:r>
                  </a:p>
                  <a:p>
                    <a:r>
                      <a:rPr lang="ru-RU" sz="1050"/>
                      <a:t>8,1%</a:t>
                    </a:r>
                    <a:endParaRPr lang="ru-RU"/>
                  </a:p>
                </c:rich>
              </c:tx>
              <c:dLblPos val="bestFit"/>
              <c:showLegendKey val="1"/>
              <c:showVal val="0"/>
              <c:showCatName val="0"/>
              <c:showSerName val="0"/>
              <c:showPercent val="0"/>
              <c:showBubbleSize val="0"/>
              <c:extLst xmlns:c16r2="http://schemas.microsoft.com/office/drawing/2015/06/chart">
                <c:ext xmlns:c16="http://schemas.microsoft.com/office/drawing/2014/chart" uri="{C3380CC4-5D6E-409C-BE32-E72D297353CC}">
                  <c16:uniqueId val="{00000002-B4D7-485F-B32B-0D8AF1BE13A4}"/>
                </c:ext>
                <c:ext xmlns:c15="http://schemas.microsoft.com/office/drawing/2012/chart" uri="{CE6537A1-D6FC-4f65-9D91-7224C49458BB}"/>
              </c:extLst>
            </c:dLbl>
            <c:dLbl>
              <c:idx val="3"/>
              <c:layout>
                <c:manualLayout>
                  <c:x val="-2.860038870852484E-2"/>
                  <c:y val="-7.3573735583087968E-2"/>
                </c:manualLayout>
              </c:layout>
              <c:tx>
                <c:rich>
                  <a:bodyPr/>
                  <a:lstStyle/>
                  <a:p>
                    <a:r>
                      <a:rPr lang="ru-RU" sz="1050"/>
                      <a:t>Жилищно-коммунальное хозяйство
96 374,3  </a:t>
                    </a:r>
                  </a:p>
                  <a:p>
                    <a:r>
                      <a:rPr lang="ru-RU" sz="1050"/>
                      <a:t> 5,8%</a:t>
                    </a:r>
                    <a:endParaRPr lang="ru-RU"/>
                  </a:p>
                </c:rich>
              </c:tx>
              <c:dLblPos val="bestFit"/>
              <c:showLegendKey val="1"/>
              <c:showVal val="0"/>
              <c:showCatName val="0"/>
              <c:showSerName val="0"/>
              <c:showPercent val="0"/>
              <c:showBubbleSize val="0"/>
              <c:extLst xmlns:c16r2="http://schemas.microsoft.com/office/drawing/2015/06/chart">
                <c:ext xmlns:c16="http://schemas.microsoft.com/office/drawing/2014/chart" uri="{C3380CC4-5D6E-409C-BE32-E72D297353CC}">
                  <c16:uniqueId val="{00000003-B4D7-485F-B32B-0D8AF1BE13A4}"/>
                </c:ext>
                <c:ext xmlns:c15="http://schemas.microsoft.com/office/drawing/2012/chart" uri="{CE6537A1-D6FC-4f65-9D91-7224C49458BB}"/>
              </c:extLst>
            </c:dLbl>
            <c:dLbl>
              <c:idx val="4"/>
              <c:layout>
                <c:manualLayout>
                  <c:x val="-0.1701212150129314"/>
                  <c:y val="4.0675193611332719E-2"/>
                </c:manualLayout>
              </c:layout>
              <c:tx>
                <c:rich>
                  <a:bodyPr/>
                  <a:lstStyle/>
                  <a:p>
                    <a:r>
                      <a:rPr lang="ru-RU" sz="1050"/>
                      <a:t>Образование
982 836,3</a:t>
                    </a:r>
                  </a:p>
                  <a:p>
                    <a:r>
                      <a:rPr lang="ru-RU" sz="1050"/>
                      <a:t>59,1%</a:t>
                    </a:r>
                    <a:endParaRPr lang="ru-RU"/>
                  </a:p>
                </c:rich>
              </c:tx>
              <c:dLblPos val="bestFit"/>
              <c:showLegendKey val="1"/>
              <c:showVal val="0"/>
              <c:showCatName val="0"/>
              <c:showSerName val="0"/>
              <c:showPercent val="0"/>
              <c:showBubbleSize val="0"/>
              <c:extLst xmlns:c16r2="http://schemas.microsoft.com/office/drawing/2015/06/chart">
                <c:ext xmlns:c16="http://schemas.microsoft.com/office/drawing/2014/chart" uri="{C3380CC4-5D6E-409C-BE32-E72D297353CC}">
                  <c16:uniqueId val="{00000004-B4D7-485F-B32B-0D8AF1BE13A4}"/>
                </c:ext>
                <c:ext xmlns:c15="http://schemas.microsoft.com/office/drawing/2012/chart" uri="{CE6537A1-D6FC-4f65-9D91-7224C49458BB}"/>
              </c:extLst>
            </c:dLbl>
            <c:dLbl>
              <c:idx val="5"/>
              <c:layout>
                <c:manualLayout>
                  <c:x val="8.5208270624546698E-3"/>
                  <c:y val="-0.26573051771569028"/>
                </c:manualLayout>
              </c:layout>
              <c:tx>
                <c:rich>
                  <a:bodyPr/>
                  <a:lstStyle/>
                  <a:p>
                    <a:r>
                      <a:rPr lang="ru-RU" sz="1050"/>
                      <a:t>Культура, кинематография
119 265,1</a:t>
                    </a:r>
                  </a:p>
                  <a:p>
                    <a:r>
                      <a:rPr lang="ru-RU" sz="1050"/>
                      <a:t>7,2%</a:t>
                    </a:r>
                    <a:endParaRPr lang="ru-RU"/>
                  </a:p>
                </c:rich>
              </c:tx>
              <c:dLblPos val="bestFit"/>
              <c:showLegendKey val="1"/>
              <c:showVal val="0"/>
              <c:showCatName val="0"/>
              <c:showSerName val="0"/>
              <c:showPercent val="0"/>
              <c:showBubbleSize val="0"/>
              <c:extLst xmlns:c16r2="http://schemas.microsoft.com/office/drawing/2015/06/chart">
                <c:ext xmlns:c16="http://schemas.microsoft.com/office/drawing/2014/chart" uri="{C3380CC4-5D6E-409C-BE32-E72D297353CC}">
                  <c16:uniqueId val="{00000005-B4D7-485F-B32B-0D8AF1BE13A4}"/>
                </c:ext>
                <c:ext xmlns:c15="http://schemas.microsoft.com/office/drawing/2012/chart" uri="{CE6537A1-D6FC-4f65-9D91-7224C49458BB}"/>
              </c:extLst>
            </c:dLbl>
            <c:dLbl>
              <c:idx val="6"/>
              <c:layout>
                <c:manualLayout>
                  <c:x val="7.6903306642818262E-2"/>
                  <c:y val="-0.173158688510091"/>
                </c:manualLayout>
              </c:layout>
              <c:tx>
                <c:rich>
                  <a:bodyPr/>
                  <a:lstStyle/>
                  <a:p>
                    <a:r>
                      <a:rPr lang="ru-RU" sz="1050"/>
                      <a:t>Социальная политика
39 216,6</a:t>
                    </a:r>
                  </a:p>
                  <a:p>
                    <a:r>
                      <a:rPr lang="ru-RU" sz="1050"/>
                      <a:t>2,4%</a:t>
                    </a:r>
                    <a:endParaRPr lang="ru-RU"/>
                  </a:p>
                </c:rich>
              </c:tx>
              <c:dLblPos val="bestFit"/>
              <c:showLegendKey val="1"/>
              <c:showVal val="0"/>
              <c:showCatName val="0"/>
              <c:showSerName val="0"/>
              <c:showPercent val="0"/>
              <c:showBubbleSize val="0"/>
              <c:extLst xmlns:c16r2="http://schemas.microsoft.com/office/drawing/2015/06/chart">
                <c:ext xmlns:c16="http://schemas.microsoft.com/office/drawing/2014/chart" uri="{C3380CC4-5D6E-409C-BE32-E72D297353CC}">
                  <c16:uniqueId val="{00000006-B4D7-485F-B32B-0D8AF1BE13A4}"/>
                </c:ext>
                <c:ext xmlns:c15="http://schemas.microsoft.com/office/drawing/2012/chart" uri="{CE6537A1-D6FC-4f65-9D91-7224C49458BB}"/>
              </c:extLst>
            </c:dLbl>
            <c:dLbl>
              <c:idx val="7"/>
              <c:layout>
                <c:manualLayout>
                  <c:x val="3.8902713152376096E-2"/>
                  <c:y val="-1.2307425130502238E-2"/>
                </c:manualLayout>
              </c:layout>
              <c:tx>
                <c:rich>
                  <a:bodyPr/>
                  <a:lstStyle/>
                  <a:p>
                    <a:r>
                      <a:rPr lang="ru-RU" sz="1050"/>
                      <a:t>Физическая культура и спорт
34 455,6</a:t>
                    </a:r>
                  </a:p>
                  <a:p>
                    <a:r>
                      <a:rPr lang="ru-RU" sz="1050"/>
                      <a:t>2,1%</a:t>
                    </a:r>
                    <a:endParaRPr lang="ru-RU"/>
                  </a:p>
                </c:rich>
              </c:tx>
              <c:dLblPos val="bestFit"/>
              <c:showLegendKey val="1"/>
              <c:showVal val="0"/>
              <c:showCatName val="0"/>
              <c:showSerName val="0"/>
              <c:showPercent val="0"/>
              <c:showBubbleSize val="0"/>
              <c:extLst xmlns:c16r2="http://schemas.microsoft.com/office/drawing/2015/06/chart">
                <c:ext xmlns:c16="http://schemas.microsoft.com/office/drawing/2014/chart" uri="{C3380CC4-5D6E-409C-BE32-E72D297353CC}">
                  <c16:uniqueId val="{00000007-B4D7-485F-B32B-0D8AF1BE13A4}"/>
                </c:ext>
                <c:ext xmlns:c15="http://schemas.microsoft.com/office/drawing/2012/chart" uri="{CE6537A1-D6FC-4f65-9D91-7224C49458BB}"/>
              </c:extLst>
            </c:dLbl>
            <c:dLbl>
              <c:idx val="8"/>
              <c:layout>
                <c:manualLayout>
                  <c:x val="4.8646000924451469E-2"/>
                  <c:y val="0.16907334946755281"/>
                </c:manualLayout>
              </c:layout>
              <c:tx>
                <c:rich>
                  <a:bodyPr/>
                  <a:lstStyle/>
                  <a:p>
                    <a:r>
                      <a:rPr lang="ru-RU" sz="1050"/>
                      <a:t>Обслуживание государственного (муниципального)  долга
11,1</a:t>
                    </a:r>
                  </a:p>
                  <a:p>
                    <a:r>
                      <a:rPr lang="ru-RU" sz="1050"/>
                      <a:t>0,001%</a:t>
                    </a:r>
                    <a:endParaRPr lang="ru-RU"/>
                  </a:p>
                </c:rich>
              </c:tx>
              <c:dLblPos val="bestFit"/>
              <c:showLegendKey val="1"/>
              <c:showVal val="0"/>
              <c:showCatName val="0"/>
              <c:showSerName val="0"/>
              <c:showPercent val="0"/>
              <c:showBubbleSize val="0"/>
              <c:extLst xmlns:c16r2="http://schemas.microsoft.com/office/drawing/2015/06/chart">
                <c:ext xmlns:c16="http://schemas.microsoft.com/office/drawing/2014/chart" uri="{C3380CC4-5D6E-409C-BE32-E72D297353CC}">
                  <c16:uniqueId val="{00000008-B4D7-485F-B32B-0D8AF1BE13A4}"/>
                </c:ext>
                <c:ext xmlns:c15="http://schemas.microsoft.com/office/drawing/2012/chart" uri="{CE6537A1-D6FC-4f65-9D91-7224C49458BB}"/>
              </c:extLst>
            </c:dLbl>
            <c:dLbl>
              <c:idx val="9"/>
              <c:layout>
                <c:manualLayout>
                  <c:x val="-9.3146604377958783E-2"/>
                  <c:y val="0.1923422410822703"/>
                </c:manualLayout>
              </c:layout>
              <c:tx>
                <c:rich>
                  <a:bodyPr/>
                  <a:lstStyle/>
                  <a:p>
                    <a:r>
                      <a:rPr lang="ru-RU" sz="1050"/>
                      <a:t>Межбюджетные трансферты общего характера бюджетам бюджетиной системы РФ
114 001,7</a:t>
                    </a:r>
                  </a:p>
                  <a:p>
                    <a:r>
                      <a:rPr lang="ru-RU" sz="1050"/>
                      <a:t>6,8%</a:t>
                    </a:r>
                    <a:endParaRPr lang="ru-RU"/>
                  </a:p>
                </c:rich>
              </c:tx>
              <c:dLblPos val="bestFit"/>
              <c:showLegendKey val="1"/>
              <c:showVal val="0"/>
              <c:showCatName val="0"/>
              <c:showSerName val="0"/>
              <c:showPercent val="0"/>
              <c:showBubbleSize val="0"/>
              <c:extLst xmlns:c16r2="http://schemas.microsoft.com/office/drawing/2015/06/chart">
                <c:ext xmlns:c16="http://schemas.microsoft.com/office/drawing/2014/chart" uri="{C3380CC4-5D6E-409C-BE32-E72D297353CC}">
                  <c16:uniqueId val="{00000009-B4D7-485F-B32B-0D8AF1BE13A4}"/>
                </c:ext>
                <c:ext xmlns:c15="http://schemas.microsoft.com/office/drawing/2012/chart" uri="{CE6537A1-D6FC-4f65-9D91-7224C49458BB}"/>
              </c:extLst>
            </c:dLbl>
            <c:numFmt formatCode="#,##0.0" sourceLinked="0"/>
            <c:spPr>
              <a:noFill/>
              <a:ln>
                <a:noFill/>
              </a:ln>
              <a:effectLst/>
            </c:spPr>
            <c:txPr>
              <a:bodyPr/>
              <a:lstStyle/>
              <a:p>
                <a:pPr>
                  <a:defRPr sz="1050"/>
                </a:pPr>
                <a:endParaRPr lang="ru-RU"/>
              </a:p>
            </c:txPr>
            <c:dLblPos val="outEnd"/>
            <c:showLegendKey val="1"/>
            <c:showVal val="1"/>
            <c:showCatName val="1"/>
            <c:showSerName val="0"/>
            <c:showPercent val="0"/>
            <c:showBubbleSize val="0"/>
            <c:separator>
</c:separator>
            <c:showLeaderLines val="1"/>
            <c:extLst xmlns:c16r2="http://schemas.microsoft.com/office/drawing/2015/06/chart">
              <c:ext xmlns:c15="http://schemas.microsoft.com/office/drawing/2012/chart" uri="{CE6537A1-D6FC-4f65-9D91-7224C49458BB}"/>
            </c:extLst>
          </c:dLbls>
          <c:cat>
            <c:strRef>
              <c:f>'за 2021 год'!$A$3:$A$12</c:f>
              <c:strCache>
                <c:ptCount val="10"/>
                <c:pt idx="0">
                  <c:v>Общегосударственные вопросы</c:v>
                </c:pt>
                <c:pt idx="1">
                  <c:v>Национальная безопасность и правоохранительная деятельность</c:v>
                </c:pt>
                <c:pt idx="2">
                  <c:v>Национальная экономика</c:v>
                </c:pt>
                <c:pt idx="3">
                  <c:v>Жилищно-коммунальное хозяйство</c:v>
                </c:pt>
                <c:pt idx="4">
                  <c:v>Образование</c:v>
                </c:pt>
                <c:pt idx="5">
                  <c:v>Культура, кинематография</c:v>
                </c:pt>
                <c:pt idx="6">
                  <c:v>Социальная политика</c:v>
                </c:pt>
                <c:pt idx="7">
                  <c:v>Физическая культура и спорт</c:v>
                </c:pt>
                <c:pt idx="8">
                  <c:v>Обслуживание государственного (муниципального)  долга</c:v>
                </c:pt>
                <c:pt idx="9">
                  <c:v>Межбюджетные трансферты общего характера бюджетам бюджетиной системы РФ</c:v>
                </c:pt>
              </c:strCache>
            </c:strRef>
          </c:cat>
          <c:val>
            <c:numRef>
              <c:f>'за 2021 год'!$B$3:$B$12</c:f>
              <c:numCache>
                <c:formatCode>#,##0.0</c:formatCode>
                <c:ptCount val="10"/>
                <c:pt idx="0">
                  <c:v>137940.1</c:v>
                </c:pt>
                <c:pt idx="1">
                  <c:v>3951.6000000000004</c:v>
                </c:pt>
                <c:pt idx="2">
                  <c:v>135336.6</c:v>
                </c:pt>
                <c:pt idx="3">
                  <c:v>96374.300000000017</c:v>
                </c:pt>
                <c:pt idx="4">
                  <c:v>982836.3</c:v>
                </c:pt>
                <c:pt idx="5">
                  <c:v>119265.1</c:v>
                </c:pt>
                <c:pt idx="6">
                  <c:v>39216.600000000006</c:v>
                </c:pt>
                <c:pt idx="7">
                  <c:v>34455.599999999999</c:v>
                </c:pt>
                <c:pt idx="8">
                  <c:v>11.1</c:v>
                </c:pt>
                <c:pt idx="9">
                  <c:v>114001.7</c:v>
                </c:pt>
              </c:numCache>
            </c:numRef>
          </c:val>
          <c:extLst xmlns:c16r2="http://schemas.microsoft.com/office/drawing/2015/06/chart">
            <c:ext xmlns:c16="http://schemas.microsoft.com/office/drawing/2014/chart" uri="{C3380CC4-5D6E-409C-BE32-E72D297353CC}">
              <c16:uniqueId val="{0000000A-B4D7-485F-B32B-0D8AF1BE13A4}"/>
            </c:ext>
          </c:extLst>
        </c:ser>
        <c:ser>
          <c:idx val="1"/>
          <c:order val="1"/>
          <c:tx>
            <c:v>ряд3</c:v>
          </c:tx>
          <c:explosion val="25"/>
          <c:dPt>
            <c:idx val="0"/>
            <c:bubble3D val="0"/>
            <c:extLst xmlns:c16r2="http://schemas.microsoft.com/office/drawing/2015/06/chart">
              <c:ext xmlns:c16="http://schemas.microsoft.com/office/drawing/2014/chart" uri="{C3380CC4-5D6E-409C-BE32-E72D297353CC}">
                <c16:uniqueId val="{0000000B-B4D7-485F-B32B-0D8AF1BE13A4}"/>
              </c:ext>
            </c:extLst>
          </c:dPt>
          <c:dPt>
            <c:idx val="1"/>
            <c:bubble3D val="0"/>
            <c:extLst xmlns:c16r2="http://schemas.microsoft.com/office/drawing/2015/06/chart">
              <c:ext xmlns:c16="http://schemas.microsoft.com/office/drawing/2014/chart" uri="{C3380CC4-5D6E-409C-BE32-E72D297353CC}">
                <c16:uniqueId val="{0000000C-B4D7-485F-B32B-0D8AF1BE13A4}"/>
              </c:ext>
            </c:extLst>
          </c:dPt>
          <c:dPt>
            <c:idx val="2"/>
            <c:bubble3D val="0"/>
            <c:extLst xmlns:c16r2="http://schemas.microsoft.com/office/drawing/2015/06/chart">
              <c:ext xmlns:c16="http://schemas.microsoft.com/office/drawing/2014/chart" uri="{C3380CC4-5D6E-409C-BE32-E72D297353CC}">
                <c16:uniqueId val="{0000000D-B4D7-485F-B32B-0D8AF1BE13A4}"/>
              </c:ext>
            </c:extLst>
          </c:dPt>
          <c:dPt>
            <c:idx val="3"/>
            <c:bubble3D val="0"/>
            <c:extLst xmlns:c16r2="http://schemas.microsoft.com/office/drawing/2015/06/chart">
              <c:ext xmlns:c16="http://schemas.microsoft.com/office/drawing/2014/chart" uri="{C3380CC4-5D6E-409C-BE32-E72D297353CC}">
                <c16:uniqueId val="{0000000E-B4D7-485F-B32B-0D8AF1BE13A4}"/>
              </c:ext>
            </c:extLst>
          </c:dPt>
          <c:dPt>
            <c:idx val="4"/>
            <c:bubble3D val="0"/>
            <c:extLst xmlns:c16r2="http://schemas.microsoft.com/office/drawing/2015/06/chart">
              <c:ext xmlns:c16="http://schemas.microsoft.com/office/drawing/2014/chart" uri="{C3380CC4-5D6E-409C-BE32-E72D297353CC}">
                <c16:uniqueId val="{0000000F-B4D7-485F-B32B-0D8AF1BE13A4}"/>
              </c:ext>
            </c:extLst>
          </c:dPt>
          <c:dPt>
            <c:idx val="5"/>
            <c:bubble3D val="0"/>
            <c:extLst xmlns:c16r2="http://schemas.microsoft.com/office/drawing/2015/06/chart">
              <c:ext xmlns:c16="http://schemas.microsoft.com/office/drawing/2014/chart" uri="{C3380CC4-5D6E-409C-BE32-E72D297353CC}">
                <c16:uniqueId val="{00000010-B4D7-485F-B32B-0D8AF1BE13A4}"/>
              </c:ext>
            </c:extLst>
          </c:dPt>
          <c:dPt>
            <c:idx val="6"/>
            <c:bubble3D val="0"/>
            <c:extLst xmlns:c16r2="http://schemas.microsoft.com/office/drawing/2015/06/chart">
              <c:ext xmlns:c16="http://schemas.microsoft.com/office/drawing/2014/chart" uri="{C3380CC4-5D6E-409C-BE32-E72D297353CC}">
                <c16:uniqueId val="{00000011-B4D7-485F-B32B-0D8AF1BE13A4}"/>
              </c:ext>
            </c:extLst>
          </c:dPt>
          <c:dPt>
            <c:idx val="7"/>
            <c:bubble3D val="0"/>
            <c:extLst xmlns:c16r2="http://schemas.microsoft.com/office/drawing/2015/06/chart">
              <c:ext xmlns:c16="http://schemas.microsoft.com/office/drawing/2014/chart" uri="{C3380CC4-5D6E-409C-BE32-E72D297353CC}">
                <c16:uniqueId val="{00000012-B4D7-485F-B32B-0D8AF1BE13A4}"/>
              </c:ext>
            </c:extLst>
          </c:dPt>
          <c:dPt>
            <c:idx val="8"/>
            <c:bubble3D val="0"/>
            <c:extLst xmlns:c16r2="http://schemas.microsoft.com/office/drawing/2015/06/chart">
              <c:ext xmlns:c16="http://schemas.microsoft.com/office/drawing/2014/chart" uri="{C3380CC4-5D6E-409C-BE32-E72D297353CC}">
                <c16:uniqueId val="{00000013-B4D7-485F-B32B-0D8AF1BE13A4}"/>
              </c:ext>
            </c:extLst>
          </c:dPt>
          <c:dPt>
            <c:idx val="9"/>
            <c:bubble3D val="0"/>
            <c:extLst xmlns:c16r2="http://schemas.microsoft.com/office/drawing/2015/06/chart">
              <c:ext xmlns:c16="http://schemas.microsoft.com/office/drawing/2014/chart" uri="{C3380CC4-5D6E-409C-BE32-E72D297353CC}">
                <c16:uniqueId val="{00000014-B4D7-485F-B32B-0D8AF1BE13A4}"/>
              </c:ext>
            </c:extLst>
          </c:dPt>
          <c:cat>
            <c:strRef>
              <c:f>'за 2021 год'!$A$3:$A$12</c:f>
              <c:strCache>
                <c:ptCount val="10"/>
                <c:pt idx="0">
                  <c:v>Общегосударственные вопросы</c:v>
                </c:pt>
                <c:pt idx="1">
                  <c:v>Национальная безопасность и правоохранительная деятельность</c:v>
                </c:pt>
                <c:pt idx="2">
                  <c:v>Национальная экономика</c:v>
                </c:pt>
                <c:pt idx="3">
                  <c:v>Жилищно-коммунальное хозяйство</c:v>
                </c:pt>
                <c:pt idx="4">
                  <c:v>Образование</c:v>
                </c:pt>
                <c:pt idx="5">
                  <c:v>Культура, кинематография</c:v>
                </c:pt>
                <c:pt idx="6">
                  <c:v>Социальная политика</c:v>
                </c:pt>
                <c:pt idx="7">
                  <c:v>Физическая культура и спорт</c:v>
                </c:pt>
                <c:pt idx="8">
                  <c:v>Обслуживание государственного (муниципального)  долга</c:v>
                </c:pt>
                <c:pt idx="9">
                  <c:v>Межбюджетные трансферты общего характера бюджетам бюджетиной системы РФ</c:v>
                </c:pt>
              </c:strCache>
            </c:strRef>
          </c:cat>
          <c:val>
            <c:numRef>
              <c:f>'за 2021 год'!$C$3:$C$12</c:f>
              <c:numCache>
                <c:formatCode>0.00%</c:formatCode>
                <c:ptCount val="10"/>
                <c:pt idx="0">
                  <c:v>8.3000000000000004E-2</c:v>
                </c:pt>
                <c:pt idx="1">
                  <c:v>2E-3</c:v>
                </c:pt>
                <c:pt idx="2">
                  <c:v>8.1000000000000003E-2</c:v>
                </c:pt>
                <c:pt idx="3">
                  <c:v>5.8000000000000003E-2</c:v>
                </c:pt>
                <c:pt idx="4">
                  <c:v>0.59099999999999997</c:v>
                </c:pt>
                <c:pt idx="5">
                  <c:v>7.1999999999999995E-2</c:v>
                </c:pt>
                <c:pt idx="6">
                  <c:v>2.4E-2</c:v>
                </c:pt>
                <c:pt idx="7">
                  <c:v>2.1000000000000001E-2</c:v>
                </c:pt>
                <c:pt idx="8" formatCode="0.000%">
                  <c:v>1.0000000000000001E-5</c:v>
                </c:pt>
                <c:pt idx="9">
                  <c:v>6.8000000000000005E-2</c:v>
                </c:pt>
              </c:numCache>
            </c:numRef>
          </c:val>
          <c:extLst xmlns:c16r2="http://schemas.microsoft.com/office/drawing/2015/06/chart">
            <c:ext xmlns:c16="http://schemas.microsoft.com/office/drawing/2014/chart" uri="{C3380CC4-5D6E-409C-BE32-E72D297353CC}">
              <c16:uniqueId val="{00000015-B4D7-485F-B32B-0D8AF1BE13A4}"/>
            </c:ext>
          </c:extLst>
        </c:ser>
        <c:ser>
          <c:idx val="2"/>
          <c:order val="2"/>
          <c:explosion val="25"/>
          <c:dPt>
            <c:idx val="0"/>
            <c:bubble3D val="0"/>
            <c:extLst xmlns:c16r2="http://schemas.microsoft.com/office/drawing/2015/06/chart">
              <c:ext xmlns:c16="http://schemas.microsoft.com/office/drawing/2014/chart" uri="{C3380CC4-5D6E-409C-BE32-E72D297353CC}">
                <c16:uniqueId val="{00000016-B4D7-485F-B32B-0D8AF1BE13A4}"/>
              </c:ext>
            </c:extLst>
          </c:dPt>
          <c:cat>
            <c:strRef>
              <c:f>'за 2021 год'!$A$1</c:f>
              <c:strCache>
                <c:ptCount val="1"/>
                <c:pt idx="0">
                  <c:v>Структура расходов Павловского муниципального района
за 2021 год</c:v>
                </c:pt>
              </c:strCache>
            </c:strRef>
          </c:cat>
          <c:val>
            <c:numRef>
              <c:f>'за 2021 год'!$B$1</c:f>
              <c:numCache>
                <c:formatCode>General</c:formatCode>
                <c:ptCount val="1"/>
              </c:numCache>
            </c:numRef>
          </c:val>
          <c:extLst xmlns:c16r2="http://schemas.microsoft.com/office/drawing/2015/06/chart">
            <c:ext xmlns:c16="http://schemas.microsoft.com/office/drawing/2014/chart" uri="{C3380CC4-5D6E-409C-BE32-E72D297353CC}">
              <c16:uniqueId val="{00000017-B4D7-485F-B32B-0D8AF1BE13A4}"/>
            </c:ext>
          </c:extLst>
        </c:ser>
        <c:ser>
          <c:idx val="3"/>
          <c:order val="3"/>
          <c:explosion val="25"/>
          <c:dPt>
            <c:idx val="0"/>
            <c:bubble3D val="0"/>
            <c:extLst xmlns:c16r2="http://schemas.microsoft.com/office/drawing/2015/06/chart">
              <c:ext xmlns:c16="http://schemas.microsoft.com/office/drawing/2014/chart" uri="{C3380CC4-5D6E-409C-BE32-E72D297353CC}">
                <c16:uniqueId val="{00000018-B4D7-485F-B32B-0D8AF1BE13A4}"/>
              </c:ext>
            </c:extLst>
          </c:dPt>
          <c:cat>
            <c:strRef>
              <c:f>'за 2021 год'!$A$1</c:f>
              <c:strCache>
                <c:ptCount val="1"/>
                <c:pt idx="0">
                  <c:v>Структура расходов Павловского муниципального района
за 2021 год</c:v>
                </c:pt>
              </c:strCache>
            </c:strRef>
          </c:cat>
          <c:val>
            <c:numRef>
              <c:f>'за 2021 год'!$C$1</c:f>
              <c:numCache>
                <c:formatCode>General</c:formatCode>
                <c:ptCount val="1"/>
              </c:numCache>
            </c:numRef>
          </c:val>
          <c:extLst xmlns:c16r2="http://schemas.microsoft.com/office/drawing/2015/06/chart">
            <c:ext xmlns:c16="http://schemas.microsoft.com/office/drawing/2014/chart" uri="{C3380CC4-5D6E-409C-BE32-E72D297353CC}">
              <c16:uniqueId val="{00000019-B4D7-485F-B32B-0D8AF1BE13A4}"/>
            </c:ext>
          </c:extLst>
        </c:ser>
        <c:ser>
          <c:idx val="4"/>
          <c:order val="4"/>
          <c:explosion val="25"/>
          <c:dPt>
            <c:idx val="0"/>
            <c:bubble3D val="0"/>
            <c:extLst xmlns:c16r2="http://schemas.microsoft.com/office/drawing/2015/06/chart">
              <c:ext xmlns:c16="http://schemas.microsoft.com/office/drawing/2014/chart" uri="{C3380CC4-5D6E-409C-BE32-E72D297353CC}">
                <c16:uniqueId val="{0000001A-B4D7-485F-B32B-0D8AF1BE13A4}"/>
              </c:ext>
            </c:extLst>
          </c:dPt>
          <c:cat>
            <c:strRef>
              <c:f>'за 2021 год'!$A$1</c:f>
              <c:strCache>
                <c:ptCount val="1"/>
                <c:pt idx="0">
                  <c:v>Структура расходов Павловского муниципального района
за 2021 год</c:v>
                </c:pt>
              </c:strCache>
            </c:strRef>
          </c:cat>
          <c:val>
            <c:numRef>
              <c:f>'за 2021 год'!$D$1</c:f>
              <c:numCache>
                <c:formatCode>General</c:formatCode>
                <c:ptCount val="1"/>
              </c:numCache>
            </c:numRef>
          </c:val>
          <c:extLst xmlns:c16r2="http://schemas.microsoft.com/office/drawing/2015/06/chart">
            <c:ext xmlns:c16="http://schemas.microsoft.com/office/drawing/2014/chart" uri="{C3380CC4-5D6E-409C-BE32-E72D297353CC}">
              <c16:uniqueId val="{0000001B-B4D7-485F-B32B-0D8AF1BE13A4}"/>
            </c:ext>
          </c:extLst>
        </c:ser>
        <c:dLbls>
          <c:showLegendKey val="0"/>
          <c:showVal val="0"/>
          <c:showCatName val="0"/>
          <c:showSerName val="0"/>
          <c:showPercent val="0"/>
          <c:showBubbleSize val="0"/>
          <c:showLeaderLines val="1"/>
        </c:dLbls>
      </c:pie3DChart>
      <c:spPr>
        <a:noFill/>
        <a:ln w="21420">
          <a:noFill/>
        </a:ln>
      </c:spPr>
    </c:plotArea>
    <c:plotVisOnly val="1"/>
    <c:dispBlanksAs val="gap"/>
    <c:showDLblsOverMax val="0"/>
  </c:chart>
  <c:spPr>
    <a:solidFill>
      <a:srgbClr val="FFFFFF">
        <a:alpha val="0"/>
      </a:srgbClr>
    </a:solidFill>
  </c:spPr>
  <c:txPr>
    <a:bodyPr/>
    <a:lstStyle/>
    <a:p>
      <a:pPr>
        <a:defRPr baseline="0">
          <a:latin typeface="Times New Roman" panose="02020603050405020304" pitchFamily="18" charset="0"/>
        </a:defRPr>
      </a:pPr>
      <a:endParaRPr lang="ru-RU"/>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manualLayout>
          <c:layoutTarget val="inner"/>
          <c:xMode val="edge"/>
          <c:yMode val="edge"/>
          <c:x val="6.8884541929203633E-3"/>
          <c:y val="0.10019119497233041"/>
          <c:w val="0.97690402124631659"/>
          <c:h val="0.75401044028141018"/>
        </c:manualLayout>
      </c:layout>
      <c:barChart>
        <c:barDir val="col"/>
        <c:grouping val="clustered"/>
        <c:varyColors val="0"/>
        <c:ser>
          <c:idx val="0"/>
          <c:order val="0"/>
          <c:tx>
            <c:strRef>
              <c:f>Лист1!$B$1</c:f>
              <c:strCache>
                <c:ptCount val="1"/>
                <c:pt idx="0">
                  <c:v>2019</c:v>
                </c:pt>
              </c:strCache>
            </c:strRef>
          </c:tx>
          <c:invertIfNegative val="0"/>
          <c:dLbls>
            <c:dLbl>
              <c:idx val="0"/>
              <c:layout>
                <c:manualLayout>
                  <c:x val="-1.0136166224187096E-2"/>
                  <c:y val="-6.532196011142794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7878-4AB1-A394-E141C798CEB3}"/>
                </c:ext>
                <c:ext xmlns:c15="http://schemas.microsoft.com/office/drawing/2012/chart" uri="{CE6537A1-D6FC-4f65-9D91-7224C49458BB}"/>
              </c:extLst>
            </c:dLbl>
            <c:dLbl>
              <c:idx val="1"/>
              <c:layout>
                <c:manualLayout>
                  <c:x val="-1.2163399469024552E-2"/>
                  <c:y val="-3.9918514481564742E-1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7878-4AB1-A394-E141C798CEB3}"/>
                </c:ext>
                <c:ext xmlns:c15="http://schemas.microsoft.com/office/drawing/2012/chart" uri="{CE6537A1-D6FC-4f65-9D91-7224C49458BB}"/>
              </c:extLst>
            </c:dLbl>
            <c:dLbl>
              <c:idx val="2"/>
              <c:layout>
                <c:manualLayout>
                  <c:x val="-1.4190792338526808E-2"/>
                  <c:y val="-3.9918514481564742E-1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7878-4AB1-A394-E141C798CEB3}"/>
                </c:ext>
                <c:ext xmlns:c15="http://schemas.microsoft.com/office/drawing/2012/chart" uri="{CE6537A1-D6FC-4f65-9D91-7224C49458BB}"/>
              </c:extLst>
            </c:dLbl>
            <c:dLbl>
              <c:idx val="3"/>
              <c:layout>
                <c:manualLayout>
                  <c:x val="-1.6217865958699354E-2"/>
                  <c:y val="0"/>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7878-4AB1-A394-E141C798CEB3}"/>
                </c:ext>
                <c:ext xmlns:c15="http://schemas.microsoft.com/office/drawing/2012/chart" uri="{CE6537A1-D6FC-4f65-9D91-7224C49458BB}"/>
              </c:extLst>
            </c:dLbl>
            <c:spPr>
              <a:noFill/>
              <a:ln>
                <a:noFill/>
              </a:ln>
              <a:effectLst/>
            </c:spPr>
            <c:txPr>
              <a:bodyPr/>
              <a:lstStyle/>
              <a:p>
                <a:pPr>
                  <a:defRPr>
                    <a:solidFill>
                      <a:schemeClr val="accent6">
                        <a:lumMod val="75000"/>
                      </a:schemeClr>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Лист1!$B$2:$B$5</c:f>
              <c:numCache>
                <c:formatCode>#,##0</c:formatCode>
                <c:ptCount val="4"/>
                <c:pt idx="0">
                  <c:v>26356</c:v>
                </c:pt>
                <c:pt idx="1">
                  <c:v>28207</c:v>
                </c:pt>
                <c:pt idx="2">
                  <c:v>24413</c:v>
                </c:pt>
                <c:pt idx="3">
                  <c:v>28719</c:v>
                </c:pt>
              </c:numCache>
            </c:numRef>
          </c:val>
          <c:extLst xmlns:c16r2="http://schemas.microsoft.com/office/drawing/2015/06/chart">
            <c:ext xmlns:c16="http://schemas.microsoft.com/office/drawing/2014/chart" uri="{C3380CC4-5D6E-409C-BE32-E72D297353CC}">
              <c16:uniqueId val="{00000004-7878-4AB1-A394-E141C798CEB3}"/>
            </c:ext>
          </c:extLst>
        </c:ser>
        <c:ser>
          <c:idx val="1"/>
          <c:order val="1"/>
          <c:tx>
            <c:strRef>
              <c:f>Лист1!$C$1</c:f>
              <c:strCache>
                <c:ptCount val="1"/>
                <c:pt idx="0">
                  <c:v>2020</c:v>
                </c:pt>
              </c:strCache>
            </c:strRef>
          </c:tx>
          <c:invertIfNegative val="0"/>
          <c:dLbls>
            <c:spPr>
              <a:noFill/>
              <a:ln>
                <a:noFill/>
              </a:ln>
              <a:effectLst/>
            </c:spPr>
            <c:txPr>
              <a:bodyPr/>
              <a:lstStyle/>
              <a:p>
                <a:pPr>
                  <a:defRPr>
                    <a:solidFill>
                      <a:schemeClr val="accent6">
                        <a:lumMod val="75000"/>
                      </a:schemeClr>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Лист1!$C$2:$C$5</c:f>
              <c:numCache>
                <c:formatCode>#,##0</c:formatCode>
                <c:ptCount val="4"/>
                <c:pt idx="0">
                  <c:v>27674</c:v>
                </c:pt>
                <c:pt idx="1">
                  <c:v>31527.8</c:v>
                </c:pt>
                <c:pt idx="2">
                  <c:v>26502.2</c:v>
                </c:pt>
                <c:pt idx="3">
                  <c:v>30279.7</c:v>
                </c:pt>
              </c:numCache>
            </c:numRef>
          </c:val>
          <c:extLst xmlns:c16r2="http://schemas.microsoft.com/office/drawing/2015/06/chart">
            <c:ext xmlns:c16="http://schemas.microsoft.com/office/drawing/2014/chart" uri="{C3380CC4-5D6E-409C-BE32-E72D297353CC}">
              <c16:uniqueId val="{00000005-7878-4AB1-A394-E141C798CEB3}"/>
            </c:ext>
          </c:extLst>
        </c:ser>
        <c:ser>
          <c:idx val="2"/>
          <c:order val="2"/>
          <c:tx>
            <c:strRef>
              <c:f>Лист1!$D$1</c:f>
              <c:strCache>
                <c:ptCount val="1"/>
                <c:pt idx="0">
                  <c:v>2021</c:v>
                </c:pt>
              </c:strCache>
            </c:strRef>
          </c:tx>
          <c:invertIfNegative val="0"/>
          <c:dLbls>
            <c:spPr>
              <a:noFill/>
              <a:ln>
                <a:noFill/>
              </a:ln>
              <a:effectLst/>
            </c:spPr>
            <c:txPr>
              <a:bodyPr/>
              <a:lstStyle/>
              <a:p>
                <a:pPr>
                  <a:defRPr>
                    <a:solidFill>
                      <a:schemeClr val="accent6">
                        <a:lumMod val="75000"/>
                      </a:schemeClr>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Лист1!$D$2:$D$5</c:f>
              <c:numCache>
                <c:formatCode>#,##0</c:formatCode>
                <c:ptCount val="4"/>
                <c:pt idx="0">
                  <c:v>28991.3</c:v>
                </c:pt>
                <c:pt idx="1">
                  <c:v>35098.400000000001</c:v>
                </c:pt>
                <c:pt idx="2">
                  <c:v>28698.3</c:v>
                </c:pt>
                <c:pt idx="3">
                  <c:v>32237</c:v>
                </c:pt>
              </c:numCache>
            </c:numRef>
          </c:val>
          <c:extLst xmlns:c16r2="http://schemas.microsoft.com/office/drawing/2015/06/chart">
            <c:ext xmlns:c16="http://schemas.microsoft.com/office/drawing/2014/chart" uri="{C3380CC4-5D6E-409C-BE32-E72D297353CC}">
              <c16:uniqueId val="{00000006-7878-4AB1-A394-E141C798CEB3}"/>
            </c:ext>
          </c:extLst>
        </c:ser>
        <c:dLbls>
          <c:showLegendKey val="0"/>
          <c:showVal val="1"/>
          <c:showCatName val="0"/>
          <c:showSerName val="0"/>
          <c:showPercent val="0"/>
          <c:showBubbleSize val="0"/>
        </c:dLbls>
        <c:gapWidth val="150"/>
        <c:overlap val="-25"/>
        <c:axId val="116477952"/>
        <c:axId val="116391936"/>
      </c:barChart>
      <c:catAx>
        <c:axId val="116477952"/>
        <c:scaling>
          <c:orientation val="minMax"/>
        </c:scaling>
        <c:delete val="0"/>
        <c:axPos val="b"/>
        <c:numFmt formatCode="General" sourceLinked="0"/>
        <c:majorTickMark val="none"/>
        <c:minorTickMark val="none"/>
        <c:tickLblPos val="nextTo"/>
        <c:txPr>
          <a:bodyPr/>
          <a:lstStyle/>
          <a:p>
            <a:pPr>
              <a:defRPr>
                <a:solidFill>
                  <a:schemeClr val="accent6">
                    <a:lumMod val="75000"/>
                  </a:schemeClr>
                </a:solidFill>
              </a:defRPr>
            </a:pPr>
            <a:endParaRPr lang="ru-RU"/>
          </a:p>
        </c:txPr>
        <c:crossAx val="116391936"/>
        <c:crosses val="autoZero"/>
        <c:auto val="1"/>
        <c:lblAlgn val="ctr"/>
        <c:lblOffset val="100"/>
        <c:noMultiLvlLbl val="0"/>
      </c:catAx>
      <c:valAx>
        <c:axId val="116391936"/>
        <c:scaling>
          <c:orientation val="minMax"/>
        </c:scaling>
        <c:delete val="1"/>
        <c:axPos val="l"/>
        <c:numFmt formatCode="#,##0" sourceLinked="1"/>
        <c:majorTickMark val="none"/>
        <c:minorTickMark val="none"/>
        <c:tickLblPos val="nextTo"/>
        <c:crossAx val="116477952"/>
        <c:crosses val="autoZero"/>
        <c:crossBetween val="between"/>
      </c:valAx>
    </c:plotArea>
    <c:legend>
      <c:legendPos val="t"/>
      <c:layout/>
      <c:overlay val="0"/>
      <c:txPr>
        <a:bodyPr/>
        <a:lstStyle/>
        <a:p>
          <a:pPr>
            <a:defRPr sz="1600">
              <a:solidFill>
                <a:schemeClr val="accent6">
                  <a:lumMod val="75000"/>
                </a:schemeClr>
              </a:solidFill>
            </a:defRPr>
          </a:pPr>
          <a:endParaRPr lang="ru-RU"/>
        </a:p>
      </c:txPr>
    </c:legend>
    <c:plotVisOnly val="1"/>
    <c:dispBlanksAs val="gap"/>
    <c:showDLblsOverMax val="0"/>
  </c:chart>
  <c:spPr>
    <a:noFill/>
    <a:ln w="9525" cap="flat" cmpd="sng" algn="ctr">
      <a:noFill/>
      <a:prstDash val="solid"/>
    </a:ln>
    <a:effectLst>
      <a:outerShdw blurRad="130000" dist="101600" dir="2700000" algn="tl" rotWithShape="0">
        <a:srgbClr val="000000">
          <a:alpha val="35000"/>
        </a:srgbClr>
      </a:outerShdw>
    </a:effectLst>
  </c:spPr>
  <c:txPr>
    <a:bodyPr/>
    <a:lstStyle/>
    <a:p>
      <a:pPr>
        <a:defRPr>
          <a:solidFill>
            <a:schemeClr val="dk1"/>
          </a:solidFill>
          <a:latin typeface="+mn-lt"/>
          <a:ea typeface="+mn-ea"/>
          <a:cs typeface="+mn-cs"/>
        </a:defRPr>
      </a:pPr>
      <a:endParaRPr lang="ru-RU"/>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37"/>
    </mc:Choice>
    <mc:Fallback>
      <c:style val="37"/>
    </mc:Fallback>
  </mc:AlternateContent>
  <c:clrMapOvr bg1="lt1" tx1="dk1" bg2="lt2" tx2="dk2" accent1="accent1" accent2="accent2" accent3="accent3" accent4="accent4" accent5="accent5" accent6="accent6" hlink="hlink" folHlink="folHlink"/>
  <c:chart>
    <c:title>
      <c:tx>
        <c:rich>
          <a:bodyPr/>
          <a:lstStyle/>
          <a:p>
            <a:pPr>
              <a:defRPr/>
            </a:pPr>
            <a:r>
              <a:rPr lang="ru-RU" dirty="0">
                <a:solidFill>
                  <a:schemeClr val="accent2">
                    <a:lumMod val="50000"/>
                  </a:schemeClr>
                </a:solidFill>
              </a:rPr>
              <a:t>МУНИЦИПАЛЬНЫЙ ДОЛГ                                      ПАВЛОВСКОГО МУНИЦИПАЛЬНОГО РАЙОНА ВОРОНЕЖСКОЙ ОБЛАСТИ,  тыс. руб.</a:t>
            </a:r>
          </a:p>
        </c:rich>
      </c:tx>
      <c:layout>
        <c:manualLayout>
          <c:xMode val="edge"/>
          <c:yMode val="edge"/>
          <c:x val="0.17137177342388515"/>
          <c:y val="1.8565188663247943E-2"/>
        </c:manualLayout>
      </c:layout>
      <c:overlay val="0"/>
    </c:title>
    <c:autoTitleDeleted val="0"/>
    <c:plotArea>
      <c:layout>
        <c:manualLayout>
          <c:layoutTarget val="inner"/>
          <c:xMode val="edge"/>
          <c:yMode val="edge"/>
          <c:x val="3.3950868642676525E-2"/>
          <c:y val="0.27905914937326654"/>
          <c:w val="0.95875515560554936"/>
          <c:h val="0.69917740729336209"/>
        </c:manualLayout>
      </c:layout>
      <c:barChart>
        <c:barDir val="col"/>
        <c:grouping val="clustered"/>
        <c:varyColors val="0"/>
        <c:dLbls>
          <c:showLegendKey val="0"/>
          <c:showVal val="1"/>
          <c:showCatName val="1"/>
          <c:showSerName val="0"/>
          <c:showPercent val="0"/>
          <c:showBubbleSize val="0"/>
        </c:dLbls>
        <c:gapWidth val="150"/>
        <c:axId val="80641536"/>
        <c:axId val="116449856"/>
      </c:barChart>
      <c:catAx>
        <c:axId val="80641536"/>
        <c:scaling>
          <c:orientation val="minMax"/>
        </c:scaling>
        <c:delete val="1"/>
        <c:axPos val="b"/>
        <c:numFmt formatCode="m/d/yyyy" sourceLinked="1"/>
        <c:majorTickMark val="none"/>
        <c:minorTickMark val="none"/>
        <c:tickLblPos val="low"/>
        <c:crossAx val="116449856"/>
        <c:crosses val="autoZero"/>
        <c:auto val="1"/>
        <c:lblAlgn val="ctr"/>
        <c:lblOffset val="100"/>
        <c:tickLblSkip val="1"/>
        <c:tickMarkSkip val="1"/>
        <c:noMultiLvlLbl val="1"/>
      </c:catAx>
      <c:valAx>
        <c:axId val="116449856"/>
        <c:scaling>
          <c:orientation val="minMax"/>
        </c:scaling>
        <c:delete val="1"/>
        <c:axPos val="l"/>
        <c:numFmt formatCode="#,##0.0" sourceLinked="1"/>
        <c:majorTickMark val="none"/>
        <c:minorTickMark val="none"/>
        <c:tickLblPos val="nextTo"/>
        <c:crossAx val="80641536"/>
        <c:crossesAt val="43466"/>
        <c:crossBetween val="between"/>
      </c:valAx>
      <c:spPr>
        <a:solidFill>
          <a:srgbClr val="ECEDD1"/>
        </a:solidFill>
      </c:spPr>
    </c:plotArea>
    <c:plotVisOnly val="1"/>
    <c:dispBlanksAs val="gap"/>
    <c:showDLblsOverMax val="0"/>
  </c:chart>
  <c:spPr>
    <a:gradFill rotWithShape="1">
      <a:gsLst>
        <a:gs pos="0">
          <a:srgbClr val="726056">
            <a:tint val="50000"/>
            <a:satMod val="300000"/>
          </a:srgbClr>
        </a:gs>
        <a:gs pos="35000">
          <a:srgbClr val="726056">
            <a:tint val="37000"/>
            <a:satMod val="300000"/>
          </a:srgbClr>
        </a:gs>
        <a:gs pos="100000">
          <a:srgbClr val="726056">
            <a:tint val="15000"/>
            <a:satMod val="350000"/>
          </a:srgbClr>
        </a:gs>
      </a:gsLst>
      <a:lin ang="16200000" scaled="1"/>
    </a:gradFill>
    <a:ln w="9525" cap="flat" cmpd="sng" algn="ctr">
      <a:solidFill>
        <a:srgbClr val="726056">
          <a:shade val="95000"/>
          <a:satMod val="105000"/>
        </a:srgbClr>
      </a:solidFill>
      <a:prstDash val="solid"/>
    </a:ln>
    <a:effectLst>
      <a:outerShdw blurRad="40000" dist="20000" dir="5400000" rotWithShape="0">
        <a:srgbClr val="000000">
          <a:alpha val="38000"/>
        </a:srgbClr>
      </a:outerShdw>
    </a:effectLst>
  </c:spPr>
  <c:txPr>
    <a:bodyPr/>
    <a:lstStyle/>
    <a:p>
      <a:pPr>
        <a:defRPr>
          <a:solidFill>
            <a:srgbClr val="292934"/>
          </a:solidFill>
          <a:latin typeface="+mn-lt"/>
          <a:ea typeface="+mn-ea"/>
          <a:cs typeface="+mn-cs"/>
        </a:defRPr>
      </a:pPr>
      <a:endParaRPr lang="ru-RU"/>
    </a:p>
  </c:txPr>
  <c:externalData r:id="rId2">
    <c:autoUpdate val="0"/>
  </c:externalData>
  <c:userShapes r:id="rId3"/>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37"/>
    </mc:Choice>
    <mc:Fallback>
      <c:style val="37"/>
    </mc:Fallback>
  </mc:AlternateContent>
  <c:clrMapOvr bg1="lt1" tx1="dk1" bg2="lt2" tx2="dk2" accent1="accent1" accent2="accent2" accent3="accent3" accent4="accent4" accent5="accent5" accent6="accent6" hlink="hlink" folHlink="folHlink"/>
  <c:chart>
    <c:title>
      <c:tx>
        <c:rich>
          <a:bodyPr/>
          <a:lstStyle/>
          <a:p>
            <a:pPr>
              <a:defRPr>
                <a:solidFill>
                  <a:schemeClr val="bg2">
                    <a:lumMod val="50000"/>
                  </a:schemeClr>
                </a:solidFill>
              </a:defRPr>
            </a:pPr>
            <a:r>
              <a:rPr lang="ru-RU">
                <a:solidFill>
                  <a:schemeClr val="bg2">
                    <a:lumMod val="50000"/>
                  </a:schemeClr>
                </a:solidFill>
              </a:rPr>
              <a:t>МУНИЦИПАЛЬНЫЙ ДОЛГ                                      ПАВЛОВСКОГО МУНИЦИПАЛЬНОГО РАЙОНА ВОРОНЕЖСКОЙ ОБЛАСТИ,  тыс. руб.</a:t>
            </a:r>
          </a:p>
        </c:rich>
      </c:tx>
      <c:layout/>
      <c:overlay val="0"/>
    </c:title>
    <c:autoTitleDeleted val="0"/>
    <c:plotArea>
      <c:layout>
        <c:manualLayout>
          <c:layoutTarget val="inner"/>
          <c:xMode val="edge"/>
          <c:yMode val="edge"/>
          <c:x val="3.485011915171364E-2"/>
          <c:y val="0.3237596778854559"/>
          <c:w val="0.95875515560554936"/>
          <c:h val="0.6619709606134162"/>
        </c:manualLayout>
      </c:layout>
      <c:bubbleChart>
        <c:varyColors val="0"/>
        <c:ser>
          <c:idx val="0"/>
          <c:order val="0"/>
          <c:invertIfNegative val="0"/>
          <c:dLbls>
            <c:dLbl>
              <c:idx val="1"/>
              <c:layout/>
              <c:spPr/>
              <c:txPr>
                <a:bodyPr/>
                <a:lstStyle/>
                <a:p>
                  <a:pPr>
                    <a:defRPr sz="1400">
                      <a:solidFill>
                        <a:schemeClr val="bg2">
                          <a:lumMod val="50000"/>
                        </a:schemeClr>
                      </a:solidFill>
                    </a:defRPr>
                  </a:pPr>
                  <a:endParaRPr lang="ru-RU"/>
                </a:p>
              </c:txPr>
              <c:dLblPos val="b"/>
              <c:showLegendKey val="0"/>
              <c:showVal val="1"/>
              <c:showCatName val="1"/>
              <c:showSerName val="0"/>
              <c:showPercent val="0"/>
              <c:showBubbleSize val="0"/>
              <c:separator>
</c:separator>
              <c:extLst xmlns:c16r2="http://schemas.microsoft.com/office/drawing/2015/06/chart">
                <c:ext xmlns:c16="http://schemas.microsoft.com/office/drawing/2014/chart" uri="{C3380CC4-5D6E-409C-BE32-E72D297353CC}">
                  <c16:uniqueId val="{00000000-0D7F-4D18-B181-374963F2F34C}"/>
                </c:ext>
                <c:ext xmlns:c15="http://schemas.microsoft.com/office/drawing/2012/chart" uri="{CE6537A1-D6FC-4f65-9D91-7224C49458BB}"/>
              </c:extLst>
            </c:dLbl>
            <c:spPr>
              <a:noFill/>
              <a:ln w="25400">
                <a:noFill/>
              </a:ln>
            </c:spPr>
            <c:txPr>
              <a:bodyPr wrap="square" lIns="38100" tIns="19050" rIns="38100" bIns="19050" anchor="ctr">
                <a:spAutoFit/>
              </a:bodyPr>
              <a:lstStyle/>
              <a:p>
                <a:pPr>
                  <a:defRPr sz="1400">
                    <a:solidFill>
                      <a:schemeClr val="bg2">
                        <a:lumMod val="50000"/>
                      </a:schemeClr>
                    </a:solidFill>
                  </a:defRPr>
                </a:pPr>
                <a:endParaRPr lang="ru-RU"/>
              </a:p>
            </c:txPr>
            <c:dLblPos val="t"/>
            <c:showLegendKey val="0"/>
            <c:showVal val="1"/>
            <c:showCatName val="1"/>
            <c:showSerName val="0"/>
            <c:showPercent val="0"/>
            <c:showBubbleSize val="0"/>
            <c:separator>
</c:separator>
            <c:showLeaderLines val="0"/>
            <c:extLst xmlns:c16r2="http://schemas.microsoft.com/office/drawing/2015/06/chart">
              <c:ext xmlns:c15="http://schemas.microsoft.com/office/drawing/2012/chart" uri="{CE6537A1-D6FC-4f65-9D91-7224C49458BB}">
                <c15:showLeaderLines val="0"/>
              </c:ext>
            </c:extLst>
          </c:dLbls>
          <c:xVal>
            <c:numRef>
              <c:f>Лист2!$A$3:$A$5</c:f>
              <c:numCache>
                <c:formatCode>m/d/yyyy</c:formatCode>
                <c:ptCount val="3"/>
                <c:pt idx="0">
                  <c:v>43831</c:v>
                </c:pt>
                <c:pt idx="1">
                  <c:v>44197</c:v>
                </c:pt>
                <c:pt idx="2">
                  <c:v>44562</c:v>
                </c:pt>
              </c:numCache>
            </c:numRef>
          </c:xVal>
          <c:yVal>
            <c:numRef>
              <c:f>Лист2!$B$3:$B$5</c:f>
              <c:numCache>
                <c:formatCode>#,##0.0</c:formatCode>
                <c:ptCount val="3"/>
                <c:pt idx="0">
                  <c:v>13549</c:v>
                </c:pt>
                <c:pt idx="1">
                  <c:v>12008</c:v>
                </c:pt>
                <c:pt idx="2">
                  <c:v>10508</c:v>
                </c:pt>
              </c:numCache>
            </c:numRef>
          </c:yVal>
          <c:bubbleSize>
            <c:numLit>
              <c:formatCode>General</c:formatCode>
              <c:ptCount val="3"/>
              <c:pt idx="0">
                <c:v>1</c:v>
              </c:pt>
              <c:pt idx="1">
                <c:v>1</c:v>
              </c:pt>
              <c:pt idx="2">
                <c:v>1</c:v>
              </c:pt>
            </c:numLit>
          </c:bubbleSize>
          <c:bubble3D val="1"/>
          <c:extLst xmlns:c16r2="http://schemas.microsoft.com/office/drawing/2015/06/chart">
            <c:ext xmlns:c16="http://schemas.microsoft.com/office/drawing/2014/chart" uri="{C3380CC4-5D6E-409C-BE32-E72D297353CC}">
              <c16:uniqueId val="{00000001-0D7F-4D18-B181-374963F2F34C}"/>
            </c:ext>
          </c:extLst>
        </c:ser>
        <c:dLbls>
          <c:showLegendKey val="0"/>
          <c:showVal val="0"/>
          <c:showCatName val="0"/>
          <c:showSerName val="0"/>
          <c:showPercent val="0"/>
          <c:showBubbleSize val="0"/>
        </c:dLbls>
        <c:bubbleScale val="100"/>
        <c:showNegBubbles val="0"/>
        <c:axId val="116450432"/>
        <c:axId val="116451008"/>
      </c:bubbleChart>
      <c:valAx>
        <c:axId val="116450432"/>
        <c:scaling>
          <c:orientation val="minMax"/>
        </c:scaling>
        <c:delete val="1"/>
        <c:axPos val="b"/>
        <c:numFmt formatCode="m/d/yyyy" sourceLinked="1"/>
        <c:majorTickMark val="out"/>
        <c:minorTickMark val="none"/>
        <c:tickLblPos val="nextTo"/>
        <c:crossAx val="116451008"/>
        <c:crosses val="autoZero"/>
        <c:crossBetween val="midCat"/>
        <c:majorUnit val="1.9444599999999919"/>
        <c:minorUnit val="1.9444599999999919"/>
      </c:valAx>
      <c:valAx>
        <c:axId val="116451008"/>
        <c:scaling>
          <c:orientation val="minMax"/>
        </c:scaling>
        <c:delete val="1"/>
        <c:axPos val="l"/>
        <c:numFmt formatCode="#,##0.0" sourceLinked="1"/>
        <c:majorTickMark val="out"/>
        <c:minorTickMark val="none"/>
        <c:tickLblPos val="nextTo"/>
        <c:crossAx val="116450432"/>
        <c:crossesAt val="43466"/>
        <c:crossBetween val="midCat"/>
      </c:valAx>
      <c:spPr>
        <a:solidFill>
          <a:schemeClr val="bg2">
            <a:lumMod val="90000"/>
          </a:schemeClr>
        </a:solidFill>
      </c:spPr>
    </c:plotArea>
    <c:plotVisOnly val="1"/>
    <c:dispBlanksAs val="gap"/>
    <c:showDLblsOverMax val="0"/>
  </c:chart>
  <c:spPr>
    <a:solidFill>
      <a:schemeClr val="bg2">
        <a:lumMod val="90000"/>
      </a:schemeClr>
    </a:solidFill>
  </c:sp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0"/>
      <c:perspective val="30"/>
    </c:view3D>
    <c:floor>
      <c:thickness val="0"/>
    </c:floor>
    <c:sideWall>
      <c:thickness val="0"/>
    </c:sideWall>
    <c:backWall>
      <c:thickness val="0"/>
    </c:backWall>
    <c:plotArea>
      <c:layout>
        <c:manualLayout>
          <c:layoutTarget val="inner"/>
          <c:xMode val="edge"/>
          <c:yMode val="edge"/>
          <c:x val="9.6190168393129966E-2"/>
          <c:y val="2.4351310018831916E-2"/>
          <c:w val="0.86474713048928586"/>
          <c:h val="0.44601601766071375"/>
        </c:manualLayout>
      </c:layout>
      <c:bar3DChart>
        <c:barDir val="col"/>
        <c:grouping val="percentStacked"/>
        <c:varyColors val="0"/>
        <c:ser>
          <c:idx val="1"/>
          <c:order val="0"/>
          <c:tx>
            <c:strRef>
              <c:f>'удельный вес'!$C$3</c:f>
              <c:strCache>
                <c:ptCount val="1"/>
                <c:pt idx="0">
                  <c:v>бюджет Павловского муниципального  района</c:v>
                </c:pt>
              </c:strCache>
            </c:strRef>
          </c:tx>
          <c:invertIfNegative val="0"/>
          <c:dLbls>
            <c:dLbl>
              <c:idx val="0"/>
              <c:layout>
                <c:manualLayout>
                  <c:x val="1.7768301350390904E-2"/>
                  <c:y val="0.10700909577314072"/>
                </c:manualLayout>
              </c:layout>
              <c:tx>
                <c:rich>
                  <a:bodyPr/>
                  <a:lstStyle/>
                  <a:p>
                    <a:r>
                      <a:rPr lang="en-US" dirty="0"/>
                      <a:t>36,5</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A73C-4543-906C-030522C7B534}"/>
                </c:ext>
                <c:ext xmlns:c15="http://schemas.microsoft.com/office/drawing/2012/chart" uri="{CE6537A1-D6FC-4f65-9D91-7224C49458BB}">
                  <c15:layout/>
                </c:ext>
              </c:extLst>
            </c:dLbl>
            <c:dLbl>
              <c:idx val="1"/>
              <c:layout>
                <c:manualLayout>
                  <c:x val="2.3987066915143074E-2"/>
                  <c:y val="0.11102193686463349"/>
                </c:manualLayout>
              </c:layout>
              <c:tx>
                <c:rich>
                  <a:bodyPr wrap="square" lIns="38100" tIns="19050" rIns="38100" bIns="19050" anchor="ctr">
                    <a:noAutofit/>
                  </a:bodyPr>
                  <a:lstStyle/>
                  <a:p>
                    <a:pPr>
                      <a:defRPr/>
                    </a:pPr>
                    <a:r>
                      <a:rPr lang="en-US" dirty="0"/>
                      <a:t>26,1</a:t>
                    </a:r>
                  </a:p>
                </c:rich>
              </c:tx>
              <c:spPr>
                <a:noFill/>
                <a:ln>
                  <a:no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A73C-4543-906C-030522C7B534}"/>
                </c:ext>
                <c:ext xmlns:c15="http://schemas.microsoft.com/office/drawing/2012/chart" uri="{CE6537A1-D6FC-4f65-9D91-7224C49458BB}">
                  <c15:layout>
                    <c:manualLayout>
                      <c:w val="7.5879460962902032E-2"/>
                      <c:h val="3.8001710460349759E-2"/>
                    </c:manualLayout>
                  </c15:layout>
                </c:ext>
              </c:extLst>
            </c:dLbl>
            <c:dLbl>
              <c:idx val="2"/>
              <c:layout>
                <c:manualLayout>
                  <c:x val="8.884150675195452E-3"/>
                  <c:y val="0.11503477795612632"/>
                </c:manualLayout>
              </c:layout>
              <c:tx>
                <c:rich>
                  <a:bodyPr/>
                  <a:lstStyle/>
                  <a:p>
                    <a:r>
                      <a:rPr lang="en-US" dirty="0"/>
                      <a:t>27,9</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A73C-4543-906C-030522C7B534}"/>
                </c:ex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'удельный вес'!$A$4:$A$6</c:f>
              <c:numCache>
                <c:formatCode>General</c:formatCode>
                <c:ptCount val="3"/>
                <c:pt idx="0">
                  <c:v>2018</c:v>
                </c:pt>
                <c:pt idx="1">
                  <c:v>2019</c:v>
                </c:pt>
                <c:pt idx="2">
                  <c:v>2020</c:v>
                </c:pt>
              </c:numCache>
            </c:numRef>
          </c:cat>
          <c:val>
            <c:numRef>
              <c:f>'удельный вес'!$C$4:$C$6</c:f>
              <c:numCache>
                <c:formatCode>General</c:formatCode>
                <c:ptCount val="3"/>
                <c:pt idx="0">
                  <c:v>36.6</c:v>
                </c:pt>
                <c:pt idx="1">
                  <c:v>36.5</c:v>
                </c:pt>
                <c:pt idx="2">
                  <c:v>26.1</c:v>
                </c:pt>
              </c:numCache>
            </c:numRef>
          </c:val>
          <c:extLst xmlns:c16r2="http://schemas.microsoft.com/office/drawing/2015/06/chart">
            <c:ext xmlns:c16="http://schemas.microsoft.com/office/drawing/2014/chart" uri="{C3380CC4-5D6E-409C-BE32-E72D297353CC}">
              <c16:uniqueId val="{00000003-A73C-4543-906C-030522C7B534}"/>
            </c:ext>
          </c:extLst>
        </c:ser>
        <c:dLbls>
          <c:showLegendKey val="0"/>
          <c:showVal val="0"/>
          <c:showCatName val="0"/>
          <c:showSerName val="0"/>
          <c:showPercent val="0"/>
          <c:showBubbleSize val="0"/>
        </c:dLbls>
        <c:gapWidth val="150"/>
        <c:shape val="cone"/>
        <c:axId val="34529280"/>
        <c:axId val="42753344"/>
        <c:axId val="0"/>
      </c:bar3DChart>
      <c:catAx>
        <c:axId val="34529280"/>
        <c:scaling>
          <c:orientation val="minMax"/>
        </c:scaling>
        <c:delete val="1"/>
        <c:axPos val="b"/>
        <c:numFmt formatCode="General" sourceLinked="1"/>
        <c:majorTickMark val="none"/>
        <c:minorTickMark val="none"/>
        <c:tickLblPos val="nextTo"/>
        <c:crossAx val="42753344"/>
        <c:crosses val="autoZero"/>
        <c:auto val="1"/>
        <c:lblAlgn val="ctr"/>
        <c:lblOffset val="100"/>
        <c:noMultiLvlLbl val="0"/>
      </c:catAx>
      <c:valAx>
        <c:axId val="42753344"/>
        <c:scaling>
          <c:orientation val="minMax"/>
        </c:scaling>
        <c:delete val="0"/>
        <c:axPos val="l"/>
        <c:majorGridlines/>
        <c:numFmt formatCode="0%" sourceLinked="1"/>
        <c:majorTickMark val="none"/>
        <c:minorTickMark val="none"/>
        <c:tickLblPos val="nextTo"/>
        <c:crossAx val="34529280"/>
        <c:crosses val="autoZero"/>
        <c:crossBetween val="between"/>
      </c:valAx>
      <c:spPr>
        <a:noFill/>
        <a:ln w="25400">
          <a:noFill/>
        </a:ln>
      </c:spPr>
    </c:plotArea>
    <c:plotVisOnly val="1"/>
    <c:dispBlanksAs val="gap"/>
    <c:showDLblsOverMax val="0"/>
  </c:chart>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a:lstStyle/>
          <a:p>
            <a:pPr>
              <a:defRPr>
                <a:solidFill>
                  <a:schemeClr val="accent6">
                    <a:lumMod val="75000"/>
                  </a:schemeClr>
                </a:solidFill>
              </a:defRPr>
            </a:pPr>
            <a:r>
              <a:rPr lang="ru-RU" sz="2000" dirty="0">
                <a:solidFill>
                  <a:schemeClr val="accent6">
                    <a:lumMod val="75000"/>
                  </a:schemeClr>
                </a:solidFill>
              </a:rPr>
              <a:t>Динамика доходов  бюджета Павловского муниципального района за </a:t>
            </a:r>
            <a:r>
              <a:rPr lang="ru-RU" sz="2000" dirty="0" smtClean="0">
                <a:solidFill>
                  <a:schemeClr val="accent6">
                    <a:lumMod val="75000"/>
                  </a:schemeClr>
                </a:solidFill>
              </a:rPr>
              <a:t>2020-2021 </a:t>
            </a:r>
            <a:r>
              <a:rPr lang="ru-RU" sz="2000" dirty="0">
                <a:solidFill>
                  <a:schemeClr val="accent6">
                    <a:lumMod val="75000"/>
                  </a:schemeClr>
                </a:solidFill>
              </a:rPr>
              <a:t>гг., тыс. руб.</a:t>
            </a:r>
          </a:p>
        </c:rich>
      </c:tx>
      <c:layout>
        <c:manualLayout>
          <c:xMode val="edge"/>
          <c:yMode val="edge"/>
          <c:x val="0.18619899209584775"/>
          <c:y val="0"/>
        </c:manualLayout>
      </c:layout>
      <c:overlay val="0"/>
    </c:title>
    <c:autoTitleDeleted val="0"/>
    <c:plotArea>
      <c:layout>
        <c:manualLayout>
          <c:layoutTarget val="inner"/>
          <c:xMode val="edge"/>
          <c:yMode val="edge"/>
          <c:x val="0.16175753822396308"/>
          <c:y val="0.23012220484408874"/>
          <c:w val="0.83271054345990203"/>
          <c:h val="0.62056702097702809"/>
        </c:manualLayout>
      </c:layout>
      <c:lineChart>
        <c:grouping val="standard"/>
        <c:varyColors val="0"/>
        <c:ser>
          <c:idx val="0"/>
          <c:order val="0"/>
          <c:tx>
            <c:strRef>
              <c:f>'динамика район'!$B$3</c:f>
              <c:strCache>
                <c:ptCount val="1"/>
                <c:pt idx="0">
                  <c:v>2020</c:v>
                </c:pt>
              </c:strCache>
            </c:strRef>
          </c:tx>
          <c:cat>
            <c:strRef>
              <c:f>'динамика район'!$A$4:$A$15</c:f>
              <c:strCache>
                <c:ptCount val="12"/>
                <c:pt idx="0">
                  <c:v>январь</c:v>
                </c:pt>
                <c:pt idx="1">
                  <c:v>февраль</c:v>
                </c:pt>
                <c:pt idx="2">
                  <c:v>март</c:v>
                </c:pt>
                <c:pt idx="3">
                  <c:v>апрель</c:v>
                </c:pt>
                <c:pt idx="4">
                  <c:v>май</c:v>
                </c:pt>
                <c:pt idx="5">
                  <c:v>июнь</c:v>
                </c:pt>
                <c:pt idx="6">
                  <c:v>июль</c:v>
                </c:pt>
                <c:pt idx="7">
                  <c:v>август</c:v>
                </c:pt>
                <c:pt idx="8">
                  <c:v>сентябрь</c:v>
                </c:pt>
                <c:pt idx="9">
                  <c:v>октябрь</c:v>
                </c:pt>
                <c:pt idx="10">
                  <c:v>ноябрь</c:v>
                </c:pt>
                <c:pt idx="11">
                  <c:v>декабрь</c:v>
                </c:pt>
              </c:strCache>
            </c:strRef>
          </c:cat>
          <c:val>
            <c:numRef>
              <c:f>'динамика район'!$B$4:$B$15</c:f>
              <c:numCache>
                <c:formatCode>General</c:formatCode>
                <c:ptCount val="12"/>
                <c:pt idx="0">
                  <c:v>72803</c:v>
                </c:pt>
                <c:pt idx="1">
                  <c:v>102039.79999999999</c:v>
                </c:pt>
                <c:pt idx="2">
                  <c:v>117164.20000000001</c:v>
                </c:pt>
                <c:pt idx="3">
                  <c:v>225981.7</c:v>
                </c:pt>
                <c:pt idx="4">
                  <c:v>32753.799999999988</c:v>
                </c:pt>
                <c:pt idx="5">
                  <c:v>170357.80000000005</c:v>
                </c:pt>
                <c:pt idx="6">
                  <c:v>120009.89999999991</c:v>
                </c:pt>
                <c:pt idx="7">
                  <c:v>134979.5</c:v>
                </c:pt>
                <c:pt idx="8">
                  <c:v>107078.40000000014</c:v>
                </c:pt>
                <c:pt idx="9">
                  <c:v>261788.19999999995</c:v>
                </c:pt>
                <c:pt idx="10">
                  <c:v>103833.59999999986</c:v>
                </c:pt>
                <c:pt idx="11">
                  <c:v>226889.5</c:v>
                </c:pt>
              </c:numCache>
            </c:numRef>
          </c:val>
          <c:smooth val="0"/>
          <c:extLst xmlns:c16r2="http://schemas.microsoft.com/office/drawing/2015/06/chart">
            <c:ext xmlns:c16="http://schemas.microsoft.com/office/drawing/2014/chart" uri="{C3380CC4-5D6E-409C-BE32-E72D297353CC}">
              <c16:uniqueId val="{00000000-98EC-40D5-9679-44552E78A154}"/>
            </c:ext>
          </c:extLst>
        </c:ser>
        <c:ser>
          <c:idx val="1"/>
          <c:order val="1"/>
          <c:tx>
            <c:strRef>
              <c:f>'динамика район'!$C$3</c:f>
              <c:strCache>
                <c:ptCount val="1"/>
                <c:pt idx="0">
                  <c:v>2021</c:v>
                </c:pt>
              </c:strCache>
            </c:strRef>
          </c:tx>
          <c:cat>
            <c:strRef>
              <c:f>'динамика район'!$A$4:$A$15</c:f>
              <c:strCache>
                <c:ptCount val="12"/>
                <c:pt idx="0">
                  <c:v>январь</c:v>
                </c:pt>
                <c:pt idx="1">
                  <c:v>февраль</c:v>
                </c:pt>
                <c:pt idx="2">
                  <c:v>март</c:v>
                </c:pt>
                <c:pt idx="3">
                  <c:v>апрель</c:v>
                </c:pt>
                <c:pt idx="4">
                  <c:v>май</c:v>
                </c:pt>
                <c:pt idx="5">
                  <c:v>июнь</c:v>
                </c:pt>
                <c:pt idx="6">
                  <c:v>июль</c:v>
                </c:pt>
                <c:pt idx="7">
                  <c:v>август</c:v>
                </c:pt>
                <c:pt idx="8">
                  <c:v>сентябрь</c:v>
                </c:pt>
                <c:pt idx="9">
                  <c:v>октябрь</c:v>
                </c:pt>
                <c:pt idx="10">
                  <c:v>ноябрь</c:v>
                </c:pt>
                <c:pt idx="11">
                  <c:v>декабрь</c:v>
                </c:pt>
              </c:strCache>
            </c:strRef>
          </c:cat>
          <c:val>
            <c:numRef>
              <c:f>'динамика район'!$C$4:$C$15</c:f>
              <c:numCache>
                <c:formatCode>General</c:formatCode>
                <c:ptCount val="12"/>
                <c:pt idx="0">
                  <c:v>70506.7</c:v>
                </c:pt>
                <c:pt idx="1">
                  <c:v>112697.09999999999</c:v>
                </c:pt>
                <c:pt idx="2">
                  <c:v>90449.3</c:v>
                </c:pt>
                <c:pt idx="3">
                  <c:v>203353.60000000003</c:v>
                </c:pt>
                <c:pt idx="4">
                  <c:v>137799.99999999994</c:v>
                </c:pt>
                <c:pt idx="5">
                  <c:v>119413.5</c:v>
                </c:pt>
                <c:pt idx="6">
                  <c:v>88518.000000000058</c:v>
                </c:pt>
                <c:pt idx="7">
                  <c:v>143871.79999999999</c:v>
                </c:pt>
                <c:pt idx="8">
                  <c:v>112760.00000000006</c:v>
                </c:pt>
                <c:pt idx="9">
                  <c:v>164937.69999999966</c:v>
                </c:pt>
                <c:pt idx="10">
                  <c:v>166963.3000000001</c:v>
                </c:pt>
                <c:pt idx="11">
                  <c:v>315648.80000000005</c:v>
                </c:pt>
              </c:numCache>
            </c:numRef>
          </c:val>
          <c:smooth val="0"/>
          <c:extLst xmlns:c16r2="http://schemas.microsoft.com/office/drawing/2015/06/chart">
            <c:ext xmlns:c16="http://schemas.microsoft.com/office/drawing/2014/chart" uri="{C3380CC4-5D6E-409C-BE32-E72D297353CC}">
              <c16:uniqueId val="{00000001-98EC-40D5-9679-44552E78A154}"/>
            </c:ext>
          </c:extLst>
        </c:ser>
        <c:dLbls>
          <c:showLegendKey val="0"/>
          <c:showVal val="0"/>
          <c:showCatName val="0"/>
          <c:showSerName val="0"/>
          <c:showPercent val="0"/>
          <c:showBubbleSize val="0"/>
        </c:dLbls>
        <c:marker val="1"/>
        <c:smooth val="0"/>
        <c:axId val="34530816"/>
        <c:axId val="100999168"/>
      </c:lineChart>
      <c:catAx>
        <c:axId val="34530816"/>
        <c:scaling>
          <c:orientation val="minMax"/>
        </c:scaling>
        <c:delete val="0"/>
        <c:axPos val="b"/>
        <c:numFmt formatCode="General" sourceLinked="1"/>
        <c:majorTickMark val="none"/>
        <c:minorTickMark val="none"/>
        <c:tickLblPos val="nextTo"/>
        <c:crossAx val="100999168"/>
        <c:crosses val="autoZero"/>
        <c:auto val="1"/>
        <c:lblAlgn val="ctr"/>
        <c:lblOffset val="100"/>
        <c:noMultiLvlLbl val="0"/>
      </c:catAx>
      <c:valAx>
        <c:axId val="100999168"/>
        <c:scaling>
          <c:orientation val="minMax"/>
        </c:scaling>
        <c:delete val="0"/>
        <c:axPos val="l"/>
        <c:majorGridlines/>
        <c:numFmt formatCode="General" sourceLinked="1"/>
        <c:majorTickMark val="out"/>
        <c:minorTickMark val="none"/>
        <c:tickLblPos val="nextTo"/>
        <c:crossAx val="34530816"/>
        <c:crosses val="autoZero"/>
        <c:crossBetween val="between"/>
        <c:dispUnits>
          <c:builtInUnit val="thousands"/>
        </c:dispUnits>
      </c:valAx>
    </c:plotArea>
    <c:legend>
      <c:legendPos val="r"/>
      <c:layout>
        <c:manualLayout>
          <c:xMode val="edge"/>
          <c:yMode val="edge"/>
          <c:x val="0.69981068777571331"/>
          <c:y val="0.73040693891154951"/>
          <c:w val="0.27634978783601521"/>
          <c:h val="0.10389632350920655"/>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floor>
    <c:sideWall>
      <c:thickness val="0"/>
    </c:sideWall>
    <c:backWall>
      <c:thickness val="0"/>
    </c:backWall>
    <c:plotArea>
      <c:layout>
        <c:manualLayout>
          <c:layoutTarget val="inner"/>
          <c:xMode val="edge"/>
          <c:yMode val="edge"/>
          <c:x val="8.1140040322695312E-2"/>
          <c:y val="0.22465864978386255"/>
          <c:w val="0.69732484274594986"/>
          <c:h val="0.67550674586729287"/>
        </c:manualLayout>
      </c:layout>
      <c:bar3DChart>
        <c:barDir val="col"/>
        <c:grouping val="percentStacked"/>
        <c:varyColors val="0"/>
        <c:ser>
          <c:idx val="0"/>
          <c:order val="0"/>
          <c:tx>
            <c:strRef>
              <c:f>'район(2)'!$A$4</c:f>
              <c:strCache>
                <c:ptCount val="1"/>
                <c:pt idx="0">
                  <c:v>Налоговые доходы</c:v>
                </c:pt>
              </c:strCache>
            </c:strRef>
          </c:tx>
          <c:invertIfNegative val="0"/>
          <c:cat>
            <c:numRef>
              <c:f>'район(2)'!$B$3:$C$3</c:f>
              <c:numCache>
                <c:formatCode>General</c:formatCode>
                <c:ptCount val="2"/>
                <c:pt idx="0">
                  <c:v>2020</c:v>
                </c:pt>
                <c:pt idx="1">
                  <c:v>2021</c:v>
                </c:pt>
              </c:numCache>
            </c:numRef>
          </c:cat>
          <c:val>
            <c:numRef>
              <c:f>'район(2)'!$B$4:$C$4</c:f>
              <c:numCache>
                <c:formatCode>General</c:formatCode>
                <c:ptCount val="2"/>
                <c:pt idx="0">
                  <c:v>389909.6</c:v>
                </c:pt>
                <c:pt idx="1">
                  <c:v>397081</c:v>
                </c:pt>
              </c:numCache>
            </c:numRef>
          </c:val>
          <c:extLst xmlns:c16r2="http://schemas.microsoft.com/office/drawing/2015/06/chart">
            <c:ext xmlns:c16="http://schemas.microsoft.com/office/drawing/2014/chart" uri="{C3380CC4-5D6E-409C-BE32-E72D297353CC}">
              <c16:uniqueId val="{00000000-614B-4DDA-AE85-AF6DC3146A85}"/>
            </c:ext>
          </c:extLst>
        </c:ser>
        <c:ser>
          <c:idx val="1"/>
          <c:order val="1"/>
          <c:tx>
            <c:strRef>
              <c:f>'район(2)'!$A$5</c:f>
              <c:strCache>
                <c:ptCount val="1"/>
                <c:pt idx="0">
                  <c:v>неналоговые доходы</c:v>
                </c:pt>
              </c:strCache>
            </c:strRef>
          </c:tx>
          <c:invertIfNegative val="0"/>
          <c:cat>
            <c:numRef>
              <c:f>'район(2)'!$B$3:$C$3</c:f>
              <c:numCache>
                <c:formatCode>General</c:formatCode>
                <c:ptCount val="2"/>
                <c:pt idx="0">
                  <c:v>2020</c:v>
                </c:pt>
                <c:pt idx="1">
                  <c:v>2021</c:v>
                </c:pt>
              </c:numCache>
            </c:numRef>
          </c:cat>
          <c:val>
            <c:numRef>
              <c:f>'район(2)'!$B$5:$C$5</c:f>
              <c:numCache>
                <c:formatCode>General</c:formatCode>
                <c:ptCount val="2"/>
                <c:pt idx="0">
                  <c:v>48016.9</c:v>
                </c:pt>
                <c:pt idx="1">
                  <c:v>85542.2</c:v>
                </c:pt>
              </c:numCache>
            </c:numRef>
          </c:val>
          <c:extLst xmlns:c16r2="http://schemas.microsoft.com/office/drawing/2015/06/chart">
            <c:ext xmlns:c16="http://schemas.microsoft.com/office/drawing/2014/chart" uri="{C3380CC4-5D6E-409C-BE32-E72D297353CC}">
              <c16:uniqueId val="{00000001-614B-4DDA-AE85-AF6DC3146A85}"/>
            </c:ext>
          </c:extLst>
        </c:ser>
        <c:ser>
          <c:idx val="2"/>
          <c:order val="2"/>
          <c:tx>
            <c:strRef>
              <c:f>'район(2)'!$A$6</c:f>
              <c:strCache>
                <c:ptCount val="1"/>
                <c:pt idx="0">
                  <c:v>Безвозмездные поступления</c:v>
                </c:pt>
              </c:strCache>
            </c:strRef>
          </c:tx>
          <c:invertIfNegative val="0"/>
          <c:cat>
            <c:numRef>
              <c:f>'район(2)'!$B$3:$C$3</c:f>
              <c:numCache>
                <c:formatCode>General</c:formatCode>
                <c:ptCount val="2"/>
                <c:pt idx="0">
                  <c:v>2020</c:v>
                </c:pt>
                <c:pt idx="1">
                  <c:v>2021</c:v>
                </c:pt>
              </c:numCache>
            </c:numRef>
          </c:cat>
          <c:val>
            <c:numRef>
              <c:f>'район(2)'!$B$6:$C$6</c:f>
              <c:numCache>
                <c:formatCode>General</c:formatCode>
                <c:ptCount val="2"/>
                <c:pt idx="0">
                  <c:v>1237752.8999999999</c:v>
                </c:pt>
                <c:pt idx="1">
                  <c:v>1244296.6000000001</c:v>
                </c:pt>
              </c:numCache>
            </c:numRef>
          </c:val>
          <c:extLst xmlns:c16r2="http://schemas.microsoft.com/office/drawing/2015/06/chart">
            <c:ext xmlns:c16="http://schemas.microsoft.com/office/drawing/2014/chart" uri="{C3380CC4-5D6E-409C-BE32-E72D297353CC}">
              <c16:uniqueId val="{00000002-614B-4DDA-AE85-AF6DC3146A85}"/>
            </c:ext>
          </c:extLst>
        </c:ser>
        <c:dLbls>
          <c:showLegendKey val="0"/>
          <c:showVal val="0"/>
          <c:showCatName val="0"/>
          <c:showSerName val="0"/>
          <c:showPercent val="0"/>
          <c:showBubbleSize val="0"/>
        </c:dLbls>
        <c:gapWidth val="150"/>
        <c:shape val="box"/>
        <c:axId val="66273280"/>
        <c:axId val="101001472"/>
        <c:axId val="0"/>
      </c:bar3DChart>
      <c:catAx>
        <c:axId val="66273280"/>
        <c:scaling>
          <c:orientation val="minMax"/>
        </c:scaling>
        <c:delete val="0"/>
        <c:axPos val="b"/>
        <c:numFmt formatCode="General" sourceLinked="1"/>
        <c:majorTickMark val="out"/>
        <c:minorTickMark val="none"/>
        <c:tickLblPos val="nextTo"/>
        <c:crossAx val="101001472"/>
        <c:crosses val="autoZero"/>
        <c:auto val="1"/>
        <c:lblAlgn val="ctr"/>
        <c:lblOffset val="100"/>
        <c:noMultiLvlLbl val="0"/>
      </c:catAx>
      <c:valAx>
        <c:axId val="101001472"/>
        <c:scaling>
          <c:orientation val="minMax"/>
        </c:scaling>
        <c:delete val="1"/>
        <c:axPos val="l"/>
        <c:numFmt formatCode="0%" sourceLinked="1"/>
        <c:majorTickMark val="out"/>
        <c:minorTickMark val="none"/>
        <c:tickLblPos val="nextTo"/>
        <c:crossAx val="66273280"/>
        <c:crosses val="autoZero"/>
        <c:crossBetween val="between"/>
      </c:valAx>
      <c:spPr>
        <a:noFill/>
        <a:ln w="25400">
          <a:noFill/>
        </a:ln>
      </c:spPr>
    </c:plotArea>
    <c:legend>
      <c:legendPos val="b"/>
      <c:layout>
        <c:manualLayout>
          <c:xMode val="edge"/>
          <c:yMode val="edge"/>
          <c:x val="6.8119891008174387E-3"/>
          <c:y val="0.94589552238805974"/>
          <c:w val="0.92643051771117169"/>
          <c:h val="4.8507462686567165E-2"/>
        </c:manualLayout>
      </c:layout>
      <c:overlay val="0"/>
    </c:legend>
    <c:plotVisOnly val="1"/>
    <c:dispBlanksAs val="gap"/>
    <c:showDLblsOverMax val="0"/>
  </c:chart>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5.8522598018209616E-2"/>
          <c:y val="0.29641448327730963"/>
          <c:w val="0.50921557657614758"/>
          <c:h val="0.69916893137229763"/>
        </c:manualLayout>
      </c:layout>
      <c:pie3DChart>
        <c:varyColors val="1"/>
        <c:dLbls>
          <c:showLegendKey val="0"/>
          <c:showVal val="0"/>
          <c:showCatName val="0"/>
          <c:showSerName val="0"/>
          <c:showPercent val="0"/>
          <c:showBubbleSize val="0"/>
          <c:showLeaderLines val="0"/>
        </c:dLbls>
      </c:pie3DChart>
      <c:spPr>
        <a:noFill/>
        <a:ln w="25400">
          <a:noFill/>
        </a:ln>
      </c:spPr>
    </c:plotArea>
    <c:legend>
      <c:legendPos val="r"/>
      <c:layout>
        <c:manualLayout>
          <c:xMode val="edge"/>
          <c:yMode val="edge"/>
          <c:x val="0.5703192407247627"/>
          <c:y val="0.14380654172614388"/>
          <c:w val="0.27725050330744894"/>
          <c:h val="0.8542441405350647"/>
        </c:manualLayout>
      </c:layout>
      <c:overlay val="0"/>
      <c:txPr>
        <a:bodyPr/>
        <a:lstStyle/>
        <a:p>
          <a:pPr>
            <a:defRPr>
              <a:solidFill>
                <a:schemeClr val="bg1"/>
              </a:solidFill>
            </a:defRPr>
          </a:pPr>
          <a:endParaRPr lang="ru-RU"/>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view3D>
      <c:rotX val="20"/>
      <c:rotY val="140"/>
      <c:rAngAx val="0"/>
      <c:perspective val="0"/>
    </c:view3D>
    <c:floor>
      <c:thickness val="0"/>
    </c:floor>
    <c:sideWall>
      <c:thickness val="0"/>
    </c:sideWall>
    <c:backWall>
      <c:thickness val="0"/>
    </c:backWall>
    <c:plotArea>
      <c:layout>
        <c:manualLayout>
          <c:layoutTarget val="inner"/>
          <c:xMode val="edge"/>
          <c:yMode val="edge"/>
          <c:x val="0.13628976998702136"/>
          <c:y val="0"/>
          <c:w val="0.6956275892274012"/>
          <c:h val="0.73195753072353664"/>
        </c:manualLayout>
      </c:layout>
      <c:pie3DChart>
        <c:varyColors val="1"/>
        <c:dLbls>
          <c:showLegendKey val="0"/>
          <c:showVal val="0"/>
          <c:showCatName val="0"/>
          <c:showSerName val="0"/>
          <c:showPercent val="0"/>
          <c:showBubbleSize val="0"/>
          <c:showLeaderLines val="0"/>
        </c:dLbls>
      </c:pie3DChart>
      <c:spPr>
        <a:noFill/>
        <a:ln w="25400">
          <a:noFill/>
        </a:ln>
      </c:spPr>
    </c:plotArea>
    <c:legend>
      <c:legendPos val="b"/>
      <c:layout>
        <c:manualLayout>
          <c:xMode val="edge"/>
          <c:yMode val="edge"/>
          <c:x val="0"/>
          <c:y val="0.52385255066221947"/>
          <c:w val="0.98497339415841201"/>
          <c:h val="0.46941602741814215"/>
        </c:manualLayout>
      </c:layout>
      <c:overlay val="1"/>
      <c:txPr>
        <a:bodyPr/>
        <a:lstStyle/>
        <a:p>
          <a:pPr>
            <a:defRPr>
              <a:solidFill>
                <a:schemeClr val="accent2">
                  <a:lumMod val="50000"/>
                </a:schemeClr>
              </a:solidFill>
            </a:defRPr>
          </a:pPr>
          <a:endParaRPr lang="ru-RU"/>
        </a:p>
      </c:txPr>
    </c:legend>
    <c:plotVisOnly val="1"/>
    <c:dispBlanksAs val="gap"/>
    <c:showDLblsOverMax val="0"/>
  </c:chart>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35"/>
      <c:rAngAx val="0"/>
      <c:perspective val="30"/>
    </c:view3D>
    <c:floor>
      <c:thickness val="0"/>
    </c:floor>
    <c:sideWall>
      <c:thickness val="0"/>
    </c:sideWall>
    <c:backWall>
      <c:thickness val="0"/>
    </c:backWall>
    <c:plotArea>
      <c:layout>
        <c:manualLayout>
          <c:layoutTarget val="inner"/>
          <c:xMode val="edge"/>
          <c:yMode val="edge"/>
          <c:x val="0.13699085732951977"/>
          <c:y val="0.11862578153340589"/>
          <c:w val="0.67098768949105669"/>
          <c:h val="0.60572574769617205"/>
        </c:manualLayout>
      </c:layout>
      <c:pie3DChart>
        <c:varyColors val="1"/>
        <c:dLbls>
          <c:showLegendKey val="0"/>
          <c:showVal val="0"/>
          <c:showCatName val="0"/>
          <c:showSerName val="0"/>
          <c:showPercent val="0"/>
          <c:showBubbleSize val="0"/>
          <c:showLeaderLines val="0"/>
        </c:dLbls>
      </c:pie3DChart>
      <c:spPr>
        <a:noFill/>
        <a:ln w="25400">
          <a:noFill/>
        </a:ln>
      </c:spPr>
    </c:plotArea>
    <c:legend>
      <c:legendPos val="b"/>
      <c:layout>
        <c:manualLayout>
          <c:xMode val="edge"/>
          <c:yMode val="edge"/>
          <c:x val="5.78345507101048E-2"/>
          <c:y val="0.58382702162229716"/>
          <c:w val="0.93642930668398727"/>
          <c:h val="0.40688145689105937"/>
        </c:manualLayout>
      </c:layout>
      <c:overlay val="0"/>
      <c:txPr>
        <a:bodyPr/>
        <a:lstStyle/>
        <a:p>
          <a:pPr>
            <a:defRPr kern="500" baseline="0"/>
          </a:pPr>
          <a:endParaRPr lang="ru-RU"/>
        </a:p>
      </c:txPr>
    </c:legend>
    <c:plotVisOnly val="1"/>
    <c:dispBlanksAs val="gap"/>
    <c:showDLblsOverMax val="0"/>
  </c:chart>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35"/>
      <c:rAngAx val="0"/>
      <c:perspective val="30"/>
    </c:view3D>
    <c:floor>
      <c:thickness val="0"/>
    </c:floor>
    <c:sideWall>
      <c:thickness val="0"/>
    </c:sideWall>
    <c:backWall>
      <c:thickness val="0"/>
    </c:backWall>
    <c:plotArea>
      <c:layout>
        <c:manualLayout>
          <c:layoutTarget val="inner"/>
          <c:xMode val="edge"/>
          <c:yMode val="edge"/>
          <c:x val="0.13699085732951977"/>
          <c:y val="0.11862578153340589"/>
          <c:w val="0.67098768949105669"/>
          <c:h val="0.60572574769617205"/>
        </c:manualLayout>
      </c:layout>
      <c:pie3DChart>
        <c:varyColors val="1"/>
        <c:ser>
          <c:idx val="0"/>
          <c:order val="0"/>
          <c:dPt>
            <c:idx val="0"/>
            <c:bubble3D val="0"/>
            <c:explosion val="72"/>
            <c:spPr>
              <a:scene3d>
                <a:camera prst="orthographicFront"/>
                <a:lightRig rig="threePt" dir="t"/>
              </a:scene3d>
              <a:sp3d>
                <a:bevelT prst="relaxedInset"/>
                <a:bevelB/>
              </a:sp3d>
            </c:spPr>
            <c:extLst xmlns:c16r2="http://schemas.microsoft.com/office/drawing/2015/06/chart">
              <c:ext xmlns:c16="http://schemas.microsoft.com/office/drawing/2014/chart" uri="{C3380CC4-5D6E-409C-BE32-E72D297353CC}">
                <c16:uniqueId val="{00000001-B54F-48CE-9CB0-2C8B3A75A82D}"/>
              </c:ext>
            </c:extLst>
          </c:dPt>
          <c:dPt>
            <c:idx val="1"/>
            <c:bubble3D val="0"/>
            <c:extLst xmlns:c16r2="http://schemas.microsoft.com/office/drawing/2015/06/chart">
              <c:ext xmlns:c16="http://schemas.microsoft.com/office/drawing/2014/chart" uri="{C3380CC4-5D6E-409C-BE32-E72D297353CC}">
                <c16:uniqueId val="{00000002-B54F-48CE-9CB0-2C8B3A75A82D}"/>
              </c:ext>
            </c:extLst>
          </c:dPt>
          <c:dPt>
            <c:idx val="2"/>
            <c:bubble3D val="0"/>
            <c:extLst xmlns:c16r2="http://schemas.microsoft.com/office/drawing/2015/06/chart">
              <c:ext xmlns:c16="http://schemas.microsoft.com/office/drawing/2014/chart" uri="{C3380CC4-5D6E-409C-BE32-E72D297353CC}">
                <c16:uniqueId val="{00000003-B54F-48CE-9CB0-2C8B3A75A82D}"/>
              </c:ext>
            </c:extLst>
          </c:dPt>
          <c:dPt>
            <c:idx val="3"/>
            <c:bubble3D val="0"/>
            <c:extLst xmlns:c16r2="http://schemas.microsoft.com/office/drawing/2015/06/chart">
              <c:ext xmlns:c16="http://schemas.microsoft.com/office/drawing/2014/chart" uri="{C3380CC4-5D6E-409C-BE32-E72D297353CC}">
                <c16:uniqueId val="{00000004-B54F-48CE-9CB0-2C8B3A75A82D}"/>
              </c:ext>
            </c:extLst>
          </c:dPt>
          <c:dPt>
            <c:idx val="4"/>
            <c:bubble3D val="0"/>
            <c:extLst xmlns:c16r2="http://schemas.microsoft.com/office/drawing/2015/06/chart">
              <c:ext xmlns:c16="http://schemas.microsoft.com/office/drawing/2014/chart" uri="{C3380CC4-5D6E-409C-BE32-E72D297353CC}">
                <c16:uniqueId val="{00000005-B54F-48CE-9CB0-2C8B3A75A82D}"/>
              </c:ext>
            </c:extLst>
          </c:dPt>
          <c:dPt>
            <c:idx val="5"/>
            <c:bubble3D val="0"/>
            <c:extLst xmlns:c16r2="http://schemas.microsoft.com/office/drawing/2015/06/chart">
              <c:ext xmlns:c16="http://schemas.microsoft.com/office/drawing/2014/chart" uri="{C3380CC4-5D6E-409C-BE32-E72D297353CC}">
                <c16:uniqueId val="{00000006-B54F-48CE-9CB0-2C8B3A75A82D}"/>
              </c:ext>
            </c:extLst>
          </c:dPt>
          <c:dPt>
            <c:idx val="6"/>
            <c:bubble3D val="0"/>
            <c:extLst xmlns:c16r2="http://schemas.microsoft.com/office/drawing/2015/06/chart">
              <c:ext xmlns:c16="http://schemas.microsoft.com/office/drawing/2014/chart" uri="{C3380CC4-5D6E-409C-BE32-E72D297353CC}">
                <c16:uniqueId val="{00000007-B54F-48CE-9CB0-2C8B3A75A82D}"/>
              </c:ext>
            </c:extLst>
          </c:dPt>
          <c:dPt>
            <c:idx val="7"/>
            <c:bubble3D val="0"/>
            <c:extLst xmlns:c16r2="http://schemas.microsoft.com/office/drawing/2015/06/chart">
              <c:ext xmlns:c16="http://schemas.microsoft.com/office/drawing/2014/chart" uri="{C3380CC4-5D6E-409C-BE32-E72D297353CC}">
                <c16:uniqueId val="{00000008-B54F-48CE-9CB0-2C8B3A75A82D}"/>
              </c:ext>
            </c:extLst>
          </c:dPt>
          <c:dPt>
            <c:idx val="8"/>
            <c:bubble3D val="0"/>
            <c:extLst xmlns:c16r2="http://schemas.microsoft.com/office/drawing/2015/06/chart">
              <c:ext xmlns:c16="http://schemas.microsoft.com/office/drawing/2014/chart" uri="{C3380CC4-5D6E-409C-BE32-E72D297353CC}">
                <c16:uniqueId val="{00000009-B54F-48CE-9CB0-2C8B3A75A82D}"/>
              </c:ext>
            </c:extLst>
          </c:dPt>
          <c:dPt>
            <c:idx val="9"/>
            <c:bubble3D val="0"/>
            <c:spPr>
              <a:scene3d>
                <a:camera prst="orthographicFront"/>
                <a:lightRig rig="threePt" dir="t"/>
              </a:scene3d>
              <a:sp3d>
                <a:bevelB/>
              </a:sp3d>
            </c:spPr>
            <c:extLst xmlns:c16r2="http://schemas.microsoft.com/office/drawing/2015/06/chart">
              <c:ext xmlns:c16="http://schemas.microsoft.com/office/drawing/2014/chart" uri="{C3380CC4-5D6E-409C-BE32-E72D297353CC}">
                <c16:uniqueId val="{0000000B-B54F-48CE-9CB0-2C8B3A75A82D}"/>
              </c:ext>
            </c:extLst>
          </c:dPt>
          <c:dPt>
            <c:idx val="10"/>
            <c:bubble3D val="0"/>
            <c:extLst xmlns:c16r2="http://schemas.microsoft.com/office/drawing/2015/06/chart">
              <c:ext xmlns:c16="http://schemas.microsoft.com/office/drawing/2014/chart" uri="{C3380CC4-5D6E-409C-BE32-E72D297353CC}">
                <c16:uniqueId val="{0000000C-B54F-48CE-9CB0-2C8B3A75A82D}"/>
              </c:ext>
            </c:extLst>
          </c:dPt>
          <c:dPt>
            <c:idx val="11"/>
            <c:bubble3D val="0"/>
            <c:extLst xmlns:c16r2="http://schemas.microsoft.com/office/drawing/2015/06/chart">
              <c:ext xmlns:c16="http://schemas.microsoft.com/office/drawing/2014/chart" uri="{C3380CC4-5D6E-409C-BE32-E72D297353CC}">
                <c16:uniqueId val="{0000000D-B54F-48CE-9CB0-2C8B3A75A82D}"/>
              </c:ext>
            </c:extLst>
          </c:dPt>
          <c:dPt>
            <c:idx val="12"/>
            <c:bubble3D val="0"/>
            <c:extLst xmlns:c16r2="http://schemas.microsoft.com/office/drawing/2015/06/chart">
              <c:ext xmlns:c16="http://schemas.microsoft.com/office/drawing/2014/chart" uri="{C3380CC4-5D6E-409C-BE32-E72D297353CC}">
                <c16:uniqueId val="{0000000E-B54F-48CE-9CB0-2C8B3A75A82D}"/>
              </c:ext>
            </c:extLst>
          </c:dPt>
          <c:dPt>
            <c:idx val="13"/>
            <c:bubble3D val="0"/>
            <c:extLst xmlns:c16r2="http://schemas.microsoft.com/office/drawing/2015/06/chart">
              <c:ext xmlns:c16="http://schemas.microsoft.com/office/drawing/2014/chart" uri="{C3380CC4-5D6E-409C-BE32-E72D297353CC}">
                <c16:uniqueId val="{0000000F-B54F-48CE-9CB0-2C8B3A75A82D}"/>
              </c:ext>
            </c:extLst>
          </c:dPt>
          <c:dPt>
            <c:idx val="14"/>
            <c:bubble3D val="0"/>
            <c:extLst xmlns:c16r2="http://schemas.microsoft.com/office/drawing/2015/06/chart">
              <c:ext xmlns:c16="http://schemas.microsoft.com/office/drawing/2014/chart" uri="{C3380CC4-5D6E-409C-BE32-E72D297353CC}">
                <c16:uniqueId val="{00000010-B54F-48CE-9CB0-2C8B3A75A82D}"/>
              </c:ext>
            </c:extLst>
          </c:dPt>
          <c:dLbls>
            <c:dLbl>
              <c:idx val="0"/>
              <c:layout>
                <c:manualLayout>
                  <c:x val="0.11209757246335525"/>
                  <c:y val="-5.2508558381421891E-2"/>
                </c:manualLayout>
              </c:layout>
              <c:numFmt formatCode="#,##0.0" sourceLinked="0"/>
              <c:spPr>
                <a:noFill/>
                <a:ln>
                  <a:noFill/>
                </a:ln>
                <a:effectLst/>
              </c:spPr>
              <c:txPr>
                <a:bodyPr wrap="square" lIns="38100" tIns="19050" rIns="38100" bIns="19050" anchor="ctr">
                  <a:noAutofit/>
                </a:bodyPr>
                <a:lstStyle/>
                <a:p>
                  <a:pPr>
                    <a:defRPr/>
                  </a:pPr>
                  <a:endParaRPr lang="ru-RU"/>
                </a:p>
              </c:txPr>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B54F-48CE-9CB0-2C8B3A75A82D}"/>
                </c:ext>
                <c:ext xmlns:c15="http://schemas.microsoft.com/office/drawing/2012/chart" uri="{CE6537A1-D6FC-4f65-9D91-7224C49458BB}">
                  <c15:layout>
                    <c:manualLayout>
                      <c:w val="8.923307162581523E-2"/>
                      <c:h val="8.0844040836358863E-2"/>
                    </c:manualLayout>
                  </c15:layout>
                </c:ext>
              </c:extLst>
            </c:dLbl>
            <c:dLbl>
              <c:idx val="1"/>
              <c:layout>
                <c:manualLayout>
                  <c:x val="-4.4568904284938336E-2"/>
                  <c:y val="0.10167399806731475"/>
                </c:manualLayout>
              </c:layout>
              <c:tx>
                <c:rich>
                  <a:bodyPr/>
                  <a:lstStyle/>
                  <a:p>
                    <a:pPr>
                      <a:defRPr sz="1000" b="0" i="0" u="none" strike="noStrike" baseline="0">
                        <a:solidFill>
                          <a:srgbClr val="000000"/>
                        </a:solidFill>
                        <a:latin typeface="Calibri"/>
                        <a:ea typeface="Calibri"/>
                        <a:cs typeface="Calibri"/>
                      </a:defRPr>
                    </a:pPr>
                    <a:r>
                      <a:rPr lang="en-US" sz="1000" b="0" i="0" u="none" strike="noStrike" baseline="0">
                        <a:solidFill>
                          <a:srgbClr val="000000"/>
                        </a:solidFill>
                        <a:latin typeface="Calibri"/>
                      </a:rPr>
                      <a:t>18 379,5</a:t>
                    </a:r>
                  </a:p>
                </c:rich>
              </c:tx>
              <c:numFmt formatCode="#,##0.0" sourceLinked="0"/>
              <c:spPr/>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B54F-48CE-9CB0-2C8B3A75A82D}"/>
                </c:ext>
                <c:ext xmlns:c15="http://schemas.microsoft.com/office/drawing/2012/chart" uri="{CE6537A1-D6FC-4f65-9D91-7224C49458BB}">
                  <c15:layout/>
                </c:ext>
              </c:extLst>
            </c:dLbl>
            <c:dLbl>
              <c:idx val="2"/>
              <c:layout>
                <c:manualLayout>
                  <c:x val="-0.13252192607617247"/>
                  <c:y val="7.7551159763566135E-2"/>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B54F-48CE-9CB0-2C8B3A75A82D}"/>
                </c:ext>
                <c:ext xmlns:c15="http://schemas.microsoft.com/office/drawing/2012/chart" uri="{CE6537A1-D6FC-4f65-9D91-7224C49458BB}">
                  <c15:layout/>
                </c:ext>
              </c:extLst>
            </c:dLbl>
            <c:dLbl>
              <c:idx val="3"/>
              <c:layout>
                <c:manualLayout>
                  <c:x val="-0.15716816512263029"/>
                  <c:y val="4.2001701006886334E-2"/>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B54F-48CE-9CB0-2C8B3A75A82D}"/>
                </c:ext>
                <c:ext xmlns:c15="http://schemas.microsoft.com/office/drawing/2012/chart" uri="{CE6537A1-D6FC-4f65-9D91-7224C49458BB}">
                  <c15:layout/>
                </c:ext>
              </c:extLst>
            </c:dLbl>
            <c:dLbl>
              <c:idx val="4"/>
              <c:layout>
                <c:manualLayout>
                  <c:x val="-0.17563005420270367"/>
                  <c:y val="1.0513319981343796E-2"/>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B54F-48CE-9CB0-2C8B3A75A82D}"/>
                </c:ext>
                <c:ext xmlns:c15="http://schemas.microsoft.com/office/drawing/2012/chart" uri="{CE6537A1-D6FC-4f65-9D91-7224C49458BB}">
                  <c15:layout/>
                </c:ext>
              </c:extLst>
            </c:dLbl>
            <c:dLbl>
              <c:idx val="5"/>
              <c:layout>
                <c:manualLayout>
                  <c:x val="-0.18346319951684767"/>
                  <c:y val="-3.1665554000871843E-2"/>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B54F-48CE-9CB0-2C8B3A75A82D}"/>
                </c:ext>
                <c:ext xmlns:c15="http://schemas.microsoft.com/office/drawing/2012/chart" uri="{CE6537A1-D6FC-4f65-9D91-7224C49458BB}">
                  <c15:layout/>
                </c:ext>
              </c:extLst>
            </c:dLbl>
            <c:dLbl>
              <c:idx val="6"/>
              <c:layout>
                <c:manualLayout>
                  <c:x val="-0.11489355075188686"/>
                  <c:y val="-5.256635603476395E-2"/>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B54F-48CE-9CB0-2C8B3A75A82D}"/>
                </c:ext>
                <c:ext xmlns:c15="http://schemas.microsoft.com/office/drawing/2012/chart" uri="{CE6537A1-D6FC-4f65-9D91-7224C49458BB}"/>
              </c:extLst>
            </c:dLbl>
            <c:dLbl>
              <c:idx val="7"/>
              <c:layout>
                <c:manualLayout>
                  <c:x val="-6.2637206528633999E-2"/>
                  <c:y val="-8.4322020723019378E-2"/>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B54F-48CE-9CB0-2C8B3A75A82D}"/>
                </c:ext>
                <c:ext xmlns:c15="http://schemas.microsoft.com/office/drawing/2012/chart" uri="{CE6537A1-D6FC-4f65-9D91-7224C49458BB}"/>
              </c:extLst>
            </c:dLbl>
            <c:dLbl>
              <c:idx val="8"/>
              <c:layout>
                <c:manualLayout>
                  <c:x val="-8.2355899434423091E-2"/>
                  <c:y val="-8.3314585676790398E-2"/>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9-B54F-48CE-9CB0-2C8B3A75A82D}"/>
                </c:ext>
                <c:ext xmlns:c15="http://schemas.microsoft.com/office/drawing/2012/chart" uri="{CE6537A1-D6FC-4f65-9D91-7224C49458BB}">
                  <c15:layout/>
                </c:ext>
              </c:extLst>
            </c:dLbl>
            <c:dLbl>
              <c:idx val="9"/>
              <c:layout>
                <c:manualLayout>
                  <c:x val="-1.166022843381918E-2"/>
                  <c:y val="-0.1209984117838929"/>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B-B54F-48CE-9CB0-2C8B3A75A82D}"/>
                </c:ext>
                <c:ext xmlns:c15="http://schemas.microsoft.com/office/drawing/2012/chart" uri="{CE6537A1-D6FC-4f65-9D91-7224C49458BB}">
                  <c15:layout/>
                </c:ext>
              </c:extLst>
            </c:dLbl>
            <c:dLbl>
              <c:idx val="10"/>
              <c:layout>
                <c:manualLayout>
                  <c:x val="0.11415142571722674"/>
                  <c:y val="-0.11272920153273523"/>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C-B54F-48CE-9CB0-2C8B3A75A82D}"/>
                </c:ext>
                <c:ext xmlns:c15="http://schemas.microsoft.com/office/drawing/2012/chart" uri="{CE6537A1-D6FC-4f65-9D91-7224C49458BB}">
                  <c15:layout/>
                </c:ext>
              </c:extLst>
            </c:dLbl>
            <c:dLbl>
              <c:idx val="11"/>
              <c:layout>
                <c:manualLayout>
                  <c:x val="0.1821470651913806"/>
                  <c:y val="-8.3058032380098859E-2"/>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D-B54F-48CE-9CB0-2C8B3A75A82D}"/>
                </c:ext>
                <c:ext xmlns:c15="http://schemas.microsoft.com/office/drawing/2012/chart" uri="{CE6537A1-D6FC-4f65-9D91-7224C49458BB}">
                  <c15:layout/>
                </c:ext>
              </c:extLst>
            </c:dLbl>
            <c:dLbl>
              <c:idx val="12"/>
              <c:layout>
                <c:manualLayout>
                  <c:x val="8.4874065126808423E-2"/>
                  <c:y val="-4.8483695635606526E-2"/>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B54F-48CE-9CB0-2C8B3A75A82D}"/>
                </c:ext>
                <c:ext xmlns:c15="http://schemas.microsoft.com/office/drawing/2012/chart" uri="{CE6537A1-D6FC-4f65-9D91-7224C49458BB}">
                  <c15:layout/>
                </c:ext>
              </c:extLst>
            </c:dLbl>
            <c:dLbl>
              <c:idx val="13"/>
              <c:layout>
                <c:manualLayout>
                  <c:x val="0.12595697969012917"/>
                  <c:y val="-2.6237817833746391E-2"/>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F-B54F-48CE-9CB0-2C8B3A75A82D}"/>
                </c:ext>
                <c:ext xmlns:c15="http://schemas.microsoft.com/office/drawing/2012/chart" uri="{CE6537A1-D6FC-4f65-9D91-7224C49458BB}">
                  <c15:layout/>
                </c:ext>
              </c:extLst>
            </c:dLbl>
            <c:dLbl>
              <c:idx val="14"/>
              <c:layout>
                <c:manualLayout>
                  <c:x val="0.10226724553786783"/>
                  <c:y val="1.7036894778396602E-3"/>
                </c:manualLayout>
              </c:layout>
              <c:numFmt formatCode="#,##0.0" sourceLinked="0"/>
              <c:spPr>
                <a:noFill/>
                <a:ln>
                  <a:noFill/>
                </a:ln>
                <a:effectLst/>
              </c:spPr>
              <c:txPr>
                <a:bodyPr wrap="square" lIns="38100" tIns="19050" rIns="38100" bIns="19050" anchor="ctr">
                  <a:noAutofit/>
                </a:bodyPr>
                <a:lstStyle/>
                <a:p>
                  <a:pPr>
                    <a:defRPr/>
                  </a:pPr>
                  <a:endParaRPr lang="ru-RU"/>
                </a:p>
              </c:txPr>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B54F-48CE-9CB0-2C8B3A75A82D}"/>
                </c:ext>
                <c:ext xmlns:c15="http://schemas.microsoft.com/office/drawing/2012/chart" uri="{CE6537A1-D6FC-4f65-9D91-7224C49458BB}">
                  <c15:layout>
                    <c:manualLayout>
                      <c:w val="0.20164013506994694"/>
                      <c:h val="2.9423151374370887E-2"/>
                    </c:manualLayout>
                  </c15:layout>
                </c:ext>
              </c:extLst>
            </c:dLbl>
            <c:numFmt formatCode="#,##0.0" sourceLinked="0"/>
            <c:spPr>
              <a:noFill/>
              <a:ln>
                <a:noFill/>
              </a:ln>
              <a:effectLst/>
            </c:spPr>
            <c:dLblPos val="bestFit"/>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консолидированный!$A$6:$A$20</c:f>
              <c:strCache>
                <c:ptCount val="15"/>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налог на вмененный доход для отдельных видов деятельности</c:v>
                </c:pt>
                <c:pt idx="4">
                  <c:v>единый сельскохозяйственный налог </c:v>
                </c:pt>
                <c:pt idx="5">
                  <c:v>налог, взимаемый в связи с применением патентной системы налогообложения</c:v>
                </c:pt>
                <c:pt idx="6">
                  <c:v>налог на имущество физических лиц</c:v>
                </c:pt>
                <c:pt idx="7">
                  <c:v>земельный налог</c:v>
                </c:pt>
                <c:pt idx="8">
                  <c:v>государственная пошлина</c:v>
                </c:pt>
                <c:pt idx="9">
                  <c:v>доходы от использования имущества, находящегося в государственной и муниципальной собственности</c:v>
                </c:pt>
                <c:pt idx="10">
                  <c:v>платежи при пользовании природными ресурсами</c:v>
                </c:pt>
                <c:pt idx="11">
                  <c:v>доходы от оказания платных услуг и компенсации затрат государства</c:v>
                </c:pt>
                <c:pt idx="12">
                  <c:v>доходы от продажи материальных и нематериальных активов</c:v>
                </c:pt>
                <c:pt idx="13">
                  <c:v>штрафы, санкции, возмещение ущерба</c:v>
                </c:pt>
                <c:pt idx="14">
                  <c:v>прочие неналогвые доходы</c:v>
                </c:pt>
              </c:strCache>
            </c:strRef>
          </c:cat>
          <c:val>
            <c:numRef>
              <c:f>консолидированный!$B$6:$B$20</c:f>
              <c:numCache>
                <c:formatCode>#,##0.0</c:formatCode>
                <c:ptCount val="15"/>
                <c:pt idx="0">
                  <c:v>331768.8</c:v>
                </c:pt>
                <c:pt idx="1">
                  <c:v>18379.5</c:v>
                </c:pt>
                <c:pt idx="2">
                  <c:v>17751.2</c:v>
                </c:pt>
                <c:pt idx="3">
                  <c:v>7324.3</c:v>
                </c:pt>
                <c:pt idx="4">
                  <c:v>7201.6</c:v>
                </c:pt>
                <c:pt idx="5">
                  <c:v>9893.1</c:v>
                </c:pt>
                <c:pt idx="8" formatCode="General">
                  <c:v>4762.5</c:v>
                </c:pt>
                <c:pt idx="9" formatCode="General">
                  <c:v>19527.3</c:v>
                </c:pt>
                <c:pt idx="10" formatCode="General">
                  <c:v>4981.8999999999996</c:v>
                </c:pt>
                <c:pt idx="11" formatCode="General">
                  <c:v>26670.5</c:v>
                </c:pt>
                <c:pt idx="12" formatCode="General">
                  <c:v>28347.1</c:v>
                </c:pt>
                <c:pt idx="13" formatCode="General">
                  <c:v>2327.8000000000002</c:v>
                </c:pt>
                <c:pt idx="14" formatCode="General">
                  <c:v>3687.6</c:v>
                </c:pt>
              </c:numCache>
            </c:numRef>
          </c:val>
          <c:extLst xmlns:c16r2="http://schemas.microsoft.com/office/drawing/2015/06/chart">
            <c:ext xmlns:c16="http://schemas.microsoft.com/office/drawing/2014/chart" uri="{C3380CC4-5D6E-409C-BE32-E72D297353CC}">
              <c16:uniqueId val="{00000011-B54F-48CE-9CB0-2C8B3A75A82D}"/>
            </c:ext>
          </c:extLst>
        </c:ser>
        <c:dLbls>
          <c:showLegendKey val="0"/>
          <c:showVal val="0"/>
          <c:showCatName val="0"/>
          <c:showSerName val="0"/>
          <c:showPercent val="0"/>
          <c:showBubbleSize val="0"/>
          <c:showLeaderLines val="1"/>
        </c:dLbls>
      </c:pie3DChart>
      <c:spPr>
        <a:noFill/>
        <a:ln w="25400">
          <a:noFill/>
        </a:ln>
      </c:spPr>
    </c:plotArea>
    <c:legend>
      <c:legendPos val="b"/>
      <c:layout>
        <c:manualLayout>
          <c:xMode val="edge"/>
          <c:yMode val="edge"/>
          <c:x val="5.78345507101048E-2"/>
          <c:y val="0.58382702162229716"/>
          <c:w val="0.93642930668398727"/>
          <c:h val="0.40688145689105937"/>
        </c:manualLayout>
      </c:layout>
      <c:overlay val="0"/>
      <c:txPr>
        <a:bodyPr/>
        <a:lstStyle/>
        <a:p>
          <a:pPr>
            <a:defRPr kern="500" baseline="0"/>
          </a:pPr>
          <a:endParaRPr lang="ru-RU"/>
        </a:p>
      </c:txPr>
    </c:legend>
    <c:plotVisOnly val="1"/>
    <c:dispBlanksAs val="gap"/>
    <c:showDLblsOverMax val="0"/>
  </c:chart>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7213250630125074"/>
          <c:y val="0.30811038971005816"/>
          <c:w val="0.36972127297720225"/>
          <c:h val="0.50603459655262384"/>
        </c:manualLayout>
      </c:layout>
      <c:pie3DChart>
        <c:varyColors val="1"/>
        <c:dLbls>
          <c:showLegendKey val="0"/>
          <c:showVal val="0"/>
          <c:showCatName val="0"/>
          <c:showSerName val="0"/>
          <c:showPercent val="0"/>
          <c:showBubbleSize val="0"/>
          <c:showLeaderLines val="0"/>
        </c:dLbls>
      </c:pie3DChart>
      <c:spPr>
        <a:noFill/>
        <a:ln w="25400">
          <a:noFill/>
        </a:ln>
      </c:spPr>
    </c:plotArea>
    <c:legend>
      <c:legendPos val="r"/>
      <c:layout>
        <c:manualLayout>
          <c:xMode val="edge"/>
          <c:yMode val="edge"/>
          <c:x val="0.5703192407247627"/>
          <c:y val="0.14380654172614388"/>
          <c:w val="0.27725050330744894"/>
          <c:h val="0.8542441405350647"/>
        </c:manualLayout>
      </c:layout>
      <c:overlay val="0"/>
    </c:legend>
    <c:plotVisOnly val="1"/>
    <c:dispBlanksAs val="gap"/>
    <c:showDLblsOverMax val="0"/>
  </c:chart>
  <c:txPr>
    <a:bodyPr/>
    <a:lstStyle/>
    <a:p>
      <a:pPr>
        <a:defRPr>
          <a:solidFill>
            <a:schemeClr val="accent6">
              <a:lumMod val="75000"/>
            </a:schemeClr>
          </a:solidFill>
        </a:defRPr>
      </a:pPr>
      <a:endParaRPr lang="ru-RU"/>
    </a:p>
  </c:txPr>
  <c:externalData r:id="rId2">
    <c:autoUpdate val="0"/>
  </c:externalData>
</c:chartSpace>
</file>

<file path=ppt/drawings/_rels/vmlDrawing1.v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14.png"/></Relationships>
</file>

<file path=ppt/drawings/drawing1.xml><?xml version="1.0" encoding="utf-8"?>
<c:userShapes xmlns:c="http://schemas.openxmlformats.org/drawingml/2006/chart">
  <cdr:relSizeAnchor xmlns:cdr="http://schemas.openxmlformats.org/drawingml/2006/chartDrawing">
    <cdr:from>
      <cdr:x>0.28844</cdr:x>
      <cdr:y>0.40899</cdr:y>
    </cdr:from>
    <cdr:to>
      <cdr:x>0.35896</cdr:x>
      <cdr:y>0.46911</cdr:y>
    </cdr:to>
    <cdr:sp macro="" textlink="">
      <cdr:nvSpPr>
        <cdr:cNvPr id="2" name="TextBox 1">
          <a:extLst xmlns:a="http://schemas.openxmlformats.org/drawingml/2006/main">
            <a:ext uri="{FF2B5EF4-FFF2-40B4-BE49-F238E27FC236}">
              <a16:creationId xmlns:a16="http://schemas.microsoft.com/office/drawing/2014/main" xmlns="" id="{327ED7A8-E7FE-4176-8A94-8E48DDEEB4C8}"/>
            </a:ext>
          </a:extLst>
        </cdr:cNvPr>
        <cdr:cNvSpPr txBox="1"/>
      </cdr:nvSpPr>
      <cdr:spPr>
        <a:xfrm xmlns:a="http://schemas.openxmlformats.org/drawingml/2006/main" rot="293845">
          <a:off x="2061612" y="1941581"/>
          <a:ext cx="504056" cy="28539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ru-RU" sz="1100" dirty="0"/>
            <a:t>2019</a:t>
          </a:r>
        </a:p>
      </cdr:txBody>
    </cdr:sp>
  </cdr:relSizeAnchor>
  <cdr:relSizeAnchor xmlns:cdr="http://schemas.openxmlformats.org/drawingml/2006/chartDrawing">
    <cdr:from>
      <cdr:x>0.46474</cdr:x>
      <cdr:y>0.44636</cdr:y>
    </cdr:from>
    <cdr:to>
      <cdr:x>0.53526</cdr:x>
      <cdr:y>0.49186</cdr:y>
    </cdr:to>
    <cdr:sp macro="" textlink="">
      <cdr:nvSpPr>
        <cdr:cNvPr id="3" name="TextBox 2">
          <a:extLst xmlns:a="http://schemas.openxmlformats.org/drawingml/2006/main">
            <a:ext uri="{FF2B5EF4-FFF2-40B4-BE49-F238E27FC236}">
              <a16:creationId xmlns:a16="http://schemas.microsoft.com/office/drawing/2014/main" xmlns="" id="{8436D995-8A3B-4BC7-8B13-5988D763BAC2}"/>
            </a:ext>
          </a:extLst>
        </cdr:cNvPr>
        <cdr:cNvSpPr txBox="1"/>
      </cdr:nvSpPr>
      <cdr:spPr>
        <a:xfrm xmlns:a="http://schemas.openxmlformats.org/drawingml/2006/main" rot="389620">
          <a:off x="3321752" y="2118970"/>
          <a:ext cx="504056" cy="21602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ru-RU" sz="1100" dirty="0"/>
            <a:t>2020</a:t>
          </a:r>
        </a:p>
      </cdr:txBody>
    </cdr:sp>
  </cdr:relSizeAnchor>
  <cdr:relSizeAnchor xmlns:cdr="http://schemas.openxmlformats.org/drawingml/2006/chartDrawing">
    <cdr:from>
      <cdr:x>0.64476</cdr:x>
      <cdr:y>0.48921</cdr:y>
    </cdr:from>
    <cdr:to>
      <cdr:x>0.71793</cdr:x>
      <cdr:y>0.56</cdr:y>
    </cdr:to>
    <cdr:sp macro="" textlink="">
      <cdr:nvSpPr>
        <cdr:cNvPr id="4" name="TextBox 3">
          <a:extLst xmlns:a="http://schemas.openxmlformats.org/drawingml/2006/main">
            <a:ext uri="{FF2B5EF4-FFF2-40B4-BE49-F238E27FC236}">
              <a16:creationId xmlns:a16="http://schemas.microsoft.com/office/drawing/2014/main" xmlns="" id="{8BCFE192-E8E2-4A77-9313-FC9D04AE0BEE}"/>
            </a:ext>
          </a:extLst>
        </cdr:cNvPr>
        <cdr:cNvSpPr txBox="1"/>
      </cdr:nvSpPr>
      <cdr:spPr>
        <a:xfrm xmlns:a="http://schemas.openxmlformats.org/drawingml/2006/main" rot="422453">
          <a:off x="4608434" y="2322426"/>
          <a:ext cx="522982" cy="3360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ru-RU" sz="1100" dirty="0"/>
            <a:t>2021</a:t>
          </a:r>
        </a:p>
        <a:p xmlns:a="http://schemas.openxmlformats.org/drawingml/2006/main">
          <a:endParaRPr lang="ru-RU"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0.44803</cdr:x>
      <cdr:y>0.38018</cdr:y>
    </cdr:from>
    <cdr:to>
      <cdr:x>0.562</cdr:x>
      <cdr:y>0.48314</cdr:y>
    </cdr:to>
    <cdr:sp macro="" textlink="">
      <cdr:nvSpPr>
        <cdr:cNvPr id="2" name="TextBox 1"/>
        <cdr:cNvSpPr txBox="1"/>
      </cdr:nvSpPr>
      <cdr:spPr>
        <a:xfrm xmlns:a="http://schemas.openxmlformats.org/drawingml/2006/main">
          <a:off x="2567940" y="1493520"/>
          <a:ext cx="655320" cy="36576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a:p>
      </cdr:txBody>
    </cdr:sp>
  </cdr:relSizeAnchor>
  <cdr:relSizeAnchor xmlns:cdr="http://schemas.openxmlformats.org/drawingml/2006/chartDrawing">
    <cdr:from>
      <cdr:x>0.36165</cdr:x>
      <cdr:y>0.36871</cdr:y>
    </cdr:from>
    <cdr:to>
      <cdr:x>0.51012</cdr:x>
      <cdr:y>0.46916</cdr:y>
    </cdr:to>
    <cdr:sp macro="" textlink="">
      <cdr:nvSpPr>
        <cdr:cNvPr id="3" name="TextBox 2"/>
        <cdr:cNvSpPr txBox="1"/>
      </cdr:nvSpPr>
      <cdr:spPr>
        <a:xfrm xmlns:a="http://schemas.openxmlformats.org/drawingml/2006/main">
          <a:off x="2538359" y="1965009"/>
          <a:ext cx="1040781" cy="46458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000"/>
            <a:t>0,5%                      (6</a:t>
          </a:r>
          <a:r>
            <a:rPr lang="ru-RU" sz="1000" baseline="0"/>
            <a:t> 543,7</a:t>
          </a:r>
          <a:r>
            <a:rPr lang="ru-RU" sz="1000"/>
            <a:t>)</a:t>
          </a:r>
        </a:p>
      </cdr:txBody>
    </cdr:sp>
  </cdr:relSizeAnchor>
  <cdr:relSizeAnchor xmlns:cdr="http://schemas.openxmlformats.org/drawingml/2006/chartDrawing">
    <cdr:from>
      <cdr:x>0.35202</cdr:x>
      <cdr:y>0.60917</cdr:y>
    </cdr:from>
    <cdr:to>
      <cdr:x>0.49828</cdr:x>
      <cdr:y>0.72156</cdr:y>
    </cdr:to>
    <cdr:sp macro="" textlink="">
      <cdr:nvSpPr>
        <cdr:cNvPr id="4" name="TextBox 3"/>
        <cdr:cNvSpPr txBox="1"/>
      </cdr:nvSpPr>
      <cdr:spPr>
        <a:xfrm xmlns:a="http://schemas.openxmlformats.org/drawingml/2006/main">
          <a:off x="2468881" y="3077180"/>
          <a:ext cx="1028699" cy="51946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100"/>
            <a:t>78,2%                          (37 525,3)</a:t>
          </a:r>
        </a:p>
      </cdr:txBody>
    </cdr:sp>
  </cdr:relSizeAnchor>
  <cdr:relSizeAnchor xmlns:cdr="http://schemas.openxmlformats.org/drawingml/2006/chartDrawing">
    <cdr:from>
      <cdr:x>0.36177</cdr:x>
      <cdr:y>0.71408</cdr:y>
    </cdr:from>
    <cdr:to>
      <cdr:x>0.4972</cdr:x>
      <cdr:y>0.83174</cdr:y>
    </cdr:to>
    <cdr:sp macro="" textlink="">
      <cdr:nvSpPr>
        <cdr:cNvPr id="5" name="TextBox 4"/>
        <cdr:cNvSpPr txBox="1"/>
      </cdr:nvSpPr>
      <cdr:spPr>
        <a:xfrm xmlns:a="http://schemas.openxmlformats.org/drawingml/2006/main">
          <a:off x="2529229" y="3645654"/>
          <a:ext cx="946839" cy="60073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100"/>
            <a:t>1,8%                (7</a:t>
          </a:r>
          <a:r>
            <a:rPr lang="ru-RU" sz="1100" baseline="0"/>
            <a:t> 171,4</a:t>
          </a:r>
          <a:r>
            <a:rPr lang="ru-RU" sz="1100"/>
            <a:t>)</a:t>
          </a:r>
        </a:p>
      </cdr:txBody>
    </cdr:sp>
  </cdr:relSizeAnchor>
  <cdr:relSizeAnchor xmlns:cdr="http://schemas.openxmlformats.org/drawingml/2006/chartDrawing">
    <cdr:from>
      <cdr:x>0.50406</cdr:x>
      <cdr:y>0.19457</cdr:y>
    </cdr:from>
    <cdr:to>
      <cdr:x>0.70149</cdr:x>
      <cdr:y>0.26702</cdr:y>
    </cdr:to>
    <cdr:sp macro="" textlink="">
      <cdr:nvSpPr>
        <cdr:cNvPr id="6" name="TextBox 5"/>
        <cdr:cNvSpPr txBox="1"/>
      </cdr:nvSpPr>
      <cdr:spPr>
        <a:xfrm xmlns:a="http://schemas.openxmlformats.org/drawingml/2006/main">
          <a:off x="3524079" y="993360"/>
          <a:ext cx="1380258" cy="36985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ru-RU" sz="1100"/>
            <a:t>1 726 919,8</a:t>
          </a:r>
        </a:p>
      </cdr:txBody>
    </cdr:sp>
  </cdr:relSizeAnchor>
  <cdr:relSizeAnchor xmlns:cdr="http://schemas.openxmlformats.org/drawingml/2006/chartDrawing">
    <cdr:from>
      <cdr:x>0.21535</cdr:x>
      <cdr:y>0.16914</cdr:y>
    </cdr:from>
    <cdr:to>
      <cdr:x>0.41039</cdr:x>
      <cdr:y>0.22205</cdr:y>
    </cdr:to>
    <cdr:sp macro="" textlink="">
      <cdr:nvSpPr>
        <cdr:cNvPr id="7" name="TextBox 6"/>
        <cdr:cNvSpPr txBox="1"/>
      </cdr:nvSpPr>
      <cdr:spPr>
        <a:xfrm xmlns:a="http://schemas.openxmlformats.org/drawingml/2006/main">
          <a:off x="1505556" y="863547"/>
          <a:ext cx="1363593" cy="2701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ru-RU" sz="1100"/>
            <a:t>1</a:t>
          </a:r>
          <a:r>
            <a:rPr lang="ru-RU" sz="1100" baseline="0"/>
            <a:t> 675 679,4</a:t>
          </a:r>
          <a:endParaRPr lang="ru-RU" sz="1100"/>
        </a:p>
      </cdr:txBody>
    </cdr:sp>
  </cdr:relSizeAnchor>
</c:userShapes>
</file>

<file path=ppt/drawings/drawing3.xml><?xml version="1.0" encoding="utf-8"?>
<c:userShapes xmlns:c="http://schemas.openxmlformats.org/drawingml/2006/chart">
  <cdr:relSizeAnchor xmlns:cdr="http://schemas.openxmlformats.org/drawingml/2006/chartDrawing">
    <cdr:from>
      <cdr:x>0.84364</cdr:x>
      <cdr:y>0.93296</cdr:y>
    </cdr:from>
    <cdr:to>
      <cdr:x>0.98538</cdr:x>
      <cdr:y>0.99628</cdr:y>
    </cdr:to>
    <cdr:sp macro="" textlink="">
      <cdr:nvSpPr>
        <cdr:cNvPr id="2" name="TextBox 1"/>
        <cdr:cNvSpPr txBox="1"/>
      </cdr:nvSpPr>
      <cdr:spPr>
        <a:xfrm xmlns:a="http://schemas.openxmlformats.org/drawingml/2006/main">
          <a:off x="5715000" y="3817620"/>
          <a:ext cx="960120" cy="2590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sz="1100"/>
        </a:p>
      </cdr:txBody>
    </cdr:sp>
  </cdr:relSizeAnchor>
</c:userShapes>
</file>

<file path=ppt/drawings/drawing4.xml><?xml version="1.0" encoding="utf-8"?>
<c:userShapes xmlns:c="http://schemas.openxmlformats.org/drawingml/2006/chart">
  <cdr:relSizeAnchor xmlns:cdr="http://schemas.openxmlformats.org/drawingml/2006/chartDrawing">
    <cdr:from>
      <cdr:x>0.84339</cdr:x>
      <cdr:y>0.92979</cdr:y>
    </cdr:from>
    <cdr:to>
      <cdr:x>0.98538</cdr:x>
      <cdr:y>0.99677</cdr:y>
    </cdr:to>
    <cdr:sp macro="" textlink="">
      <cdr:nvSpPr>
        <cdr:cNvPr id="2" name="TextBox 1"/>
        <cdr:cNvSpPr txBox="1"/>
      </cdr:nvSpPr>
      <cdr:spPr>
        <a:xfrm xmlns:a="http://schemas.openxmlformats.org/drawingml/2006/main">
          <a:off x="5715000" y="3817620"/>
          <a:ext cx="960120" cy="2590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1800" cy="497363"/>
          </a:xfrm>
          <a:prstGeom prst="rect">
            <a:avLst/>
          </a:prstGeom>
        </p:spPr>
        <p:txBody>
          <a:bodyPr vert="horz" lIns="91870" tIns="45935" rIns="91870" bIns="45935" rtlCol="0"/>
          <a:lstStyle>
            <a:lvl1pPr algn="l">
              <a:defRPr sz="1200"/>
            </a:lvl1pPr>
          </a:lstStyle>
          <a:p>
            <a:endParaRPr lang="ru-RU"/>
          </a:p>
        </p:txBody>
      </p:sp>
      <p:sp>
        <p:nvSpPr>
          <p:cNvPr id="3" name="Дата 2"/>
          <p:cNvSpPr>
            <a:spLocks noGrp="1"/>
          </p:cNvSpPr>
          <p:nvPr>
            <p:ph type="dt" sz="quarter" idx="1"/>
          </p:nvPr>
        </p:nvSpPr>
        <p:spPr>
          <a:xfrm>
            <a:off x="3884616" y="1"/>
            <a:ext cx="2971800" cy="497363"/>
          </a:xfrm>
          <a:prstGeom prst="rect">
            <a:avLst/>
          </a:prstGeom>
        </p:spPr>
        <p:txBody>
          <a:bodyPr vert="horz" lIns="91870" tIns="45935" rIns="91870" bIns="45935" rtlCol="0"/>
          <a:lstStyle>
            <a:lvl1pPr algn="r">
              <a:defRPr sz="1200"/>
            </a:lvl1pPr>
          </a:lstStyle>
          <a:p>
            <a:fld id="{AEB95C81-7E80-4A6A-BF2E-13EB1337273F}" type="datetimeFigureOut">
              <a:rPr lang="ru-RU" smtClean="0"/>
              <a:t>01.07.2022</a:t>
            </a:fld>
            <a:endParaRPr lang="ru-RU"/>
          </a:p>
        </p:txBody>
      </p:sp>
      <p:sp>
        <p:nvSpPr>
          <p:cNvPr id="4" name="Нижний колонтитул 3"/>
          <p:cNvSpPr>
            <a:spLocks noGrp="1"/>
          </p:cNvSpPr>
          <p:nvPr>
            <p:ph type="ftr" sz="quarter" idx="2"/>
          </p:nvPr>
        </p:nvSpPr>
        <p:spPr>
          <a:xfrm>
            <a:off x="2" y="9448187"/>
            <a:ext cx="2971800" cy="497363"/>
          </a:xfrm>
          <a:prstGeom prst="rect">
            <a:avLst/>
          </a:prstGeom>
        </p:spPr>
        <p:txBody>
          <a:bodyPr vert="horz" lIns="91870" tIns="45935" rIns="91870" bIns="45935" rtlCol="0" anchor="b"/>
          <a:lstStyle>
            <a:lvl1pPr algn="l">
              <a:defRPr sz="1200"/>
            </a:lvl1pPr>
          </a:lstStyle>
          <a:p>
            <a:endParaRPr lang="ru-RU"/>
          </a:p>
        </p:txBody>
      </p:sp>
      <p:sp>
        <p:nvSpPr>
          <p:cNvPr id="5" name="Номер слайда 4"/>
          <p:cNvSpPr>
            <a:spLocks noGrp="1"/>
          </p:cNvSpPr>
          <p:nvPr>
            <p:ph type="sldNum" sz="quarter" idx="3"/>
          </p:nvPr>
        </p:nvSpPr>
        <p:spPr>
          <a:xfrm>
            <a:off x="3884616" y="9448187"/>
            <a:ext cx="2971800" cy="497363"/>
          </a:xfrm>
          <a:prstGeom prst="rect">
            <a:avLst/>
          </a:prstGeom>
        </p:spPr>
        <p:txBody>
          <a:bodyPr vert="horz" lIns="91870" tIns="45935" rIns="91870" bIns="45935" rtlCol="0" anchor="b"/>
          <a:lstStyle>
            <a:lvl1pPr algn="r">
              <a:defRPr sz="1200"/>
            </a:lvl1pPr>
          </a:lstStyle>
          <a:p>
            <a:fld id="{6B1A8403-44B6-4746-8A94-0CFC2BB92BC7}" type="slidenum">
              <a:rPr lang="ru-RU" smtClean="0"/>
              <a:t>‹#›</a:t>
            </a:fld>
            <a:endParaRPr lang="ru-RU"/>
          </a:p>
        </p:txBody>
      </p:sp>
    </p:spTree>
    <p:extLst>
      <p:ext uri="{BB962C8B-B14F-4D97-AF65-F5344CB8AC3E}">
        <p14:creationId xmlns:p14="http://schemas.microsoft.com/office/powerpoint/2010/main" val="2212306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1800" cy="497363"/>
          </a:xfrm>
          <a:prstGeom prst="rect">
            <a:avLst/>
          </a:prstGeom>
        </p:spPr>
        <p:txBody>
          <a:bodyPr vert="horz" lIns="91870" tIns="45935" rIns="91870" bIns="45935" rtlCol="0"/>
          <a:lstStyle>
            <a:lvl1pPr algn="l">
              <a:defRPr sz="1200"/>
            </a:lvl1pPr>
          </a:lstStyle>
          <a:p>
            <a:endParaRPr lang="ru-RU"/>
          </a:p>
        </p:txBody>
      </p:sp>
      <p:sp>
        <p:nvSpPr>
          <p:cNvPr id="3" name="Дата 2"/>
          <p:cNvSpPr>
            <a:spLocks noGrp="1"/>
          </p:cNvSpPr>
          <p:nvPr>
            <p:ph type="dt" idx="1"/>
          </p:nvPr>
        </p:nvSpPr>
        <p:spPr>
          <a:xfrm>
            <a:off x="3884616" y="1"/>
            <a:ext cx="2971800" cy="497363"/>
          </a:xfrm>
          <a:prstGeom prst="rect">
            <a:avLst/>
          </a:prstGeom>
        </p:spPr>
        <p:txBody>
          <a:bodyPr vert="horz" lIns="91870" tIns="45935" rIns="91870" bIns="45935" rtlCol="0"/>
          <a:lstStyle>
            <a:lvl1pPr algn="r">
              <a:defRPr sz="1200"/>
            </a:lvl1pPr>
          </a:lstStyle>
          <a:p>
            <a:fld id="{8704EDC7-8ECB-4F74-897B-8DFF53B8988D}" type="datetimeFigureOut">
              <a:rPr lang="ru-RU" smtClean="0"/>
              <a:t>01.07.2022</a:t>
            </a:fld>
            <a:endParaRPr lang="ru-RU"/>
          </a:p>
        </p:txBody>
      </p:sp>
      <p:sp>
        <p:nvSpPr>
          <p:cNvPr id="4" name="Образ слайда 3"/>
          <p:cNvSpPr>
            <a:spLocks noGrp="1" noRot="1" noChangeAspect="1"/>
          </p:cNvSpPr>
          <p:nvPr>
            <p:ph type="sldImg" idx="2"/>
          </p:nvPr>
        </p:nvSpPr>
        <p:spPr>
          <a:xfrm>
            <a:off x="2030413" y="746125"/>
            <a:ext cx="2797175" cy="3729038"/>
          </a:xfrm>
          <a:prstGeom prst="rect">
            <a:avLst/>
          </a:prstGeom>
          <a:noFill/>
          <a:ln w="12700">
            <a:solidFill>
              <a:prstClr val="black"/>
            </a:solidFill>
          </a:ln>
        </p:spPr>
        <p:txBody>
          <a:bodyPr vert="horz" lIns="91870" tIns="45935" rIns="91870" bIns="45935" rtlCol="0" anchor="ctr"/>
          <a:lstStyle/>
          <a:p>
            <a:endParaRPr lang="ru-RU"/>
          </a:p>
        </p:txBody>
      </p:sp>
      <p:sp>
        <p:nvSpPr>
          <p:cNvPr id="5" name="Заметки 4"/>
          <p:cNvSpPr>
            <a:spLocks noGrp="1"/>
          </p:cNvSpPr>
          <p:nvPr>
            <p:ph type="body" sz="quarter" idx="3"/>
          </p:nvPr>
        </p:nvSpPr>
        <p:spPr>
          <a:xfrm>
            <a:off x="685801" y="4724958"/>
            <a:ext cx="5486400" cy="4476273"/>
          </a:xfrm>
          <a:prstGeom prst="rect">
            <a:avLst/>
          </a:prstGeom>
        </p:spPr>
        <p:txBody>
          <a:bodyPr vert="horz" lIns="91870" tIns="45935" rIns="91870" bIns="45935"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2" y="9448187"/>
            <a:ext cx="2971800" cy="497363"/>
          </a:xfrm>
          <a:prstGeom prst="rect">
            <a:avLst/>
          </a:prstGeom>
        </p:spPr>
        <p:txBody>
          <a:bodyPr vert="horz" lIns="91870" tIns="45935" rIns="91870" bIns="45935" rtlCol="0" anchor="b"/>
          <a:lstStyle>
            <a:lvl1pPr algn="l">
              <a:defRPr sz="1200"/>
            </a:lvl1pPr>
          </a:lstStyle>
          <a:p>
            <a:endParaRPr lang="ru-RU"/>
          </a:p>
        </p:txBody>
      </p:sp>
      <p:sp>
        <p:nvSpPr>
          <p:cNvPr id="7" name="Номер слайда 6"/>
          <p:cNvSpPr>
            <a:spLocks noGrp="1"/>
          </p:cNvSpPr>
          <p:nvPr>
            <p:ph type="sldNum" sz="quarter" idx="5"/>
          </p:nvPr>
        </p:nvSpPr>
        <p:spPr>
          <a:xfrm>
            <a:off x="3884616" y="9448187"/>
            <a:ext cx="2971800" cy="497363"/>
          </a:xfrm>
          <a:prstGeom prst="rect">
            <a:avLst/>
          </a:prstGeom>
        </p:spPr>
        <p:txBody>
          <a:bodyPr vert="horz" lIns="91870" tIns="45935" rIns="91870" bIns="45935" rtlCol="0" anchor="b"/>
          <a:lstStyle>
            <a:lvl1pPr algn="r">
              <a:defRPr sz="1200"/>
            </a:lvl1pPr>
          </a:lstStyle>
          <a:p>
            <a:fld id="{D82BFBB4-DDB9-4AE3-AB91-7A91DB3C11B7}" type="slidenum">
              <a:rPr lang="ru-RU" smtClean="0"/>
              <a:t>‹#›</a:t>
            </a:fld>
            <a:endParaRPr lang="ru-RU"/>
          </a:p>
        </p:txBody>
      </p:sp>
    </p:spTree>
    <p:extLst>
      <p:ext uri="{BB962C8B-B14F-4D97-AF65-F5344CB8AC3E}">
        <p14:creationId xmlns:p14="http://schemas.microsoft.com/office/powerpoint/2010/main" val="1555898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t>15</a:t>
            </a:fld>
            <a:endParaRPr lang="ru-RU"/>
          </a:p>
        </p:txBody>
      </p:sp>
    </p:spTree>
    <p:extLst>
      <p:ext uri="{BB962C8B-B14F-4D97-AF65-F5344CB8AC3E}">
        <p14:creationId xmlns:p14="http://schemas.microsoft.com/office/powerpoint/2010/main" val="2776895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t>21</a:t>
            </a:fld>
            <a:endParaRPr lang="ru-RU"/>
          </a:p>
        </p:txBody>
      </p:sp>
    </p:spTree>
    <p:extLst>
      <p:ext uri="{BB962C8B-B14F-4D97-AF65-F5344CB8AC3E}">
        <p14:creationId xmlns:p14="http://schemas.microsoft.com/office/powerpoint/2010/main" val="2629077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t>22</a:t>
            </a:fld>
            <a:endParaRPr lang="ru-RU"/>
          </a:p>
        </p:txBody>
      </p:sp>
    </p:spTree>
    <p:extLst>
      <p:ext uri="{BB962C8B-B14F-4D97-AF65-F5344CB8AC3E}">
        <p14:creationId xmlns:p14="http://schemas.microsoft.com/office/powerpoint/2010/main" val="2629077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t>27</a:t>
            </a:fld>
            <a:endParaRPr lang="ru-RU"/>
          </a:p>
        </p:txBody>
      </p:sp>
    </p:spTree>
    <p:extLst>
      <p:ext uri="{BB962C8B-B14F-4D97-AF65-F5344CB8AC3E}">
        <p14:creationId xmlns:p14="http://schemas.microsoft.com/office/powerpoint/2010/main" val="2629077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t>28</a:t>
            </a:fld>
            <a:endParaRPr lang="ru-RU"/>
          </a:p>
        </p:txBody>
      </p:sp>
    </p:spTree>
    <p:extLst>
      <p:ext uri="{BB962C8B-B14F-4D97-AF65-F5344CB8AC3E}">
        <p14:creationId xmlns:p14="http://schemas.microsoft.com/office/powerpoint/2010/main" val="2629077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00101" y="1874694"/>
            <a:ext cx="4629149" cy="3002105"/>
          </a:xfrm>
        </p:spPr>
        <p:txBody>
          <a:bodyPr lIns="0" rIns="0" anchor="t">
            <a:noAutofit/>
          </a:bodyPr>
          <a:lstStyle>
            <a:lvl1pPr>
              <a:defRPr sz="6600"/>
            </a:lvl1pPr>
          </a:lstStyle>
          <a:p>
            <a:r>
              <a:rPr lang="ru-RU"/>
              <a:t>Образец заголовка</a:t>
            </a:r>
            <a:endParaRPr lang="en-US" dirty="0"/>
          </a:p>
        </p:txBody>
      </p:sp>
      <p:sp>
        <p:nvSpPr>
          <p:cNvPr id="3" name="Subtitle 2"/>
          <p:cNvSpPr>
            <a:spLocks noGrp="1"/>
          </p:cNvSpPr>
          <p:nvPr>
            <p:ph type="subTitle" idx="1"/>
          </p:nvPr>
        </p:nvSpPr>
        <p:spPr>
          <a:xfrm>
            <a:off x="800100" y="5207819"/>
            <a:ext cx="4629150" cy="1497781"/>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01.07.2022</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2590800" y="2072640"/>
            <a:ext cx="3166731" cy="518160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01.07.2022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386" y="2072640"/>
            <a:ext cx="1556766" cy="51816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592324" y="2072640"/>
            <a:ext cx="3168396" cy="5181600"/>
          </a:xfrm>
        </p:spPr>
        <p:txBody>
          <a:bodyPr vert="eaVert"/>
          <a:lstStyle>
            <a:lvl1pPr algn="l">
              <a:defRPr/>
            </a:lvl1pPr>
            <a:lvl2pPr algn="l">
              <a:defRPr/>
            </a:lvl2pPr>
            <a:lvl3pPr algn="l">
              <a:defRPr/>
            </a:lvl3pPr>
            <a:lvl4pPr algn="l">
              <a:defRPr/>
            </a:lvl4pPr>
            <a:lvl5pPr algn="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01.07.2022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592324" y="2060448"/>
            <a:ext cx="3168396" cy="51816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9" name="Date Placeholder 8"/>
          <p:cNvSpPr>
            <a:spLocks noGrp="1"/>
          </p:cNvSpPr>
          <p:nvPr>
            <p:ph type="dt" sz="half" idx="14"/>
          </p:nvPr>
        </p:nvSpPr>
        <p:spPr/>
        <p:txBody>
          <a:bodyPr/>
          <a:lstStyle/>
          <a:p>
            <a:fld id="{B4C71EC6-210F-42DE-9C53-41977AD35B3D}" type="datetimeFigureOut">
              <a:rPr lang="ru-RU" smtClean="0"/>
              <a:t>01.07.2022</a:t>
            </a:fld>
            <a:endParaRPr lang="ru-RU"/>
          </a:p>
        </p:txBody>
      </p:sp>
      <p:sp>
        <p:nvSpPr>
          <p:cNvPr id="10" name="Slide Number Placeholder 9"/>
          <p:cNvSpPr>
            <a:spLocks noGrp="1"/>
          </p:cNvSpPr>
          <p:nvPr>
            <p:ph type="sldNum" sz="quarter" idx="15"/>
          </p:nvPr>
        </p:nvSpPr>
        <p:spPr/>
        <p:txBody>
          <a:bodyPr/>
          <a:lstStyle/>
          <a:p>
            <a:fld id="{B19B0651-EE4F-4900-A07F-96A6BFA9D0F0}" type="slidenum">
              <a:rPr lang="ru-RU" smtClean="0"/>
              <a:t>‹#›</a:t>
            </a:fld>
            <a:endParaRPr lang="ru-RU"/>
          </a:p>
        </p:txBody>
      </p:sp>
      <p:sp>
        <p:nvSpPr>
          <p:cNvPr id="11" name="Footer Placeholder 10"/>
          <p:cNvSpPr>
            <a:spLocks noGrp="1"/>
          </p:cNvSpPr>
          <p:nvPr>
            <p:ph type="ftr" sz="quarter" idx="16"/>
          </p:nvPr>
        </p:nvSpPr>
        <p:spPr/>
        <p:txBody>
          <a:bodyPr/>
          <a:lstStyle/>
          <a:p>
            <a:endParaRPr lang="ru-RU"/>
          </a:p>
        </p:txBody>
      </p:sp>
      <p:sp>
        <p:nvSpPr>
          <p:cNvPr id="12" name="Title 11"/>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02386" y="1962912"/>
            <a:ext cx="4629150" cy="2840736"/>
          </a:xfrm>
        </p:spPr>
        <p:txBody>
          <a:bodyPr anchor="t">
            <a:noAutofit/>
          </a:bodyPr>
          <a:lstStyle>
            <a:lvl1pPr algn="l">
              <a:defRPr sz="4800" b="1" cap="all"/>
            </a:lvl1pPr>
          </a:lstStyle>
          <a:p>
            <a:r>
              <a:rPr lang="ru-RU"/>
              <a:t>Образец заголовка</a:t>
            </a:r>
            <a:endParaRPr lang="en-US" dirty="0"/>
          </a:p>
        </p:txBody>
      </p:sp>
      <p:sp>
        <p:nvSpPr>
          <p:cNvPr id="3" name="Text Placeholder 2"/>
          <p:cNvSpPr>
            <a:spLocks noGrp="1"/>
          </p:cNvSpPr>
          <p:nvPr>
            <p:ph type="body" idx="1"/>
          </p:nvPr>
        </p:nvSpPr>
        <p:spPr>
          <a:xfrm>
            <a:off x="802386" y="5181600"/>
            <a:ext cx="4629150" cy="12192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01.07.2022</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370332" y="812800"/>
            <a:ext cx="2712244" cy="1422400"/>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3365248" y="2554479"/>
            <a:ext cx="2735225" cy="38419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72566" y="2554508"/>
            <a:ext cx="2729483" cy="3841864"/>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Date Placeholder 8"/>
          <p:cNvSpPr>
            <a:spLocks noGrp="1"/>
          </p:cNvSpPr>
          <p:nvPr>
            <p:ph type="dt" sz="half" idx="10"/>
          </p:nvPr>
        </p:nvSpPr>
        <p:spPr/>
        <p:txBody>
          <a:bodyPr/>
          <a:lstStyle/>
          <a:p>
            <a:fld id="{B4C71EC6-210F-42DE-9C53-41977AD35B3D}" type="datetimeFigureOut">
              <a:rPr lang="ru-RU" smtClean="0"/>
              <a:t>01.07.2022</a:t>
            </a:fld>
            <a:endParaRPr lang="ru-RU"/>
          </a:p>
        </p:txBody>
      </p:sp>
      <p:sp>
        <p:nvSpPr>
          <p:cNvPr id="10" name="Slide Number Placeholder 9"/>
          <p:cNvSpPr>
            <a:spLocks noGrp="1"/>
          </p:cNvSpPr>
          <p:nvPr>
            <p:ph type="sldNum" sz="quarter" idx="11"/>
          </p:nvPr>
        </p:nvSpPr>
        <p:spPr/>
        <p:txBody>
          <a:bodyPr/>
          <a:lstStyle/>
          <a:p>
            <a:fld id="{B19B0651-EE4F-4900-A07F-96A6BFA9D0F0}" type="slidenum">
              <a:rPr lang="ru-RU" smtClean="0"/>
              <a:t>‹#›</a:t>
            </a:fld>
            <a:endParaRPr lang="ru-RU"/>
          </a:p>
        </p:txBody>
      </p:sp>
      <p:sp>
        <p:nvSpPr>
          <p:cNvPr id="11" name="Footer Placeholder 10"/>
          <p:cNvSpPr>
            <a:spLocks noGrp="1"/>
          </p:cNvSpPr>
          <p:nvPr>
            <p:ph type="ftr" sz="quarter" idx="12"/>
          </p:nvPr>
        </p:nvSpPr>
        <p:spPr>
          <a:xfrm>
            <a:off x="370332" y="8475134"/>
            <a:ext cx="3826764" cy="486833"/>
          </a:xfrm>
        </p:spPr>
        <p:txBody>
          <a:bodyPr/>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370332" y="812801"/>
            <a:ext cx="2711801" cy="1422399"/>
          </a:xfrm>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371475" y="2554817"/>
            <a:ext cx="2728913" cy="861483"/>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371475" y="3814236"/>
            <a:ext cx="2728913" cy="3843865"/>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369469" y="2554817"/>
            <a:ext cx="2745581" cy="861483"/>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3369469" y="3814235"/>
            <a:ext cx="2738438" cy="384386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9"/>
          <p:cNvSpPr>
            <a:spLocks noGrp="1"/>
          </p:cNvSpPr>
          <p:nvPr>
            <p:ph type="dt" sz="half" idx="10"/>
          </p:nvPr>
        </p:nvSpPr>
        <p:spPr/>
        <p:txBody>
          <a:bodyPr/>
          <a:lstStyle/>
          <a:p>
            <a:fld id="{B4C71EC6-210F-42DE-9C53-41977AD35B3D}" type="datetimeFigureOut">
              <a:rPr lang="ru-RU" smtClean="0"/>
              <a:t>01.07.2022</a:t>
            </a:fld>
            <a:endParaRPr lang="ru-RU"/>
          </a:p>
        </p:txBody>
      </p:sp>
      <p:sp>
        <p:nvSpPr>
          <p:cNvPr id="11" name="Slide Number Placeholder 10"/>
          <p:cNvSpPr>
            <a:spLocks noGrp="1"/>
          </p:cNvSpPr>
          <p:nvPr>
            <p:ph type="sldNum" sz="quarter" idx="11"/>
          </p:nvPr>
        </p:nvSpPr>
        <p:spPr/>
        <p:txBody>
          <a:bodyPr/>
          <a:lstStyle/>
          <a:p>
            <a:fld id="{B19B0651-EE4F-4900-A07F-96A6BFA9D0F0}" type="slidenum">
              <a:rPr lang="ru-RU" smtClean="0"/>
              <a:t>‹#›</a:t>
            </a:fld>
            <a:endParaRPr lang="ru-RU"/>
          </a:p>
        </p:txBody>
      </p:sp>
      <p:sp>
        <p:nvSpPr>
          <p:cNvPr id="12" name="Footer Placeholder 11"/>
          <p:cNvSpPr>
            <a:spLocks noGrp="1"/>
          </p:cNvSpPr>
          <p:nvPr>
            <p:ph type="ftr" sz="quarter" idx="12"/>
          </p:nvPr>
        </p:nvSpPr>
        <p:spPr>
          <a:xfrm>
            <a:off x="370332" y="8475134"/>
            <a:ext cx="3826764" cy="486833"/>
          </a:xfrm>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5372100" y="2068725"/>
            <a:ext cx="1371600" cy="486833"/>
          </a:xfrm>
        </p:spPr>
        <p:txBody>
          <a:bodyPr/>
          <a:lstStyle/>
          <a:p>
            <a:fld id="{B4C71EC6-210F-42DE-9C53-41977AD35B3D}" type="datetimeFigureOut">
              <a:rPr lang="ru-RU" smtClean="0"/>
              <a:t>01.07.2022</a:t>
            </a:fld>
            <a:endParaRPr lang="ru-RU"/>
          </a:p>
        </p:txBody>
      </p:sp>
      <p:sp>
        <p:nvSpPr>
          <p:cNvPr id="5" name="Title 4"/>
          <p:cNvSpPr>
            <a:spLocks noGrp="1"/>
          </p:cNvSpPr>
          <p:nvPr>
            <p:ph type="title"/>
          </p:nvPr>
        </p:nvSpPr>
        <p:spPr/>
        <p:txBody>
          <a:bodyPr/>
          <a:lstStyle/>
          <a:p>
            <a:r>
              <a:rPr lang="ru-RU"/>
              <a:t>Образец заголовка</a:t>
            </a:r>
            <a:endParaRPr lang="en-US" dirty="0"/>
          </a:p>
        </p:txBody>
      </p:sp>
      <p:sp>
        <p:nvSpPr>
          <p:cNvPr id="4" name="Slide Number Placeholder 3"/>
          <p:cNvSpPr>
            <a:spLocks noGrp="1"/>
          </p:cNvSpPr>
          <p:nvPr>
            <p:ph type="sldNum" sz="quarter" idx="11"/>
          </p:nvPr>
        </p:nvSpPr>
        <p:spPr/>
        <p:txBody>
          <a:bodyPr/>
          <a:lstStyle/>
          <a:p>
            <a:fld id="{B19B0651-EE4F-4900-A07F-96A6BFA9D0F0}" type="slidenum">
              <a:rPr lang="ru-RU" smtClean="0"/>
              <a:t>‹#›</a:t>
            </a:fld>
            <a:endParaRPr lang="ru-RU"/>
          </a:p>
        </p:txBody>
      </p:sp>
      <p:sp>
        <p:nvSpPr>
          <p:cNvPr id="6" name="Footer Placeholder 5"/>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01.07.2022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7088" y="2561169"/>
            <a:ext cx="2740819" cy="3852332"/>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a:xfrm>
            <a:off x="370332" y="808567"/>
            <a:ext cx="2721769" cy="1388533"/>
          </a:xfrm>
        </p:spPr>
        <p:txBody>
          <a:bodyPr anchor="t">
            <a:normAutofit/>
          </a:bodyPr>
          <a:lstStyle>
            <a:lvl1pPr algn="l">
              <a:defRPr sz="1800" b="1"/>
            </a:lvl1pPr>
          </a:lstStyle>
          <a:p>
            <a:r>
              <a:rPr lang="ru-RU"/>
              <a:t>Образец заголовка</a:t>
            </a:r>
            <a:endParaRPr lang="en-US" dirty="0"/>
          </a:p>
        </p:txBody>
      </p:sp>
      <p:sp>
        <p:nvSpPr>
          <p:cNvPr id="4" name="Text Placeholder 3"/>
          <p:cNvSpPr>
            <a:spLocks noGrp="1"/>
          </p:cNvSpPr>
          <p:nvPr>
            <p:ph type="body" sz="half" idx="2"/>
          </p:nvPr>
        </p:nvSpPr>
        <p:spPr>
          <a:xfrm>
            <a:off x="371475" y="2561168"/>
            <a:ext cx="2721769" cy="2417233"/>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8" name="Date Placeholder 7"/>
          <p:cNvSpPr>
            <a:spLocks noGrp="1"/>
          </p:cNvSpPr>
          <p:nvPr>
            <p:ph type="dt" sz="half" idx="10"/>
          </p:nvPr>
        </p:nvSpPr>
        <p:spPr/>
        <p:txBody>
          <a:bodyPr/>
          <a:lstStyle/>
          <a:p>
            <a:fld id="{B4C71EC6-210F-42DE-9C53-41977AD35B3D}" type="datetimeFigureOut">
              <a:rPr lang="ru-RU" smtClean="0"/>
              <a:t>01.07.2022</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t>‹#›</a:t>
            </a:fld>
            <a:endParaRPr lang="ru-RU"/>
          </a:p>
        </p:txBody>
      </p:sp>
      <p:sp>
        <p:nvSpPr>
          <p:cNvPr id="10" name="Footer Placeholder 9"/>
          <p:cNvSpPr>
            <a:spLocks noGrp="1"/>
          </p:cNvSpPr>
          <p:nvPr>
            <p:ph type="ftr" sz="quarter" idx="12"/>
          </p:nvPr>
        </p:nvSpPr>
        <p:spPr>
          <a:xfrm>
            <a:off x="370332" y="8475134"/>
            <a:ext cx="3826764" cy="486833"/>
          </a:xfrm>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70332" y="800100"/>
            <a:ext cx="1556147" cy="2641601"/>
          </a:xfrm>
          <a:ln>
            <a:noFill/>
          </a:ln>
        </p:spPr>
        <p:txBody>
          <a:bodyPr anchor="t">
            <a:normAutofit/>
          </a:bodyPr>
          <a:lstStyle>
            <a:lvl1pPr algn="l">
              <a:defRPr sz="1800" b="0"/>
            </a:lvl1pPr>
          </a:lstStyle>
          <a:p>
            <a:r>
              <a:rPr lang="ru-RU"/>
              <a:t>Образец заголовка</a:t>
            </a:r>
            <a:endParaRPr lang="en-US" dirty="0"/>
          </a:p>
        </p:txBody>
      </p:sp>
      <p:sp>
        <p:nvSpPr>
          <p:cNvPr id="3" name="Picture Placeholder 2"/>
          <p:cNvSpPr>
            <a:spLocks noGrp="1"/>
          </p:cNvSpPr>
          <p:nvPr>
            <p:ph type="pic" idx="1"/>
          </p:nvPr>
        </p:nvSpPr>
        <p:spPr>
          <a:xfrm>
            <a:off x="2222897" y="2201333"/>
            <a:ext cx="4220765" cy="56276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2222896" y="819152"/>
            <a:ext cx="2806304" cy="121284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8" name="Date Placeholder 7"/>
          <p:cNvSpPr>
            <a:spLocks noGrp="1"/>
          </p:cNvSpPr>
          <p:nvPr>
            <p:ph type="dt" sz="half" idx="10"/>
          </p:nvPr>
        </p:nvSpPr>
        <p:spPr/>
        <p:txBody>
          <a:bodyPr/>
          <a:lstStyle/>
          <a:p>
            <a:fld id="{B4C71EC6-210F-42DE-9C53-41977AD35B3D}" type="datetimeFigureOut">
              <a:rPr lang="ru-RU" smtClean="0"/>
              <a:t>01.07.2022</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t>‹#›</a:t>
            </a:fld>
            <a:endParaRPr lang="ru-RU"/>
          </a:p>
        </p:txBody>
      </p:sp>
      <p:sp>
        <p:nvSpPr>
          <p:cNvPr id="10" name="Footer Placeholder 9"/>
          <p:cNvSpPr>
            <a:spLocks noGrp="1"/>
          </p:cNvSpPr>
          <p:nvPr>
            <p:ph type="ftr" sz="quarter" idx="12"/>
          </p:nvPr>
        </p:nvSpPr>
        <p:spPr>
          <a:xfrm>
            <a:off x="370332" y="8475134"/>
            <a:ext cx="3826764" cy="486833"/>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2386" y="2072640"/>
            <a:ext cx="1555011" cy="2639288"/>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90800" y="2062714"/>
            <a:ext cx="3166731" cy="518160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372100" y="252625"/>
            <a:ext cx="1371600" cy="486833"/>
          </a:xfrm>
          <a:prstGeom prst="rect">
            <a:avLst/>
          </a:prstGeom>
        </p:spPr>
        <p:txBody>
          <a:bodyPr vert="horz" lIns="91440" tIns="45720" rIns="91440" bIns="45720" rtlCol="0" anchor="t"/>
          <a:lstStyle>
            <a:lvl1pPr algn="l">
              <a:defRPr sz="1200">
                <a:solidFill>
                  <a:schemeClr val="tx1">
                    <a:tint val="75000"/>
                  </a:schemeClr>
                </a:solidFill>
              </a:defRPr>
            </a:lvl1pPr>
          </a:lstStyle>
          <a:p>
            <a:fld id="{B4C71EC6-210F-42DE-9C53-41977AD35B3D}" type="datetimeFigureOut">
              <a:rPr lang="ru-RU" smtClean="0"/>
              <a:t>01.07.2022</a:t>
            </a:fld>
            <a:endParaRPr lang="ru-RU"/>
          </a:p>
        </p:txBody>
      </p:sp>
      <p:sp>
        <p:nvSpPr>
          <p:cNvPr id="5" name="Footer Placeholder 4"/>
          <p:cNvSpPr>
            <a:spLocks noGrp="1"/>
          </p:cNvSpPr>
          <p:nvPr>
            <p:ph type="ftr" sz="quarter" idx="3"/>
          </p:nvPr>
        </p:nvSpPr>
        <p:spPr>
          <a:xfrm>
            <a:off x="802386" y="8475134"/>
            <a:ext cx="3826764" cy="486833"/>
          </a:xfrm>
          <a:prstGeom prst="rect">
            <a:avLst/>
          </a:prstGeom>
        </p:spPr>
        <p:txBody>
          <a:bodyPr vert="horz" lIns="91440" tIns="45720" rIns="91440" bIns="45720" rtlCol="0" anchor="t"/>
          <a:lstStyle>
            <a:lvl1pPr algn="l">
              <a:defRPr sz="1200">
                <a:solidFill>
                  <a:schemeClr val="tx1"/>
                </a:solidFill>
              </a:defRPr>
            </a:lvl1pPr>
          </a:lstStyle>
          <a:p>
            <a:endParaRPr lang="ru-RU"/>
          </a:p>
        </p:txBody>
      </p:sp>
      <p:sp>
        <p:nvSpPr>
          <p:cNvPr id="6" name="Slide Number Placeholder 5"/>
          <p:cNvSpPr>
            <a:spLocks noGrp="1"/>
          </p:cNvSpPr>
          <p:nvPr>
            <p:ph type="sldNum" sz="quarter" idx="4"/>
          </p:nvPr>
        </p:nvSpPr>
        <p:spPr>
          <a:xfrm>
            <a:off x="5369814" y="8475134"/>
            <a:ext cx="853263" cy="486833"/>
          </a:xfrm>
          <a:prstGeom prst="rect">
            <a:avLst/>
          </a:prstGeom>
        </p:spPr>
        <p:txBody>
          <a:bodyPr vert="horz" lIns="91440" tIns="45720" rIns="91440" bIns="45720" rtlCol="0" anchor="t"/>
          <a:lstStyle>
            <a:lvl1pPr algn="l">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6.xml"/><Relationship Id="rId5" Type="http://schemas.openxmlformats.org/officeDocument/2006/relationships/chart" Target="../charts/chart8.xml"/><Relationship Id="rId4" Type="http://schemas.openxmlformats.org/officeDocument/2006/relationships/chart" Target="../charts/chart7.xml"/></Relationships>
</file>

<file path=ppt/slides/_rels/slide1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microsoft.com/office/2007/relationships/hdphoto" Target="../media/hdphoto1.wdp"/><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pavlovsk-region.ru/broshyura-byudzhet-dlya-grazhdan"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chart" Target="../charts/chart14.xml"/><Relationship Id="rId1" Type="http://schemas.openxmlformats.org/officeDocument/2006/relationships/slideLayout" Target="../slideLayouts/slideLayout6.xml"/><Relationship Id="rId4" Type="http://schemas.openxmlformats.org/officeDocument/2006/relationships/chart" Target="../charts/char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04664" y="467544"/>
            <a:ext cx="6120680" cy="1224136"/>
          </a:xfrm>
        </p:spPr>
        <p:txBody>
          <a:bodyPr>
            <a:noAutofit/>
          </a:bodyPr>
          <a:lstStyle/>
          <a:p>
            <a:pPr algn="ctr"/>
            <a:r>
              <a:rPr lang="ru-RU" sz="4200" dirty="0">
                <a:solidFill>
                  <a:schemeClr val="accent6">
                    <a:lumMod val="75000"/>
                  </a:schemeClr>
                </a:solidFill>
                <a:effectLst>
                  <a:outerShdw blurRad="38100" dist="38100" dir="2700000" algn="tl">
                    <a:srgbClr val="000000">
                      <a:alpha val="43137"/>
                    </a:srgbClr>
                  </a:outerShdw>
                </a:effectLst>
              </a:rPr>
              <a:t>Бюджет для граждан</a:t>
            </a:r>
          </a:p>
        </p:txBody>
      </p:sp>
      <p:sp>
        <p:nvSpPr>
          <p:cNvPr id="9" name="Объект 2"/>
          <p:cNvSpPr txBox="1">
            <a:spLocks/>
          </p:cNvSpPr>
          <p:nvPr/>
        </p:nvSpPr>
        <p:spPr>
          <a:xfrm>
            <a:off x="332656" y="2051720"/>
            <a:ext cx="6264696" cy="1718319"/>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68580" indent="0" algn="ctr">
              <a:buNone/>
            </a:pPr>
            <a:r>
              <a:rPr lang="ru-RU" b="1" dirty="0">
                <a:solidFill>
                  <a:schemeClr val="accent6">
                    <a:lumMod val="75000"/>
                  </a:schemeClr>
                </a:solidFill>
                <a:latin typeface="Courier New" pitchFamily="49" charset="0"/>
                <a:cs typeface="Courier New" pitchFamily="49" charset="0"/>
              </a:rPr>
              <a:t>к решению Совета народных депутатов Павловского муниципального района Воронежской области «Об исполнении бюджета Павловского муниципального района Воронежской области за </a:t>
            </a:r>
            <a:r>
              <a:rPr lang="ru-RU" sz="2400" b="1" dirty="0">
                <a:solidFill>
                  <a:schemeClr val="accent6">
                    <a:lumMod val="75000"/>
                  </a:schemeClr>
                </a:solidFill>
                <a:latin typeface="Courier New" pitchFamily="49" charset="0"/>
                <a:cs typeface="Courier New" pitchFamily="49" charset="0"/>
              </a:rPr>
              <a:t>2021</a:t>
            </a:r>
            <a:r>
              <a:rPr lang="ru-RU" b="1" dirty="0">
                <a:solidFill>
                  <a:schemeClr val="accent6">
                    <a:lumMod val="75000"/>
                  </a:schemeClr>
                </a:solidFill>
                <a:latin typeface="Courier New" pitchFamily="49" charset="0"/>
                <a:cs typeface="Courier New" pitchFamily="49" charset="0"/>
              </a:rPr>
              <a:t> год»</a:t>
            </a:r>
          </a:p>
        </p:txBody>
      </p:sp>
      <p:sp>
        <p:nvSpPr>
          <p:cNvPr id="10" name="Объект 2"/>
          <p:cNvSpPr txBox="1">
            <a:spLocks/>
          </p:cNvSpPr>
          <p:nvPr/>
        </p:nvSpPr>
        <p:spPr>
          <a:xfrm>
            <a:off x="1628800" y="8460432"/>
            <a:ext cx="3816424" cy="517609"/>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68580" indent="0" algn="ctr">
              <a:buNone/>
            </a:pPr>
            <a:r>
              <a:rPr lang="ru-RU" b="1" dirty="0">
                <a:solidFill>
                  <a:schemeClr val="accent6">
                    <a:lumMod val="75000"/>
                  </a:schemeClr>
                </a:solidFill>
                <a:latin typeface="Courier New" pitchFamily="49" charset="0"/>
                <a:cs typeface="Courier New" pitchFamily="49" charset="0"/>
              </a:rPr>
              <a:t>Павловск, 2022 год</a:t>
            </a:r>
          </a:p>
        </p:txBody>
      </p:sp>
      <p:pic>
        <p:nvPicPr>
          <p:cNvPr id="3" name="Объект 2"/>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32657" y="4067944"/>
            <a:ext cx="6264696" cy="35165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722014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Прямоугольник 6"/>
          <p:cNvSpPr/>
          <p:nvPr/>
        </p:nvSpPr>
        <p:spPr>
          <a:xfrm>
            <a:off x="476672" y="5580112"/>
            <a:ext cx="6024116" cy="2492990"/>
          </a:xfrm>
          <a:prstGeom prst="rect">
            <a:avLst/>
          </a:prstGeom>
        </p:spPr>
        <p:txBody>
          <a:bodyPr wrap="square">
            <a:spAutoFit/>
          </a:bodyPr>
          <a:lstStyle/>
          <a:p>
            <a:pPr indent="361950" algn="just"/>
            <a:r>
              <a:rPr lang="ru-RU" sz="1400" dirty="0">
                <a:solidFill>
                  <a:schemeClr val="accent6">
                    <a:lumMod val="75000"/>
                  </a:schemeClr>
                </a:solidFill>
                <a:cs typeface="Arial" pitchFamily="34" charset="0"/>
              </a:rPr>
              <a:t>Доходная часть бюджета Павловского муниципального района с учетом безвозмездных поступлений от других бюджетов бюджетной системы   Российской Федерации за 2021 год исполнена в объеме        1 726 919,8 тыс. рублей или 95,3 % к уточненному годовому плану. </a:t>
            </a:r>
          </a:p>
          <a:p>
            <a:pPr indent="361950" algn="just"/>
            <a:r>
              <a:rPr lang="ru-RU" sz="1400" dirty="0">
                <a:solidFill>
                  <a:schemeClr val="accent6">
                    <a:lumMod val="75000"/>
                  </a:schemeClr>
                </a:solidFill>
                <a:cs typeface="Arial" pitchFamily="34" charset="0"/>
              </a:rPr>
              <a:t>По сравнению с прошлым годом объем доходов бюджета муниципального района увеличился на 3,1 % или на  51 240,4 тыс. рублей.</a:t>
            </a:r>
          </a:p>
          <a:p>
            <a:pPr indent="361950" algn="just"/>
            <a:r>
              <a:rPr lang="ru-RU" sz="1400" dirty="0">
                <a:solidFill>
                  <a:schemeClr val="accent6">
                    <a:lumMod val="75000"/>
                  </a:schemeClr>
                </a:solidFill>
                <a:cs typeface="Arial" pitchFamily="34" charset="0"/>
              </a:rPr>
              <a:t>Удельный вес налоговых и неналоговых доходов в общей сумме доходов бюджета муниципального района составляет        27,9 %. </a:t>
            </a:r>
          </a:p>
          <a:p>
            <a:pPr indent="361950"/>
            <a:endParaRPr lang="ru-RU" sz="1600" dirty="0">
              <a:solidFill>
                <a:srgbClr val="000000"/>
              </a:solidFill>
            </a:endParaRPr>
          </a:p>
        </p:txBody>
      </p:sp>
      <p:sp>
        <p:nvSpPr>
          <p:cNvPr id="6" name="Заголовок 4"/>
          <p:cNvSpPr>
            <a:spLocks noGrp="1"/>
          </p:cNvSpPr>
          <p:nvPr>
            <p:ph type="title" idx="4294967295"/>
          </p:nvPr>
        </p:nvSpPr>
        <p:spPr>
          <a:xfrm>
            <a:off x="1181100" y="611188"/>
            <a:ext cx="5319688" cy="431800"/>
          </a:xfrm>
        </p:spPr>
        <p:txBody>
          <a:bodyPr>
            <a:normAutofit/>
          </a:bodyPr>
          <a:lstStyle/>
          <a:p>
            <a:pPr algn="ctr"/>
            <a:r>
              <a:rPr lang="ru-RU" sz="2000" b="1" dirty="0">
                <a:solidFill>
                  <a:schemeClr val="accent6">
                    <a:lumMod val="75000"/>
                  </a:schemeClr>
                </a:solidFill>
              </a:rPr>
              <a:t>ДОХОДЫ БЮДЖЕТА</a:t>
            </a:r>
          </a:p>
        </p:txBody>
      </p:sp>
      <p:sp>
        <p:nvSpPr>
          <p:cNvPr id="2" name="Rectangle 2"/>
          <p:cNvSpPr>
            <a:spLocks noChangeArrowheads="1"/>
          </p:cNvSpPr>
          <p:nvPr/>
        </p:nvSpPr>
        <p:spPr bwMode="auto">
          <a:xfrm>
            <a:off x="0" y="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Диаграмма 7">
            <a:extLst>
              <a:ext uri="{FF2B5EF4-FFF2-40B4-BE49-F238E27FC236}">
                <a16:creationId xmlns:a16="http://schemas.microsoft.com/office/drawing/2014/main" xmlns="" id="{CC50D815-94D0-4020-80A5-62F76E1F2E5F}"/>
              </a:ext>
            </a:extLst>
          </p:cNvPr>
          <p:cNvGraphicFramePr>
            <a:graphicFrameLocks/>
          </p:cNvGraphicFramePr>
          <p:nvPr>
            <p:extLst>
              <p:ext uri="{D42A27DB-BD31-4B8C-83A1-F6EECF244321}">
                <p14:modId xmlns:p14="http://schemas.microsoft.com/office/powerpoint/2010/main" val="3898254241"/>
              </p:ext>
            </p:extLst>
          </p:nvPr>
        </p:nvGraphicFramePr>
        <p:xfrm>
          <a:off x="371475" y="1331640"/>
          <a:ext cx="6115050" cy="41044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61398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p:nvPr>
        </p:nvSpPr>
        <p:spPr>
          <a:xfrm>
            <a:off x="548680" y="251521"/>
            <a:ext cx="5976664" cy="1440160"/>
          </a:xfrm>
        </p:spPr>
        <p:txBody>
          <a:bodyPr>
            <a:noAutofit/>
          </a:bodyPr>
          <a:lstStyle/>
          <a:p>
            <a:pPr algn="ctr">
              <a:defRPr sz="1800" b="1" i="0" u="none" strike="noStrike" kern="1200" baseline="0">
                <a:solidFill>
                  <a:srgbClr val="292934"/>
                </a:solidFill>
                <a:latin typeface="+mn-lt"/>
                <a:ea typeface="+mn-ea"/>
                <a:cs typeface="+mn-cs"/>
              </a:defRPr>
            </a:pPr>
            <a:r>
              <a:rPr lang="ru-RU" b="1" dirty="0" smtClean="0">
                <a:solidFill>
                  <a:schemeClr val="accent6">
                    <a:lumMod val="75000"/>
                  </a:schemeClr>
                </a:solidFill>
                <a:latin typeface="+mn-lt"/>
                <a:ea typeface="+mn-ea"/>
                <a:cs typeface="+mn-cs"/>
              </a:rPr>
              <a:t>УДЕЛЬНЫЙ </a:t>
            </a:r>
            <a:r>
              <a:rPr lang="ru-RU" b="1" dirty="0">
                <a:solidFill>
                  <a:schemeClr val="accent6">
                    <a:lumMod val="75000"/>
                  </a:schemeClr>
                </a:solidFill>
                <a:latin typeface="+mn-lt"/>
                <a:ea typeface="+mn-ea"/>
                <a:cs typeface="+mn-cs"/>
              </a:rPr>
              <a:t>ВЕС НАЛОГОВЫХ И НЕНАЛОГОВЫХ ДОХОДОВ В ОБЩЕМ ОБЪЕМЕ БЮДЖЕТА ПАВЛОВСКОГО МУНИЦИПАЛЬНОГО РАЙОНА ВОРОНЕЖСКОЙ ОБЛАСТИ </a:t>
            </a:r>
            <a:br>
              <a:rPr lang="ru-RU" b="1" dirty="0">
                <a:solidFill>
                  <a:schemeClr val="accent6">
                    <a:lumMod val="75000"/>
                  </a:schemeClr>
                </a:solidFill>
                <a:latin typeface="+mn-lt"/>
                <a:ea typeface="+mn-ea"/>
                <a:cs typeface="+mn-cs"/>
              </a:rPr>
            </a:br>
            <a:r>
              <a:rPr lang="ru-RU" b="1" dirty="0">
                <a:solidFill>
                  <a:schemeClr val="accent6">
                    <a:lumMod val="75000"/>
                  </a:schemeClr>
                </a:solidFill>
                <a:latin typeface="+mn-lt"/>
                <a:ea typeface="+mn-ea"/>
                <a:cs typeface="+mn-cs"/>
              </a:rPr>
              <a:t>В 2019-2021 ГГ., %</a:t>
            </a:r>
          </a:p>
        </p:txBody>
      </p:sp>
      <p:graphicFrame>
        <p:nvGraphicFramePr>
          <p:cNvPr id="7" name="Диаграмма 6"/>
          <p:cNvGraphicFramePr>
            <a:graphicFrameLocks/>
          </p:cNvGraphicFramePr>
          <p:nvPr>
            <p:extLst>
              <p:ext uri="{D42A27DB-BD31-4B8C-83A1-F6EECF244321}">
                <p14:modId xmlns:p14="http://schemas.microsoft.com/office/powerpoint/2010/main" val="1084881089"/>
              </p:ext>
            </p:extLst>
          </p:nvPr>
        </p:nvGraphicFramePr>
        <p:xfrm>
          <a:off x="-144780" y="1691681"/>
          <a:ext cx="7147560" cy="52539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Диаграмма 7">
            <a:extLst>
              <a:ext uri="{FF2B5EF4-FFF2-40B4-BE49-F238E27FC236}">
                <a16:creationId xmlns:a16="http://schemas.microsoft.com/office/drawing/2014/main" xmlns="" id="{EB92385B-B148-4CE0-A08D-D487B2F904F5}"/>
              </a:ext>
            </a:extLst>
          </p:cNvPr>
          <p:cNvGraphicFramePr>
            <a:graphicFrameLocks/>
          </p:cNvGraphicFramePr>
          <p:nvPr>
            <p:extLst>
              <p:ext uri="{D42A27DB-BD31-4B8C-83A1-F6EECF244321}">
                <p14:modId xmlns:p14="http://schemas.microsoft.com/office/powerpoint/2010/main" val="3049129651"/>
              </p:ext>
            </p:extLst>
          </p:nvPr>
        </p:nvGraphicFramePr>
        <p:xfrm>
          <a:off x="-144780" y="4427984"/>
          <a:ext cx="6814140" cy="47160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77069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p:nvPr>
        </p:nvSpPr>
        <p:spPr>
          <a:xfrm>
            <a:off x="404664" y="323528"/>
            <a:ext cx="6192688" cy="1800200"/>
          </a:xfrm>
        </p:spPr>
        <p:txBody>
          <a:bodyPr>
            <a:noAutofit/>
          </a:bodyPr>
          <a:lstStyle/>
          <a:p>
            <a:pPr algn="ctr"/>
            <a:r>
              <a:rPr lang="ru-RU" sz="2000" b="1" dirty="0">
                <a:solidFill>
                  <a:schemeClr val="accent6">
                    <a:lumMod val="75000"/>
                  </a:schemeClr>
                </a:solidFill>
              </a:rPr>
              <a:t>СРАВНИТЕЛЬНАЯ ХАРАКТЕРИСТИКА ДОХОДОВ БЮДЖЕТА ПАВЛОВСКОГО МУНИЦИПАЛЬНОГО РАЙОНА ВОРОНЕЖСКОЙ ОБЛАСТИ </a:t>
            </a:r>
            <a:br>
              <a:rPr lang="ru-RU" sz="2000" b="1" dirty="0">
                <a:solidFill>
                  <a:schemeClr val="accent6">
                    <a:lumMod val="75000"/>
                  </a:schemeClr>
                </a:solidFill>
              </a:rPr>
            </a:br>
            <a:r>
              <a:rPr lang="ru-RU" sz="2000" b="1" dirty="0">
                <a:solidFill>
                  <a:schemeClr val="accent6">
                    <a:lumMod val="75000"/>
                  </a:schemeClr>
                </a:solidFill>
              </a:rPr>
              <a:t>ЗА 2020-2021 ГГ., тыс. рублей</a:t>
            </a:r>
          </a:p>
        </p:txBody>
      </p:sp>
      <p:pic>
        <p:nvPicPr>
          <p:cNvPr id="8198" name="Picture 6" descr="E:\2022\для бюджета для граждан\человечек деньги.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5971" y="7236296"/>
            <a:ext cx="3566057" cy="162350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8" name="Диаграмма 7">
            <a:extLst>
              <a:ext uri="{FF2B5EF4-FFF2-40B4-BE49-F238E27FC236}">
                <a16:creationId xmlns:a16="http://schemas.microsoft.com/office/drawing/2014/main" xmlns="" id="{14717FCD-922C-4959-95E5-6729509D3622}"/>
              </a:ext>
            </a:extLst>
          </p:cNvPr>
          <p:cNvGraphicFramePr>
            <a:graphicFrameLocks/>
          </p:cNvGraphicFramePr>
          <p:nvPr>
            <p:extLst>
              <p:ext uri="{D42A27DB-BD31-4B8C-83A1-F6EECF244321}">
                <p14:modId xmlns:p14="http://schemas.microsoft.com/office/powerpoint/2010/main" val="1758431061"/>
              </p:ext>
            </p:extLst>
          </p:nvPr>
        </p:nvGraphicFramePr>
        <p:xfrm>
          <a:off x="260648" y="2019301"/>
          <a:ext cx="6480720" cy="420565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27124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p:nvPr>
        </p:nvSpPr>
        <p:spPr>
          <a:xfrm>
            <a:off x="476672" y="395536"/>
            <a:ext cx="6048672" cy="1738063"/>
          </a:xfrm>
        </p:spPr>
        <p:txBody>
          <a:bodyPr>
            <a:noAutofit/>
          </a:bodyPr>
          <a:lstStyle/>
          <a:p>
            <a:pPr algn="ctr"/>
            <a:r>
              <a:rPr lang="ru-RU" b="1" dirty="0">
                <a:solidFill>
                  <a:schemeClr val="accent6">
                    <a:lumMod val="75000"/>
                  </a:schemeClr>
                </a:solidFill>
              </a:rPr>
              <a:t>СТРУКТУРА НАЛОГОВЫХ И НЕНАЛОГОВЫХ ДОХОДОВ  БЮДЖЕТА ПАВЛОВСКОГО МУНИЦИПАЛЬНОГО РАЙОНА ВОРОНЕЖСКОЙ ОБЛАСТИ В 2021</a:t>
            </a:r>
            <a:br>
              <a:rPr lang="ru-RU" b="1" dirty="0">
                <a:solidFill>
                  <a:schemeClr val="accent6">
                    <a:lumMod val="75000"/>
                  </a:schemeClr>
                </a:solidFill>
              </a:rPr>
            </a:br>
            <a:r>
              <a:rPr lang="ru-RU" b="1" dirty="0">
                <a:solidFill>
                  <a:schemeClr val="accent6">
                    <a:lumMod val="75000"/>
                  </a:schemeClr>
                </a:solidFill>
              </a:rPr>
              <a:t> ГОДУ, тыс. рублей</a:t>
            </a:r>
            <a:br>
              <a:rPr lang="ru-RU" b="1" dirty="0">
                <a:solidFill>
                  <a:schemeClr val="accent6">
                    <a:lumMod val="75000"/>
                  </a:schemeClr>
                </a:solidFill>
              </a:rPr>
            </a:br>
            <a:endParaRPr lang="ru-RU" b="1" dirty="0">
              <a:solidFill>
                <a:schemeClr val="accent6">
                  <a:lumMod val="75000"/>
                </a:schemeClr>
              </a:solidFill>
            </a:endParaRPr>
          </a:p>
        </p:txBody>
      </p:sp>
      <p:graphicFrame>
        <p:nvGraphicFramePr>
          <p:cNvPr id="8" name="Диаграмма 7"/>
          <p:cNvGraphicFramePr>
            <a:graphicFrameLocks/>
          </p:cNvGraphicFramePr>
          <p:nvPr>
            <p:extLst>
              <p:ext uri="{D42A27DB-BD31-4B8C-83A1-F6EECF244321}">
                <p14:modId xmlns:p14="http://schemas.microsoft.com/office/powerpoint/2010/main" val="1484453953"/>
              </p:ext>
            </p:extLst>
          </p:nvPr>
        </p:nvGraphicFramePr>
        <p:xfrm>
          <a:off x="548680" y="2699792"/>
          <a:ext cx="6048672" cy="56166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Диаграмма 9"/>
          <p:cNvGraphicFramePr>
            <a:graphicFrameLocks/>
          </p:cNvGraphicFramePr>
          <p:nvPr>
            <p:extLst>
              <p:ext uri="{D42A27DB-BD31-4B8C-83A1-F6EECF244321}">
                <p14:modId xmlns:p14="http://schemas.microsoft.com/office/powerpoint/2010/main" val="2197566561"/>
              </p:ext>
            </p:extLst>
          </p:nvPr>
        </p:nvGraphicFramePr>
        <p:xfrm>
          <a:off x="437716" y="1043608"/>
          <a:ext cx="6120680" cy="77048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Диаграмма 6">
            <a:extLst>
              <a:ext uri="{FF2B5EF4-FFF2-40B4-BE49-F238E27FC236}">
                <a16:creationId xmlns:a16="http://schemas.microsoft.com/office/drawing/2014/main" xmlns="" id="{1A185981-CDAB-407A-A621-6E93C049D066}"/>
              </a:ext>
            </a:extLst>
          </p:cNvPr>
          <p:cNvGraphicFramePr>
            <a:graphicFrameLocks/>
          </p:cNvGraphicFramePr>
          <p:nvPr>
            <p:extLst>
              <p:ext uri="{D42A27DB-BD31-4B8C-83A1-F6EECF244321}">
                <p14:modId xmlns:p14="http://schemas.microsoft.com/office/powerpoint/2010/main" val="1747570193"/>
              </p:ext>
            </p:extLst>
          </p:nvPr>
        </p:nvGraphicFramePr>
        <p:xfrm>
          <a:off x="138112" y="2781671"/>
          <a:ext cx="6719888" cy="589084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Диаграмма 10">
            <a:extLst>
              <a:ext uri="{FF2B5EF4-FFF2-40B4-BE49-F238E27FC236}">
                <a16:creationId xmlns:a16="http://schemas.microsoft.com/office/drawing/2014/main" xmlns="" id="{1A185981-CDAB-407A-A621-6E93C049D066}"/>
              </a:ext>
            </a:extLst>
          </p:cNvPr>
          <p:cNvGraphicFramePr>
            <a:graphicFrameLocks/>
          </p:cNvGraphicFramePr>
          <p:nvPr>
            <p:extLst>
              <p:ext uri="{D42A27DB-BD31-4B8C-83A1-F6EECF244321}">
                <p14:modId xmlns:p14="http://schemas.microsoft.com/office/powerpoint/2010/main" val="1109366012"/>
              </p:ext>
            </p:extLst>
          </p:nvPr>
        </p:nvGraphicFramePr>
        <p:xfrm>
          <a:off x="276225" y="571103"/>
          <a:ext cx="6581775" cy="8201025"/>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29454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p:nvPr>
        </p:nvSpPr>
        <p:spPr>
          <a:xfrm>
            <a:off x="404664" y="72012"/>
            <a:ext cx="6120680" cy="1619669"/>
          </a:xfrm>
        </p:spPr>
        <p:txBody>
          <a:bodyPr>
            <a:noAutofit/>
          </a:bodyPr>
          <a:lstStyle/>
          <a:p>
            <a:pPr algn="ctr"/>
            <a:r>
              <a:rPr lang="ru-RU" b="1" dirty="0">
                <a:solidFill>
                  <a:schemeClr val="accent6">
                    <a:lumMod val="75000"/>
                  </a:schemeClr>
                </a:solidFill>
              </a:rPr>
              <a:t>ИЗМЕНЕНИЕ ОБЪЕМОВ ПОСТУПЛЕНИЙ </a:t>
            </a:r>
            <a:br>
              <a:rPr lang="ru-RU" b="1" dirty="0">
                <a:solidFill>
                  <a:schemeClr val="accent6">
                    <a:lumMod val="75000"/>
                  </a:schemeClr>
                </a:solidFill>
              </a:rPr>
            </a:br>
            <a:r>
              <a:rPr lang="ru-RU" b="1" dirty="0">
                <a:solidFill>
                  <a:schemeClr val="accent6">
                    <a:lumMod val="75000"/>
                  </a:schemeClr>
                </a:solidFill>
              </a:rPr>
              <a:t>ПО НАЛОГОВЫМ И НЕНАЛОГОВЫМ ДОХОДАМ В РАЗРЕЗЕ ОСНОВНЫХ ВИДОВ ДОХОДОВ, </a:t>
            </a:r>
            <a:r>
              <a:rPr lang="ru-RU" b="1" dirty="0" smtClean="0">
                <a:solidFill>
                  <a:schemeClr val="accent6">
                    <a:lumMod val="75000"/>
                  </a:schemeClr>
                </a:solidFill>
              </a:rPr>
              <a:t>                   тыс</a:t>
            </a:r>
            <a:r>
              <a:rPr lang="ru-RU" b="1" dirty="0">
                <a:solidFill>
                  <a:schemeClr val="accent6">
                    <a:lumMod val="75000"/>
                  </a:schemeClr>
                </a:solidFill>
              </a:rPr>
              <a:t>. рублей.</a:t>
            </a:r>
            <a:br>
              <a:rPr lang="ru-RU" b="1" dirty="0">
                <a:solidFill>
                  <a:schemeClr val="accent6">
                    <a:lumMod val="75000"/>
                  </a:schemeClr>
                </a:solidFill>
              </a:rPr>
            </a:br>
            <a:endParaRPr lang="ru-RU" b="1" dirty="0">
              <a:solidFill>
                <a:schemeClr val="accent6">
                  <a:lumMod val="75000"/>
                </a:schemeClr>
              </a:solidFill>
            </a:endParaRPr>
          </a:p>
        </p:txBody>
      </p:sp>
      <p:graphicFrame>
        <p:nvGraphicFramePr>
          <p:cNvPr id="8" name="Диаграмма 7"/>
          <p:cNvGraphicFramePr>
            <a:graphicFrameLocks/>
          </p:cNvGraphicFramePr>
          <p:nvPr>
            <p:extLst>
              <p:ext uri="{D42A27DB-BD31-4B8C-83A1-F6EECF244321}">
                <p14:modId xmlns:p14="http://schemas.microsoft.com/office/powerpoint/2010/main" val="3987466036"/>
              </p:ext>
            </p:extLst>
          </p:nvPr>
        </p:nvGraphicFramePr>
        <p:xfrm>
          <a:off x="0" y="1331640"/>
          <a:ext cx="6858000" cy="4824536"/>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620688" y="6588224"/>
            <a:ext cx="5832648" cy="2308324"/>
          </a:xfrm>
          <a:prstGeom prst="rect">
            <a:avLst/>
          </a:prstGeom>
          <a:noFill/>
        </p:spPr>
        <p:txBody>
          <a:bodyPr wrap="square" rtlCol="0">
            <a:spAutoFit/>
          </a:bodyPr>
          <a:lstStyle/>
          <a:p>
            <a:pPr algn="ctr"/>
            <a:r>
              <a:rPr lang="ru-RU" sz="1600" b="1" dirty="0">
                <a:solidFill>
                  <a:schemeClr val="accent6">
                    <a:lumMod val="75000"/>
                  </a:schemeClr>
                </a:solidFill>
              </a:rPr>
              <a:t>Основные источники налоговых и  </a:t>
            </a:r>
          </a:p>
          <a:p>
            <a:pPr algn="ctr"/>
            <a:r>
              <a:rPr lang="ru-RU" sz="1600" b="1" dirty="0">
                <a:solidFill>
                  <a:schemeClr val="accent6">
                    <a:lumMod val="75000"/>
                  </a:schemeClr>
                </a:solidFill>
              </a:rPr>
              <a:t>неналоговых доходов  в </a:t>
            </a:r>
            <a:r>
              <a:rPr lang="ru-RU" sz="1600" b="1" dirty="0" smtClean="0">
                <a:solidFill>
                  <a:schemeClr val="accent6">
                    <a:lumMod val="75000"/>
                  </a:schemeClr>
                </a:solidFill>
              </a:rPr>
              <a:t>2021 </a:t>
            </a:r>
            <a:r>
              <a:rPr lang="ru-RU" sz="1600" b="1" dirty="0">
                <a:solidFill>
                  <a:schemeClr val="accent6">
                    <a:lumMod val="75000"/>
                  </a:schemeClr>
                </a:solidFill>
              </a:rPr>
              <a:t>году:</a:t>
            </a:r>
          </a:p>
          <a:p>
            <a:pPr algn="just"/>
            <a:endParaRPr lang="ru-RU" sz="1400" dirty="0">
              <a:solidFill>
                <a:schemeClr val="accent6">
                  <a:lumMod val="75000"/>
                </a:schemeClr>
              </a:solidFill>
            </a:endParaRPr>
          </a:p>
          <a:p>
            <a:pPr marL="342900" indent="-342900" algn="just">
              <a:buAutoNum type="arabicPeriod"/>
            </a:pPr>
            <a:r>
              <a:rPr lang="ru-RU" sz="1400" dirty="0">
                <a:solidFill>
                  <a:schemeClr val="accent6">
                    <a:lumMod val="75000"/>
                  </a:schemeClr>
                </a:solidFill>
              </a:rPr>
              <a:t>Налог на доходы физических лиц – 331 768,8 тыс. рублей.</a:t>
            </a:r>
          </a:p>
          <a:p>
            <a:pPr marL="342900" indent="-342900" algn="just">
              <a:buAutoNum type="arabicPeriod"/>
            </a:pPr>
            <a:r>
              <a:rPr lang="ru-RU" sz="1400" dirty="0">
                <a:solidFill>
                  <a:schemeClr val="accent6">
                    <a:lumMod val="75000"/>
                  </a:schemeClr>
                </a:solidFill>
              </a:rPr>
              <a:t>Налог на совокупный доход – 42 170,2 тыс. рублей.</a:t>
            </a:r>
          </a:p>
          <a:p>
            <a:pPr algn="just"/>
            <a:r>
              <a:rPr lang="ru-RU" sz="1400" dirty="0">
                <a:solidFill>
                  <a:schemeClr val="accent6">
                    <a:lumMod val="75000"/>
                  </a:schemeClr>
                </a:solidFill>
              </a:rPr>
              <a:t>3. Доходы от использования имущества, находящегося в государственной и муниципальной собственности – 19 527,4 тыс. рублей.</a:t>
            </a:r>
          </a:p>
          <a:p>
            <a:pPr algn="just"/>
            <a:r>
              <a:rPr lang="ru-RU" sz="1400" dirty="0">
                <a:solidFill>
                  <a:schemeClr val="accent6">
                    <a:lumMod val="75000"/>
                  </a:schemeClr>
                </a:solidFill>
              </a:rPr>
              <a:t>4. Доходы от оказания платных услуг и компенсации затрат государства – 26 670,5 тыс. рублей.	</a:t>
            </a:r>
            <a:r>
              <a:rPr lang="ru-RU" sz="1300" dirty="0">
                <a:solidFill>
                  <a:schemeClr val="accent6">
                    <a:lumMod val="75000"/>
                  </a:schemeClr>
                </a:solidFill>
              </a:rPr>
              <a:t>	</a:t>
            </a:r>
          </a:p>
        </p:txBody>
      </p:sp>
      <p:graphicFrame>
        <p:nvGraphicFramePr>
          <p:cNvPr id="10" name="Диаграмма 9">
            <a:extLst>
              <a:ext uri="{FF2B5EF4-FFF2-40B4-BE49-F238E27FC236}">
                <a16:creationId xmlns:a16="http://schemas.microsoft.com/office/drawing/2014/main" xmlns="" id="{41B9B36E-CAD3-4735-862E-78B13CED9157}"/>
              </a:ext>
            </a:extLst>
          </p:cNvPr>
          <p:cNvGraphicFramePr>
            <a:graphicFrameLocks/>
          </p:cNvGraphicFramePr>
          <p:nvPr>
            <p:extLst>
              <p:ext uri="{D42A27DB-BD31-4B8C-83A1-F6EECF244321}">
                <p14:modId xmlns:p14="http://schemas.microsoft.com/office/powerpoint/2010/main" val="1737980842"/>
              </p:ext>
            </p:extLst>
          </p:nvPr>
        </p:nvGraphicFramePr>
        <p:xfrm>
          <a:off x="0" y="1090958"/>
          <a:ext cx="6552727" cy="549726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36434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a:gsLst>
            <a:gs pos="20000">
              <a:schemeClr val="bg2">
                <a:tint val="80000"/>
                <a:lumMod val="100000"/>
              </a:schemeClr>
            </a:gs>
            <a:gs pos="100000">
              <a:schemeClr val="bg2">
                <a:tint val="100000"/>
                <a:lumMod val="80000"/>
              </a:schemeClr>
            </a:gs>
          </a:gsLst>
          <a:path path="circle">
            <a:fillToRect l="50000" t="20000" r="100000" b="100000"/>
          </a:path>
        </a:gradFill>
        <a:effectLst/>
      </p:bgPr>
    </p:bg>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Прямоугольник 6"/>
          <p:cNvSpPr/>
          <p:nvPr/>
        </p:nvSpPr>
        <p:spPr>
          <a:xfrm>
            <a:off x="1916832" y="4932040"/>
            <a:ext cx="5802240" cy="553998"/>
          </a:xfrm>
          <a:prstGeom prst="rect">
            <a:avLst/>
          </a:prstGeom>
        </p:spPr>
        <p:txBody>
          <a:bodyPr wrap="square">
            <a:spAutoFit/>
          </a:bodyPr>
          <a:lstStyle/>
          <a:p>
            <a:pPr indent="361950" algn="just"/>
            <a:endParaRPr lang="ru-RU" sz="1400" dirty="0">
              <a:solidFill>
                <a:srgbClr val="000000"/>
              </a:solidFill>
              <a:latin typeface="+mj-lt"/>
            </a:endParaRPr>
          </a:p>
          <a:p>
            <a:pPr indent="361950"/>
            <a:endParaRPr lang="ru-RU" sz="1600" dirty="0">
              <a:solidFill>
                <a:srgbClr val="000000"/>
              </a:solidFill>
              <a:latin typeface="+mj-lt"/>
            </a:endParaRPr>
          </a:p>
        </p:txBody>
      </p:sp>
      <p:sp>
        <p:nvSpPr>
          <p:cNvPr id="2" name="Rectangle 2"/>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4" name="Прямоугольник 13"/>
          <p:cNvSpPr/>
          <p:nvPr/>
        </p:nvSpPr>
        <p:spPr>
          <a:xfrm>
            <a:off x="512676" y="6732240"/>
            <a:ext cx="5832648" cy="1600438"/>
          </a:xfrm>
          <a:prstGeom prst="rect">
            <a:avLst/>
          </a:prstGeom>
        </p:spPr>
        <p:txBody>
          <a:bodyPr wrap="square">
            <a:spAutoFit/>
          </a:bodyPr>
          <a:lstStyle/>
          <a:p>
            <a:pPr algn="just"/>
            <a:r>
              <a:rPr lang="ru-RU" sz="1400" dirty="0">
                <a:solidFill>
                  <a:schemeClr val="accent6">
                    <a:lumMod val="75000"/>
                  </a:schemeClr>
                </a:solidFill>
              </a:rPr>
              <a:t>       Налог на доходы физических лиц в отчетном году поступил в размере 331 768,8 тыс. рублей или 102,1 % к уточненному годовому плану.</a:t>
            </a:r>
          </a:p>
          <a:p>
            <a:pPr algn="just"/>
            <a:r>
              <a:rPr lang="ru-RU" sz="1400" dirty="0">
                <a:solidFill>
                  <a:schemeClr val="accent6">
                    <a:lumMod val="75000"/>
                  </a:schemeClr>
                </a:solidFill>
              </a:rPr>
              <a:t>Рост поступлений данного налога к уровню 2020 года составил 1,0 % или 3 174,3 тыс. рублей. Удельный вес налога на доходы физических лиц в общей сумме налоговых доходов составляет 83,6%. </a:t>
            </a:r>
          </a:p>
        </p:txBody>
      </p:sp>
      <p:graphicFrame>
        <p:nvGraphicFramePr>
          <p:cNvPr id="19" name="Диаграмма 18">
            <a:extLst>
              <a:ext uri="{FF2B5EF4-FFF2-40B4-BE49-F238E27FC236}">
                <a16:creationId xmlns:a16="http://schemas.microsoft.com/office/drawing/2014/main" xmlns="" id="{E79F6DBB-7CE0-456A-8CAA-B6408BDA1604}"/>
              </a:ext>
            </a:extLst>
          </p:cNvPr>
          <p:cNvGraphicFramePr>
            <a:graphicFrameLocks/>
          </p:cNvGraphicFramePr>
          <p:nvPr>
            <p:extLst>
              <p:ext uri="{D42A27DB-BD31-4B8C-83A1-F6EECF244321}">
                <p14:modId xmlns:p14="http://schemas.microsoft.com/office/powerpoint/2010/main" val="2154029051"/>
              </p:ext>
            </p:extLst>
          </p:nvPr>
        </p:nvGraphicFramePr>
        <p:xfrm>
          <a:off x="551974" y="467545"/>
          <a:ext cx="6057900" cy="59766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63439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p:nvPr>
        </p:nvSpPr>
        <p:spPr>
          <a:xfrm>
            <a:off x="757082" y="465139"/>
            <a:ext cx="5343835" cy="1442566"/>
          </a:xfrm>
        </p:spPr>
        <p:txBody>
          <a:bodyPr>
            <a:noAutofit/>
          </a:bodyPr>
          <a:lstStyle/>
          <a:p>
            <a:pPr algn="ctr"/>
            <a:r>
              <a:rPr lang="ru-RU" sz="2000" b="1" dirty="0">
                <a:solidFill>
                  <a:schemeClr val="accent6">
                    <a:lumMod val="75000"/>
                  </a:schemeClr>
                </a:solidFill>
              </a:rPr>
              <a:t>КРУПНЕЙШИЕ НАЛОГОПЛАТЕЛЬЩИКИ ПАВЛОВСКОГО МУНИЦИПАЛЬНОГО РАЙОНА ВОРОНЕЖСКОЙ ОБЛАСТИ</a:t>
            </a:r>
          </a:p>
        </p:txBody>
      </p:sp>
      <p:pic>
        <p:nvPicPr>
          <p:cNvPr id="9220" name="Picture 4" descr="http://pavlovsk-granit.ru/images/about/KVR_000133_00082_1_t2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972" y="2723444"/>
            <a:ext cx="2581996" cy="16316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222" name="Picture 6" descr="https://i.ytimg.com/vi/6PJO0ObUtZc/maxresdefaul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972" y="4788024"/>
            <a:ext cx="2581996" cy="16531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224" name="Picture 8" descr="http://photo.korytov.com/wp-content/uploads/2017/06/Pavlovskgranit_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972" y="6876256"/>
            <a:ext cx="2581996" cy="17205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226" name="Picture 10" descr="https://avatars.mds.yandex.net/get-altay/1594075/2a0000016c3ca9de44d348e154b3763d3fe3/XX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3861046" y="2723444"/>
            <a:ext cx="2491364" cy="16316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228" name="Picture 12" descr="http://xn--90asfy.xn--p1ai/image/news/urok-na-proizvodstve-1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80059" y="4788024"/>
            <a:ext cx="2491365" cy="16531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AutoShape 14" descr="https://open4business.com.ua/wp-content/uploads/2018/05/Home_slider_Rastenevodstv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16" descr="https://open4business.com.ua/wp-content/uploads/2018/05/Home_slider_Rastenevodstvo.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18" descr="https://open4business.com.ua/wp-content/uploads/2018/05/Home_slider_Rastenevodstvo.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20" descr="https://open4business.com.ua/wp-content/uploads/2018/05/Home_slider_Rastenevodstvo.jpg"/>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22" descr="https://open4business.com.ua/wp-content/uploads/2018/05/Home_slider_Rastenevodstvo.jpg"/>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9240" name="Picture 24" descr="http://www.dolgovagro.ru/upload/iblock/ccf/ccf81f1a1860e159d240681db3b7762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87699" y="6876256"/>
            <a:ext cx="2580464" cy="17205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612775" y="2062095"/>
            <a:ext cx="2528193" cy="523220"/>
          </a:xfrm>
          <a:prstGeom prst="rect">
            <a:avLst/>
          </a:prstGeom>
          <a:noFill/>
        </p:spPr>
        <p:txBody>
          <a:bodyPr wrap="square" rtlCol="0">
            <a:spAutoFit/>
          </a:bodyPr>
          <a:lstStyle/>
          <a:p>
            <a:pPr algn="ctr"/>
            <a:r>
              <a:rPr lang="ru-RU" sz="1400" dirty="0">
                <a:solidFill>
                  <a:schemeClr val="accent6">
                    <a:lumMod val="75000"/>
                  </a:schemeClr>
                </a:solidFill>
              </a:rPr>
              <a:t>ОАО</a:t>
            </a:r>
          </a:p>
          <a:p>
            <a:pPr algn="ctr"/>
            <a:r>
              <a:rPr lang="ru-RU" sz="1400" dirty="0">
                <a:solidFill>
                  <a:schemeClr val="accent6">
                    <a:lumMod val="75000"/>
                  </a:schemeClr>
                </a:solidFill>
              </a:rPr>
              <a:t> «Павловск Неруд»</a:t>
            </a:r>
            <a:endParaRPr lang="ru-RU" dirty="0">
              <a:solidFill>
                <a:schemeClr val="accent6">
                  <a:lumMod val="75000"/>
                </a:schemeClr>
              </a:solidFill>
            </a:endParaRPr>
          </a:p>
        </p:txBody>
      </p:sp>
      <p:sp>
        <p:nvSpPr>
          <p:cNvPr id="19" name="TextBox 18"/>
          <p:cNvSpPr txBox="1"/>
          <p:nvPr/>
        </p:nvSpPr>
        <p:spPr>
          <a:xfrm>
            <a:off x="3859288" y="2098120"/>
            <a:ext cx="2483725" cy="523220"/>
          </a:xfrm>
          <a:prstGeom prst="rect">
            <a:avLst/>
          </a:prstGeom>
          <a:noFill/>
        </p:spPr>
        <p:txBody>
          <a:bodyPr wrap="square" rtlCol="0">
            <a:spAutoFit/>
          </a:bodyPr>
          <a:lstStyle/>
          <a:p>
            <a:pPr algn="ctr"/>
            <a:r>
              <a:rPr lang="ru-RU" sz="1400" dirty="0">
                <a:solidFill>
                  <a:schemeClr val="accent6">
                    <a:lumMod val="75000"/>
                  </a:schemeClr>
                </a:solidFill>
              </a:rPr>
              <a:t>ЗАО «</a:t>
            </a:r>
            <a:r>
              <a:rPr lang="ru-RU" sz="1400" dirty="0" err="1">
                <a:solidFill>
                  <a:schemeClr val="accent6">
                    <a:lumMod val="75000"/>
                  </a:schemeClr>
                </a:solidFill>
              </a:rPr>
              <a:t>Павловскагропродукт</a:t>
            </a:r>
            <a:r>
              <a:rPr lang="ru-RU" sz="1400" dirty="0">
                <a:solidFill>
                  <a:schemeClr val="accent6">
                    <a:lumMod val="75000"/>
                  </a:schemeClr>
                </a:solidFill>
              </a:rPr>
              <a:t>»</a:t>
            </a:r>
          </a:p>
        </p:txBody>
      </p:sp>
    </p:spTree>
    <p:extLst>
      <p:ext uri="{BB962C8B-B14F-4D97-AF65-F5344CB8AC3E}">
        <p14:creationId xmlns:p14="http://schemas.microsoft.com/office/powerpoint/2010/main" val="3258484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Прямоугольник 1"/>
          <p:cNvSpPr/>
          <p:nvPr/>
        </p:nvSpPr>
        <p:spPr>
          <a:xfrm>
            <a:off x="620689" y="5724128"/>
            <a:ext cx="5938326" cy="2462213"/>
          </a:xfrm>
          <a:prstGeom prst="rect">
            <a:avLst/>
          </a:prstGeom>
        </p:spPr>
        <p:txBody>
          <a:bodyPr wrap="square">
            <a:spAutoFit/>
          </a:bodyPr>
          <a:lstStyle/>
          <a:p>
            <a:pPr indent="268288" algn="just"/>
            <a:r>
              <a:rPr lang="ru-RU" sz="1400" dirty="0">
                <a:solidFill>
                  <a:schemeClr val="accent6">
                    <a:lumMod val="75000"/>
                  </a:schemeClr>
                </a:solidFill>
                <a:cs typeface="Arial" pitchFamily="34" charset="0"/>
              </a:rPr>
              <a:t>Расходная часть бюджета Павловского муниципального района Воронежской области за 2021 год выполнена на 90,7 % к годовым назначениям и составила 1 663 389,0 тыс. рублей. </a:t>
            </a:r>
            <a:r>
              <a:rPr lang="ru-RU" sz="1400" dirty="0">
                <a:solidFill>
                  <a:schemeClr val="accent6">
                    <a:lumMod val="75000"/>
                  </a:schemeClr>
                </a:solidFill>
              </a:rPr>
              <a:t>По сравнению с предыдущим годом произошло незначительное уменьшение расходной части на 0,3 % или на 4 934,5 тыс. рублей. </a:t>
            </a:r>
          </a:p>
          <a:p>
            <a:pPr indent="268288" algn="just"/>
            <a:r>
              <a:rPr lang="ru-RU" sz="1400" dirty="0">
                <a:solidFill>
                  <a:schemeClr val="accent6">
                    <a:lumMod val="75000"/>
                  </a:schemeClr>
                </a:solidFill>
                <a:cs typeface="Arial" pitchFamily="34" charset="0"/>
              </a:rPr>
              <a:t>В 2021 году за счет средств бюджета Павловского муниципального района Воронежской области получили финансовую поддержку 14 муниципальных программ. Доля расходов бюджета муниципального района в рамках муниципальных программ в общем объеме расходов составила 98%. </a:t>
            </a:r>
          </a:p>
          <a:p>
            <a:pPr indent="268288" algn="just"/>
            <a:r>
              <a:rPr lang="ru-RU" sz="1400" dirty="0">
                <a:solidFill>
                  <a:schemeClr val="accent6">
                    <a:lumMod val="75000"/>
                  </a:schemeClr>
                </a:solidFill>
                <a:cs typeface="Arial" pitchFamily="34" charset="0"/>
              </a:rPr>
              <a:t>  </a:t>
            </a:r>
          </a:p>
        </p:txBody>
      </p:sp>
      <p:sp>
        <p:nvSpPr>
          <p:cNvPr id="6" name="Заголовок 4"/>
          <p:cNvSpPr>
            <a:spLocks noGrp="1"/>
          </p:cNvSpPr>
          <p:nvPr>
            <p:ph type="title"/>
          </p:nvPr>
        </p:nvSpPr>
        <p:spPr>
          <a:xfrm>
            <a:off x="834210" y="395537"/>
            <a:ext cx="5547118" cy="576063"/>
          </a:xfrm>
        </p:spPr>
        <p:txBody>
          <a:bodyPr>
            <a:normAutofit/>
          </a:bodyPr>
          <a:lstStyle/>
          <a:p>
            <a:pPr algn="ctr"/>
            <a:r>
              <a:rPr lang="ru-RU" sz="2000" b="1" dirty="0">
                <a:solidFill>
                  <a:schemeClr val="accent6">
                    <a:lumMod val="75000"/>
                  </a:schemeClr>
                </a:solidFill>
              </a:rPr>
              <a:t>РАСХОДЫ БЮДЖЕТА</a:t>
            </a:r>
          </a:p>
        </p:txBody>
      </p:sp>
      <p:sp>
        <p:nvSpPr>
          <p:cNvPr id="3" name="Rectangle 126"/>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 name="Rectangle 227"/>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Объект 7"/>
          <p:cNvGraphicFramePr>
            <a:graphicFrameLocks/>
          </p:cNvGraphicFramePr>
          <p:nvPr>
            <p:extLst>
              <p:ext uri="{D42A27DB-BD31-4B8C-83A1-F6EECF244321}">
                <p14:modId xmlns:p14="http://schemas.microsoft.com/office/powerpoint/2010/main" val="1301180810"/>
              </p:ext>
            </p:extLst>
          </p:nvPr>
        </p:nvGraphicFramePr>
        <p:xfrm>
          <a:off x="692695" y="827584"/>
          <a:ext cx="5760641" cy="4890095"/>
        </p:xfrm>
        <a:graphic>
          <a:graphicData uri="http://schemas.openxmlformats.org/presentationml/2006/ole">
            <mc:AlternateContent xmlns:mc="http://schemas.openxmlformats.org/markup-compatibility/2006">
              <mc:Choice xmlns:v="urn:schemas-microsoft-com:vml" Requires="v">
                <p:oleObj spid="_x0000_s4364" name="Диаграмма" r:id="rId3" imgW="6163590" imgH="4298052" progId="Excel.Chart.8">
                  <p:embed/>
                </p:oleObj>
              </mc:Choice>
              <mc:Fallback>
                <p:oleObj name="Диаграмма" r:id="rId3" imgW="6163590" imgH="4298052" progId="Excel.Chart.8">
                  <p:embed/>
                  <p:pic>
                    <p:nvPicPr>
                      <p:cNvPr id="0" name="Диаграмма 1"/>
                      <p:cNvPicPr>
                        <a:picLocks noChangeArrowheads="1"/>
                      </p:cNvPicPr>
                      <p:nvPr/>
                    </p:nvPicPr>
                    <p:blipFill>
                      <a:blip r:embed="rId4">
                        <a:extLst>
                          <a:ext uri="{BEBA8EAE-BF5A-486C-A8C5-ECC9F3942E4B}">
                            <a14:imgProps xmlns:a14="http://schemas.microsoft.com/office/drawing/2010/main">
                              <a14:imgLayer r:embed="rId5">
                                <a14:imgEffect>
                                  <a14:colorTemperature colorTemp="11200"/>
                                </a14:imgEffect>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692695" y="827584"/>
                        <a:ext cx="5760641" cy="4890095"/>
                      </a:xfrm>
                      <a:prstGeom prst="rect">
                        <a:avLst/>
                      </a:prstGeom>
                      <a:gradFill>
                        <a:gsLst>
                          <a:gs pos="0">
                            <a:schemeClr val="accent2">
                              <a:lumMod val="75000"/>
                            </a:schemeClr>
                          </a:gs>
                          <a:gs pos="50000">
                            <a:schemeClr val="accent1">
                              <a:tint val="44500"/>
                              <a:satMod val="160000"/>
                            </a:schemeClr>
                          </a:gs>
                          <a:gs pos="100000">
                            <a:schemeClr val="accent1">
                              <a:tint val="23500"/>
                              <a:satMod val="160000"/>
                            </a:schemeClr>
                          </a:gs>
                        </a:gsLst>
                        <a:lin ang="5400000" scaled="0"/>
                      </a:gradFill>
                    </p:spPr>
                  </p:pic>
                </p:oleObj>
              </mc:Fallback>
            </mc:AlternateContent>
          </a:graphicData>
        </a:graphic>
      </p:graphicFrame>
    </p:spTree>
    <p:extLst>
      <p:ext uri="{BB962C8B-B14F-4D97-AF65-F5344CB8AC3E}">
        <p14:creationId xmlns:p14="http://schemas.microsoft.com/office/powerpoint/2010/main" val="2543300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 name="Таблица 5"/>
          <p:cNvGraphicFramePr>
            <a:graphicFrameLocks noGrp="1"/>
          </p:cNvGraphicFramePr>
          <p:nvPr>
            <p:extLst>
              <p:ext uri="{D42A27DB-BD31-4B8C-83A1-F6EECF244321}">
                <p14:modId xmlns:p14="http://schemas.microsoft.com/office/powerpoint/2010/main" val="3718538167"/>
              </p:ext>
            </p:extLst>
          </p:nvPr>
        </p:nvGraphicFramePr>
        <p:xfrm>
          <a:off x="296652" y="361872"/>
          <a:ext cx="6264696" cy="8350327"/>
        </p:xfrm>
        <a:graphic>
          <a:graphicData uri="http://schemas.openxmlformats.org/drawingml/2006/table">
            <a:tbl>
              <a:tblPr>
                <a:tableStyleId>{8A107856-5554-42FB-B03E-39F5DBC370BA}</a:tableStyleId>
              </a:tblPr>
              <a:tblGrid>
                <a:gridCol w="1872208">
                  <a:extLst>
                    <a:ext uri="{9D8B030D-6E8A-4147-A177-3AD203B41FA5}">
                      <a16:colId xmlns:a16="http://schemas.microsoft.com/office/drawing/2014/main" xmlns="" val="20000"/>
                    </a:ext>
                  </a:extLst>
                </a:gridCol>
                <a:gridCol w="936104">
                  <a:extLst>
                    <a:ext uri="{9D8B030D-6E8A-4147-A177-3AD203B41FA5}">
                      <a16:colId xmlns:a16="http://schemas.microsoft.com/office/drawing/2014/main" xmlns="" val="20001"/>
                    </a:ext>
                  </a:extLst>
                </a:gridCol>
                <a:gridCol w="1024020">
                  <a:extLst>
                    <a:ext uri="{9D8B030D-6E8A-4147-A177-3AD203B41FA5}">
                      <a16:colId xmlns:a16="http://schemas.microsoft.com/office/drawing/2014/main" xmlns="" val="20002"/>
                    </a:ext>
                  </a:extLst>
                </a:gridCol>
                <a:gridCol w="884192">
                  <a:extLst>
                    <a:ext uri="{9D8B030D-6E8A-4147-A177-3AD203B41FA5}">
                      <a16:colId xmlns:a16="http://schemas.microsoft.com/office/drawing/2014/main" xmlns="" val="20003"/>
                    </a:ext>
                  </a:extLst>
                </a:gridCol>
                <a:gridCol w="783714">
                  <a:extLst>
                    <a:ext uri="{9D8B030D-6E8A-4147-A177-3AD203B41FA5}">
                      <a16:colId xmlns:a16="http://schemas.microsoft.com/office/drawing/2014/main" xmlns="" val="20004"/>
                    </a:ext>
                  </a:extLst>
                </a:gridCol>
                <a:gridCol w="764458">
                  <a:extLst>
                    <a:ext uri="{9D8B030D-6E8A-4147-A177-3AD203B41FA5}">
                      <a16:colId xmlns:a16="http://schemas.microsoft.com/office/drawing/2014/main" xmlns="" val="20005"/>
                    </a:ext>
                  </a:extLst>
                </a:gridCol>
              </a:tblGrid>
              <a:tr h="613744">
                <a:tc gridSpan="6">
                  <a:txBody>
                    <a:bodyPr/>
                    <a:lstStyle/>
                    <a:p>
                      <a:pPr algn="ctr" fontAlgn="b"/>
                      <a:r>
                        <a:rPr lang="ru-RU" sz="2000" b="1" u="none" strike="noStrike" dirty="0">
                          <a:solidFill>
                            <a:schemeClr val="accent6">
                              <a:lumMod val="75000"/>
                            </a:schemeClr>
                          </a:solidFill>
                          <a:effectLst/>
                        </a:rPr>
                        <a:t>ИСПОЛНЕНИЕ ПО МУНИЦИПАЛЬНЫМ ПРОГРАММАМ ЗА 2020-2021 ГГ. </a:t>
                      </a:r>
                      <a:endParaRPr lang="ru-RU" sz="2000" b="1" i="0" u="none" strike="noStrike" dirty="0">
                        <a:solidFill>
                          <a:schemeClr val="accent6">
                            <a:lumMod val="75000"/>
                          </a:schemeClr>
                        </a:solidFill>
                        <a:effectLst/>
                        <a:latin typeface="+mj-lt"/>
                      </a:endParaRPr>
                    </a:p>
                  </a:txBody>
                  <a:tcPr marL="2739" marR="2739" marT="2739"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308245">
                <a:tc gridSpan="6">
                  <a:txBody>
                    <a:bodyPr/>
                    <a:lstStyle/>
                    <a:p>
                      <a:pPr algn="r" fontAlgn="b"/>
                      <a:r>
                        <a:rPr lang="ru-RU" sz="1400" b="0" u="none" strike="noStrike" dirty="0">
                          <a:solidFill>
                            <a:schemeClr val="accent6">
                              <a:lumMod val="75000"/>
                            </a:schemeClr>
                          </a:solidFill>
                          <a:effectLst/>
                        </a:rPr>
                        <a:t>тыс. рублей</a:t>
                      </a:r>
                      <a:endParaRPr lang="ru-RU" sz="1400" b="0" i="0" u="none" strike="noStrike" dirty="0">
                        <a:solidFill>
                          <a:schemeClr val="accent6">
                            <a:lumMod val="75000"/>
                          </a:schemeClr>
                        </a:solidFill>
                        <a:effectLst/>
                        <a:latin typeface="+mj-lt"/>
                      </a:endParaRPr>
                    </a:p>
                  </a:txBody>
                  <a:tcPr marL="2739" marR="2739" marT="2739"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1"/>
                  </a:ext>
                </a:extLst>
              </a:tr>
              <a:tr h="1102544">
                <a:tc>
                  <a:txBody>
                    <a:bodyPr/>
                    <a:lstStyle/>
                    <a:p>
                      <a:pPr algn="ctr" fontAlgn="b"/>
                      <a:r>
                        <a:rPr lang="ru-RU" sz="1200" b="1" u="none" strike="noStrike" dirty="0">
                          <a:solidFill>
                            <a:schemeClr val="accent6">
                              <a:lumMod val="75000"/>
                            </a:schemeClr>
                          </a:solidFill>
                          <a:effectLst/>
                          <a:latin typeface="+mn-lt"/>
                          <a:cs typeface="Arial" pitchFamily="34" charset="0"/>
                        </a:rPr>
                        <a:t>Наименование программы, непрограммных мероприятий</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lnT w="12700" cap="flat" cmpd="sng" algn="ctr">
                      <a:solidFill>
                        <a:schemeClr val="tx1"/>
                      </a:solidFill>
                      <a:prstDash val="solid"/>
                      <a:round/>
                      <a:headEnd type="none" w="med" len="med"/>
                      <a:tailEnd type="none" w="med" len="med"/>
                    </a:lnT>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Исполнено за 2020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lnT w="12700" cap="flat" cmpd="sng" algn="ctr">
                      <a:solidFill>
                        <a:schemeClr val="tx1"/>
                      </a:solidFill>
                      <a:prstDash val="solid"/>
                      <a:round/>
                      <a:headEnd type="none" w="med" len="med"/>
                      <a:tailEnd type="none" w="med" len="med"/>
                    </a:lnT>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Уточненный план</a:t>
                      </a:r>
                    </a:p>
                    <a:p>
                      <a:pPr algn="ctr" fontAlgn="b"/>
                      <a:r>
                        <a:rPr lang="ru-RU" sz="1200" b="1" u="none" strike="noStrike" dirty="0">
                          <a:solidFill>
                            <a:schemeClr val="accent6">
                              <a:lumMod val="75000"/>
                            </a:schemeClr>
                          </a:solidFill>
                          <a:effectLst/>
                          <a:latin typeface="+mn-lt"/>
                          <a:cs typeface="Arial" pitchFamily="34" charset="0"/>
                        </a:rPr>
                        <a:t>2021</a:t>
                      </a:r>
                      <a:r>
                        <a:rPr lang="ru-RU" sz="1200" b="1" u="none" strike="noStrike" baseline="0" dirty="0">
                          <a:solidFill>
                            <a:schemeClr val="accent6">
                              <a:lumMod val="75000"/>
                            </a:schemeClr>
                          </a:solidFill>
                          <a:effectLst/>
                          <a:latin typeface="+mn-lt"/>
                          <a:cs typeface="Arial" pitchFamily="34" charset="0"/>
                        </a:rPr>
                        <a:t>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lnT w="12700" cap="flat" cmpd="sng" algn="ctr">
                      <a:solidFill>
                        <a:schemeClr val="tx1"/>
                      </a:solidFill>
                      <a:prstDash val="solid"/>
                      <a:round/>
                      <a:headEnd type="none" w="med" len="med"/>
                      <a:tailEnd type="none" w="med" len="med"/>
                    </a:lnT>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Исполнено за 2021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lnT w="12700" cap="flat" cmpd="sng" algn="ctr">
                      <a:solidFill>
                        <a:schemeClr val="tx1"/>
                      </a:solidFill>
                      <a:prstDash val="solid"/>
                      <a:round/>
                      <a:headEnd type="none" w="med" len="med"/>
                      <a:tailEnd type="none" w="med" len="med"/>
                    </a:lnT>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 исполнения к уточненному плану</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lnT w="12700" cap="flat" cmpd="sng" algn="ctr">
                      <a:solidFill>
                        <a:schemeClr val="tx1"/>
                      </a:solidFill>
                      <a:prstDash val="solid"/>
                      <a:round/>
                      <a:headEnd type="none" w="med" len="med"/>
                      <a:tailEnd type="none" w="med" len="med"/>
                    </a:lnT>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 роста к 2020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lnT w="12700" cap="flat" cmpd="sng" algn="ctr">
                      <a:solidFill>
                        <a:schemeClr val="tx1"/>
                      </a:solidFill>
                      <a:prstDash val="solid"/>
                      <a:round/>
                      <a:headEnd type="none" w="med" len="med"/>
                      <a:tailEnd type="none" w="med" len="med"/>
                    </a:lnT>
                    <a:solidFill>
                      <a:schemeClr val="accent2">
                        <a:lumMod val="40000"/>
                        <a:lumOff val="60000"/>
                      </a:schemeClr>
                    </a:solidFill>
                  </a:tcPr>
                </a:tc>
                <a:extLst>
                  <a:ext uri="{0D108BD9-81ED-4DB2-BD59-A6C34878D82A}">
                    <a16:rowId xmlns:a16="http://schemas.microsoft.com/office/drawing/2014/main" xmlns="" val="10002"/>
                  </a:ext>
                </a:extLst>
              </a:tr>
              <a:tr h="335097">
                <a:tc>
                  <a:txBody>
                    <a:bodyPr/>
                    <a:lstStyle/>
                    <a:p>
                      <a:pPr algn="l" fontAlgn="b"/>
                      <a:r>
                        <a:rPr lang="ru-RU" sz="1150" u="none" strike="noStrike" dirty="0">
                          <a:solidFill>
                            <a:schemeClr val="accent6">
                              <a:lumMod val="75000"/>
                            </a:schemeClr>
                          </a:solidFill>
                          <a:effectLst/>
                        </a:rPr>
                        <a:t>Муниципальная программа «Развитие образования»</a:t>
                      </a:r>
                      <a:endParaRPr lang="ru-RU" sz="1150" b="0" i="0" u="none" strike="noStrike" dirty="0">
                        <a:solidFill>
                          <a:schemeClr val="accent6">
                            <a:lumMod val="75000"/>
                          </a:schemeClr>
                        </a:solidFill>
                        <a:effectLst/>
                        <a:latin typeface="+mj-lt"/>
                      </a:endParaRPr>
                    </a:p>
                  </a:txBody>
                  <a:tcPr marL="2739" marR="2739" marT="2739"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1 077 234,9</a:t>
                      </a:r>
                    </a:p>
                  </a:txBody>
                  <a:tcPr marL="7620" marR="7620" marT="7620" marB="0" anchor="b">
                    <a:solidFill>
                      <a:schemeClr val="accent2">
                        <a:lumMod val="20000"/>
                        <a:lumOff val="80000"/>
                      </a:schemeClr>
                    </a:solidFill>
                  </a:tcPr>
                </a:tc>
                <a:tc>
                  <a:txBody>
                    <a:bodyPr/>
                    <a:lstStyle/>
                    <a:p>
                      <a:pPr algn="ctr" fontAlgn="b"/>
                      <a:r>
                        <a:rPr lang="ru-RU" sz="1200" u="none" strike="noStrike" dirty="0">
                          <a:solidFill>
                            <a:schemeClr val="accent6">
                              <a:lumMod val="75000"/>
                            </a:schemeClr>
                          </a:solidFill>
                          <a:effectLst/>
                          <a:latin typeface="+mn-lt"/>
                        </a:rPr>
                        <a:t>961 197,7</a:t>
                      </a:r>
                      <a:endParaRPr lang="ru-RU" sz="1200" b="0" i="0" u="none" strike="noStrike" dirty="0">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u="none" strike="noStrike" dirty="0">
                          <a:solidFill>
                            <a:schemeClr val="accent6">
                              <a:lumMod val="75000"/>
                            </a:schemeClr>
                          </a:solidFill>
                          <a:effectLst/>
                          <a:latin typeface="+mn-lt"/>
                        </a:rPr>
                        <a:t>941 492,3</a:t>
                      </a:r>
                      <a:endParaRPr lang="ru-RU" sz="1200" b="0" i="0" u="none" strike="noStrike" dirty="0">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u="none" strike="noStrike" dirty="0">
                          <a:solidFill>
                            <a:schemeClr val="accent6">
                              <a:lumMod val="75000"/>
                            </a:schemeClr>
                          </a:solidFill>
                          <a:effectLst/>
                          <a:latin typeface="+mn-lt"/>
                        </a:rPr>
                        <a:t>97,9</a:t>
                      </a:r>
                    </a:p>
                  </a:txBody>
                  <a:tcPr marL="2739" marR="2739" marT="2739"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87,4</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3"/>
                  </a:ext>
                </a:extLst>
              </a:tr>
              <a:tr h="839027">
                <a:tc>
                  <a:txBody>
                    <a:bodyPr/>
                    <a:lstStyle/>
                    <a:p>
                      <a:pPr algn="l" fontAlgn="b"/>
                      <a:r>
                        <a:rPr lang="ru-RU" sz="1150" u="none" strike="noStrike" dirty="0">
                          <a:solidFill>
                            <a:schemeClr val="accent6">
                              <a:lumMod val="75000"/>
                            </a:schemeClr>
                          </a:solidFill>
                          <a:effectLst/>
                        </a:rPr>
                        <a:t>Муниципальная программа Павловского муниципального района «Социальная поддержка граждан»</a:t>
                      </a:r>
                      <a:endParaRPr lang="ru-RU" sz="1150" b="0" i="0" u="none" strike="noStrike" dirty="0">
                        <a:solidFill>
                          <a:schemeClr val="accent6">
                            <a:lumMod val="75000"/>
                          </a:schemeClr>
                        </a:solidFill>
                        <a:effectLst/>
                        <a:latin typeface="+mj-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14 375,8</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13 170,9</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13 170,1</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100,0</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91,6</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4"/>
                  </a:ext>
                </a:extLst>
              </a:tr>
              <a:tr h="835481">
                <a:tc>
                  <a:txBody>
                    <a:bodyPr/>
                    <a:lstStyle/>
                    <a:p>
                      <a:pPr algn="l" fontAlgn="b"/>
                      <a:r>
                        <a:rPr lang="ru-RU" sz="1150" u="none" strike="noStrike">
                          <a:solidFill>
                            <a:schemeClr val="accent6">
                              <a:lumMod val="75000"/>
                            </a:schemeClr>
                          </a:solidFill>
                          <a:effectLst/>
                        </a:rPr>
                        <a:t>Муниципальная программа «Обеспечение общественного порядка и противодействие преступности»</a:t>
                      </a:r>
                      <a:endParaRPr lang="ru-RU" sz="1150" b="0" i="0" u="none" strike="noStrike">
                        <a:solidFill>
                          <a:schemeClr val="accent6">
                            <a:lumMod val="75000"/>
                          </a:schemeClr>
                        </a:solidFill>
                        <a:effectLst/>
                        <a:latin typeface="+mj-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1 844,3</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5 555,5</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5 477,5</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98,6</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297,0</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5"/>
                  </a:ext>
                </a:extLst>
              </a:tr>
              <a:tr h="1540765">
                <a:tc>
                  <a:txBody>
                    <a:bodyPr/>
                    <a:lstStyle/>
                    <a:p>
                      <a:pPr algn="l" fontAlgn="b"/>
                      <a:r>
                        <a:rPr lang="ru-RU" sz="1150" u="none" strike="noStrike" dirty="0">
                          <a:solidFill>
                            <a:schemeClr val="accent6">
                              <a:lumMod val="75000"/>
                            </a:schemeClr>
                          </a:solidFill>
                          <a:effectLst/>
                        </a:rPr>
                        <a:t>Муниципальная программа «Защита населения и территорий Павловского муниципального района от чрезвычайных ситуаций, обеспечение пожарной безопасности и безопасности людей на водных объектах»</a:t>
                      </a:r>
                      <a:endParaRPr lang="ru-RU" sz="1150" b="0" i="0" u="none" strike="noStrike" dirty="0">
                        <a:solidFill>
                          <a:schemeClr val="accent6">
                            <a:lumMod val="75000"/>
                          </a:schemeClr>
                        </a:solidFill>
                        <a:effectLst/>
                        <a:latin typeface="+mj-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84 093,2</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3 514,4</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3 373,8</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96,0</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4,0</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6"/>
                  </a:ext>
                </a:extLst>
              </a:tr>
              <a:tr h="352191">
                <a:tc>
                  <a:txBody>
                    <a:bodyPr/>
                    <a:lstStyle/>
                    <a:p>
                      <a:pPr algn="l" fontAlgn="b"/>
                      <a:r>
                        <a:rPr lang="ru-RU" sz="1150" u="none" strike="noStrike" dirty="0">
                          <a:solidFill>
                            <a:schemeClr val="accent6">
                              <a:lumMod val="75000"/>
                            </a:schemeClr>
                          </a:solidFill>
                          <a:effectLst/>
                        </a:rPr>
                        <a:t>Муниципальная программа «Развитие культуры»</a:t>
                      </a:r>
                      <a:endParaRPr lang="ru-RU" sz="1150" b="0" i="0" u="none" strike="noStrike" dirty="0">
                        <a:solidFill>
                          <a:schemeClr val="accent6">
                            <a:lumMod val="75000"/>
                          </a:schemeClr>
                        </a:solidFill>
                        <a:effectLst/>
                        <a:latin typeface="+mj-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113 099,6</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158 416,5</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147 551,6</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93,1</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130,5</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7"/>
                  </a:ext>
                </a:extLst>
              </a:tr>
              <a:tr h="1162591">
                <a:tc>
                  <a:txBody>
                    <a:bodyPr/>
                    <a:lstStyle/>
                    <a:p>
                      <a:pPr algn="l" fontAlgn="b"/>
                      <a:r>
                        <a:rPr lang="ru-RU" sz="1150" u="none" strike="noStrike" dirty="0">
                          <a:solidFill>
                            <a:schemeClr val="accent6">
                              <a:lumMod val="75000"/>
                            </a:schemeClr>
                          </a:solidFill>
                          <a:effectLst/>
                        </a:rPr>
                        <a:t>Муниципальная программа «Развитие и поддержка малого и среднего предпринимательства в Павловском муниципальном районе Воронежской области»</a:t>
                      </a:r>
                      <a:endParaRPr lang="ru-RU" sz="1150" b="0" i="0" u="none" strike="noStrike" dirty="0">
                        <a:solidFill>
                          <a:schemeClr val="accent6">
                            <a:lumMod val="75000"/>
                          </a:schemeClr>
                        </a:solidFill>
                        <a:effectLst/>
                        <a:latin typeface="+mj-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10 212,8</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23 461,9</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18 318,3</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99,4</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179,4</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8"/>
                  </a:ext>
                </a:extLst>
              </a:tr>
            </a:tbl>
          </a:graphicData>
        </a:graphic>
      </p:graphicFrame>
      <p:graphicFrame>
        <p:nvGraphicFramePr>
          <p:cNvPr id="7" name="Таблица 6"/>
          <p:cNvGraphicFramePr>
            <a:graphicFrameLocks noGrp="1"/>
          </p:cNvGraphicFramePr>
          <p:nvPr/>
        </p:nvGraphicFramePr>
        <p:xfrm>
          <a:off x="9227127" y="4441371"/>
          <a:ext cx="208280" cy="365760"/>
        </p:xfrm>
        <a:graphic>
          <a:graphicData uri="http://schemas.openxmlformats.org/drawingml/2006/table">
            <a:tbl>
              <a:tblPr/>
              <a:tblGrid>
                <a:gridCol w="208280">
                  <a:extLst>
                    <a:ext uri="{9D8B030D-6E8A-4147-A177-3AD203B41FA5}">
                      <a16:colId xmlns:a16="http://schemas.microsoft.com/office/drawing/2014/main" xmlns="" val="20000"/>
                    </a:ext>
                  </a:extLst>
                </a:gridCol>
              </a:tblGrid>
              <a:tr h="0">
                <a:tc>
                  <a:txBody>
                    <a:bodyPr/>
                    <a:lstStyle/>
                    <a:p>
                      <a:endParaRPr lang="ru-RU" dirty="0"/>
                    </a:p>
                  </a:txBody>
                  <a:tcPr>
                    <a:lnL w="12700" cmpd="sng">
                      <a:solidFill>
                        <a:schemeClr val="accent1">
                          <a:lumMod val="40000"/>
                          <a:lumOff val="60000"/>
                        </a:schemeClr>
                      </a:solidFill>
                      <a:prstDash val="solid"/>
                    </a:lnL>
                    <a:lnR w="12700" cmpd="sng">
                      <a:solidFill>
                        <a:schemeClr val="accent1">
                          <a:lumMod val="40000"/>
                          <a:lumOff val="60000"/>
                        </a:schemeClr>
                      </a:solidFill>
                      <a:prstDash val="solid"/>
                    </a:lnR>
                    <a:lnT w="12700" cmpd="sng">
                      <a:solidFill>
                        <a:schemeClr val="accent1">
                          <a:lumMod val="40000"/>
                          <a:lumOff val="60000"/>
                        </a:schemeClr>
                      </a:solidFill>
                      <a:prstDash val="solid"/>
                    </a:lnT>
                    <a:lnB w="12700" cmpd="sng">
                      <a:solidFill>
                        <a:schemeClr val="accent1">
                          <a:lumMod val="40000"/>
                          <a:lumOff val="60000"/>
                        </a:schemeClr>
                      </a:solidFill>
                      <a:prstDash val="solid"/>
                    </a:lnB>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3265759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 name="Таблица 5"/>
          <p:cNvGraphicFramePr>
            <a:graphicFrameLocks noGrp="1"/>
          </p:cNvGraphicFramePr>
          <p:nvPr>
            <p:extLst>
              <p:ext uri="{D42A27DB-BD31-4B8C-83A1-F6EECF244321}">
                <p14:modId xmlns:p14="http://schemas.microsoft.com/office/powerpoint/2010/main" val="3101187514"/>
              </p:ext>
            </p:extLst>
          </p:nvPr>
        </p:nvGraphicFramePr>
        <p:xfrm>
          <a:off x="296652" y="539552"/>
          <a:ext cx="6264696" cy="7800631"/>
        </p:xfrm>
        <a:graphic>
          <a:graphicData uri="http://schemas.openxmlformats.org/drawingml/2006/table">
            <a:tbl>
              <a:tblPr>
                <a:tableStyleId>{8A107856-5554-42FB-B03E-39F5DBC370BA}</a:tableStyleId>
              </a:tblPr>
              <a:tblGrid>
                <a:gridCol w="2016224">
                  <a:extLst>
                    <a:ext uri="{9D8B030D-6E8A-4147-A177-3AD203B41FA5}">
                      <a16:colId xmlns:a16="http://schemas.microsoft.com/office/drawing/2014/main" xmlns="" val="20000"/>
                    </a:ext>
                  </a:extLst>
                </a:gridCol>
                <a:gridCol w="912660">
                  <a:extLst>
                    <a:ext uri="{9D8B030D-6E8A-4147-A177-3AD203B41FA5}">
                      <a16:colId xmlns:a16="http://schemas.microsoft.com/office/drawing/2014/main" xmlns="" val="20001"/>
                    </a:ext>
                  </a:extLst>
                </a:gridCol>
                <a:gridCol w="1031556">
                  <a:extLst>
                    <a:ext uri="{9D8B030D-6E8A-4147-A177-3AD203B41FA5}">
                      <a16:colId xmlns:a16="http://schemas.microsoft.com/office/drawing/2014/main" xmlns="" val="20002"/>
                    </a:ext>
                  </a:extLst>
                </a:gridCol>
                <a:gridCol w="936104">
                  <a:extLst>
                    <a:ext uri="{9D8B030D-6E8A-4147-A177-3AD203B41FA5}">
                      <a16:colId xmlns:a16="http://schemas.microsoft.com/office/drawing/2014/main" xmlns="" val="20003"/>
                    </a:ext>
                  </a:extLst>
                </a:gridCol>
                <a:gridCol w="792088">
                  <a:extLst>
                    <a:ext uri="{9D8B030D-6E8A-4147-A177-3AD203B41FA5}">
                      <a16:colId xmlns:a16="http://schemas.microsoft.com/office/drawing/2014/main" xmlns="" val="20004"/>
                    </a:ext>
                  </a:extLst>
                </a:gridCol>
                <a:gridCol w="576064">
                  <a:extLst>
                    <a:ext uri="{9D8B030D-6E8A-4147-A177-3AD203B41FA5}">
                      <a16:colId xmlns:a16="http://schemas.microsoft.com/office/drawing/2014/main" xmlns="" val="20005"/>
                    </a:ext>
                  </a:extLst>
                </a:gridCol>
              </a:tblGrid>
              <a:tr h="1095147">
                <a:tc>
                  <a:txBody>
                    <a:bodyPr/>
                    <a:lstStyle/>
                    <a:p>
                      <a:pPr algn="ctr" fontAlgn="b"/>
                      <a:r>
                        <a:rPr lang="ru-RU" sz="1200" b="1" u="none" strike="noStrike" dirty="0">
                          <a:solidFill>
                            <a:schemeClr val="accent6">
                              <a:lumMod val="75000"/>
                            </a:schemeClr>
                          </a:solidFill>
                          <a:effectLst/>
                          <a:latin typeface="+mn-lt"/>
                          <a:cs typeface="Arial" pitchFamily="34" charset="0"/>
                        </a:rPr>
                        <a:t>Наименование программы, непрограммных мероприятий</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Исполнено за 2020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Уточненный план</a:t>
                      </a:r>
                    </a:p>
                    <a:p>
                      <a:pPr algn="ctr" fontAlgn="b"/>
                      <a:r>
                        <a:rPr lang="ru-RU" sz="1200" b="1" u="none" strike="noStrike" dirty="0">
                          <a:solidFill>
                            <a:schemeClr val="accent6">
                              <a:lumMod val="75000"/>
                            </a:schemeClr>
                          </a:solidFill>
                          <a:effectLst/>
                          <a:latin typeface="+mn-lt"/>
                          <a:cs typeface="Arial" pitchFamily="34" charset="0"/>
                        </a:rPr>
                        <a:t>2021</a:t>
                      </a:r>
                      <a:r>
                        <a:rPr lang="ru-RU" sz="1200" b="1" u="none" strike="noStrike" baseline="0" dirty="0">
                          <a:solidFill>
                            <a:schemeClr val="accent6">
                              <a:lumMod val="75000"/>
                            </a:schemeClr>
                          </a:solidFill>
                          <a:effectLst/>
                          <a:latin typeface="+mn-lt"/>
                          <a:cs typeface="Arial" pitchFamily="34" charset="0"/>
                        </a:rPr>
                        <a:t>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Исполнено за 2021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 исполнения к уточненному плану</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 роста к 2020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extLst>
                  <a:ext uri="{0D108BD9-81ED-4DB2-BD59-A6C34878D82A}">
                    <a16:rowId xmlns:a16="http://schemas.microsoft.com/office/drawing/2014/main" xmlns="" val="10000"/>
                  </a:ext>
                </a:extLst>
              </a:tr>
              <a:tr h="544600">
                <a:tc>
                  <a:txBody>
                    <a:bodyPr/>
                    <a:lstStyle/>
                    <a:p>
                      <a:pPr algn="l" fontAlgn="b"/>
                      <a:r>
                        <a:rPr lang="ru-RU" sz="1150" u="none" strike="noStrike" dirty="0">
                          <a:solidFill>
                            <a:schemeClr val="accent6">
                              <a:lumMod val="75000"/>
                            </a:schemeClr>
                          </a:solidFill>
                          <a:effectLst/>
                          <a:latin typeface="+mn-lt"/>
                        </a:rPr>
                        <a:t>Муниципальная программа «Развитие сельского хозяйства на территории Павловского муниципального района»</a:t>
                      </a:r>
                      <a:endParaRPr lang="ru-RU" sz="1150" b="0" i="0" u="none" strike="noStrike" dirty="0">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10 306,5</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10 508,7</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10 040,4</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95,5</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97,4</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1"/>
                  </a:ext>
                </a:extLst>
              </a:tr>
              <a:tr h="544600">
                <a:tc>
                  <a:txBody>
                    <a:bodyPr/>
                    <a:lstStyle/>
                    <a:p>
                      <a:pPr algn="l" fontAlgn="b"/>
                      <a:r>
                        <a:rPr lang="ru-RU" sz="1150" u="none" strike="noStrike" dirty="0">
                          <a:solidFill>
                            <a:schemeClr val="accent6">
                              <a:lumMod val="75000"/>
                            </a:schemeClr>
                          </a:solidFill>
                          <a:effectLst/>
                          <a:latin typeface="+mn-lt"/>
                        </a:rPr>
                        <a:t>Муниципальная программа «Управление муниципальным имуществом»</a:t>
                      </a:r>
                      <a:endParaRPr lang="ru-RU" sz="1150" b="0" i="0" u="none" strike="noStrike" dirty="0">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76 881,0</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77 482,6</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73 535,6</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94,9</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95,6</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2"/>
                  </a:ext>
                </a:extLst>
              </a:tr>
              <a:tr h="692051">
                <a:tc>
                  <a:txBody>
                    <a:bodyPr/>
                    <a:lstStyle/>
                    <a:p>
                      <a:pPr algn="l" fontAlgn="b"/>
                      <a:r>
                        <a:rPr lang="ru-RU" sz="1150" u="none" strike="noStrike">
                          <a:solidFill>
                            <a:schemeClr val="accent6">
                              <a:lumMod val="75000"/>
                            </a:schemeClr>
                          </a:solidFill>
                          <a:effectLst/>
                          <a:latin typeface="+mn-lt"/>
                        </a:rPr>
                        <a:t>Муниципальная программа «Содействие развитию муниципальных образований и местного самоуправления»</a:t>
                      </a:r>
                      <a:endParaRPr lang="ru-RU" sz="1150" b="0" i="0" u="none" strike="noStrike">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93 173,4</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315 821,3</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187 897,8</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59,5</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201,7</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3"/>
                  </a:ext>
                </a:extLst>
              </a:tr>
              <a:tr h="1319301">
                <a:tc>
                  <a:txBody>
                    <a:bodyPr/>
                    <a:lstStyle/>
                    <a:p>
                      <a:pPr algn="l" fontAlgn="b"/>
                      <a:r>
                        <a:rPr lang="ru-RU" sz="1150" u="none" strike="noStrike" dirty="0">
                          <a:solidFill>
                            <a:schemeClr val="accent6">
                              <a:lumMod val="75000"/>
                            </a:schemeClr>
                          </a:solidFill>
                          <a:effectLst/>
                          <a:latin typeface="+mn-lt"/>
                        </a:rPr>
                        <a:t>Муниципальная программа «Управление муниципальными финансами, повышение устойчивости бюджетов муниципальных образований Павловского муниципального района»</a:t>
                      </a:r>
                      <a:endParaRPr lang="ru-RU" sz="1150" b="0" i="0" u="none" strike="noStrike" dirty="0">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93 103,1</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129 602,4</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129 507,7</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99,9</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139,1</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4"/>
                  </a:ext>
                </a:extLst>
              </a:tr>
              <a:tr h="479498">
                <a:tc>
                  <a:txBody>
                    <a:bodyPr/>
                    <a:lstStyle/>
                    <a:p>
                      <a:pPr algn="l" fontAlgn="b"/>
                      <a:r>
                        <a:rPr lang="ru-RU" sz="1150" u="none" strike="noStrike" dirty="0">
                          <a:solidFill>
                            <a:schemeClr val="accent6">
                              <a:lumMod val="75000"/>
                            </a:schemeClr>
                          </a:solidFill>
                          <a:effectLst/>
                          <a:latin typeface="+mn-lt"/>
                        </a:rPr>
                        <a:t>Муниципальная программа «Развитие физической культуры и спорта»</a:t>
                      </a:r>
                      <a:endParaRPr lang="ru-RU" sz="1150" b="0" i="0" u="none" strike="noStrike" dirty="0">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28 186,2</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34 675,7</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34 197,0</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98,6</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121,3</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5"/>
                  </a:ext>
                </a:extLst>
              </a:tr>
              <a:tr h="701845">
                <a:tc>
                  <a:txBody>
                    <a:bodyPr/>
                    <a:lstStyle/>
                    <a:p>
                      <a:pPr algn="l" fontAlgn="b"/>
                      <a:r>
                        <a:rPr lang="ru-RU" sz="1150" u="none" strike="noStrike" dirty="0">
                          <a:solidFill>
                            <a:schemeClr val="accent6">
                              <a:lumMod val="75000"/>
                            </a:schemeClr>
                          </a:solidFill>
                          <a:effectLst/>
                          <a:latin typeface="+mn-lt"/>
                        </a:rPr>
                        <a:t>Муниципальная программа «Профилактика и преодоление социального сиротства»</a:t>
                      </a:r>
                      <a:endParaRPr lang="ru-RU" sz="1150" b="0" i="0" u="none" strike="noStrike" dirty="0">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29 522,3</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28 462,2</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28 259,5</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99,3</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95,7</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6"/>
                  </a:ext>
                </a:extLst>
              </a:tr>
              <a:tr h="472973">
                <a:tc>
                  <a:txBody>
                    <a:bodyPr/>
                    <a:lstStyle/>
                    <a:p>
                      <a:pPr algn="l" fontAlgn="b"/>
                      <a:r>
                        <a:rPr lang="ru-RU" sz="1150" u="none" strike="noStrike" dirty="0">
                          <a:solidFill>
                            <a:schemeClr val="accent6">
                              <a:lumMod val="75000"/>
                            </a:schemeClr>
                          </a:solidFill>
                          <a:effectLst/>
                          <a:latin typeface="+mn-lt"/>
                        </a:rPr>
                        <a:t>Муниципальная программа «Развитие молодежной политики»</a:t>
                      </a:r>
                      <a:endParaRPr lang="ru-RU" sz="1150" b="0" i="0" u="none" strike="noStrike" dirty="0">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2 590,9</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2 569,4</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2 565,3</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99,8</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99,0</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7"/>
                  </a:ext>
                </a:extLst>
              </a:tr>
              <a:tr h="480899">
                <a:tc>
                  <a:txBody>
                    <a:bodyPr/>
                    <a:lstStyle/>
                    <a:p>
                      <a:pPr algn="l" fontAlgn="b"/>
                      <a:r>
                        <a:rPr lang="ru-RU" sz="1150" b="0" i="0" u="none" strike="noStrike" dirty="0">
                          <a:solidFill>
                            <a:schemeClr val="accent6">
                              <a:lumMod val="75000"/>
                            </a:schemeClr>
                          </a:solidFill>
                          <a:effectLst/>
                          <a:latin typeface="+mn-lt"/>
                        </a:rPr>
                        <a:t>Муниципальная программа «Охрана окружающей среды и природные ресурсы»</a:t>
                      </a: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0,0</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15 547,8</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15 547,8</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100,0</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 </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8"/>
                  </a:ext>
                </a:extLst>
              </a:tr>
              <a:tr h="701845">
                <a:tc>
                  <a:txBody>
                    <a:bodyPr/>
                    <a:lstStyle/>
                    <a:p>
                      <a:pPr algn="l" fontAlgn="b"/>
                      <a:r>
                        <a:rPr lang="ru-RU" sz="1150" u="none" strike="noStrike" dirty="0">
                          <a:solidFill>
                            <a:schemeClr val="accent6">
                              <a:lumMod val="75000"/>
                            </a:schemeClr>
                          </a:solidFill>
                          <a:effectLst/>
                          <a:latin typeface="+mn-lt"/>
                        </a:rPr>
                        <a:t>Обеспечение деятельности Контрольно-счетной комиссии Павловского муниципального района</a:t>
                      </a:r>
                      <a:endParaRPr lang="ru-RU" sz="1150" b="0" i="0" u="none" strike="noStrike" dirty="0">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1 677,6</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1 862,8</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1 808,7</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97,1</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107,8</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2860804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757082" y="395537"/>
            <a:ext cx="5343835" cy="792088"/>
          </a:xfrm>
        </p:spPr>
        <p:txBody>
          <a:bodyPr>
            <a:normAutofit/>
          </a:bodyPr>
          <a:lstStyle/>
          <a:p>
            <a:pPr algn="ctr"/>
            <a:r>
              <a:rPr lang="ru-RU" sz="2000" b="1" dirty="0">
                <a:solidFill>
                  <a:schemeClr val="accent6">
                    <a:lumMod val="75000"/>
                  </a:schemeClr>
                </a:solidFill>
              </a:rPr>
              <a:t>Бюджет для граждан</a:t>
            </a:r>
          </a:p>
        </p:txBody>
      </p:sp>
      <p:sp>
        <p:nvSpPr>
          <p:cNvPr id="6" name="Текст 1"/>
          <p:cNvSpPr txBox="1">
            <a:spLocks/>
          </p:cNvSpPr>
          <p:nvPr/>
        </p:nvSpPr>
        <p:spPr>
          <a:xfrm>
            <a:off x="620688" y="1115616"/>
            <a:ext cx="5904656" cy="7344816"/>
          </a:xfrm>
          <a:prstGeom prst="rect">
            <a:avLst/>
          </a:prstGeom>
        </p:spPr>
        <p:txBody>
          <a:bodyPr vert="horz" lIns="0" tIns="45720" rIns="0" bIns="45720" rtlCol="0">
            <a:no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0" indent="273050" algn="just">
              <a:buNone/>
            </a:pPr>
            <a:r>
              <a:rPr lang="ru-RU" sz="1400" dirty="0">
                <a:solidFill>
                  <a:schemeClr val="accent6">
                    <a:lumMod val="75000"/>
                  </a:schemeClr>
                </a:solidFill>
                <a:cs typeface="Arial" pitchFamily="34" charset="0"/>
              </a:rPr>
              <a:t>«Бюджет для граждан» разработан в рамках реализации на территории региона программы по повышению финансовой грамотности населения. Изучение брошюры позволит Вам составить представление об источниках формирования доходов бюджета Павловского муниципального района Воронежской области, направлениях расходования бюджетных средств в 2021 году и сделать выводы об эффективности использования бюджетных средств. </a:t>
            </a:r>
          </a:p>
          <a:p>
            <a:pPr marL="0" indent="273050" algn="just">
              <a:buNone/>
            </a:pPr>
            <a:r>
              <a:rPr lang="ru-RU" sz="1400" dirty="0">
                <a:solidFill>
                  <a:schemeClr val="accent6">
                    <a:lumMod val="75000"/>
                  </a:schemeClr>
                </a:solidFill>
                <a:cs typeface="Arial" pitchFamily="34" charset="0"/>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пенсионерам и другим категориям населения, так как бюджет затрагивает интересы каждого жителя района.</a:t>
            </a:r>
          </a:p>
          <a:p>
            <a:pPr marL="0" indent="273050" algn="just">
              <a:buNone/>
            </a:pPr>
            <a:r>
              <a:rPr lang="ru-RU" sz="1400" dirty="0">
                <a:solidFill>
                  <a:schemeClr val="accent6">
                    <a:lumMod val="75000"/>
                  </a:schemeClr>
                </a:solidFill>
                <a:cs typeface="Arial" pitchFamily="34" charset="0"/>
              </a:rPr>
              <a:t> Граждане — и как налогоплательщики, и как потребители общественных благ — должны быть уверены в том, что передаваемые ими в распоряжение государства средства используются прозрачно и эффективно, приносят конкретные результаты как для общества в целом, так и для каждой семьи, для каждого человека. Мы постарались в доступной и понятной для граждан форме показать основные параметры исполнения бюджета Павловского муниципального района Воронежской области. </a:t>
            </a:r>
          </a:p>
          <a:p>
            <a:pPr marL="0" indent="273050" algn="just">
              <a:buNone/>
            </a:pPr>
            <a:r>
              <a:rPr lang="ru-RU" sz="1400" dirty="0">
                <a:solidFill>
                  <a:schemeClr val="accent6">
                    <a:lumMod val="75000"/>
                  </a:schemeClr>
                </a:solidFill>
                <a:cs typeface="Arial" pitchFamily="34" charset="0"/>
              </a:rPr>
              <a:t>Проект предусматривает распространение информации о бюджете посредством публикации основных положений бюджета в формате, доступном для граждан. Администрация Павловского муниципального района Воронежской области размещает электронную версию брошюры на официальном сайте администрации </a:t>
            </a:r>
            <a:r>
              <a:rPr lang="en-US" sz="1400" dirty="0">
                <a:solidFill>
                  <a:srgbClr val="0070C0"/>
                </a:solidFill>
                <a:cs typeface="Arial" pitchFamily="34" charset="0"/>
                <a:hlinkClick r:id="rId2"/>
              </a:rPr>
              <a:t>http://pavlovsk-region.ru/broshyura-byudzhet-dlya-grazhdan</a:t>
            </a:r>
            <a:r>
              <a:rPr lang="ru-RU" sz="1400" dirty="0">
                <a:solidFill>
                  <a:srgbClr val="0070C0"/>
                </a:solidFill>
                <a:cs typeface="Arial" pitchFamily="34" charset="0"/>
              </a:rPr>
              <a:t> </a:t>
            </a:r>
            <a:r>
              <a:rPr lang="ru-RU" sz="1400" dirty="0">
                <a:solidFill>
                  <a:schemeClr val="accent6">
                    <a:lumMod val="75000"/>
                  </a:schemeClr>
                </a:solidFill>
                <a:cs typeface="Arial" pitchFamily="34" charset="0"/>
              </a:rPr>
              <a:t>на основании:</a:t>
            </a:r>
          </a:p>
          <a:p>
            <a:pPr marL="285750" indent="-285750" algn="just">
              <a:buFont typeface="Wingdings" pitchFamily="2" charset="2"/>
              <a:buChar char="ü"/>
            </a:pPr>
            <a:r>
              <a:rPr lang="ru-RU" sz="1400" dirty="0">
                <a:solidFill>
                  <a:schemeClr val="accent6">
                    <a:lumMod val="75000"/>
                  </a:schemeClr>
                </a:solidFill>
                <a:cs typeface="Arial" pitchFamily="34" charset="0"/>
              </a:rPr>
              <a:t>решения Совета народных депутатов Павловского муниципального района Воронежской области на очередной финансовый год и плановый период;</a:t>
            </a:r>
          </a:p>
          <a:p>
            <a:pPr marL="285750" indent="-285750" algn="just">
              <a:buFont typeface="Wingdings" pitchFamily="2" charset="2"/>
              <a:buChar char="ü"/>
            </a:pPr>
            <a:r>
              <a:rPr lang="ru-RU" sz="1400" dirty="0">
                <a:solidFill>
                  <a:schemeClr val="accent6">
                    <a:lumMod val="75000"/>
                  </a:schemeClr>
                </a:solidFill>
                <a:cs typeface="Arial" pitchFamily="34" charset="0"/>
              </a:rPr>
              <a:t>решения совета народных депутатов Павловского муниципального района Воронежской области об исполнении бюджета Павловского муниципального района Воронежской области за отчетный финансовый год.</a:t>
            </a:r>
          </a:p>
          <a:p>
            <a:pPr marL="285750" indent="-285750" algn="just">
              <a:buFont typeface="Wingdings" pitchFamily="2" charset="2"/>
              <a:buChar char="Ø"/>
            </a:pPr>
            <a:endParaRPr lang="ru-RU" sz="1400" dirty="0">
              <a:solidFill>
                <a:schemeClr val="bg1"/>
              </a:solidFill>
            </a:endParaRPr>
          </a:p>
        </p:txBody>
      </p:sp>
    </p:spTree>
    <p:extLst>
      <p:ext uri="{BB962C8B-B14F-4D97-AF65-F5344CB8AC3E}">
        <p14:creationId xmlns:p14="http://schemas.microsoft.com/office/powerpoint/2010/main" val="1207611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 name="Прямоугольник 3"/>
          <p:cNvSpPr/>
          <p:nvPr/>
        </p:nvSpPr>
        <p:spPr>
          <a:xfrm>
            <a:off x="568547" y="3491880"/>
            <a:ext cx="5877284" cy="1815882"/>
          </a:xfrm>
          <a:prstGeom prst="rect">
            <a:avLst/>
          </a:prstGeom>
        </p:spPr>
        <p:txBody>
          <a:bodyPr wrap="square">
            <a:spAutoFit/>
          </a:bodyPr>
          <a:lstStyle/>
          <a:p>
            <a:pPr indent="268288" algn="just"/>
            <a:r>
              <a:rPr lang="ru-RU" sz="1400" dirty="0"/>
              <a:t>Как и в предыдущие годы, бюджет  имеет выраженную социальную направленность. На содержание социально – культурной сферы муниципального района (образование, культура, социальная политика,  физическая культура и спорт) были направлены средства в размере  1 175 773,6 тыс. рублей, что составляет 70,7 % общего объема расходов бюджета муниципального района.	</a:t>
            </a:r>
          </a:p>
          <a:p>
            <a:pPr indent="268288" algn="just"/>
            <a:r>
              <a:rPr lang="ru-RU" sz="1400" dirty="0">
                <a:solidFill>
                  <a:schemeClr val="accent6">
                    <a:lumMod val="75000"/>
                  </a:schemeClr>
                </a:solidFill>
              </a:rPr>
              <a:t>	</a:t>
            </a:r>
          </a:p>
        </p:txBody>
      </p:sp>
      <p:pic>
        <p:nvPicPr>
          <p:cNvPr id="8195" name="Picture 3" descr="E:\2021\для бюджета для граждан\для подготовки бюджета для граждан\картинки\debate-portada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1284" y="5148064"/>
            <a:ext cx="2704290" cy="20282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2" name="Таблица 1"/>
          <p:cNvGraphicFramePr>
            <a:graphicFrameLocks noGrp="1"/>
          </p:cNvGraphicFramePr>
          <p:nvPr>
            <p:extLst>
              <p:ext uri="{D42A27DB-BD31-4B8C-83A1-F6EECF244321}">
                <p14:modId xmlns:p14="http://schemas.microsoft.com/office/powerpoint/2010/main" val="3478475341"/>
              </p:ext>
            </p:extLst>
          </p:nvPr>
        </p:nvGraphicFramePr>
        <p:xfrm>
          <a:off x="296652" y="611560"/>
          <a:ext cx="6264696" cy="2664296"/>
        </p:xfrm>
        <a:graphic>
          <a:graphicData uri="http://schemas.openxmlformats.org/drawingml/2006/table">
            <a:tbl>
              <a:tblPr>
                <a:tableStyleId>{8A107856-5554-42FB-B03E-39F5DBC370BA}</a:tableStyleId>
              </a:tblPr>
              <a:tblGrid>
                <a:gridCol w="2016224">
                  <a:extLst>
                    <a:ext uri="{9D8B030D-6E8A-4147-A177-3AD203B41FA5}">
                      <a16:colId xmlns:a16="http://schemas.microsoft.com/office/drawing/2014/main" xmlns="" val="20000"/>
                    </a:ext>
                  </a:extLst>
                </a:gridCol>
                <a:gridCol w="912660">
                  <a:extLst>
                    <a:ext uri="{9D8B030D-6E8A-4147-A177-3AD203B41FA5}">
                      <a16:colId xmlns:a16="http://schemas.microsoft.com/office/drawing/2014/main" xmlns="" val="20001"/>
                    </a:ext>
                  </a:extLst>
                </a:gridCol>
                <a:gridCol w="1031556">
                  <a:extLst>
                    <a:ext uri="{9D8B030D-6E8A-4147-A177-3AD203B41FA5}">
                      <a16:colId xmlns:a16="http://schemas.microsoft.com/office/drawing/2014/main" xmlns="" val="20002"/>
                    </a:ext>
                  </a:extLst>
                </a:gridCol>
                <a:gridCol w="936104">
                  <a:extLst>
                    <a:ext uri="{9D8B030D-6E8A-4147-A177-3AD203B41FA5}">
                      <a16:colId xmlns:a16="http://schemas.microsoft.com/office/drawing/2014/main" xmlns="" val="20003"/>
                    </a:ext>
                  </a:extLst>
                </a:gridCol>
                <a:gridCol w="792088">
                  <a:extLst>
                    <a:ext uri="{9D8B030D-6E8A-4147-A177-3AD203B41FA5}">
                      <a16:colId xmlns:a16="http://schemas.microsoft.com/office/drawing/2014/main" xmlns="" val="20004"/>
                    </a:ext>
                  </a:extLst>
                </a:gridCol>
                <a:gridCol w="576064">
                  <a:extLst>
                    <a:ext uri="{9D8B030D-6E8A-4147-A177-3AD203B41FA5}">
                      <a16:colId xmlns:a16="http://schemas.microsoft.com/office/drawing/2014/main" xmlns="" val="20005"/>
                    </a:ext>
                  </a:extLst>
                </a:gridCol>
              </a:tblGrid>
              <a:tr h="1095147">
                <a:tc>
                  <a:txBody>
                    <a:bodyPr/>
                    <a:lstStyle/>
                    <a:p>
                      <a:pPr algn="ctr" fontAlgn="b"/>
                      <a:r>
                        <a:rPr lang="ru-RU" sz="1200" b="1" u="none" strike="noStrike" dirty="0">
                          <a:solidFill>
                            <a:schemeClr val="accent6">
                              <a:lumMod val="75000"/>
                            </a:schemeClr>
                          </a:solidFill>
                          <a:effectLst/>
                          <a:latin typeface="+mn-lt"/>
                          <a:cs typeface="Arial" pitchFamily="34" charset="0"/>
                        </a:rPr>
                        <a:t>Наименование программы, непрограммных мероприятий</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Исполнено за 2020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Уточненный план</a:t>
                      </a:r>
                    </a:p>
                    <a:p>
                      <a:pPr algn="ctr" fontAlgn="b"/>
                      <a:r>
                        <a:rPr lang="ru-RU" sz="1200" b="1" u="none" strike="noStrike" dirty="0">
                          <a:solidFill>
                            <a:schemeClr val="accent6">
                              <a:lumMod val="75000"/>
                            </a:schemeClr>
                          </a:solidFill>
                          <a:effectLst/>
                          <a:latin typeface="+mn-lt"/>
                          <a:cs typeface="Arial" pitchFamily="34" charset="0"/>
                        </a:rPr>
                        <a:t>2021</a:t>
                      </a:r>
                      <a:r>
                        <a:rPr lang="ru-RU" sz="1200" b="1" u="none" strike="noStrike" baseline="0" dirty="0">
                          <a:solidFill>
                            <a:schemeClr val="accent6">
                              <a:lumMod val="75000"/>
                            </a:schemeClr>
                          </a:solidFill>
                          <a:effectLst/>
                          <a:latin typeface="+mn-lt"/>
                          <a:cs typeface="Arial" pitchFamily="34" charset="0"/>
                        </a:rPr>
                        <a:t>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Исполнено за 2021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 исполнения к уточненному плану</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tc>
                  <a:txBody>
                    <a:bodyPr/>
                    <a:lstStyle/>
                    <a:p>
                      <a:pPr algn="ctr" fontAlgn="b"/>
                      <a:r>
                        <a:rPr lang="ru-RU" sz="1200" b="1" u="none" strike="noStrike" dirty="0">
                          <a:solidFill>
                            <a:schemeClr val="accent6">
                              <a:lumMod val="75000"/>
                            </a:schemeClr>
                          </a:solidFill>
                          <a:effectLst/>
                          <a:latin typeface="+mn-lt"/>
                          <a:cs typeface="Arial" pitchFamily="34" charset="0"/>
                        </a:rPr>
                        <a:t>% роста к 2020 г.</a:t>
                      </a:r>
                      <a:endParaRPr lang="ru-RU" sz="1200" b="1" i="0" u="none" strike="noStrike" dirty="0">
                        <a:solidFill>
                          <a:schemeClr val="accent6">
                            <a:lumMod val="75000"/>
                          </a:schemeClr>
                        </a:solidFill>
                        <a:effectLst/>
                        <a:latin typeface="+mn-lt"/>
                        <a:cs typeface="Arial" pitchFamily="34" charset="0"/>
                      </a:endParaRPr>
                    </a:p>
                  </a:txBody>
                  <a:tcPr marL="2739" marR="2739" marT="2739" marB="0" anchor="ctr">
                    <a:solidFill>
                      <a:schemeClr val="accent2">
                        <a:lumMod val="40000"/>
                        <a:lumOff val="60000"/>
                      </a:schemeClr>
                    </a:solidFill>
                  </a:tcPr>
                </a:tc>
                <a:extLst>
                  <a:ext uri="{0D108BD9-81ED-4DB2-BD59-A6C34878D82A}">
                    <a16:rowId xmlns:a16="http://schemas.microsoft.com/office/drawing/2014/main" xmlns="" val="10000"/>
                  </a:ext>
                </a:extLst>
              </a:tr>
              <a:tr h="544600">
                <a:tc>
                  <a:txBody>
                    <a:bodyPr/>
                    <a:lstStyle/>
                    <a:p>
                      <a:pPr algn="l" fontAlgn="b"/>
                      <a:r>
                        <a:rPr lang="ru-RU" sz="1100" u="none" strike="noStrike" dirty="0">
                          <a:solidFill>
                            <a:schemeClr val="accent6">
                              <a:lumMod val="75000"/>
                            </a:schemeClr>
                          </a:solidFill>
                          <a:effectLst/>
                          <a:latin typeface="+mn-lt"/>
                        </a:rPr>
                        <a:t>Обеспечение деятельности Совета народных депутатов Павловского муниципального района</a:t>
                      </a:r>
                      <a:endParaRPr lang="ru-RU" sz="1100" b="0" i="0" u="none" strike="noStrike" dirty="0">
                        <a:solidFill>
                          <a:schemeClr val="accent6">
                            <a:lumMod val="75000"/>
                          </a:schemeClr>
                        </a:solidFill>
                        <a:effectLst/>
                        <a:latin typeface="+mn-lt"/>
                      </a:endParaRPr>
                    </a:p>
                  </a:txBody>
                  <a:tcPr marL="2739" marR="2739" marT="2739"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2 016,8</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2 232,4</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1 930,4</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86,5</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95,7</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1"/>
                  </a:ext>
                </a:extLst>
              </a:tr>
              <a:tr h="544600">
                <a:tc>
                  <a:txBody>
                    <a:bodyPr/>
                    <a:lstStyle/>
                    <a:p>
                      <a:pPr algn="l" fontAlgn="b"/>
                      <a:r>
                        <a:rPr lang="ru-RU" sz="1100" u="none" strike="noStrike" dirty="0">
                          <a:solidFill>
                            <a:schemeClr val="accent6">
                              <a:lumMod val="75000"/>
                            </a:schemeClr>
                          </a:solidFill>
                          <a:effectLst/>
                        </a:rPr>
                        <a:t>Непрограммные расходы администрации Павловского муниципального района</a:t>
                      </a:r>
                      <a:endParaRPr lang="ru-RU" sz="1100" b="0" i="0" u="none" strike="noStrike" dirty="0">
                        <a:solidFill>
                          <a:schemeClr val="accent6">
                            <a:lumMod val="75000"/>
                          </a:schemeClr>
                        </a:solidFill>
                        <a:effectLst/>
                        <a:latin typeface="+mj-lt"/>
                      </a:endParaRPr>
                    </a:p>
                  </a:txBody>
                  <a:tcPr marL="2739" marR="2739" marT="2739"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30 005,1</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50 509,6</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48 715,2</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96,4</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162,4</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2"/>
                  </a:ext>
                </a:extLst>
              </a:tr>
              <a:tr h="346378">
                <a:tc>
                  <a:txBody>
                    <a:bodyPr/>
                    <a:lstStyle/>
                    <a:p>
                      <a:pPr algn="l" fontAlgn="b"/>
                      <a:r>
                        <a:rPr lang="ru-RU" sz="1100" b="1" u="none" strike="noStrike" dirty="0">
                          <a:solidFill>
                            <a:schemeClr val="accent6">
                              <a:lumMod val="75000"/>
                            </a:schemeClr>
                          </a:solidFill>
                          <a:effectLst/>
                        </a:rPr>
                        <a:t>ИТОГО</a:t>
                      </a:r>
                      <a:endParaRPr lang="ru-RU" sz="1100" b="1" i="0" u="none" strike="noStrike" dirty="0">
                        <a:solidFill>
                          <a:schemeClr val="accent6">
                            <a:lumMod val="75000"/>
                          </a:schemeClr>
                        </a:solidFill>
                        <a:effectLst/>
                        <a:latin typeface="+mj-lt"/>
                      </a:endParaRPr>
                    </a:p>
                  </a:txBody>
                  <a:tcPr marL="2739" marR="2739" marT="2739" marB="0" anchor="b">
                    <a:solidFill>
                      <a:schemeClr val="accent2">
                        <a:lumMod val="20000"/>
                        <a:lumOff val="80000"/>
                      </a:schemeClr>
                    </a:solidFill>
                  </a:tcPr>
                </a:tc>
                <a:tc>
                  <a:txBody>
                    <a:bodyPr/>
                    <a:lstStyle/>
                    <a:p>
                      <a:pPr algn="ctr" fontAlgn="b"/>
                      <a:r>
                        <a:rPr lang="ru-RU" sz="1200" b="1" i="0" u="none" strike="noStrike" dirty="0">
                          <a:solidFill>
                            <a:schemeClr val="accent6">
                              <a:lumMod val="75000"/>
                            </a:schemeClr>
                          </a:solidFill>
                          <a:effectLst/>
                          <a:latin typeface="+mn-lt"/>
                        </a:rPr>
                        <a:t>1 668 323,5</a:t>
                      </a:r>
                    </a:p>
                  </a:txBody>
                  <a:tcPr marL="7620" marR="7620" marT="7620" marB="0" anchor="b">
                    <a:solidFill>
                      <a:schemeClr val="accent2">
                        <a:lumMod val="20000"/>
                        <a:lumOff val="80000"/>
                      </a:schemeClr>
                    </a:solidFill>
                  </a:tcPr>
                </a:tc>
                <a:tc>
                  <a:txBody>
                    <a:bodyPr/>
                    <a:lstStyle/>
                    <a:p>
                      <a:pPr algn="ctr" fontAlgn="b"/>
                      <a:r>
                        <a:rPr lang="ru-RU" sz="1200" b="1" i="0" u="none" strike="noStrike" dirty="0">
                          <a:solidFill>
                            <a:schemeClr val="accent6">
                              <a:lumMod val="75000"/>
                            </a:schemeClr>
                          </a:solidFill>
                          <a:effectLst/>
                          <a:latin typeface="+mn-lt"/>
                        </a:rPr>
                        <a:t>1 834 591,8</a:t>
                      </a:r>
                    </a:p>
                  </a:txBody>
                  <a:tcPr marL="7620" marR="7620" marT="7620" marB="0" anchor="b">
                    <a:solidFill>
                      <a:schemeClr val="accent2">
                        <a:lumMod val="20000"/>
                        <a:lumOff val="80000"/>
                      </a:schemeClr>
                    </a:solidFill>
                  </a:tcPr>
                </a:tc>
                <a:tc>
                  <a:txBody>
                    <a:bodyPr/>
                    <a:lstStyle/>
                    <a:p>
                      <a:pPr algn="ctr" fontAlgn="b"/>
                      <a:r>
                        <a:rPr lang="ru-RU" sz="1200" b="1" i="0" u="none" strike="noStrike" dirty="0">
                          <a:solidFill>
                            <a:schemeClr val="accent6">
                              <a:lumMod val="75000"/>
                            </a:schemeClr>
                          </a:solidFill>
                          <a:effectLst/>
                          <a:latin typeface="+mn-lt"/>
                        </a:rPr>
                        <a:t>1 663 389,0</a:t>
                      </a:r>
                    </a:p>
                  </a:txBody>
                  <a:tcPr marL="7620" marR="7620" marT="7620" marB="0" anchor="b">
                    <a:solidFill>
                      <a:schemeClr val="accent2">
                        <a:lumMod val="20000"/>
                        <a:lumOff val="80000"/>
                      </a:schemeClr>
                    </a:solidFill>
                  </a:tcPr>
                </a:tc>
                <a:tc>
                  <a:txBody>
                    <a:bodyPr/>
                    <a:lstStyle/>
                    <a:p>
                      <a:pPr algn="ctr" fontAlgn="b"/>
                      <a:r>
                        <a:rPr lang="ru-RU" sz="1200" b="1" i="0" u="none" strike="noStrike" dirty="0">
                          <a:solidFill>
                            <a:schemeClr val="accent6">
                              <a:lumMod val="75000"/>
                            </a:schemeClr>
                          </a:solidFill>
                          <a:effectLst/>
                          <a:latin typeface="+mn-lt"/>
                        </a:rPr>
                        <a:t>90,7</a:t>
                      </a:r>
                    </a:p>
                  </a:txBody>
                  <a:tcPr marL="7620" marR="7620" marT="7620" marB="0" anchor="b">
                    <a:solidFill>
                      <a:schemeClr val="accent2">
                        <a:lumMod val="20000"/>
                        <a:lumOff val="80000"/>
                      </a:schemeClr>
                    </a:solidFill>
                  </a:tcPr>
                </a:tc>
                <a:tc>
                  <a:txBody>
                    <a:bodyPr/>
                    <a:lstStyle/>
                    <a:p>
                      <a:pPr algn="ctr" fontAlgn="b"/>
                      <a:r>
                        <a:rPr lang="ru-RU" sz="1200" b="1" i="0" u="none" strike="noStrike" dirty="0">
                          <a:solidFill>
                            <a:schemeClr val="accent6">
                              <a:lumMod val="75000"/>
                            </a:schemeClr>
                          </a:solidFill>
                          <a:effectLst/>
                          <a:latin typeface="+mn-lt"/>
                        </a:rPr>
                        <a:t>99,7</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3"/>
                  </a:ext>
                </a:extLst>
              </a:tr>
            </a:tbl>
          </a:graphicData>
        </a:graphic>
      </p:graphicFrame>
      <p:pic>
        <p:nvPicPr>
          <p:cNvPr id="11266" name="Picture 2" descr="E:\2022\для бюджета для граждан\для подготовки бюджета для граждан\muniz pr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2696" y="6601981"/>
            <a:ext cx="2736304" cy="21739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079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Таблица 7"/>
          <p:cNvGraphicFramePr>
            <a:graphicFrameLocks noGrp="1"/>
          </p:cNvGraphicFramePr>
          <p:nvPr>
            <p:extLst>
              <p:ext uri="{D42A27DB-BD31-4B8C-83A1-F6EECF244321}">
                <p14:modId xmlns:p14="http://schemas.microsoft.com/office/powerpoint/2010/main" val="656536184"/>
              </p:ext>
            </p:extLst>
          </p:nvPr>
        </p:nvGraphicFramePr>
        <p:xfrm>
          <a:off x="692696" y="4932040"/>
          <a:ext cx="5760640" cy="4030543"/>
        </p:xfrm>
        <a:graphic>
          <a:graphicData uri="http://schemas.openxmlformats.org/drawingml/2006/table">
            <a:tbl>
              <a:tblPr firstRow="1" bandRow="1">
                <a:tableStyleId>{8A107856-5554-42FB-B03E-39F5DBC370BA}</a:tableStyleId>
              </a:tblPr>
              <a:tblGrid>
                <a:gridCol w="2160240">
                  <a:extLst>
                    <a:ext uri="{9D8B030D-6E8A-4147-A177-3AD203B41FA5}">
                      <a16:colId xmlns:a16="http://schemas.microsoft.com/office/drawing/2014/main" xmlns="" val="20000"/>
                    </a:ext>
                  </a:extLst>
                </a:gridCol>
                <a:gridCol w="1152128">
                  <a:extLst>
                    <a:ext uri="{9D8B030D-6E8A-4147-A177-3AD203B41FA5}">
                      <a16:colId xmlns:a16="http://schemas.microsoft.com/office/drawing/2014/main" xmlns="" val="20001"/>
                    </a:ext>
                  </a:extLst>
                </a:gridCol>
                <a:gridCol w="1198475">
                  <a:extLst>
                    <a:ext uri="{9D8B030D-6E8A-4147-A177-3AD203B41FA5}">
                      <a16:colId xmlns:a16="http://schemas.microsoft.com/office/drawing/2014/main" xmlns="" val="20002"/>
                    </a:ext>
                  </a:extLst>
                </a:gridCol>
                <a:gridCol w="1249797">
                  <a:extLst>
                    <a:ext uri="{9D8B030D-6E8A-4147-A177-3AD203B41FA5}">
                      <a16:colId xmlns:a16="http://schemas.microsoft.com/office/drawing/2014/main" xmlns="" val="20003"/>
                    </a:ext>
                  </a:extLst>
                </a:gridCol>
              </a:tblGrid>
              <a:tr h="318574">
                <a:tc>
                  <a:txBody>
                    <a:bodyPr/>
                    <a:lstStyle/>
                    <a:p>
                      <a:pPr algn="ctr" fontAlgn="b"/>
                      <a:r>
                        <a:rPr lang="ru-RU" sz="1200" u="none" strike="noStrike" dirty="0">
                          <a:solidFill>
                            <a:schemeClr val="accent6">
                              <a:lumMod val="75000"/>
                            </a:schemeClr>
                          </a:solidFill>
                          <a:effectLst/>
                        </a:rPr>
                        <a:t>Наименование показателя</a:t>
                      </a:r>
                      <a:endParaRPr lang="ru-RU" sz="1200" b="1"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40000"/>
                        <a:lumOff val="60000"/>
                      </a:schemeClr>
                    </a:solidFill>
                  </a:tcPr>
                </a:tc>
                <a:tc>
                  <a:txBody>
                    <a:bodyPr/>
                    <a:lstStyle/>
                    <a:p>
                      <a:pPr algn="ctr" fontAlgn="b"/>
                      <a:r>
                        <a:rPr lang="ru-RU" sz="1200" u="none" strike="noStrike" dirty="0">
                          <a:solidFill>
                            <a:schemeClr val="accent6">
                              <a:lumMod val="75000"/>
                            </a:schemeClr>
                          </a:solidFill>
                          <a:effectLst/>
                        </a:rPr>
                        <a:t>План</a:t>
                      </a:r>
                      <a:endParaRPr lang="ru-RU" sz="1200" b="1"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40000"/>
                        <a:lumOff val="60000"/>
                      </a:schemeClr>
                    </a:solidFill>
                  </a:tcPr>
                </a:tc>
                <a:tc>
                  <a:txBody>
                    <a:bodyPr/>
                    <a:lstStyle/>
                    <a:p>
                      <a:pPr algn="ctr" fontAlgn="b"/>
                      <a:r>
                        <a:rPr lang="ru-RU" sz="1200" u="none" strike="noStrike" dirty="0">
                          <a:solidFill>
                            <a:schemeClr val="accent6">
                              <a:lumMod val="75000"/>
                            </a:schemeClr>
                          </a:solidFill>
                          <a:effectLst/>
                        </a:rPr>
                        <a:t>Факт</a:t>
                      </a:r>
                      <a:endParaRPr lang="ru-RU" sz="1200" b="1"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40000"/>
                        <a:lumOff val="60000"/>
                      </a:schemeClr>
                    </a:solidFill>
                  </a:tcPr>
                </a:tc>
                <a:tc>
                  <a:txBody>
                    <a:bodyPr/>
                    <a:lstStyle/>
                    <a:p>
                      <a:pPr algn="ctr" fontAlgn="b"/>
                      <a:r>
                        <a:rPr lang="ru-RU" sz="1200" u="none" strike="noStrike" dirty="0">
                          <a:solidFill>
                            <a:schemeClr val="accent6">
                              <a:lumMod val="75000"/>
                            </a:schemeClr>
                          </a:solidFill>
                          <a:effectLst/>
                        </a:rPr>
                        <a:t>% исполнения</a:t>
                      </a:r>
                      <a:endParaRPr lang="ru-RU" sz="1200" b="1"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40000"/>
                        <a:lumOff val="60000"/>
                      </a:schemeClr>
                    </a:solidFill>
                  </a:tcPr>
                </a:tc>
                <a:extLst>
                  <a:ext uri="{0D108BD9-81ED-4DB2-BD59-A6C34878D82A}">
                    <a16:rowId xmlns:a16="http://schemas.microsoft.com/office/drawing/2014/main" xmlns="" val="10000"/>
                  </a:ext>
                </a:extLst>
              </a:tr>
              <a:tr h="281720">
                <a:tc>
                  <a:txBody>
                    <a:bodyPr/>
                    <a:lstStyle/>
                    <a:p>
                      <a:pPr algn="l" fontAlgn="b"/>
                      <a:r>
                        <a:rPr lang="ru-RU" sz="1200" b="1" u="none" strike="noStrike" dirty="0">
                          <a:solidFill>
                            <a:schemeClr val="accent6">
                              <a:lumMod val="75000"/>
                            </a:schemeClr>
                          </a:solidFill>
                          <a:effectLst/>
                        </a:rPr>
                        <a:t>ВСЕГО РАСХОДОВ</a:t>
                      </a:r>
                      <a:endParaRPr lang="ru-RU" sz="1200" b="1" i="1"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1" i="0" u="none" strike="noStrike">
                          <a:solidFill>
                            <a:schemeClr val="accent6">
                              <a:lumMod val="75000"/>
                            </a:schemeClr>
                          </a:solidFill>
                          <a:effectLst/>
                          <a:latin typeface="+mn-lt"/>
                        </a:rPr>
                        <a:t>1 834 591,8</a:t>
                      </a:r>
                    </a:p>
                  </a:txBody>
                  <a:tcPr marL="7620" marR="7620" marT="7620" marB="0" anchor="b">
                    <a:solidFill>
                      <a:schemeClr val="accent2">
                        <a:lumMod val="20000"/>
                        <a:lumOff val="80000"/>
                      </a:schemeClr>
                    </a:solidFill>
                  </a:tcPr>
                </a:tc>
                <a:tc>
                  <a:txBody>
                    <a:bodyPr/>
                    <a:lstStyle/>
                    <a:p>
                      <a:pPr algn="ctr" fontAlgn="b"/>
                      <a:r>
                        <a:rPr lang="ru-RU" sz="1200" b="1" i="0" u="none" strike="noStrike">
                          <a:solidFill>
                            <a:schemeClr val="accent6">
                              <a:lumMod val="75000"/>
                            </a:schemeClr>
                          </a:solidFill>
                          <a:effectLst/>
                          <a:latin typeface="+mn-lt"/>
                        </a:rPr>
                        <a:t>1 663 389,0</a:t>
                      </a:r>
                    </a:p>
                  </a:txBody>
                  <a:tcPr marL="7620" marR="7620" marT="7620" marB="0" anchor="b">
                    <a:solidFill>
                      <a:schemeClr val="accent2">
                        <a:lumMod val="20000"/>
                        <a:lumOff val="80000"/>
                      </a:schemeClr>
                    </a:solidFill>
                  </a:tcPr>
                </a:tc>
                <a:tc>
                  <a:txBody>
                    <a:bodyPr/>
                    <a:lstStyle/>
                    <a:p>
                      <a:pPr algn="ctr" fontAlgn="b"/>
                      <a:r>
                        <a:rPr lang="ru-RU" sz="1200" b="1" i="0" u="none" strike="noStrike" dirty="0">
                          <a:solidFill>
                            <a:schemeClr val="accent6">
                              <a:lumMod val="75000"/>
                            </a:schemeClr>
                          </a:solidFill>
                          <a:effectLst/>
                          <a:latin typeface="+mn-lt"/>
                        </a:rPr>
                        <a:t>90,7</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1"/>
                  </a:ext>
                </a:extLst>
              </a:tr>
              <a:tr h="346078">
                <a:tc>
                  <a:txBody>
                    <a:bodyPr/>
                    <a:lstStyle/>
                    <a:p>
                      <a:pPr algn="l" fontAlgn="b"/>
                      <a:r>
                        <a:rPr lang="ru-RU" sz="1200" u="none" strike="noStrike" dirty="0">
                          <a:solidFill>
                            <a:schemeClr val="accent6">
                              <a:lumMod val="75000"/>
                            </a:schemeClr>
                          </a:solidFill>
                          <a:effectLst/>
                        </a:rPr>
                        <a:t>Общегосударственные вопросы</a:t>
                      </a:r>
                      <a:endParaRPr lang="ru-RU" sz="1200" b="0"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144 101,7</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137 940,1</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95,7</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2"/>
                  </a:ext>
                </a:extLst>
              </a:tr>
              <a:tr h="555790">
                <a:tc>
                  <a:txBody>
                    <a:bodyPr/>
                    <a:lstStyle/>
                    <a:p>
                      <a:pPr algn="l" fontAlgn="b"/>
                      <a:r>
                        <a:rPr lang="ru-RU" sz="1200" u="none" strike="noStrike" dirty="0">
                          <a:solidFill>
                            <a:schemeClr val="accent6">
                              <a:lumMod val="75000"/>
                            </a:schemeClr>
                          </a:solidFill>
                          <a:effectLst/>
                        </a:rPr>
                        <a:t>Национальная безопасность и правоохранительная деятельность</a:t>
                      </a:r>
                      <a:endParaRPr lang="ru-RU" sz="1200" b="0"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4 092,2</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3 951,6</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96,6</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3"/>
                  </a:ext>
                </a:extLst>
              </a:tr>
              <a:tr h="223315">
                <a:tc>
                  <a:txBody>
                    <a:bodyPr/>
                    <a:lstStyle/>
                    <a:p>
                      <a:pPr algn="l" fontAlgn="b"/>
                      <a:r>
                        <a:rPr lang="ru-RU" sz="1200" u="none" strike="noStrike" dirty="0">
                          <a:solidFill>
                            <a:schemeClr val="accent6">
                              <a:lumMod val="75000"/>
                            </a:schemeClr>
                          </a:solidFill>
                          <a:effectLst/>
                        </a:rPr>
                        <a:t>Национальная экономика</a:t>
                      </a:r>
                      <a:endParaRPr lang="ru-RU" sz="1200" b="0"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183 803,3</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135 336,5</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73,6</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4"/>
                  </a:ext>
                </a:extLst>
              </a:tr>
              <a:tr h="359213">
                <a:tc>
                  <a:txBody>
                    <a:bodyPr/>
                    <a:lstStyle/>
                    <a:p>
                      <a:pPr algn="l" fontAlgn="b"/>
                      <a:r>
                        <a:rPr lang="ru-RU" sz="1200" u="none" strike="noStrike" dirty="0">
                          <a:solidFill>
                            <a:schemeClr val="accent6">
                              <a:lumMod val="75000"/>
                            </a:schemeClr>
                          </a:solidFill>
                          <a:effectLst/>
                        </a:rPr>
                        <a:t>Жилищно-коммунальное хозяйство</a:t>
                      </a:r>
                      <a:endParaRPr lang="ru-RU" sz="1200" b="0"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181 443,5</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96 374,4</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53,1</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5"/>
                  </a:ext>
                </a:extLst>
              </a:tr>
              <a:tr h="223315">
                <a:tc>
                  <a:txBody>
                    <a:bodyPr/>
                    <a:lstStyle/>
                    <a:p>
                      <a:pPr algn="l" fontAlgn="b"/>
                      <a:r>
                        <a:rPr lang="ru-RU" sz="1200" u="none" strike="noStrike" dirty="0">
                          <a:solidFill>
                            <a:schemeClr val="accent6">
                              <a:lumMod val="75000"/>
                            </a:schemeClr>
                          </a:solidFill>
                          <a:effectLst/>
                        </a:rPr>
                        <a:t>Охрана</a:t>
                      </a:r>
                      <a:r>
                        <a:rPr lang="ru-RU" sz="1200" u="none" strike="noStrike" baseline="0" dirty="0">
                          <a:solidFill>
                            <a:schemeClr val="accent6">
                              <a:lumMod val="75000"/>
                            </a:schemeClr>
                          </a:solidFill>
                          <a:effectLst/>
                        </a:rPr>
                        <a:t> окружающей среды</a:t>
                      </a:r>
                      <a:endParaRPr lang="ru-RU" sz="1200" b="0"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1 006 463,8</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982 836,4</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97,7</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6"/>
                  </a:ext>
                </a:extLst>
              </a:tr>
              <a:tr h="223315">
                <a:tc>
                  <a:txBody>
                    <a:bodyPr/>
                    <a:lstStyle/>
                    <a:p>
                      <a:pPr algn="l" fontAlgn="b"/>
                      <a:r>
                        <a:rPr lang="ru-RU" sz="1200" u="none" strike="noStrike" dirty="0">
                          <a:solidFill>
                            <a:schemeClr val="accent6">
                              <a:lumMod val="75000"/>
                            </a:schemeClr>
                          </a:solidFill>
                          <a:effectLst/>
                        </a:rPr>
                        <a:t>Образование</a:t>
                      </a:r>
                      <a:endParaRPr lang="ru-RU" sz="1200" b="0"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126 123,9</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119 265,0</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94,6</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7"/>
                  </a:ext>
                </a:extLst>
              </a:tr>
              <a:tr h="223315">
                <a:tc>
                  <a:txBody>
                    <a:bodyPr/>
                    <a:lstStyle/>
                    <a:p>
                      <a:pPr algn="l" fontAlgn="b"/>
                      <a:r>
                        <a:rPr lang="ru-RU" sz="1200" u="none" strike="noStrike" dirty="0">
                          <a:solidFill>
                            <a:schemeClr val="accent6">
                              <a:lumMod val="75000"/>
                            </a:schemeClr>
                          </a:solidFill>
                          <a:effectLst/>
                        </a:rPr>
                        <a:t>Культура, кинематография</a:t>
                      </a:r>
                      <a:endParaRPr lang="ru-RU" sz="1200" b="0"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39 585,6</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39 216,6</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99,1</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8"/>
                  </a:ext>
                </a:extLst>
              </a:tr>
              <a:tr h="223315">
                <a:tc>
                  <a:txBody>
                    <a:bodyPr/>
                    <a:lstStyle/>
                    <a:p>
                      <a:pPr algn="l" fontAlgn="b"/>
                      <a:r>
                        <a:rPr lang="ru-RU" sz="1200" u="none" strike="noStrike">
                          <a:solidFill>
                            <a:schemeClr val="accent6">
                              <a:lumMod val="75000"/>
                            </a:schemeClr>
                          </a:solidFill>
                          <a:effectLst/>
                        </a:rPr>
                        <a:t>Социальная политика</a:t>
                      </a:r>
                      <a:endParaRPr lang="ru-RU" sz="1200" b="0" i="0" u="none" strike="noStrike">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34 934,3</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34 455,6</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98,6</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09"/>
                  </a:ext>
                </a:extLst>
              </a:tr>
              <a:tr h="223315">
                <a:tc>
                  <a:txBody>
                    <a:bodyPr/>
                    <a:lstStyle/>
                    <a:p>
                      <a:pPr algn="l" fontAlgn="b"/>
                      <a:r>
                        <a:rPr lang="ru-RU" sz="1200" u="none" strike="noStrike">
                          <a:solidFill>
                            <a:schemeClr val="accent6">
                              <a:lumMod val="75000"/>
                            </a:schemeClr>
                          </a:solidFill>
                          <a:effectLst/>
                        </a:rPr>
                        <a:t>Физическая культура и спорт</a:t>
                      </a:r>
                      <a:endParaRPr lang="ru-RU" sz="1200" b="0" i="0" u="none" strike="noStrike">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13,0</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11,1</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85,4</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10"/>
                  </a:ext>
                </a:extLst>
              </a:tr>
              <a:tr h="596839">
                <a:tc>
                  <a:txBody>
                    <a:bodyPr/>
                    <a:lstStyle/>
                    <a:p>
                      <a:pPr algn="l" fontAlgn="b"/>
                      <a:r>
                        <a:rPr lang="ru-RU" sz="1200" u="none" strike="noStrike" dirty="0">
                          <a:solidFill>
                            <a:schemeClr val="accent6">
                              <a:lumMod val="75000"/>
                            </a:schemeClr>
                          </a:solidFill>
                          <a:effectLst/>
                        </a:rPr>
                        <a:t>Обслуживание государственного и муниципального долга</a:t>
                      </a:r>
                      <a:endParaRPr lang="ru-RU" sz="1200" b="0"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114 030,5</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114 001,7</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100,0</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11"/>
                  </a:ext>
                </a:extLst>
              </a:tr>
              <a:tr h="144627">
                <a:tc>
                  <a:txBody>
                    <a:bodyPr/>
                    <a:lstStyle/>
                    <a:p>
                      <a:pPr algn="l" fontAlgn="b"/>
                      <a:r>
                        <a:rPr lang="ru-RU" sz="1200" u="none" strike="noStrike" dirty="0">
                          <a:solidFill>
                            <a:schemeClr val="accent6">
                              <a:lumMod val="75000"/>
                            </a:schemeClr>
                          </a:solidFill>
                          <a:effectLst/>
                        </a:rPr>
                        <a:t>Межбюджетные трансферты</a:t>
                      </a:r>
                      <a:endParaRPr lang="ru-RU" sz="1200" b="0" i="0" u="none" strike="noStrike" dirty="0">
                        <a:solidFill>
                          <a:schemeClr val="accent6">
                            <a:lumMod val="75000"/>
                          </a:schemeClr>
                        </a:solidFill>
                        <a:effectLst/>
                        <a:latin typeface="Verdana" pitchFamily="34" charset="0"/>
                        <a:ea typeface="Verdana" pitchFamily="34" charset="0"/>
                        <a:cs typeface="Verdana" pitchFamily="34" charset="0"/>
                      </a:endParaRPr>
                    </a:p>
                  </a:txBody>
                  <a:tcPr marL="7620" marR="7620" marT="7620" marB="0" anchor="ctr">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144 101,7</a:t>
                      </a:r>
                    </a:p>
                  </a:txBody>
                  <a:tcPr marL="7620" marR="7620" marT="7620" marB="0" anchor="b">
                    <a:solidFill>
                      <a:schemeClr val="accent2">
                        <a:lumMod val="20000"/>
                        <a:lumOff val="80000"/>
                      </a:schemeClr>
                    </a:solidFill>
                  </a:tcPr>
                </a:tc>
                <a:tc>
                  <a:txBody>
                    <a:bodyPr/>
                    <a:lstStyle/>
                    <a:p>
                      <a:pPr algn="ctr" fontAlgn="b"/>
                      <a:r>
                        <a:rPr lang="ru-RU" sz="1200" b="0" i="0" u="none" strike="noStrike">
                          <a:solidFill>
                            <a:schemeClr val="accent6">
                              <a:lumMod val="75000"/>
                            </a:schemeClr>
                          </a:solidFill>
                          <a:effectLst/>
                          <a:latin typeface="+mn-lt"/>
                        </a:rPr>
                        <a:t>137 940,1</a:t>
                      </a:r>
                    </a:p>
                  </a:txBody>
                  <a:tcPr marL="7620" marR="7620" marT="7620" marB="0" anchor="b">
                    <a:solidFill>
                      <a:schemeClr val="accent2">
                        <a:lumMod val="20000"/>
                        <a:lumOff val="80000"/>
                      </a:schemeClr>
                    </a:solidFill>
                  </a:tcPr>
                </a:tc>
                <a:tc>
                  <a:txBody>
                    <a:bodyPr/>
                    <a:lstStyle/>
                    <a:p>
                      <a:pPr algn="ctr" fontAlgn="b"/>
                      <a:r>
                        <a:rPr lang="ru-RU" sz="1200" b="0" i="0" u="none" strike="noStrike" dirty="0">
                          <a:solidFill>
                            <a:schemeClr val="accent6">
                              <a:lumMod val="75000"/>
                            </a:schemeClr>
                          </a:solidFill>
                          <a:effectLst/>
                          <a:latin typeface="+mn-lt"/>
                        </a:rPr>
                        <a:t>95,7</a:t>
                      </a:r>
                    </a:p>
                  </a:txBody>
                  <a:tcPr marL="7620" marR="7620" marT="7620" marB="0" anchor="b">
                    <a:solidFill>
                      <a:schemeClr val="accent2">
                        <a:lumMod val="20000"/>
                        <a:lumOff val="80000"/>
                      </a:schemeClr>
                    </a:solidFill>
                  </a:tcPr>
                </a:tc>
                <a:extLst>
                  <a:ext uri="{0D108BD9-81ED-4DB2-BD59-A6C34878D82A}">
                    <a16:rowId xmlns:a16="http://schemas.microsoft.com/office/drawing/2014/main" xmlns="" val="10012"/>
                  </a:ext>
                </a:extLst>
              </a:tr>
            </a:tbl>
          </a:graphicData>
        </a:graphic>
      </p:graphicFrame>
      <p:sp>
        <p:nvSpPr>
          <p:cNvPr id="4" name="Rectangle 131"/>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228"/>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9" name="Объект 5"/>
          <p:cNvGraphicFramePr>
            <a:graphicFrameLocks/>
          </p:cNvGraphicFramePr>
          <p:nvPr>
            <p:extLst>
              <p:ext uri="{D42A27DB-BD31-4B8C-83A1-F6EECF244321}">
                <p14:modId xmlns:p14="http://schemas.microsoft.com/office/powerpoint/2010/main" val="3799839331"/>
              </p:ext>
            </p:extLst>
          </p:nvPr>
        </p:nvGraphicFramePr>
        <p:xfrm>
          <a:off x="620688" y="302320"/>
          <a:ext cx="5832648" cy="44857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1644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 name="Диаграмма 2"/>
          <p:cNvGraphicFramePr/>
          <p:nvPr>
            <p:extLst>
              <p:ext uri="{D42A27DB-BD31-4B8C-83A1-F6EECF244321}">
                <p14:modId xmlns:p14="http://schemas.microsoft.com/office/powerpoint/2010/main" val="3176826968"/>
              </p:ext>
            </p:extLst>
          </p:nvPr>
        </p:nvGraphicFramePr>
        <p:xfrm>
          <a:off x="332656" y="2627784"/>
          <a:ext cx="6264696" cy="5832648"/>
        </p:xfrm>
        <a:graphic>
          <a:graphicData uri="http://schemas.openxmlformats.org/drawingml/2006/chart">
            <c:chart xmlns:c="http://schemas.openxmlformats.org/drawingml/2006/chart" xmlns:r="http://schemas.openxmlformats.org/officeDocument/2006/relationships" r:id="rId3"/>
          </a:graphicData>
        </a:graphic>
      </p:graphicFrame>
      <p:sp>
        <p:nvSpPr>
          <p:cNvPr id="9" name="Прямоугольник 8"/>
          <p:cNvSpPr/>
          <p:nvPr/>
        </p:nvSpPr>
        <p:spPr>
          <a:xfrm>
            <a:off x="808906" y="539552"/>
            <a:ext cx="5616624" cy="1631216"/>
          </a:xfrm>
          <a:prstGeom prst="rect">
            <a:avLst/>
          </a:prstGeom>
        </p:spPr>
        <p:txBody>
          <a:bodyPr wrap="square">
            <a:spAutoFit/>
          </a:bodyPr>
          <a:lstStyle/>
          <a:p>
            <a:pPr indent="361950" algn="ctr"/>
            <a:r>
              <a:rPr lang="ru-RU" sz="2000" b="1" dirty="0">
                <a:solidFill>
                  <a:schemeClr val="accent6">
                    <a:lumMod val="75000"/>
                  </a:schemeClr>
                </a:solidFill>
                <a:latin typeface="+mj-lt"/>
              </a:rPr>
              <a:t>ДИНАМИКА РОСТА СРЕДНЕЙ ЗАРАБОТНОЙ ПЛАТЫ ПО ОТДЕЛЬНЫМ КАТЕГОРИЯМ РАБОТНИКОВ УЧРЕЖДЕНИЙ КУЛЬТУРЫ И ОБРАЗОВАНИЯ, РУБ.</a:t>
            </a:r>
          </a:p>
        </p:txBody>
      </p:sp>
    </p:spTree>
    <p:extLst>
      <p:ext uri="{BB962C8B-B14F-4D97-AF65-F5344CB8AC3E}">
        <p14:creationId xmlns:p14="http://schemas.microsoft.com/office/powerpoint/2010/main" val="2941395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1781580483"/>
              </p:ext>
            </p:extLst>
          </p:nvPr>
        </p:nvGraphicFramePr>
        <p:xfrm>
          <a:off x="907951" y="2123728"/>
          <a:ext cx="5617393" cy="5331256"/>
        </p:xfrm>
        <a:graphic>
          <a:graphicData uri="http://schemas.openxmlformats.org/drawingml/2006/table">
            <a:tbl>
              <a:tblPr>
                <a:tableStyleId>{8A107856-5554-42FB-B03E-39F5DBC370BA}</a:tableStyleId>
              </a:tblPr>
              <a:tblGrid>
                <a:gridCol w="4105225">
                  <a:extLst>
                    <a:ext uri="{9D8B030D-6E8A-4147-A177-3AD203B41FA5}">
                      <a16:colId xmlns:a16="http://schemas.microsoft.com/office/drawing/2014/main" xmlns="" val="20000"/>
                    </a:ext>
                  </a:extLst>
                </a:gridCol>
                <a:gridCol w="1512168">
                  <a:extLst>
                    <a:ext uri="{9D8B030D-6E8A-4147-A177-3AD203B41FA5}">
                      <a16:colId xmlns:a16="http://schemas.microsoft.com/office/drawing/2014/main" xmlns="" val="20001"/>
                    </a:ext>
                  </a:extLst>
                </a:gridCol>
              </a:tblGrid>
              <a:tr h="546440">
                <a:tc>
                  <a:txBody>
                    <a:bodyPr/>
                    <a:lstStyle/>
                    <a:p>
                      <a:pPr algn="ctr">
                        <a:spcAft>
                          <a:spcPts val="0"/>
                        </a:spcAft>
                      </a:pPr>
                      <a:r>
                        <a:rPr lang="ru-RU" sz="1400" b="1" dirty="0">
                          <a:solidFill>
                            <a:schemeClr val="accent6">
                              <a:lumMod val="75000"/>
                            </a:schemeClr>
                          </a:solidFill>
                          <a:effectLst/>
                        </a:rPr>
                        <a:t>Наименование публично-нормативного обязательства</a:t>
                      </a:r>
                      <a:endParaRPr lang="ru-RU" sz="1400" b="1" dirty="0">
                        <a:solidFill>
                          <a:schemeClr val="accent6">
                            <a:lumMod val="75000"/>
                          </a:schemeClr>
                        </a:solidFill>
                        <a:effectLst/>
                        <a:latin typeface="+mj-lt"/>
                        <a:ea typeface="Times New Roman"/>
                      </a:endParaRPr>
                    </a:p>
                  </a:txBody>
                  <a:tcPr marL="62026" marR="62026" marT="0" marB="0" anchor="ctr">
                    <a:solidFill>
                      <a:schemeClr val="accent2">
                        <a:lumMod val="40000"/>
                        <a:lumOff val="60000"/>
                      </a:schemeClr>
                    </a:solidFill>
                  </a:tcPr>
                </a:tc>
                <a:tc>
                  <a:txBody>
                    <a:bodyPr/>
                    <a:lstStyle/>
                    <a:p>
                      <a:pPr algn="ctr">
                        <a:spcAft>
                          <a:spcPts val="0"/>
                        </a:spcAft>
                      </a:pPr>
                      <a:r>
                        <a:rPr lang="ru-RU" sz="1400" b="1" dirty="0">
                          <a:solidFill>
                            <a:schemeClr val="accent6">
                              <a:lumMod val="75000"/>
                            </a:schemeClr>
                          </a:solidFill>
                          <a:effectLst/>
                        </a:rPr>
                        <a:t>Исполнено за </a:t>
                      </a:r>
                    </a:p>
                    <a:p>
                      <a:pPr algn="ctr">
                        <a:spcAft>
                          <a:spcPts val="0"/>
                        </a:spcAft>
                      </a:pPr>
                      <a:r>
                        <a:rPr lang="ru-RU" sz="1400" b="1" dirty="0">
                          <a:solidFill>
                            <a:schemeClr val="accent6">
                              <a:lumMod val="75000"/>
                            </a:schemeClr>
                          </a:solidFill>
                          <a:effectLst/>
                        </a:rPr>
                        <a:t>2021 год, тыс. руб.</a:t>
                      </a:r>
                      <a:endParaRPr lang="ru-RU" sz="1400" b="1" dirty="0">
                        <a:solidFill>
                          <a:schemeClr val="accent6">
                            <a:lumMod val="75000"/>
                          </a:schemeClr>
                        </a:solidFill>
                        <a:effectLst/>
                        <a:latin typeface="+mj-lt"/>
                        <a:ea typeface="Times New Roman"/>
                      </a:endParaRPr>
                    </a:p>
                  </a:txBody>
                  <a:tcPr marL="62026" marR="62026" marT="0" marB="0">
                    <a:solidFill>
                      <a:schemeClr val="accent2">
                        <a:lumMod val="40000"/>
                        <a:lumOff val="60000"/>
                      </a:schemeClr>
                    </a:solidFill>
                  </a:tcPr>
                </a:tc>
                <a:extLst>
                  <a:ext uri="{0D108BD9-81ED-4DB2-BD59-A6C34878D82A}">
                    <a16:rowId xmlns:a16="http://schemas.microsoft.com/office/drawing/2014/main" xmlns="" val="10000"/>
                  </a:ext>
                </a:extLst>
              </a:tr>
              <a:tr h="370696">
                <a:tc>
                  <a:txBody>
                    <a:bodyPr/>
                    <a:lstStyle/>
                    <a:p>
                      <a:pPr>
                        <a:spcAft>
                          <a:spcPts val="0"/>
                        </a:spcAft>
                      </a:pPr>
                      <a:r>
                        <a:rPr lang="ru-RU" sz="1200" dirty="0">
                          <a:solidFill>
                            <a:schemeClr val="accent6">
                              <a:lumMod val="75000"/>
                            </a:schemeClr>
                          </a:solidFill>
                          <a:effectLst/>
                        </a:rPr>
                        <a:t>Субсидии на обеспечение жильем  </a:t>
                      </a:r>
                      <a:endParaRPr lang="ru-RU" sz="1200" dirty="0">
                        <a:solidFill>
                          <a:schemeClr val="accent6">
                            <a:lumMod val="75000"/>
                          </a:schemeClr>
                        </a:solidFill>
                        <a:effectLst/>
                        <a:latin typeface="Verdana" pitchFamily="34" charset="0"/>
                        <a:ea typeface="Verdana" pitchFamily="34" charset="0"/>
                        <a:cs typeface="Verdana" pitchFamily="34" charset="0"/>
                      </a:endParaRPr>
                    </a:p>
                  </a:txBody>
                  <a:tcPr marL="68580" marR="68580" marT="0" marB="0" anchor="ctr">
                    <a:solidFill>
                      <a:schemeClr val="accent2">
                        <a:lumMod val="20000"/>
                        <a:lumOff val="80000"/>
                      </a:schemeClr>
                    </a:solidFill>
                  </a:tcPr>
                </a:tc>
                <a:tc>
                  <a:txBody>
                    <a:bodyPr/>
                    <a:lstStyle/>
                    <a:p>
                      <a:pPr algn="ctr">
                        <a:spcAft>
                          <a:spcPts val="0"/>
                        </a:spcAft>
                      </a:pPr>
                      <a:r>
                        <a:rPr lang="ru-RU" sz="1200" dirty="0">
                          <a:solidFill>
                            <a:schemeClr val="accent6">
                              <a:lumMod val="75000"/>
                            </a:schemeClr>
                          </a:solidFill>
                          <a:effectLst/>
                          <a:latin typeface="+mn-lt"/>
                          <a:ea typeface="Times New Roman"/>
                        </a:rPr>
                        <a:t>4 267,3</a:t>
                      </a: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1"/>
                  </a:ext>
                </a:extLst>
              </a:tr>
              <a:tr h="648072">
                <a:tc>
                  <a:txBody>
                    <a:bodyPr/>
                    <a:lstStyle/>
                    <a:p>
                      <a:pPr>
                        <a:spcAft>
                          <a:spcPts val="0"/>
                        </a:spcAft>
                      </a:pPr>
                      <a:r>
                        <a:rPr lang="ru-RU" sz="1200" dirty="0">
                          <a:solidFill>
                            <a:schemeClr val="accent6">
                              <a:lumMod val="75000"/>
                            </a:schemeClr>
                          </a:solidFill>
                          <a:effectLst/>
                        </a:rPr>
                        <a:t>Оказание социальной помощи отдельным категориям граждан                                   </a:t>
                      </a:r>
                      <a:endParaRPr lang="ru-RU" sz="1200" dirty="0">
                        <a:solidFill>
                          <a:schemeClr val="accent6">
                            <a:lumMod val="75000"/>
                          </a:schemeClr>
                        </a:solidFill>
                        <a:effectLst/>
                        <a:latin typeface="Verdana" pitchFamily="34" charset="0"/>
                        <a:ea typeface="Verdana" pitchFamily="34" charset="0"/>
                        <a:cs typeface="Verdana" pitchFamily="34" charset="0"/>
                      </a:endParaRPr>
                    </a:p>
                  </a:txBody>
                  <a:tcPr marL="68580" marR="68580" marT="0" marB="0" anchor="ctr">
                    <a:solidFill>
                      <a:schemeClr val="accent2">
                        <a:lumMod val="20000"/>
                        <a:lumOff val="80000"/>
                      </a:schemeClr>
                    </a:solidFill>
                  </a:tcPr>
                </a:tc>
                <a:tc>
                  <a:txBody>
                    <a:bodyPr/>
                    <a:lstStyle/>
                    <a:p>
                      <a:pPr algn="ctr">
                        <a:spcAft>
                          <a:spcPts val="0"/>
                        </a:spcAft>
                      </a:pPr>
                      <a:r>
                        <a:rPr lang="ru-RU" sz="1200" dirty="0">
                          <a:solidFill>
                            <a:schemeClr val="accent6">
                              <a:lumMod val="75000"/>
                            </a:schemeClr>
                          </a:solidFill>
                          <a:effectLst/>
                          <a:latin typeface="+mn-lt"/>
                          <a:ea typeface="Times New Roman"/>
                        </a:rPr>
                        <a:t>1 155,0</a:t>
                      </a: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2"/>
                  </a:ext>
                </a:extLst>
              </a:tr>
              <a:tr h="648072">
                <a:tc>
                  <a:txBody>
                    <a:bodyPr/>
                    <a:lstStyle/>
                    <a:p>
                      <a:pPr>
                        <a:spcAft>
                          <a:spcPts val="0"/>
                        </a:spcAft>
                      </a:pPr>
                      <a:r>
                        <a:rPr lang="ru-RU" sz="1200" dirty="0">
                          <a:solidFill>
                            <a:schemeClr val="accent6">
                              <a:lumMod val="75000"/>
                            </a:schemeClr>
                          </a:solidFill>
                          <a:effectLst/>
                        </a:rPr>
                        <a:t>Социальная поддержка граждан и семей, оказавшихся в трудной жизненной ситуации  </a:t>
                      </a:r>
                      <a:endParaRPr lang="ru-RU" sz="1200" dirty="0">
                        <a:solidFill>
                          <a:schemeClr val="accent6">
                            <a:lumMod val="75000"/>
                          </a:schemeClr>
                        </a:solidFill>
                        <a:effectLst/>
                        <a:latin typeface="Verdana" pitchFamily="34" charset="0"/>
                        <a:ea typeface="Verdana" pitchFamily="34" charset="0"/>
                        <a:cs typeface="Verdana" pitchFamily="34" charset="0"/>
                      </a:endParaRPr>
                    </a:p>
                  </a:txBody>
                  <a:tcPr marL="68580" marR="68580" marT="0" marB="0" anchor="ctr">
                    <a:solidFill>
                      <a:schemeClr val="accent2">
                        <a:lumMod val="20000"/>
                        <a:lumOff val="80000"/>
                      </a:schemeClr>
                    </a:solidFill>
                  </a:tcPr>
                </a:tc>
                <a:tc>
                  <a:txBody>
                    <a:bodyPr/>
                    <a:lstStyle/>
                    <a:p>
                      <a:pPr algn="ctr">
                        <a:spcAft>
                          <a:spcPts val="0"/>
                        </a:spcAft>
                      </a:pPr>
                      <a:r>
                        <a:rPr lang="ru-RU" sz="1200" dirty="0">
                          <a:solidFill>
                            <a:schemeClr val="accent6">
                              <a:lumMod val="75000"/>
                            </a:schemeClr>
                          </a:solidFill>
                          <a:effectLst/>
                          <a:latin typeface="+mn-lt"/>
                          <a:ea typeface="Times New Roman"/>
                        </a:rPr>
                        <a:t>451,6</a:t>
                      </a: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3"/>
                  </a:ext>
                </a:extLst>
              </a:tr>
              <a:tr h="864096">
                <a:tc>
                  <a:txBody>
                    <a:bodyPr/>
                    <a:lstStyle/>
                    <a:p>
                      <a:pPr>
                        <a:spcAft>
                          <a:spcPts val="0"/>
                        </a:spcAft>
                      </a:pPr>
                      <a:r>
                        <a:rPr lang="ru-RU" sz="1200" dirty="0">
                          <a:solidFill>
                            <a:schemeClr val="accent6">
                              <a:lumMod val="75000"/>
                            </a:schemeClr>
                          </a:solidFill>
                          <a:effectLst/>
                        </a:rPr>
                        <a:t>Дополнительное материальное обеспечение гражданам, имеющим государственные награды </a:t>
                      </a:r>
                      <a:endParaRPr lang="ru-RU" sz="1200" dirty="0">
                        <a:solidFill>
                          <a:schemeClr val="accent6">
                            <a:lumMod val="75000"/>
                          </a:schemeClr>
                        </a:solidFill>
                        <a:effectLst/>
                        <a:latin typeface="Verdana" pitchFamily="34" charset="0"/>
                        <a:ea typeface="Verdana" pitchFamily="34" charset="0"/>
                        <a:cs typeface="Verdana" pitchFamily="34" charset="0"/>
                      </a:endParaRPr>
                    </a:p>
                  </a:txBody>
                  <a:tcPr marL="68580" marR="68580" marT="0" marB="0" anchor="ctr">
                    <a:solidFill>
                      <a:schemeClr val="accent2">
                        <a:lumMod val="20000"/>
                        <a:lumOff val="80000"/>
                      </a:schemeClr>
                    </a:solidFill>
                  </a:tcPr>
                </a:tc>
                <a:tc>
                  <a:txBody>
                    <a:bodyPr/>
                    <a:lstStyle/>
                    <a:p>
                      <a:pPr algn="ctr">
                        <a:spcAft>
                          <a:spcPts val="0"/>
                        </a:spcAft>
                      </a:pPr>
                      <a:r>
                        <a:rPr lang="ru-RU" sz="1200" dirty="0">
                          <a:solidFill>
                            <a:schemeClr val="accent6">
                              <a:lumMod val="75000"/>
                            </a:schemeClr>
                          </a:solidFill>
                          <a:effectLst/>
                          <a:latin typeface="+mn-lt"/>
                          <a:ea typeface="Times New Roman"/>
                        </a:rPr>
                        <a:t>136,1</a:t>
                      </a: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4"/>
                  </a:ext>
                </a:extLst>
              </a:tr>
              <a:tr h="1008112">
                <a:tc>
                  <a:txBody>
                    <a:bodyPr/>
                    <a:lstStyle/>
                    <a:p>
                      <a:pPr>
                        <a:spcAft>
                          <a:spcPts val="0"/>
                        </a:spcAft>
                      </a:pPr>
                      <a:r>
                        <a:rPr lang="ru-RU" sz="1200" dirty="0">
                          <a:solidFill>
                            <a:schemeClr val="accent6">
                              <a:lumMod val="75000"/>
                            </a:schemeClr>
                          </a:solidFill>
                          <a:effectLst/>
                        </a:rPr>
                        <a:t>Компенсация, выплачиваемая родителям в целях материальной поддержки воспитания и обучения детей, посещающих дошкольные образовательные учреждения </a:t>
                      </a:r>
                      <a:endParaRPr lang="ru-RU" sz="1200" dirty="0">
                        <a:solidFill>
                          <a:schemeClr val="accent6">
                            <a:lumMod val="75000"/>
                          </a:schemeClr>
                        </a:solidFill>
                        <a:effectLst/>
                        <a:latin typeface="Verdana" pitchFamily="34" charset="0"/>
                        <a:ea typeface="Verdana" pitchFamily="34" charset="0"/>
                        <a:cs typeface="Verdana" pitchFamily="34" charset="0"/>
                      </a:endParaRPr>
                    </a:p>
                  </a:txBody>
                  <a:tcPr marL="68580" marR="68580" marT="0" marB="0" anchor="ctr">
                    <a:solidFill>
                      <a:schemeClr val="accent2">
                        <a:lumMod val="20000"/>
                        <a:lumOff val="80000"/>
                      </a:schemeClr>
                    </a:solidFill>
                  </a:tcPr>
                </a:tc>
                <a:tc>
                  <a:txBody>
                    <a:bodyPr/>
                    <a:lstStyle/>
                    <a:p>
                      <a:pPr algn="ctr">
                        <a:spcAft>
                          <a:spcPts val="0"/>
                        </a:spcAft>
                      </a:pPr>
                      <a:r>
                        <a:rPr lang="ru-RU" sz="1200" dirty="0">
                          <a:solidFill>
                            <a:schemeClr val="accent6">
                              <a:lumMod val="75000"/>
                            </a:schemeClr>
                          </a:solidFill>
                          <a:effectLst/>
                          <a:latin typeface="+mn-lt"/>
                          <a:ea typeface="Times New Roman"/>
                        </a:rPr>
                        <a:t>697,9</a:t>
                      </a: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5"/>
                  </a:ext>
                </a:extLst>
              </a:tr>
              <a:tr h="792088">
                <a:tc>
                  <a:txBody>
                    <a:bodyPr/>
                    <a:lstStyle/>
                    <a:p>
                      <a:pPr>
                        <a:spcAft>
                          <a:spcPts val="0"/>
                        </a:spcAft>
                      </a:pPr>
                      <a:r>
                        <a:rPr lang="ru-RU" sz="1200" dirty="0">
                          <a:solidFill>
                            <a:schemeClr val="accent6">
                              <a:lumMod val="75000"/>
                            </a:schemeClr>
                          </a:solidFill>
                          <a:effectLst/>
                        </a:rPr>
                        <a:t>Государственная поддержка детей-сирот и детей, нуждающихся в особой защите государства </a:t>
                      </a:r>
                      <a:endParaRPr lang="ru-RU" sz="1200" dirty="0">
                        <a:solidFill>
                          <a:schemeClr val="accent6">
                            <a:lumMod val="75000"/>
                          </a:schemeClr>
                        </a:solidFill>
                        <a:effectLst/>
                        <a:latin typeface="Verdana" pitchFamily="34" charset="0"/>
                        <a:ea typeface="Verdana" pitchFamily="34" charset="0"/>
                        <a:cs typeface="Verdana" pitchFamily="34" charset="0"/>
                      </a:endParaRPr>
                    </a:p>
                  </a:txBody>
                  <a:tcPr marL="68580" marR="68580" marT="0" marB="0" anchor="ctr">
                    <a:solidFill>
                      <a:schemeClr val="accent2">
                        <a:lumMod val="20000"/>
                        <a:lumOff val="80000"/>
                      </a:schemeClr>
                    </a:solidFill>
                  </a:tcPr>
                </a:tc>
                <a:tc>
                  <a:txBody>
                    <a:bodyPr/>
                    <a:lstStyle/>
                    <a:p>
                      <a:pPr algn="ctr">
                        <a:spcAft>
                          <a:spcPts val="0"/>
                        </a:spcAft>
                      </a:pPr>
                      <a:r>
                        <a:rPr lang="ru-RU" sz="1200" dirty="0">
                          <a:solidFill>
                            <a:schemeClr val="accent6">
                              <a:lumMod val="75000"/>
                            </a:schemeClr>
                          </a:solidFill>
                          <a:effectLst/>
                          <a:latin typeface="+mn-lt"/>
                          <a:ea typeface="Times New Roman"/>
                        </a:rPr>
                        <a:t> </a:t>
                      </a:r>
                    </a:p>
                    <a:p>
                      <a:pPr algn="ctr">
                        <a:spcAft>
                          <a:spcPts val="0"/>
                        </a:spcAft>
                      </a:pPr>
                      <a:r>
                        <a:rPr lang="ru-RU" sz="1200" dirty="0">
                          <a:solidFill>
                            <a:schemeClr val="accent6">
                              <a:lumMod val="75000"/>
                            </a:schemeClr>
                          </a:solidFill>
                          <a:effectLst/>
                          <a:latin typeface="+mn-lt"/>
                          <a:ea typeface="Times New Roman"/>
                        </a:rPr>
                        <a:t>25 505,1</a:t>
                      </a:r>
                    </a:p>
                    <a:p>
                      <a:pPr algn="ctr">
                        <a:spcAft>
                          <a:spcPts val="0"/>
                        </a:spcAft>
                      </a:pPr>
                      <a:r>
                        <a:rPr lang="ru-RU" sz="1200" dirty="0">
                          <a:solidFill>
                            <a:schemeClr val="accent6">
                              <a:lumMod val="75000"/>
                            </a:schemeClr>
                          </a:solidFill>
                          <a:effectLst/>
                          <a:latin typeface="+mn-lt"/>
                          <a:ea typeface="Times New Roman"/>
                        </a:rPr>
                        <a:t> </a:t>
                      </a: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6"/>
                  </a:ext>
                </a:extLst>
              </a:tr>
              <a:tr h="360040">
                <a:tc>
                  <a:txBody>
                    <a:bodyPr/>
                    <a:lstStyle/>
                    <a:p>
                      <a:pPr>
                        <a:spcAft>
                          <a:spcPts val="0"/>
                        </a:spcAft>
                      </a:pPr>
                      <a:r>
                        <a:rPr lang="ru-RU" sz="1200" b="1" dirty="0">
                          <a:solidFill>
                            <a:schemeClr val="accent6">
                              <a:lumMod val="75000"/>
                            </a:schemeClr>
                          </a:solidFill>
                          <a:effectLst/>
                        </a:rPr>
                        <a:t>Всего</a:t>
                      </a:r>
                      <a:endParaRPr lang="ru-RU" sz="1200" b="1" dirty="0">
                        <a:solidFill>
                          <a:schemeClr val="accent6">
                            <a:lumMod val="75000"/>
                          </a:schemeClr>
                        </a:solidFill>
                        <a:effectLst/>
                        <a:latin typeface="Verdana" pitchFamily="34" charset="0"/>
                        <a:ea typeface="Verdana" pitchFamily="34" charset="0"/>
                        <a:cs typeface="Verdana" pitchFamily="34" charset="0"/>
                      </a:endParaRPr>
                    </a:p>
                  </a:txBody>
                  <a:tcPr marL="68580" marR="68580" marT="0" marB="0" anchor="ctr">
                    <a:solidFill>
                      <a:schemeClr val="accent2">
                        <a:lumMod val="20000"/>
                        <a:lumOff val="80000"/>
                      </a:schemeClr>
                    </a:solidFill>
                  </a:tcPr>
                </a:tc>
                <a:tc>
                  <a:txBody>
                    <a:bodyPr/>
                    <a:lstStyle/>
                    <a:p>
                      <a:pPr algn="ctr">
                        <a:spcAft>
                          <a:spcPts val="0"/>
                        </a:spcAft>
                      </a:pPr>
                      <a:r>
                        <a:rPr lang="ru-RU" sz="1200" b="1" dirty="0">
                          <a:solidFill>
                            <a:schemeClr val="accent6">
                              <a:lumMod val="75000"/>
                            </a:schemeClr>
                          </a:solidFill>
                          <a:effectLst/>
                          <a:latin typeface="+mn-lt"/>
                          <a:ea typeface="Times New Roman"/>
                        </a:rPr>
                        <a:t>32 213,0</a:t>
                      </a: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7"/>
                  </a:ext>
                </a:extLst>
              </a:tr>
            </a:tbl>
          </a:graphicData>
        </a:graphic>
      </p:graphicFrame>
      <p:sp>
        <p:nvSpPr>
          <p:cNvPr id="6" name="Прямоугольник 5"/>
          <p:cNvSpPr/>
          <p:nvPr/>
        </p:nvSpPr>
        <p:spPr>
          <a:xfrm>
            <a:off x="836712" y="827584"/>
            <a:ext cx="5616624" cy="954107"/>
          </a:xfrm>
          <a:prstGeom prst="rect">
            <a:avLst/>
          </a:prstGeom>
        </p:spPr>
        <p:txBody>
          <a:bodyPr wrap="square">
            <a:spAutoFit/>
          </a:bodyPr>
          <a:lstStyle/>
          <a:p>
            <a:pPr indent="266700" algn="just"/>
            <a:r>
              <a:rPr lang="ru-RU" sz="1400" dirty="0">
                <a:solidFill>
                  <a:schemeClr val="accent6">
                    <a:lumMod val="75000"/>
                  </a:schemeClr>
                </a:solidFill>
              </a:rPr>
              <a:t>На финансирование публично-нормативных обязательств в отчетном году было направлено за счет бюджетов всех уровней  32</a:t>
            </a:r>
            <a:r>
              <a:rPr lang="en-US" sz="1400" dirty="0">
                <a:solidFill>
                  <a:schemeClr val="accent6">
                    <a:lumMod val="75000"/>
                  </a:schemeClr>
                </a:solidFill>
              </a:rPr>
              <a:t> </a:t>
            </a:r>
            <a:r>
              <a:rPr lang="ru-RU" sz="1400" dirty="0">
                <a:solidFill>
                  <a:schemeClr val="accent6">
                    <a:lumMod val="75000"/>
                  </a:schemeClr>
                </a:solidFill>
              </a:rPr>
              <a:t>213,0 тыс. рублей, из них за счет собственных средств бюджета 2 742,6 тыс. рублей:</a:t>
            </a:r>
          </a:p>
        </p:txBody>
      </p:sp>
    </p:spTree>
    <p:extLst>
      <p:ext uri="{BB962C8B-B14F-4D97-AF65-F5344CB8AC3E}">
        <p14:creationId xmlns:p14="http://schemas.microsoft.com/office/powerpoint/2010/main" val="23194416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47539" y="251520"/>
            <a:ext cx="5976664" cy="7402026"/>
          </a:xfrm>
          <a:prstGeom prst="rect">
            <a:avLst/>
          </a:prstGeom>
        </p:spPr>
        <p:txBody>
          <a:bodyPr wrap="square">
            <a:spAutoFit/>
          </a:bodyPr>
          <a:lstStyle/>
          <a:p>
            <a:pPr indent="268288" algn="just"/>
            <a:r>
              <a:rPr lang="ru-RU" sz="1400" dirty="0">
                <a:solidFill>
                  <a:schemeClr val="accent6">
                    <a:lumMod val="75000"/>
                  </a:schemeClr>
                </a:solidFill>
              </a:rPr>
              <a:t>В 2021 году за счет средств федерального, областного и местного бюджетов на территории муниципального района были реализованы 5 региональных проектов на общую сумму 37 481,3  тыс. рублей, в рамках которых были проведены</a:t>
            </a:r>
          </a:p>
          <a:p>
            <a:pPr indent="266700" algn="just"/>
            <a:r>
              <a:rPr lang="ru-RU" sz="1400" b="1" dirty="0">
                <a:solidFill>
                  <a:schemeClr val="accent6">
                    <a:lumMod val="75000"/>
                  </a:schemeClr>
                </a:solidFill>
              </a:rPr>
              <a:t>1. Региональный проект «Творческие люди»:</a:t>
            </a:r>
          </a:p>
          <a:p>
            <a:pPr indent="266700" algn="just"/>
            <a:r>
              <a:rPr lang="ru-RU" sz="1400" dirty="0">
                <a:solidFill>
                  <a:schemeClr val="accent6">
                    <a:lumMod val="75000"/>
                  </a:schemeClr>
                </a:solidFill>
              </a:rPr>
              <a:t>- государственная поддержка лучших работников сельских учреждений культуры и лучших сельских учреждений культуры -    118,0 тыс. рублей;</a:t>
            </a:r>
          </a:p>
          <a:p>
            <a:pPr indent="266700" algn="just"/>
            <a:r>
              <a:rPr lang="ru-RU" sz="1400" b="1" dirty="0">
                <a:solidFill>
                  <a:schemeClr val="accent6">
                    <a:lumMod val="75000"/>
                  </a:schemeClr>
                </a:solidFill>
              </a:rPr>
              <a:t>2. Региональный проект «Современная школа»:</a:t>
            </a:r>
          </a:p>
          <a:p>
            <a:pPr indent="266700" algn="just"/>
            <a:r>
              <a:rPr lang="ru-RU" sz="1400" dirty="0">
                <a:solidFill>
                  <a:schemeClr val="accent6">
                    <a:lumMod val="75000"/>
                  </a:schemeClr>
                </a:solidFill>
              </a:rPr>
              <a:t>- создание и обеспечение функционирования центров образования естественно-научной технологической направленностей в общеобразовательных организациях, расположенных в сельской местности и малых городах  (МБОУ Павловская СОШ № 3,         МКОУ </a:t>
            </a:r>
            <a:r>
              <a:rPr lang="ru-RU" sz="1400" dirty="0" err="1">
                <a:solidFill>
                  <a:schemeClr val="accent6">
                    <a:lumMod val="75000"/>
                  </a:schemeClr>
                </a:solidFill>
              </a:rPr>
              <a:t>Елизаветовская</a:t>
            </a:r>
            <a:r>
              <a:rPr lang="ru-RU" sz="1400" dirty="0">
                <a:solidFill>
                  <a:schemeClr val="accent6">
                    <a:lumMod val="75000"/>
                  </a:schemeClr>
                </a:solidFill>
              </a:rPr>
              <a:t> СОШ, МКОУ Петровская СОШ,               МКОУ </a:t>
            </a:r>
            <a:r>
              <a:rPr lang="ru-RU" sz="1400" dirty="0" err="1">
                <a:solidFill>
                  <a:schemeClr val="accent6">
                    <a:lumMod val="75000"/>
                  </a:schemeClr>
                </a:solidFill>
              </a:rPr>
              <a:t>Лосевская</a:t>
            </a:r>
            <a:r>
              <a:rPr lang="ru-RU" sz="1400" dirty="0">
                <a:solidFill>
                  <a:schemeClr val="accent6">
                    <a:lumMod val="75000"/>
                  </a:schemeClr>
                </a:solidFill>
              </a:rPr>
              <a:t> СОШ № 2, МКОУ К-Октябрьская СОШ,          МКОУ Покровская СОШ, МКОУ Александровская СОШ)       – 11 241,1 тыс. рублей.</a:t>
            </a:r>
          </a:p>
          <a:p>
            <a:pPr indent="268288" algn="just"/>
            <a:r>
              <a:rPr lang="ru-RU" sz="1400" b="1" dirty="0">
                <a:solidFill>
                  <a:schemeClr val="accent6">
                    <a:lumMod val="75000"/>
                  </a:schemeClr>
                </a:solidFill>
              </a:rPr>
              <a:t>3. Региональный проект «Успех каждого ребенка»:</a:t>
            </a:r>
          </a:p>
          <a:p>
            <a:pPr indent="268288" algn="just"/>
            <a:r>
              <a:rPr lang="ru-RU" sz="1400" dirty="0">
                <a:solidFill>
                  <a:schemeClr val="accent6">
                    <a:lumMod val="75000"/>
                  </a:schemeClr>
                </a:solidFill>
              </a:rPr>
              <a:t>- создание новых мест в образовательных организациях различных типов для реализации дополнительных общеразвивающих программ всех направленностей для             МБОУ Павловская    СОШ с УИОП,    Павловская  СОШ №2,       Павловская СОШ №3,  МБОУ </a:t>
            </a:r>
            <a:r>
              <a:rPr lang="ru-RU" sz="1400" dirty="0" err="1">
                <a:solidFill>
                  <a:schemeClr val="accent6">
                    <a:lumMod val="75000"/>
                  </a:schemeClr>
                </a:solidFill>
              </a:rPr>
              <a:t>Воронцовская</a:t>
            </a:r>
            <a:r>
              <a:rPr lang="ru-RU" sz="1400" dirty="0">
                <a:solidFill>
                  <a:schemeClr val="accent6">
                    <a:lumMod val="75000"/>
                  </a:schemeClr>
                </a:solidFill>
              </a:rPr>
              <a:t> СОШ – 3 153,4 </a:t>
            </a:r>
            <a:r>
              <a:rPr lang="ru-RU" sz="1400" dirty="0" err="1">
                <a:solidFill>
                  <a:schemeClr val="accent6">
                    <a:lumMod val="75000"/>
                  </a:schemeClr>
                </a:solidFill>
              </a:rPr>
              <a:t>тыс.руб</a:t>
            </a:r>
            <a:r>
              <a:rPr lang="ru-RU" sz="1400" dirty="0">
                <a:solidFill>
                  <a:schemeClr val="accent6">
                    <a:lumMod val="75000"/>
                  </a:schemeClr>
                </a:solidFill>
              </a:rPr>
              <a:t>.</a:t>
            </a:r>
          </a:p>
          <a:p>
            <a:pPr indent="266700" algn="just"/>
            <a:r>
              <a:rPr lang="ru-RU" sz="1400" b="1" dirty="0">
                <a:solidFill>
                  <a:schemeClr val="accent6">
                    <a:lumMod val="75000"/>
                  </a:schemeClr>
                </a:solidFill>
              </a:rPr>
              <a:t>4. Региональный проект «Цифровая образовательная среда»:</a:t>
            </a:r>
          </a:p>
          <a:p>
            <a:pPr indent="266700" algn="just"/>
            <a:r>
              <a:rPr lang="ru-RU" sz="1400" dirty="0">
                <a:solidFill>
                  <a:schemeClr val="accent6">
                    <a:lumMod val="75000"/>
                  </a:schemeClr>
                </a:solidFill>
              </a:rPr>
              <a:t>- обеспечение общеобразовательных организаций материально-технической базой для внедрения цифровой образовательной среды      (МБОУ Павловская СОШ № 3,  МКОУ </a:t>
            </a:r>
            <a:r>
              <a:rPr lang="ru-RU" sz="1400" dirty="0" err="1">
                <a:solidFill>
                  <a:schemeClr val="accent6">
                    <a:lumMod val="75000"/>
                  </a:schemeClr>
                </a:solidFill>
              </a:rPr>
              <a:t>Елизаветовская</a:t>
            </a:r>
            <a:r>
              <a:rPr lang="ru-RU" sz="1400" dirty="0">
                <a:solidFill>
                  <a:schemeClr val="accent6">
                    <a:lumMod val="75000"/>
                  </a:schemeClr>
                </a:solidFill>
              </a:rPr>
              <a:t> СОШ,       МКОУ Петровская СОШ,  МКОУ </a:t>
            </a:r>
            <a:r>
              <a:rPr lang="ru-RU" sz="1400" dirty="0" err="1">
                <a:solidFill>
                  <a:schemeClr val="accent6">
                    <a:lumMod val="75000"/>
                  </a:schemeClr>
                </a:solidFill>
              </a:rPr>
              <a:t>Лосевская</a:t>
            </a:r>
            <a:r>
              <a:rPr lang="ru-RU" sz="1400" dirty="0">
                <a:solidFill>
                  <a:schemeClr val="accent6">
                    <a:lumMod val="75000"/>
                  </a:schemeClr>
                </a:solidFill>
              </a:rPr>
              <a:t> СОШ № 2)   -            7 601,0 тыс. рублей.</a:t>
            </a:r>
          </a:p>
          <a:p>
            <a:pPr indent="266700" algn="just"/>
            <a:r>
              <a:rPr lang="ru-RU" sz="1400" b="1" dirty="0">
                <a:solidFill>
                  <a:schemeClr val="accent6">
                    <a:lumMod val="75000"/>
                  </a:schemeClr>
                </a:solidFill>
              </a:rPr>
              <a:t>5. Региональный проект «Комплексная система обращения с твердыми коммунальными отходами»:</a:t>
            </a:r>
          </a:p>
          <a:p>
            <a:pPr indent="266700" algn="just"/>
            <a:r>
              <a:rPr lang="ru-RU" sz="1400" dirty="0">
                <a:solidFill>
                  <a:schemeClr val="accent6">
                    <a:lumMod val="75000"/>
                  </a:schemeClr>
                </a:solidFill>
              </a:rPr>
              <a:t>- закупка контейнеров для раздельного накопления твердых коммунальных отходов  – 15 367,8 тыс. рублей.</a:t>
            </a:r>
          </a:p>
          <a:p>
            <a:pPr indent="268288" algn="just"/>
            <a:endParaRPr lang="ru-RU" sz="1300" dirty="0">
              <a:solidFill>
                <a:schemeClr val="accent6">
                  <a:lumMod val="75000"/>
                </a:schemeClr>
              </a:solidFill>
            </a:endParaRPr>
          </a:p>
        </p:txBody>
      </p:sp>
      <p:pic>
        <p:nvPicPr>
          <p:cNvPr id="8194" name="Picture 2" descr="E:\2022\для бюджета для граждан\78741_bi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47739" y="7380312"/>
            <a:ext cx="2376264" cy="15898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7725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4664" y="467544"/>
            <a:ext cx="6336704" cy="1569660"/>
          </a:xfrm>
          <a:prstGeom prst="rect">
            <a:avLst/>
          </a:prstGeom>
        </p:spPr>
        <p:txBody>
          <a:bodyPr wrap="square">
            <a:spAutoFit/>
          </a:bodyPr>
          <a:lstStyle/>
          <a:p>
            <a:pPr algn="ctr"/>
            <a:r>
              <a:rPr lang="ru-RU" sz="2000" b="1" dirty="0">
                <a:solidFill>
                  <a:schemeClr val="accent6">
                    <a:lumMod val="75000"/>
                  </a:schemeClr>
                </a:solidFill>
                <a:latin typeface="+mj-lt"/>
              </a:rPr>
              <a:t>ИНФОРМАЦИЯ О РЕАЛИЗАЦИИ МЕРОПРИЯТИЙ В РАМКАХ  РЕГИОНАЛЬНЫХ ПРОЕКТОВ НА ТЕРРИТОРИИ ПАВЛОВСКОГО МУНИЦИПАЛЬНОГО РАЙОНА</a:t>
            </a:r>
          </a:p>
          <a:p>
            <a:pPr algn="r"/>
            <a:r>
              <a:rPr lang="ru-RU" sz="1400" dirty="0">
                <a:solidFill>
                  <a:schemeClr val="accent6">
                    <a:lumMod val="75000"/>
                  </a:schemeClr>
                </a:solidFill>
                <a:latin typeface="+mj-lt"/>
              </a:rPr>
              <a:t>тыс. руб.</a:t>
            </a:r>
          </a:p>
        </p:txBody>
      </p:sp>
      <p:graphicFrame>
        <p:nvGraphicFramePr>
          <p:cNvPr id="4" name="Таблица 3"/>
          <p:cNvGraphicFramePr>
            <a:graphicFrameLocks noGrp="1"/>
          </p:cNvGraphicFramePr>
          <p:nvPr>
            <p:extLst>
              <p:ext uri="{D42A27DB-BD31-4B8C-83A1-F6EECF244321}">
                <p14:modId xmlns:p14="http://schemas.microsoft.com/office/powerpoint/2010/main" val="484389218"/>
              </p:ext>
            </p:extLst>
          </p:nvPr>
        </p:nvGraphicFramePr>
        <p:xfrm>
          <a:off x="260648" y="2051720"/>
          <a:ext cx="6480720" cy="5904656"/>
        </p:xfrm>
        <a:graphic>
          <a:graphicData uri="http://schemas.openxmlformats.org/drawingml/2006/table">
            <a:tbl>
              <a:tblPr>
                <a:tableStyleId>{8A107856-5554-42FB-B03E-39F5DBC370BA}</a:tableStyleId>
              </a:tblPr>
              <a:tblGrid>
                <a:gridCol w="936104">
                  <a:extLst>
                    <a:ext uri="{9D8B030D-6E8A-4147-A177-3AD203B41FA5}">
                      <a16:colId xmlns:a16="http://schemas.microsoft.com/office/drawing/2014/main" xmlns="" val="20000"/>
                    </a:ext>
                  </a:extLst>
                </a:gridCol>
                <a:gridCol w="1656184">
                  <a:extLst>
                    <a:ext uri="{9D8B030D-6E8A-4147-A177-3AD203B41FA5}">
                      <a16:colId xmlns:a16="http://schemas.microsoft.com/office/drawing/2014/main" xmlns="" val="20001"/>
                    </a:ext>
                  </a:extLst>
                </a:gridCol>
                <a:gridCol w="576064">
                  <a:extLst>
                    <a:ext uri="{9D8B030D-6E8A-4147-A177-3AD203B41FA5}">
                      <a16:colId xmlns:a16="http://schemas.microsoft.com/office/drawing/2014/main" xmlns="" val="20002"/>
                    </a:ext>
                  </a:extLst>
                </a:gridCol>
                <a:gridCol w="504056">
                  <a:extLst>
                    <a:ext uri="{9D8B030D-6E8A-4147-A177-3AD203B41FA5}">
                      <a16:colId xmlns:a16="http://schemas.microsoft.com/office/drawing/2014/main" xmlns="" val="20003"/>
                    </a:ext>
                  </a:extLst>
                </a:gridCol>
                <a:gridCol w="504056">
                  <a:extLst>
                    <a:ext uri="{9D8B030D-6E8A-4147-A177-3AD203B41FA5}">
                      <a16:colId xmlns:a16="http://schemas.microsoft.com/office/drawing/2014/main" xmlns="" val="20004"/>
                    </a:ext>
                  </a:extLst>
                </a:gridCol>
                <a:gridCol w="432048">
                  <a:extLst>
                    <a:ext uri="{9D8B030D-6E8A-4147-A177-3AD203B41FA5}">
                      <a16:colId xmlns:a16="http://schemas.microsoft.com/office/drawing/2014/main" xmlns="" val="20005"/>
                    </a:ext>
                  </a:extLst>
                </a:gridCol>
                <a:gridCol w="576064">
                  <a:extLst>
                    <a:ext uri="{9D8B030D-6E8A-4147-A177-3AD203B41FA5}">
                      <a16:colId xmlns:a16="http://schemas.microsoft.com/office/drawing/2014/main" xmlns="" val="20006"/>
                    </a:ext>
                  </a:extLst>
                </a:gridCol>
                <a:gridCol w="504056">
                  <a:extLst>
                    <a:ext uri="{9D8B030D-6E8A-4147-A177-3AD203B41FA5}">
                      <a16:colId xmlns:a16="http://schemas.microsoft.com/office/drawing/2014/main" xmlns="" val="20007"/>
                    </a:ext>
                  </a:extLst>
                </a:gridCol>
                <a:gridCol w="432048">
                  <a:extLst>
                    <a:ext uri="{9D8B030D-6E8A-4147-A177-3AD203B41FA5}">
                      <a16:colId xmlns:a16="http://schemas.microsoft.com/office/drawing/2014/main" xmlns="" val="20008"/>
                    </a:ext>
                  </a:extLst>
                </a:gridCol>
                <a:gridCol w="360040">
                  <a:extLst>
                    <a:ext uri="{9D8B030D-6E8A-4147-A177-3AD203B41FA5}">
                      <a16:colId xmlns:a16="http://schemas.microsoft.com/office/drawing/2014/main" xmlns="" val="20009"/>
                    </a:ext>
                  </a:extLst>
                </a:gridCol>
              </a:tblGrid>
              <a:tr h="289892">
                <a:tc rowSpan="2">
                  <a:txBody>
                    <a:bodyPr/>
                    <a:lstStyle/>
                    <a:p>
                      <a:pPr algn="ctr" fontAlgn="ctr"/>
                      <a:r>
                        <a:rPr lang="ru-RU" sz="1000" u="none" strike="noStrike" dirty="0">
                          <a:solidFill>
                            <a:schemeClr val="accent6">
                              <a:lumMod val="75000"/>
                            </a:schemeClr>
                          </a:solidFill>
                          <a:effectLst/>
                        </a:rPr>
                        <a:t>Наименование регионального  проекта</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rowSpan="2">
                  <a:txBody>
                    <a:bodyPr/>
                    <a:lstStyle/>
                    <a:p>
                      <a:pPr algn="ctr" fontAlgn="ctr"/>
                      <a:r>
                        <a:rPr lang="ru-RU" sz="1000" u="none" strike="noStrike" dirty="0">
                          <a:solidFill>
                            <a:schemeClr val="accent6">
                              <a:lumMod val="75000"/>
                            </a:schemeClr>
                          </a:solidFill>
                          <a:effectLst/>
                        </a:rPr>
                        <a:t>Наименование мероприятия (объекта)</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gridSpan="4">
                  <a:txBody>
                    <a:bodyPr/>
                    <a:lstStyle/>
                    <a:p>
                      <a:pPr algn="ctr" fontAlgn="ctr"/>
                      <a:r>
                        <a:rPr lang="ru-RU" sz="1000" u="none" strike="noStrike" dirty="0">
                          <a:solidFill>
                            <a:schemeClr val="accent6">
                              <a:lumMod val="75000"/>
                            </a:schemeClr>
                          </a:solidFill>
                          <a:effectLst/>
                        </a:rPr>
                        <a:t>ПЛАН</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p>
                      <a:pPr algn="ctr" fontAlgn="ctr"/>
                      <a:r>
                        <a:rPr lang="ru-RU" sz="1000" u="none" strike="noStrike">
                          <a:solidFill>
                            <a:schemeClr val="accent6">
                              <a:lumMod val="75000"/>
                            </a:schemeClr>
                          </a:solidFill>
                          <a:effectLst/>
                        </a:rPr>
                        <a:t>ФАКТ</a:t>
                      </a:r>
                      <a:endParaRPr lang="ru-RU" sz="1000" b="1" i="0" u="none" strike="noStrike">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504056">
                <a:tc vMerge="1">
                  <a:txBody>
                    <a:bodyPr/>
                    <a:lstStyle/>
                    <a:p>
                      <a:endParaRPr lang="ru-RU"/>
                    </a:p>
                  </a:txBody>
                  <a:tcPr/>
                </a:tc>
                <a:tc vMerge="1">
                  <a:txBody>
                    <a:bodyPr/>
                    <a:lstStyle/>
                    <a:p>
                      <a:endParaRPr lang="ru-RU"/>
                    </a:p>
                  </a:txBody>
                  <a:tcPr/>
                </a:tc>
                <a:tc>
                  <a:txBody>
                    <a:bodyPr/>
                    <a:lstStyle/>
                    <a:p>
                      <a:pPr algn="ctr" fontAlgn="ctr"/>
                      <a:r>
                        <a:rPr lang="ru-RU" sz="1000" u="none" strike="noStrike" dirty="0">
                          <a:solidFill>
                            <a:schemeClr val="accent6">
                              <a:lumMod val="75000"/>
                            </a:schemeClr>
                          </a:solidFill>
                          <a:effectLst/>
                        </a:rPr>
                        <a:t>Всего</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ФБ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ОБ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МБ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Всего</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ФБ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ОБ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МБ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extLst>
                  <a:ext uri="{0D108BD9-81ED-4DB2-BD59-A6C34878D82A}">
                    <a16:rowId xmlns:a16="http://schemas.microsoft.com/office/drawing/2014/main" xmlns="" val="10001"/>
                  </a:ext>
                </a:extLst>
              </a:tr>
              <a:tr h="216024">
                <a:tc>
                  <a:txBody>
                    <a:bodyPr/>
                    <a:lstStyle/>
                    <a:p>
                      <a:pPr algn="ctr" fontAlgn="b"/>
                      <a:r>
                        <a:rPr lang="ru-RU" sz="700" u="none" strike="noStrike" dirty="0">
                          <a:solidFill>
                            <a:schemeClr val="accent6">
                              <a:lumMod val="75000"/>
                            </a:schemeClr>
                          </a:solidFill>
                          <a:effectLst/>
                        </a:rPr>
                        <a:t>1</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2</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3</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4</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5</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6</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7</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8</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9</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10</a:t>
                      </a:r>
                      <a:endParaRPr lang="ru-RU" sz="700" b="0" i="0" u="none" strike="noStrike" dirty="0">
                        <a:solidFill>
                          <a:schemeClr val="accent6">
                            <a:lumMod val="75000"/>
                          </a:schemeClr>
                        </a:solidFill>
                        <a:effectLst/>
                        <a:latin typeface="Times New Roman"/>
                      </a:endParaRPr>
                    </a:p>
                  </a:txBody>
                  <a:tcPr marL="5933" marR="5933" marT="5933" marB="0" anchor="ctr"/>
                </a:tc>
                <a:extLst>
                  <a:ext uri="{0D108BD9-81ED-4DB2-BD59-A6C34878D82A}">
                    <a16:rowId xmlns:a16="http://schemas.microsoft.com/office/drawing/2014/main" xmlns="" val="10002"/>
                  </a:ext>
                </a:extLst>
              </a:tr>
              <a:tr h="1150268">
                <a:tc>
                  <a:txBody>
                    <a:bodyPr/>
                    <a:lstStyle/>
                    <a:p>
                      <a:pPr algn="l" fontAlgn="b"/>
                      <a:r>
                        <a:rPr lang="ru-RU" sz="1000" u="none" strike="noStrike" dirty="0">
                          <a:solidFill>
                            <a:schemeClr val="accent6">
                              <a:lumMod val="75000"/>
                            </a:schemeClr>
                          </a:solidFill>
                          <a:effectLst/>
                        </a:rPr>
                        <a:t>Творческие люди</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7620" marR="7620" marT="7620" marB="0" anchor="ctr"/>
                </a:tc>
                <a:tc>
                  <a:txBody>
                    <a:bodyPr/>
                    <a:lstStyle/>
                    <a:p>
                      <a:pPr algn="l" fontAlgn="b"/>
                      <a:r>
                        <a:rPr lang="ru-RU" sz="1000" dirty="0">
                          <a:solidFill>
                            <a:schemeClr val="accent6">
                              <a:lumMod val="75000"/>
                            </a:schemeClr>
                          </a:solidFill>
                        </a:rPr>
                        <a:t>Государственная поддержка лучших работников сельских учреждений культуры и лучших сельских учреждений культуры</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7620" marR="7620" marT="7620" marB="0" anchor="ctr"/>
                </a:tc>
                <a:tc>
                  <a:txBody>
                    <a:bodyPr/>
                    <a:lstStyle/>
                    <a:p>
                      <a:pPr algn="ctr" fontAlgn="b"/>
                      <a:r>
                        <a:rPr lang="ru-RU" sz="1000" u="none" strike="noStrike" dirty="0">
                          <a:solidFill>
                            <a:schemeClr val="accent6">
                              <a:lumMod val="75000"/>
                            </a:schemeClr>
                          </a:solidFill>
                          <a:effectLst/>
                        </a:rPr>
                        <a:t>118,0</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100,0</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b="0" i="0" u="none" strike="noStrike" dirty="0">
                          <a:solidFill>
                            <a:schemeClr val="accent6">
                              <a:lumMod val="75000"/>
                            </a:schemeClr>
                          </a:solidFill>
                          <a:effectLst/>
                          <a:latin typeface="Times New Roman" pitchFamily="18" charset="0"/>
                          <a:cs typeface="Times New Roman" pitchFamily="18" charset="0"/>
                        </a:rPr>
                        <a:t>17,7</a:t>
                      </a:r>
                    </a:p>
                  </a:txBody>
                  <a:tcPr marL="5933" marR="5933" marT="5933" marB="0" anchor="ctr"/>
                </a:tc>
                <a:tc>
                  <a:txBody>
                    <a:bodyPr/>
                    <a:lstStyle/>
                    <a:p>
                      <a:pPr algn="ctr" fontAlgn="b"/>
                      <a:r>
                        <a:rPr lang="ru-RU" sz="1000" b="0" i="0" u="none" strike="noStrike" dirty="0">
                          <a:solidFill>
                            <a:schemeClr val="accent6">
                              <a:lumMod val="75000"/>
                            </a:schemeClr>
                          </a:solidFill>
                          <a:effectLst/>
                          <a:latin typeface="Times New Roman" pitchFamily="18" charset="0"/>
                          <a:cs typeface="Times New Roman" pitchFamily="18" charset="0"/>
                        </a:rPr>
                        <a:t>0,3</a:t>
                      </a:r>
                    </a:p>
                  </a:txBody>
                  <a:tcPr marL="5933" marR="5933" marT="5933" marB="0" anchor="ctr"/>
                </a:tc>
                <a:tc>
                  <a:txBody>
                    <a:bodyPr/>
                    <a:lstStyle/>
                    <a:p>
                      <a:pPr algn="ctr" fontAlgn="b"/>
                      <a:r>
                        <a:rPr lang="ru-RU" sz="1000" u="none" strike="noStrike" dirty="0">
                          <a:solidFill>
                            <a:schemeClr val="accent6">
                              <a:lumMod val="75000"/>
                            </a:schemeClr>
                          </a:solidFill>
                          <a:effectLst/>
                        </a:rPr>
                        <a:t>118,0</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latin typeface="+mn-lt"/>
                        </a:rPr>
                        <a:t>100</a:t>
                      </a:r>
                      <a:r>
                        <a:rPr lang="ru-RU" sz="1000" b="0" i="0" u="none" strike="noStrike" dirty="0">
                          <a:solidFill>
                            <a:schemeClr val="accent6">
                              <a:lumMod val="75000"/>
                            </a:schemeClr>
                          </a:solidFill>
                          <a:effectLst/>
                          <a:latin typeface="+mn-lt"/>
                          <a:cs typeface="Times New Roman" pitchFamily="18" charset="0"/>
                        </a:rPr>
                        <a:t>,0</a:t>
                      </a:r>
                      <a:endParaRPr lang="ru-RU" sz="1000" u="none" strike="noStrike" dirty="0">
                        <a:solidFill>
                          <a:schemeClr val="accent6">
                            <a:lumMod val="75000"/>
                          </a:schemeClr>
                        </a:solidFill>
                        <a:effectLst/>
                        <a:latin typeface="+mn-lt"/>
                      </a:endParaRPr>
                    </a:p>
                  </a:txBody>
                  <a:tcPr marL="5933" marR="5933" marT="5933" marB="0" anchor="ctr"/>
                </a:tc>
                <a:tc>
                  <a:txBody>
                    <a:bodyPr/>
                    <a:lstStyle/>
                    <a:p>
                      <a:pPr algn="ctr" fontAlgn="b"/>
                      <a:r>
                        <a:rPr lang="ru-RU" sz="1000" u="none" strike="noStrike" dirty="0">
                          <a:solidFill>
                            <a:schemeClr val="accent6">
                              <a:lumMod val="75000"/>
                            </a:schemeClr>
                          </a:solidFill>
                          <a:effectLst/>
                        </a:rPr>
                        <a:t>17,7</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0,3</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extLst>
                  <a:ext uri="{0D108BD9-81ED-4DB2-BD59-A6C34878D82A}">
                    <a16:rowId xmlns:a16="http://schemas.microsoft.com/office/drawing/2014/main" xmlns="" val="10003"/>
                  </a:ext>
                </a:extLst>
              </a:tr>
              <a:tr h="3744416">
                <a:tc>
                  <a:txBody>
                    <a:bodyPr/>
                    <a:lstStyle/>
                    <a:p>
                      <a:pPr algn="l" fontAlgn="b"/>
                      <a:r>
                        <a:rPr lang="ru-RU" sz="1000" u="none" strike="noStrike" dirty="0">
                          <a:solidFill>
                            <a:schemeClr val="accent6">
                              <a:lumMod val="75000"/>
                            </a:schemeClr>
                          </a:solidFill>
                          <a:effectLst/>
                        </a:rPr>
                        <a:t>Современная школа</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7620" marR="7620" marT="7620" marB="0" anchor="ctr"/>
                </a:tc>
                <a:tc>
                  <a:txBody>
                    <a:bodyPr/>
                    <a:lstStyle/>
                    <a:p>
                      <a:pPr algn="l" fontAlgn="b"/>
                      <a:r>
                        <a:rPr lang="ru-RU" sz="1000" dirty="0">
                          <a:solidFill>
                            <a:schemeClr val="accent6">
                              <a:lumMod val="75000"/>
                            </a:schemeClr>
                          </a:solidFill>
                        </a:rPr>
                        <a:t>Создание и обеспечение функционирования центров образования естественно - научной технологической направленностей в общеобразовательных организациях, расположенных в сельской местности и малых городах (МБОУ Павловская СОШ № 3, МКОУ </a:t>
                      </a:r>
                      <a:r>
                        <a:rPr lang="ru-RU" sz="1000" dirty="0" err="1">
                          <a:solidFill>
                            <a:schemeClr val="accent6">
                              <a:lumMod val="75000"/>
                            </a:schemeClr>
                          </a:solidFill>
                        </a:rPr>
                        <a:t>Елизаветовская</a:t>
                      </a:r>
                      <a:r>
                        <a:rPr lang="ru-RU" sz="1000" dirty="0">
                          <a:solidFill>
                            <a:schemeClr val="accent6">
                              <a:lumMod val="75000"/>
                            </a:schemeClr>
                          </a:solidFill>
                        </a:rPr>
                        <a:t> СОШ, МКОУ Петровская СОШ, МКОУ </a:t>
                      </a:r>
                      <a:r>
                        <a:rPr lang="ru-RU" sz="1000" dirty="0" err="1">
                          <a:solidFill>
                            <a:schemeClr val="accent6">
                              <a:lumMod val="75000"/>
                            </a:schemeClr>
                          </a:solidFill>
                        </a:rPr>
                        <a:t>Лосевская</a:t>
                      </a:r>
                      <a:r>
                        <a:rPr lang="ru-RU" sz="1000" dirty="0">
                          <a:solidFill>
                            <a:schemeClr val="accent6">
                              <a:lumMod val="75000"/>
                            </a:schemeClr>
                          </a:solidFill>
                        </a:rPr>
                        <a:t> СОШ № 2, МКОУ К-Октябрьская СОШ, МКОУ Покровская СОШ, МКОУ Александровская СОШ )</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7620" marR="7620" marT="7620" marB="0" anchor="ctr"/>
                </a:tc>
                <a:tc>
                  <a:txBody>
                    <a:bodyPr/>
                    <a:lstStyle/>
                    <a:p>
                      <a:pPr algn="ctr" fontAlgn="b"/>
                      <a:r>
                        <a:rPr lang="ru-RU" sz="1000" u="none" strike="noStrike" dirty="0">
                          <a:solidFill>
                            <a:schemeClr val="accent6">
                              <a:lumMod val="75000"/>
                            </a:schemeClr>
                          </a:solidFill>
                          <a:effectLst/>
                        </a:rPr>
                        <a:t>11 241,1</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11 012,3</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224,7</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4,1</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11 241,1</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11 012,3</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224,7</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4,1</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3117806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3208754283"/>
              </p:ext>
            </p:extLst>
          </p:nvPr>
        </p:nvGraphicFramePr>
        <p:xfrm>
          <a:off x="260648" y="539552"/>
          <a:ext cx="6408712" cy="6549938"/>
        </p:xfrm>
        <a:graphic>
          <a:graphicData uri="http://schemas.openxmlformats.org/drawingml/2006/table">
            <a:tbl>
              <a:tblPr>
                <a:tableStyleId>{8A107856-5554-42FB-B03E-39F5DBC370BA}</a:tableStyleId>
              </a:tblPr>
              <a:tblGrid>
                <a:gridCol w="936104">
                  <a:extLst>
                    <a:ext uri="{9D8B030D-6E8A-4147-A177-3AD203B41FA5}">
                      <a16:colId xmlns:a16="http://schemas.microsoft.com/office/drawing/2014/main" xmlns="" val="20000"/>
                    </a:ext>
                  </a:extLst>
                </a:gridCol>
                <a:gridCol w="1656184">
                  <a:extLst>
                    <a:ext uri="{9D8B030D-6E8A-4147-A177-3AD203B41FA5}">
                      <a16:colId xmlns:a16="http://schemas.microsoft.com/office/drawing/2014/main" xmlns="" val="20001"/>
                    </a:ext>
                  </a:extLst>
                </a:gridCol>
                <a:gridCol w="526140">
                  <a:extLst>
                    <a:ext uri="{9D8B030D-6E8A-4147-A177-3AD203B41FA5}">
                      <a16:colId xmlns:a16="http://schemas.microsoft.com/office/drawing/2014/main" xmlns="" val="20002"/>
                    </a:ext>
                  </a:extLst>
                </a:gridCol>
                <a:gridCol w="625988">
                  <a:extLst>
                    <a:ext uri="{9D8B030D-6E8A-4147-A177-3AD203B41FA5}">
                      <a16:colId xmlns:a16="http://schemas.microsoft.com/office/drawing/2014/main" xmlns="" val="20003"/>
                    </a:ext>
                  </a:extLst>
                </a:gridCol>
                <a:gridCol w="432048">
                  <a:extLst>
                    <a:ext uri="{9D8B030D-6E8A-4147-A177-3AD203B41FA5}">
                      <a16:colId xmlns:a16="http://schemas.microsoft.com/office/drawing/2014/main" xmlns="" val="20004"/>
                    </a:ext>
                  </a:extLst>
                </a:gridCol>
                <a:gridCol w="352088">
                  <a:extLst>
                    <a:ext uri="{9D8B030D-6E8A-4147-A177-3AD203B41FA5}">
                      <a16:colId xmlns:a16="http://schemas.microsoft.com/office/drawing/2014/main" xmlns="" val="20005"/>
                    </a:ext>
                  </a:extLst>
                </a:gridCol>
                <a:gridCol w="584016">
                  <a:extLst>
                    <a:ext uri="{9D8B030D-6E8A-4147-A177-3AD203B41FA5}">
                      <a16:colId xmlns:a16="http://schemas.microsoft.com/office/drawing/2014/main" xmlns="" val="20006"/>
                    </a:ext>
                  </a:extLst>
                </a:gridCol>
                <a:gridCol w="504056">
                  <a:extLst>
                    <a:ext uri="{9D8B030D-6E8A-4147-A177-3AD203B41FA5}">
                      <a16:colId xmlns:a16="http://schemas.microsoft.com/office/drawing/2014/main" xmlns="" val="20007"/>
                    </a:ext>
                  </a:extLst>
                </a:gridCol>
                <a:gridCol w="432048">
                  <a:extLst>
                    <a:ext uri="{9D8B030D-6E8A-4147-A177-3AD203B41FA5}">
                      <a16:colId xmlns:a16="http://schemas.microsoft.com/office/drawing/2014/main" xmlns="" val="20008"/>
                    </a:ext>
                  </a:extLst>
                </a:gridCol>
                <a:gridCol w="360040">
                  <a:extLst>
                    <a:ext uri="{9D8B030D-6E8A-4147-A177-3AD203B41FA5}">
                      <a16:colId xmlns:a16="http://schemas.microsoft.com/office/drawing/2014/main" xmlns="" val="20009"/>
                    </a:ext>
                  </a:extLst>
                </a:gridCol>
              </a:tblGrid>
              <a:tr h="288032">
                <a:tc rowSpan="2">
                  <a:txBody>
                    <a:bodyPr/>
                    <a:lstStyle/>
                    <a:p>
                      <a:pPr algn="ctr" fontAlgn="ctr"/>
                      <a:r>
                        <a:rPr lang="ru-RU" sz="1000" u="none" strike="noStrike" dirty="0">
                          <a:solidFill>
                            <a:schemeClr val="accent6">
                              <a:lumMod val="75000"/>
                            </a:schemeClr>
                          </a:solidFill>
                          <a:effectLst/>
                        </a:rPr>
                        <a:t>Наименование регионального  проекта</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rowSpan="2">
                  <a:txBody>
                    <a:bodyPr/>
                    <a:lstStyle/>
                    <a:p>
                      <a:pPr algn="ctr" fontAlgn="ctr"/>
                      <a:r>
                        <a:rPr lang="ru-RU" sz="1000" u="none" strike="noStrike" dirty="0">
                          <a:solidFill>
                            <a:schemeClr val="accent6">
                              <a:lumMod val="75000"/>
                            </a:schemeClr>
                          </a:solidFill>
                          <a:effectLst/>
                        </a:rPr>
                        <a:t>Наименование мероприятия (объекта)</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gridSpan="4">
                  <a:txBody>
                    <a:bodyPr/>
                    <a:lstStyle/>
                    <a:p>
                      <a:pPr algn="ctr" fontAlgn="ctr"/>
                      <a:r>
                        <a:rPr lang="ru-RU" sz="1000" u="none" strike="noStrike" dirty="0">
                          <a:solidFill>
                            <a:schemeClr val="accent6">
                              <a:lumMod val="75000"/>
                            </a:schemeClr>
                          </a:solidFill>
                          <a:effectLst/>
                        </a:rPr>
                        <a:t>ПЛАН</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p>
                      <a:pPr algn="ctr" fontAlgn="ctr"/>
                      <a:r>
                        <a:rPr lang="ru-RU" sz="1000" u="none" strike="noStrike">
                          <a:solidFill>
                            <a:schemeClr val="accent6">
                              <a:lumMod val="75000"/>
                            </a:schemeClr>
                          </a:solidFill>
                          <a:effectLst/>
                        </a:rPr>
                        <a:t>ФАКТ</a:t>
                      </a:r>
                      <a:endParaRPr lang="ru-RU" sz="1000" b="1" i="0" u="none" strike="noStrike">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432048">
                <a:tc vMerge="1">
                  <a:txBody>
                    <a:bodyPr/>
                    <a:lstStyle/>
                    <a:p>
                      <a:endParaRPr lang="ru-RU"/>
                    </a:p>
                  </a:txBody>
                  <a:tcPr/>
                </a:tc>
                <a:tc vMerge="1">
                  <a:txBody>
                    <a:bodyPr/>
                    <a:lstStyle/>
                    <a:p>
                      <a:endParaRPr lang="ru-RU"/>
                    </a:p>
                  </a:txBody>
                  <a:tcPr/>
                </a:tc>
                <a:tc>
                  <a:txBody>
                    <a:bodyPr/>
                    <a:lstStyle/>
                    <a:p>
                      <a:pPr algn="ctr" fontAlgn="ctr"/>
                      <a:r>
                        <a:rPr lang="ru-RU" sz="1000" u="none" strike="noStrike" dirty="0">
                          <a:solidFill>
                            <a:schemeClr val="accent6">
                              <a:lumMod val="75000"/>
                            </a:schemeClr>
                          </a:solidFill>
                          <a:effectLst/>
                        </a:rPr>
                        <a:t>Всего</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ФБ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ОБ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МБ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Всего</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ФБ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ОБ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tc>
                  <a:txBody>
                    <a:bodyPr/>
                    <a:lstStyle/>
                    <a:p>
                      <a:pPr algn="ctr" fontAlgn="ctr"/>
                      <a:r>
                        <a:rPr lang="ru-RU" sz="1000" u="none" strike="noStrike" dirty="0">
                          <a:solidFill>
                            <a:schemeClr val="accent6">
                              <a:lumMod val="75000"/>
                            </a:schemeClr>
                          </a:solidFill>
                          <a:effectLst/>
                        </a:rPr>
                        <a:t>МБ</a:t>
                      </a:r>
                      <a:endParaRPr lang="ru-RU" sz="1000" b="1" i="0" u="none" strike="noStrike" dirty="0">
                        <a:solidFill>
                          <a:schemeClr val="accent6">
                            <a:lumMod val="75000"/>
                          </a:schemeClr>
                        </a:solidFill>
                        <a:effectLst/>
                        <a:latin typeface="Times New Roman"/>
                      </a:endParaRPr>
                    </a:p>
                  </a:txBody>
                  <a:tcPr marL="5933" marR="5933" marT="5933" marB="0" anchor="ctr">
                    <a:solidFill>
                      <a:schemeClr val="accent2">
                        <a:lumMod val="40000"/>
                        <a:lumOff val="60000"/>
                      </a:schemeClr>
                    </a:solidFill>
                  </a:tcPr>
                </a:tc>
                <a:extLst>
                  <a:ext uri="{0D108BD9-81ED-4DB2-BD59-A6C34878D82A}">
                    <a16:rowId xmlns:a16="http://schemas.microsoft.com/office/drawing/2014/main" xmlns="" val="10001"/>
                  </a:ext>
                </a:extLst>
              </a:tr>
              <a:tr h="288032">
                <a:tc>
                  <a:txBody>
                    <a:bodyPr/>
                    <a:lstStyle/>
                    <a:p>
                      <a:pPr algn="ctr" fontAlgn="b"/>
                      <a:r>
                        <a:rPr lang="ru-RU" sz="700" u="none" strike="noStrike" dirty="0">
                          <a:solidFill>
                            <a:schemeClr val="accent6">
                              <a:lumMod val="75000"/>
                            </a:schemeClr>
                          </a:solidFill>
                          <a:effectLst/>
                        </a:rPr>
                        <a:t>1</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2</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3</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4</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5</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6</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7</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8</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9</a:t>
                      </a:r>
                      <a:endParaRPr lang="ru-RU" sz="7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700" u="none" strike="noStrike" dirty="0">
                          <a:solidFill>
                            <a:schemeClr val="accent6">
                              <a:lumMod val="75000"/>
                            </a:schemeClr>
                          </a:solidFill>
                          <a:effectLst/>
                        </a:rPr>
                        <a:t>10</a:t>
                      </a:r>
                      <a:endParaRPr lang="ru-RU" sz="700" b="0" i="0" u="none" strike="noStrike" dirty="0">
                        <a:solidFill>
                          <a:schemeClr val="accent6">
                            <a:lumMod val="75000"/>
                          </a:schemeClr>
                        </a:solidFill>
                        <a:effectLst/>
                        <a:latin typeface="Times New Roman"/>
                      </a:endParaRPr>
                    </a:p>
                  </a:txBody>
                  <a:tcPr marL="5933" marR="5933" marT="5933" marB="0" anchor="ctr"/>
                </a:tc>
                <a:extLst>
                  <a:ext uri="{0D108BD9-81ED-4DB2-BD59-A6C34878D82A}">
                    <a16:rowId xmlns:a16="http://schemas.microsoft.com/office/drawing/2014/main" xmlns="" val="10002"/>
                  </a:ext>
                </a:extLst>
              </a:tr>
              <a:tr h="2088232">
                <a:tc>
                  <a:txBody>
                    <a:bodyPr/>
                    <a:lstStyle/>
                    <a:p>
                      <a:pPr algn="l" fontAlgn="b"/>
                      <a:r>
                        <a:rPr lang="ru-RU" sz="1000" u="none" strike="noStrike" dirty="0">
                          <a:solidFill>
                            <a:schemeClr val="accent6">
                              <a:lumMod val="75000"/>
                            </a:schemeClr>
                          </a:solidFill>
                          <a:effectLst/>
                        </a:rPr>
                        <a:t>Успех каждого ребенка</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7620" marR="7620" marT="7620" marB="0" anchor="ctr"/>
                </a:tc>
                <a:tc>
                  <a:txBody>
                    <a:bodyPr/>
                    <a:lstStyle/>
                    <a:p>
                      <a:pPr algn="l" fontAlgn="b"/>
                      <a:r>
                        <a:rPr lang="ru-RU" sz="1000" dirty="0">
                          <a:solidFill>
                            <a:schemeClr val="accent6">
                              <a:lumMod val="75000"/>
                            </a:schemeClr>
                          </a:solidFill>
                        </a:rPr>
                        <a:t>Создание новых мест в образовательных организациях различных типов для реализации дополнительных общеразвивающих программ всех направленностей для МБОУ Павловская  СОШ с УИОП, Павловская  СОШ №2,  Павловская СОШ №3,  МБОУ </a:t>
                      </a:r>
                      <a:r>
                        <a:rPr lang="ru-RU" sz="1000" dirty="0" err="1">
                          <a:solidFill>
                            <a:schemeClr val="accent6">
                              <a:lumMod val="75000"/>
                            </a:schemeClr>
                          </a:solidFill>
                        </a:rPr>
                        <a:t>Воронцовская</a:t>
                      </a:r>
                      <a:r>
                        <a:rPr lang="ru-RU" sz="1000" dirty="0">
                          <a:solidFill>
                            <a:schemeClr val="accent6">
                              <a:lumMod val="75000"/>
                            </a:schemeClr>
                          </a:solidFill>
                        </a:rPr>
                        <a:t> СОШ </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7620" marR="7620" marT="7620" marB="0" anchor="ctr"/>
                </a:tc>
                <a:tc>
                  <a:txBody>
                    <a:bodyPr/>
                    <a:lstStyle/>
                    <a:p>
                      <a:pPr algn="ctr" fontAlgn="b"/>
                      <a:r>
                        <a:rPr lang="ru-RU" sz="1000" u="none" strike="noStrike" dirty="0">
                          <a:solidFill>
                            <a:schemeClr val="accent6">
                              <a:lumMod val="75000"/>
                            </a:schemeClr>
                          </a:solidFill>
                          <a:effectLst/>
                        </a:rPr>
                        <a:t>3 153,4</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3 089,2</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63,0</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1,2</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u="none" strike="noStrike" dirty="0">
                          <a:solidFill>
                            <a:schemeClr val="accent6">
                              <a:lumMod val="75000"/>
                            </a:schemeClr>
                          </a:solidFill>
                          <a:effectLst/>
                        </a:rPr>
                        <a:t>3 153,4</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tc>
                  <a:txBody>
                    <a:bodyPr/>
                    <a:lstStyle/>
                    <a:p>
                      <a:pPr algn="ctr" fontAlgn="b"/>
                      <a:r>
                        <a:rPr lang="ru-RU" sz="1000" b="0" i="0" u="none" strike="noStrike" dirty="0">
                          <a:solidFill>
                            <a:schemeClr val="accent6">
                              <a:lumMod val="75000"/>
                            </a:schemeClr>
                          </a:solidFill>
                          <a:effectLst/>
                          <a:latin typeface="Times New Roman" pitchFamily="18" charset="0"/>
                          <a:cs typeface="Times New Roman" pitchFamily="18" charset="0"/>
                        </a:rPr>
                        <a:t>3 089,2</a:t>
                      </a:r>
                    </a:p>
                  </a:txBody>
                  <a:tcPr marL="5933" marR="5933" marT="5933" marB="0" anchor="ctr"/>
                </a:tc>
                <a:tc>
                  <a:txBody>
                    <a:bodyPr/>
                    <a:lstStyle/>
                    <a:p>
                      <a:pPr algn="ctr" fontAlgn="b"/>
                      <a:r>
                        <a:rPr lang="ru-RU" sz="1000" b="0" i="0" u="none" strike="noStrike" dirty="0">
                          <a:solidFill>
                            <a:schemeClr val="accent6">
                              <a:lumMod val="75000"/>
                            </a:schemeClr>
                          </a:solidFill>
                          <a:effectLst/>
                          <a:latin typeface="Times New Roman" pitchFamily="18" charset="0"/>
                          <a:cs typeface="Times New Roman" pitchFamily="18" charset="0"/>
                        </a:rPr>
                        <a:t>63,0</a:t>
                      </a:r>
                    </a:p>
                  </a:txBody>
                  <a:tcPr marL="5933" marR="5933" marT="5933" marB="0" anchor="ctr"/>
                </a:tc>
                <a:tc>
                  <a:txBody>
                    <a:bodyPr/>
                    <a:lstStyle/>
                    <a:p>
                      <a:pPr algn="ctr" fontAlgn="b"/>
                      <a:r>
                        <a:rPr lang="ru-RU" sz="1000" u="none" strike="noStrike" dirty="0">
                          <a:solidFill>
                            <a:schemeClr val="accent6">
                              <a:lumMod val="75000"/>
                            </a:schemeClr>
                          </a:solidFill>
                          <a:effectLst/>
                        </a:rPr>
                        <a:t>1,2</a:t>
                      </a:r>
                      <a:endParaRPr lang="ru-RU" sz="1000" b="0" i="0" u="none" strike="noStrike" dirty="0">
                        <a:solidFill>
                          <a:schemeClr val="accent6">
                            <a:lumMod val="75000"/>
                          </a:schemeClr>
                        </a:solidFill>
                        <a:effectLst/>
                        <a:latin typeface="Times New Roman" pitchFamily="18" charset="0"/>
                        <a:cs typeface="Times New Roman" pitchFamily="18" charset="0"/>
                      </a:endParaRPr>
                    </a:p>
                  </a:txBody>
                  <a:tcPr marL="5933" marR="5933" marT="5933" marB="0" anchor="ctr"/>
                </a:tc>
                <a:extLst>
                  <a:ext uri="{0D108BD9-81ED-4DB2-BD59-A6C34878D82A}">
                    <a16:rowId xmlns:a16="http://schemas.microsoft.com/office/drawing/2014/main" xmlns="" val="10003"/>
                  </a:ext>
                </a:extLst>
              </a:tr>
              <a:tr h="2016224">
                <a:tc>
                  <a:txBody>
                    <a:bodyPr/>
                    <a:lstStyle/>
                    <a:p>
                      <a:pPr algn="l" fontAlgn="b"/>
                      <a:r>
                        <a:rPr lang="ru-RU" sz="1000" u="none" strike="noStrike" dirty="0">
                          <a:solidFill>
                            <a:schemeClr val="accent6">
                              <a:lumMod val="75000"/>
                            </a:schemeClr>
                          </a:solidFill>
                          <a:effectLst/>
                        </a:rPr>
                        <a:t>Цифровая образовательная среда</a:t>
                      </a:r>
                      <a:endParaRPr lang="ru-RU" sz="1000" b="0" i="0" u="none" strike="noStrike" dirty="0">
                        <a:solidFill>
                          <a:schemeClr val="accent6">
                            <a:lumMod val="75000"/>
                          </a:schemeClr>
                        </a:solidFill>
                        <a:effectLst/>
                        <a:latin typeface="Times New Roman"/>
                      </a:endParaRPr>
                    </a:p>
                  </a:txBody>
                  <a:tcPr marL="7620" marR="7620" marT="7620" marB="0" anchor="ctr"/>
                </a:tc>
                <a:tc>
                  <a:txBody>
                    <a:bodyPr/>
                    <a:lstStyle/>
                    <a:p>
                      <a:pPr algn="l" fontAlgn="b"/>
                      <a:r>
                        <a:rPr lang="ru-RU" sz="1000" dirty="0">
                          <a:solidFill>
                            <a:schemeClr val="accent6">
                              <a:lumMod val="75000"/>
                            </a:schemeClr>
                          </a:solidFill>
                        </a:rPr>
                        <a:t>Обеспечение общеобразовательных организаций материально-технической базой для внедрения цифровой образовательной среды      (МБОУ Павловская СОШ № 3,  МКОУ </a:t>
                      </a:r>
                      <a:r>
                        <a:rPr lang="ru-RU" sz="1000" dirty="0" err="1">
                          <a:solidFill>
                            <a:schemeClr val="accent6">
                              <a:lumMod val="75000"/>
                            </a:schemeClr>
                          </a:solidFill>
                        </a:rPr>
                        <a:t>Елизаветовская</a:t>
                      </a:r>
                      <a:r>
                        <a:rPr lang="ru-RU" sz="1000" dirty="0">
                          <a:solidFill>
                            <a:schemeClr val="accent6">
                              <a:lumMod val="75000"/>
                            </a:schemeClr>
                          </a:solidFill>
                        </a:rPr>
                        <a:t> СОШ, МКОУ Петровская СОШ, МКОУ </a:t>
                      </a:r>
                      <a:r>
                        <a:rPr lang="ru-RU" sz="1000" dirty="0" err="1">
                          <a:solidFill>
                            <a:schemeClr val="accent6">
                              <a:lumMod val="75000"/>
                            </a:schemeClr>
                          </a:solidFill>
                        </a:rPr>
                        <a:t>Лосевская</a:t>
                      </a:r>
                      <a:r>
                        <a:rPr lang="ru-RU" sz="1000" dirty="0">
                          <a:solidFill>
                            <a:schemeClr val="accent6">
                              <a:lumMod val="75000"/>
                            </a:schemeClr>
                          </a:solidFill>
                        </a:rPr>
                        <a:t> СОШ    № 2) </a:t>
                      </a:r>
                      <a:endParaRPr lang="ru-RU" sz="10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b"/>
                      <a:r>
                        <a:rPr lang="ru-RU" sz="900" u="none" strike="noStrike" dirty="0">
                          <a:solidFill>
                            <a:schemeClr val="accent6">
                              <a:lumMod val="75000"/>
                            </a:schemeClr>
                          </a:solidFill>
                          <a:effectLst/>
                        </a:rPr>
                        <a:t>7 601,0</a:t>
                      </a:r>
                      <a:endParaRPr lang="ru-RU" sz="9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900" b="0" i="0" u="none" strike="noStrike" dirty="0">
                          <a:solidFill>
                            <a:schemeClr val="accent6">
                              <a:lumMod val="75000"/>
                            </a:schemeClr>
                          </a:solidFill>
                          <a:effectLst/>
                          <a:latin typeface="Times New Roman"/>
                        </a:rPr>
                        <a:t>7 446,2</a:t>
                      </a:r>
                    </a:p>
                  </a:txBody>
                  <a:tcPr marL="5933" marR="5933" marT="5933" marB="0" anchor="ctr"/>
                </a:tc>
                <a:tc>
                  <a:txBody>
                    <a:bodyPr/>
                    <a:lstStyle/>
                    <a:p>
                      <a:pPr algn="ctr" fontAlgn="b"/>
                      <a:r>
                        <a:rPr lang="ru-RU" sz="900" b="0" i="0" u="none" strike="noStrike" dirty="0">
                          <a:solidFill>
                            <a:schemeClr val="accent6">
                              <a:lumMod val="75000"/>
                            </a:schemeClr>
                          </a:solidFill>
                          <a:effectLst/>
                          <a:latin typeface="Times New Roman"/>
                        </a:rPr>
                        <a:t>152,0</a:t>
                      </a:r>
                    </a:p>
                  </a:txBody>
                  <a:tcPr marL="5933" marR="5933" marT="5933" marB="0" anchor="ctr"/>
                </a:tc>
                <a:tc>
                  <a:txBody>
                    <a:bodyPr/>
                    <a:lstStyle/>
                    <a:p>
                      <a:pPr algn="ctr" fontAlgn="b"/>
                      <a:r>
                        <a:rPr lang="ru-RU" sz="900" b="0" i="0" u="none" strike="noStrike" dirty="0">
                          <a:solidFill>
                            <a:schemeClr val="accent6">
                              <a:lumMod val="75000"/>
                            </a:schemeClr>
                          </a:solidFill>
                          <a:effectLst/>
                          <a:latin typeface="Times New Roman"/>
                        </a:rPr>
                        <a:t>2,8</a:t>
                      </a:r>
                    </a:p>
                  </a:txBody>
                  <a:tcPr marL="5933" marR="5933" marT="5933" marB="0" anchor="ctr"/>
                </a:tc>
                <a:tc>
                  <a:txBody>
                    <a:bodyPr/>
                    <a:lstStyle/>
                    <a:p>
                      <a:pPr algn="ctr" fontAlgn="b"/>
                      <a:r>
                        <a:rPr lang="ru-RU" sz="900" b="0" i="0" u="none" strike="noStrike" dirty="0">
                          <a:solidFill>
                            <a:schemeClr val="accent6">
                              <a:lumMod val="75000"/>
                            </a:schemeClr>
                          </a:solidFill>
                          <a:effectLst/>
                          <a:latin typeface="Times New Roman"/>
                        </a:rPr>
                        <a:t>7601,0</a:t>
                      </a:r>
                    </a:p>
                  </a:txBody>
                  <a:tcPr marL="5933" marR="5933" marT="5933" marB="0" anchor="ctr"/>
                </a:tc>
                <a:tc>
                  <a:txBody>
                    <a:bodyPr/>
                    <a:lstStyle/>
                    <a:p>
                      <a:pPr algn="ctr" fontAlgn="b"/>
                      <a:r>
                        <a:rPr lang="ru-RU" sz="900" b="0" i="0" u="none" strike="noStrike" dirty="0">
                          <a:solidFill>
                            <a:schemeClr val="accent6">
                              <a:lumMod val="75000"/>
                            </a:schemeClr>
                          </a:solidFill>
                          <a:effectLst/>
                          <a:latin typeface="Times New Roman"/>
                        </a:rPr>
                        <a:t>7 446,2</a:t>
                      </a:r>
                    </a:p>
                  </a:txBody>
                  <a:tcPr marL="5933" marR="5933" marT="5933" marB="0" anchor="ctr"/>
                </a:tc>
                <a:tc>
                  <a:txBody>
                    <a:bodyPr/>
                    <a:lstStyle/>
                    <a:p>
                      <a:pPr algn="ctr" fontAlgn="b"/>
                      <a:r>
                        <a:rPr lang="ru-RU" sz="900" b="0" i="0" u="none" strike="noStrike" dirty="0">
                          <a:solidFill>
                            <a:schemeClr val="accent6">
                              <a:lumMod val="75000"/>
                            </a:schemeClr>
                          </a:solidFill>
                          <a:effectLst/>
                          <a:latin typeface="+mn-lt"/>
                        </a:rPr>
                        <a:t>152,0</a:t>
                      </a:r>
                      <a:endParaRPr lang="ru-RU" sz="900" b="0" i="0" u="none" strike="noStrike" dirty="0">
                        <a:solidFill>
                          <a:schemeClr val="accent6">
                            <a:lumMod val="75000"/>
                          </a:schemeClr>
                        </a:solidFill>
                        <a:effectLst/>
                        <a:latin typeface="Times New Roman"/>
                      </a:endParaRPr>
                    </a:p>
                  </a:txBody>
                  <a:tcPr marL="5933" marR="5933" marT="5933" marB="0" anchor="ctr"/>
                </a:tc>
                <a:tc>
                  <a:txBody>
                    <a:bodyPr/>
                    <a:lstStyle/>
                    <a:p>
                      <a:pPr algn="ctr" fontAlgn="b"/>
                      <a:r>
                        <a:rPr lang="ru-RU" sz="900" b="0" i="0" u="none" strike="noStrike" dirty="0">
                          <a:solidFill>
                            <a:schemeClr val="accent6">
                              <a:lumMod val="75000"/>
                            </a:schemeClr>
                          </a:solidFill>
                          <a:effectLst/>
                          <a:latin typeface="Times New Roman"/>
                        </a:rPr>
                        <a:t>2,8</a:t>
                      </a:r>
                    </a:p>
                  </a:txBody>
                  <a:tcPr marL="5933" marR="5933" marT="5933" marB="0" anchor="ctr"/>
                </a:tc>
                <a:extLst>
                  <a:ext uri="{0D108BD9-81ED-4DB2-BD59-A6C34878D82A}">
                    <a16:rowId xmlns:a16="http://schemas.microsoft.com/office/drawing/2014/main" xmlns="" val="10004"/>
                  </a:ext>
                </a:extLst>
              </a:tr>
              <a:tr h="1080120">
                <a:tc>
                  <a:txBody>
                    <a:bodyPr/>
                    <a:lstStyle/>
                    <a:p>
                      <a:pPr algn="l" fontAlgn="b"/>
                      <a:r>
                        <a:rPr lang="ru-RU" sz="1000" u="none" strike="noStrike" dirty="0">
                          <a:solidFill>
                            <a:schemeClr val="accent6">
                              <a:lumMod val="75000"/>
                            </a:schemeClr>
                          </a:solidFill>
                          <a:effectLst/>
                        </a:rPr>
                        <a:t>Комплексная система обращения с твердыми коммунальными отходами</a:t>
                      </a:r>
                      <a:endParaRPr lang="ru-RU" sz="1000" b="0" i="0" u="none" strike="noStrike" dirty="0">
                        <a:solidFill>
                          <a:schemeClr val="accent6">
                            <a:lumMod val="75000"/>
                          </a:schemeClr>
                        </a:solidFill>
                        <a:effectLst/>
                        <a:latin typeface="Times New Roman"/>
                      </a:endParaRPr>
                    </a:p>
                  </a:txBody>
                  <a:tcPr marL="7620" marR="7620" marT="7620" marB="0" anchor="ctr"/>
                </a:tc>
                <a:tc>
                  <a:txBody>
                    <a:bodyPr/>
                    <a:lstStyle/>
                    <a:p>
                      <a:pPr algn="l" fontAlgn="b"/>
                      <a:r>
                        <a:rPr lang="ru-RU" sz="1000" u="none" strike="noStrike" dirty="0">
                          <a:solidFill>
                            <a:schemeClr val="accent6">
                              <a:lumMod val="75000"/>
                            </a:schemeClr>
                          </a:solidFill>
                          <a:effectLst/>
                        </a:rPr>
                        <a:t>Закупка контейнеров для раздельного накопления твердых коммунальных расходов</a:t>
                      </a:r>
                      <a:endParaRPr lang="ru-RU" sz="10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b"/>
                      <a:r>
                        <a:rPr lang="ru-RU" sz="1000" u="none" strike="noStrike" dirty="0">
                          <a:solidFill>
                            <a:schemeClr val="accent6">
                              <a:lumMod val="75000"/>
                            </a:schemeClr>
                          </a:solidFill>
                          <a:effectLst/>
                          <a:latin typeface="+mn-lt"/>
                        </a:rPr>
                        <a:t>15 367,8</a:t>
                      </a:r>
                      <a:endParaRPr lang="ru-RU" sz="1000" b="0" i="0" u="none" strike="noStrike" dirty="0">
                        <a:solidFill>
                          <a:schemeClr val="accent6">
                            <a:lumMod val="75000"/>
                          </a:schemeClr>
                        </a:solidFill>
                        <a:effectLst/>
                        <a:latin typeface="+mn-lt"/>
                      </a:endParaRPr>
                    </a:p>
                  </a:txBody>
                  <a:tcPr marL="7620" marR="7620" marT="7620" marB="0" anchor="ctr"/>
                </a:tc>
                <a:tc>
                  <a:txBody>
                    <a:bodyPr/>
                    <a:lstStyle/>
                    <a:p>
                      <a:pPr algn="ctr" fontAlgn="b"/>
                      <a:r>
                        <a:rPr lang="ru-RU" sz="1000" b="0" i="0" u="none" strike="noStrike" dirty="0">
                          <a:solidFill>
                            <a:schemeClr val="accent6">
                              <a:lumMod val="75000"/>
                            </a:schemeClr>
                          </a:solidFill>
                          <a:effectLst/>
                          <a:latin typeface="+mn-lt"/>
                        </a:rPr>
                        <a:t>15 058,7</a:t>
                      </a:r>
                    </a:p>
                  </a:txBody>
                  <a:tcPr marL="7620" marR="7620" marT="7620" marB="0" anchor="ctr"/>
                </a:tc>
                <a:tc>
                  <a:txBody>
                    <a:bodyPr/>
                    <a:lstStyle/>
                    <a:p>
                      <a:pPr algn="ctr" fontAlgn="b"/>
                      <a:r>
                        <a:rPr lang="ru-RU" sz="1000" u="none" strike="noStrike" dirty="0">
                          <a:solidFill>
                            <a:schemeClr val="accent6">
                              <a:lumMod val="75000"/>
                            </a:schemeClr>
                          </a:solidFill>
                          <a:effectLst/>
                          <a:latin typeface="+mn-lt"/>
                        </a:rPr>
                        <a:t>307,3</a:t>
                      </a:r>
                      <a:endParaRPr lang="ru-RU" sz="1000" b="0" i="0" u="none" strike="noStrike" dirty="0">
                        <a:solidFill>
                          <a:schemeClr val="accent6">
                            <a:lumMod val="75000"/>
                          </a:schemeClr>
                        </a:solidFill>
                        <a:effectLst/>
                        <a:latin typeface="+mn-lt"/>
                      </a:endParaRPr>
                    </a:p>
                  </a:txBody>
                  <a:tcPr marL="7620" marR="7620" marT="7620" marB="0" anchor="ctr"/>
                </a:tc>
                <a:tc>
                  <a:txBody>
                    <a:bodyPr/>
                    <a:lstStyle/>
                    <a:p>
                      <a:pPr algn="ctr" fontAlgn="b"/>
                      <a:r>
                        <a:rPr lang="ru-RU" sz="1000" u="none" strike="noStrike" dirty="0">
                          <a:solidFill>
                            <a:schemeClr val="accent6">
                              <a:lumMod val="75000"/>
                            </a:schemeClr>
                          </a:solidFill>
                          <a:effectLst/>
                          <a:latin typeface="+mn-lt"/>
                        </a:rPr>
                        <a:t>1,8</a:t>
                      </a:r>
                      <a:endParaRPr lang="ru-RU" sz="1000" b="0" i="0" u="none" strike="noStrike" dirty="0">
                        <a:solidFill>
                          <a:schemeClr val="accent6">
                            <a:lumMod val="75000"/>
                          </a:schemeClr>
                        </a:solidFill>
                        <a:effectLst/>
                        <a:latin typeface="+mn-lt"/>
                      </a:endParaRPr>
                    </a:p>
                  </a:txBody>
                  <a:tcPr marL="7620" marR="7620" marT="7620" marB="0" anchor="ctr"/>
                </a:tc>
                <a:tc>
                  <a:txBody>
                    <a:bodyPr/>
                    <a:lstStyle/>
                    <a:p>
                      <a:pPr algn="ctr" fontAlgn="b"/>
                      <a:r>
                        <a:rPr lang="ru-RU" sz="1000" u="none" strike="noStrike" dirty="0">
                          <a:solidFill>
                            <a:schemeClr val="accent6">
                              <a:lumMod val="75000"/>
                            </a:schemeClr>
                          </a:solidFill>
                          <a:effectLst/>
                          <a:latin typeface="+mn-lt"/>
                        </a:rPr>
                        <a:t>15 367,8</a:t>
                      </a:r>
                      <a:endParaRPr lang="ru-RU" sz="1000" b="0" i="0" u="none" strike="noStrike" dirty="0">
                        <a:solidFill>
                          <a:schemeClr val="accent6">
                            <a:lumMod val="75000"/>
                          </a:schemeClr>
                        </a:solidFill>
                        <a:effectLst/>
                        <a:latin typeface="+mn-lt"/>
                      </a:endParaRPr>
                    </a:p>
                  </a:txBody>
                  <a:tcPr marL="7620" marR="7620" marT="7620" marB="0" anchor="ctr"/>
                </a:tc>
                <a:tc>
                  <a:txBody>
                    <a:bodyPr/>
                    <a:lstStyle/>
                    <a:p>
                      <a:pPr algn="ctr" fontAlgn="b"/>
                      <a:r>
                        <a:rPr lang="ru-RU" sz="1000" b="0" i="0" u="none" strike="noStrike" dirty="0">
                          <a:solidFill>
                            <a:schemeClr val="accent6">
                              <a:lumMod val="75000"/>
                            </a:schemeClr>
                          </a:solidFill>
                          <a:effectLst/>
                          <a:latin typeface="+mn-lt"/>
                        </a:rPr>
                        <a:t>15 058,7</a:t>
                      </a:r>
                    </a:p>
                  </a:txBody>
                  <a:tcPr marL="7620" marR="7620" marT="7620" marB="0" anchor="ctr"/>
                </a:tc>
                <a:tc>
                  <a:txBody>
                    <a:bodyPr/>
                    <a:lstStyle/>
                    <a:p>
                      <a:pPr algn="ctr" fontAlgn="b"/>
                      <a:r>
                        <a:rPr lang="ru-RU" sz="1000" u="none" strike="noStrike" dirty="0">
                          <a:solidFill>
                            <a:schemeClr val="accent6">
                              <a:lumMod val="75000"/>
                            </a:schemeClr>
                          </a:solidFill>
                          <a:effectLst/>
                          <a:latin typeface="+mn-lt"/>
                        </a:rPr>
                        <a:t>307,3</a:t>
                      </a:r>
                      <a:endParaRPr lang="ru-RU" sz="1000" b="0" i="0" u="none" strike="noStrike" dirty="0">
                        <a:solidFill>
                          <a:schemeClr val="accent6">
                            <a:lumMod val="75000"/>
                          </a:schemeClr>
                        </a:solidFill>
                        <a:effectLst/>
                        <a:latin typeface="+mn-lt"/>
                      </a:endParaRPr>
                    </a:p>
                  </a:txBody>
                  <a:tcPr marL="7620" marR="7620" marT="7620" marB="0" anchor="ctr"/>
                </a:tc>
                <a:tc>
                  <a:txBody>
                    <a:bodyPr/>
                    <a:lstStyle/>
                    <a:p>
                      <a:pPr algn="ctr" fontAlgn="b"/>
                      <a:r>
                        <a:rPr lang="ru-RU" sz="1000" u="none" strike="noStrike" dirty="0">
                          <a:solidFill>
                            <a:schemeClr val="accent6">
                              <a:lumMod val="75000"/>
                            </a:schemeClr>
                          </a:solidFill>
                          <a:effectLst/>
                          <a:latin typeface="+mn-lt"/>
                        </a:rPr>
                        <a:t>1,8</a:t>
                      </a:r>
                      <a:endParaRPr lang="ru-RU" sz="1000" b="0" i="0" u="none" strike="noStrike" dirty="0">
                        <a:solidFill>
                          <a:schemeClr val="accent6">
                            <a:lumMod val="75000"/>
                          </a:schemeClr>
                        </a:solidFill>
                        <a:effectLst/>
                        <a:latin typeface="+mn-lt"/>
                      </a:endParaRPr>
                    </a:p>
                  </a:txBody>
                  <a:tcPr marL="7620" marR="7620" marT="7620" marB="0" anchor="ctr"/>
                </a:tc>
                <a:extLst>
                  <a:ext uri="{0D108BD9-81ED-4DB2-BD59-A6C34878D82A}">
                    <a16:rowId xmlns:a16="http://schemas.microsoft.com/office/drawing/2014/main" xmlns="" val="10005"/>
                  </a:ext>
                </a:extLst>
              </a:tr>
              <a:tr h="357250">
                <a:tc>
                  <a:txBody>
                    <a:bodyPr/>
                    <a:lstStyle/>
                    <a:p>
                      <a:pPr algn="l" fontAlgn="b"/>
                      <a:r>
                        <a:rPr lang="ru-RU" sz="1000" b="1" u="none" strike="noStrike" dirty="0">
                          <a:solidFill>
                            <a:schemeClr val="accent6">
                              <a:lumMod val="75000"/>
                            </a:schemeClr>
                          </a:solidFill>
                          <a:effectLst/>
                        </a:rPr>
                        <a:t>ВСЕГО</a:t>
                      </a:r>
                      <a:endParaRPr lang="ru-RU" sz="1000" b="1" i="0" u="none" strike="noStrike" dirty="0">
                        <a:solidFill>
                          <a:schemeClr val="accent6">
                            <a:lumMod val="75000"/>
                          </a:schemeClr>
                        </a:solidFill>
                        <a:effectLst/>
                        <a:latin typeface="Times New Roman"/>
                      </a:endParaRPr>
                    </a:p>
                  </a:txBody>
                  <a:tcPr marL="7620" marR="7620" marT="7620" marB="0" anchor="ctr"/>
                </a:tc>
                <a:tc>
                  <a:txBody>
                    <a:bodyPr/>
                    <a:lstStyle/>
                    <a:p>
                      <a:pPr algn="l" fontAlgn="b"/>
                      <a:endParaRPr lang="ru-RU" sz="1000" b="1" i="0" u="none" strike="noStrike" dirty="0">
                        <a:solidFill>
                          <a:schemeClr val="accent6">
                            <a:lumMod val="75000"/>
                          </a:schemeClr>
                        </a:solidFill>
                        <a:effectLst/>
                        <a:latin typeface="Times New Roman"/>
                      </a:endParaRPr>
                    </a:p>
                  </a:txBody>
                  <a:tcPr marL="7620" marR="7620" marT="7620" marB="0" anchor="ctr"/>
                </a:tc>
                <a:tc>
                  <a:txBody>
                    <a:bodyPr/>
                    <a:lstStyle/>
                    <a:p>
                      <a:pPr algn="ctr" fontAlgn="b"/>
                      <a:r>
                        <a:rPr lang="ru-RU" sz="1000" b="1" u="none" strike="noStrike" dirty="0">
                          <a:solidFill>
                            <a:schemeClr val="accent6">
                              <a:lumMod val="75000"/>
                            </a:schemeClr>
                          </a:solidFill>
                          <a:effectLst/>
                        </a:rPr>
                        <a:t>37 481,3</a:t>
                      </a:r>
                      <a:endParaRPr lang="ru-RU" sz="1000" b="1" i="0" u="none" strike="noStrike" dirty="0">
                        <a:solidFill>
                          <a:schemeClr val="accent6">
                            <a:lumMod val="75000"/>
                          </a:schemeClr>
                        </a:solidFill>
                        <a:effectLst/>
                        <a:latin typeface="Times New Roman"/>
                      </a:endParaRPr>
                    </a:p>
                  </a:txBody>
                  <a:tcPr marL="7620" marR="7620" marT="7620" marB="0" anchor="ctr"/>
                </a:tc>
                <a:tc>
                  <a:txBody>
                    <a:bodyPr/>
                    <a:lstStyle/>
                    <a:p>
                      <a:pPr algn="ctr" fontAlgn="b"/>
                      <a:r>
                        <a:rPr lang="ru-RU" sz="1000" b="1" u="none" strike="noStrike" dirty="0">
                          <a:solidFill>
                            <a:schemeClr val="accent6">
                              <a:lumMod val="75000"/>
                            </a:schemeClr>
                          </a:solidFill>
                          <a:effectLst/>
                        </a:rPr>
                        <a:t>36 706,4</a:t>
                      </a:r>
                      <a:endParaRPr lang="ru-RU" sz="1000" b="1" i="0" u="none" strike="noStrike" dirty="0">
                        <a:solidFill>
                          <a:schemeClr val="accent6">
                            <a:lumMod val="75000"/>
                          </a:schemeClr>
                        </a:solidFill>
                        <a:effectLst/>
                        <a:latin typeface="Times New Roman"/>
                      </a:endParaRPr>
                    </a:p>
                  </a:txBody>
                  <a:tcPr marL="7620" marR="7620" marT="7620" marB="0" anchor="ctr"/>
                </a:tc>
                <a:tc>
                  <a:txBody>
                    <a:bodyPr/>
                    <a:lstStyle/>
                    <a:p>
                      <a:pPr algn="ctr" fontAlgn="b"/>
                      <a:r>
                        <a:rPr lang="ru-RU" sz="1000" b="1" i="0" u="none" strike="noStrike" dirty="0">
                          <a:solidFill>
                            <a:schemeClr val="accent6">
                              <a:lumMod val="75000"/>
                            </a:schemeClr>
                          </a:solidFill>
                          <a:effectLst/>
                          <a:latin typeface="Times New Roman"/>
                        </a:rPr>
                        <a:t>764,7</a:t>
                      </a:r>
                    </a:p>
                  </a:txBody>
                  <a:tcPr marL="7620" marR="7620" marT="7620" marB="0" anchor="ctr"/>
                </a:tc>
                <a:tc>
                  <a:txBody>
                    <a:bodyPr/>
                    <a:lstStyle/>
                    <a:p>
                      <a:pPr algn="ctr" fontAlgn="b"/>
                      <a:r>
                        <a:rPr lang="ru-RU" sz="1000" b="1" i="0" u="none" strike="noStrike" dirty="0">
                          <a:solidFill>
                            <a:schemeClr val="accent6">
                              <a:lumMod val="75000"/>
                            </a:schemeClr>
                          </a:solidFill>
                          <a:effectLst/>
                          <a:latin typeface="Times New Roman"/>
                        </a:rPr>
                        <a:t>10,2</a:t>
                      </a:r>
                    </a:p>
                  </a:txBody>
                  <a:tcPr marL="7620" marR="7620" marT="7620" marB="0" anchor="ctr"/>
                </a:tc>
                <a:tc>
                  <a:txBody>
                    <a:bodyPr/>
                    <a:lstStyle/>
                    <a:p>
                      <a:pPr algn="ctr" fontAlgn="b"/>
                      <a:r>
                        <a:rPr lang="ru-RU" sz="1000" b="1" u="none" strike="noStrike" dirty="0">
                          <a:solidFill>
                            <a:schemeClr val="accent6">
                              <a:lumMod val="75000"/>
                            </a:schemeClr>
                          </a:solidFill>
                          <a:effectLst/>
                        </a:rPr>
                        <a:t>37 481,3</a:t>
                      </a:r>
                      <a:endParaRPr lang="ru-RU" sz="1000" b="1" i="0" u="none" strike="noStrike" dirty="0">
                        <a:solidFill>
                          <a:schemeClr val="accent6">
                            <a:lumMod val="75000"/>
                          </a:schemeClr>
                        </a:solidFill>
                        <a:effectLst/>
                        <a:latin typeface="Times New Roman"/>
                      </a:endParaRPr>
                    </a:p>
                  </a:txBody>
                  <a:tcPr marL="7620" marR="7620" marT="7620" marB="0" anchor="ctr"/>
                </a:tc>
                <a:tc>
                  <a:txBody>
                    <a:bodyPr/>
                    <a:lstStyle/>
                    <a:p>
                      <a:pPr algn="ctr" fontAlgn="b"/>
                      <a:r>
                        <a:rPr lang="ru-RU" sz="1000" b="1" u="none" strike="noStrike" dirty="0">
                          <a:solidFill>
                            <a:schemeClr val="accent6">
                              <a:lumMod val="75000"/>
                            </a:schemeClr>
                          </a:solidFill>
                          <a:effectLst/>
                        </a:rPr>
                        <a:t>36 706,4</a:t>
                      </a:r>
                      <a:endParaRPr lang="ru-RU" sz="1000" b="1" i="0" u="none" strike="noStrike" dirty="0">
                        <a:solidFill>
                          <a:schemeClr val="accent6">
                            <a:lumMod val="75000"/>
                          </a:schemeClr>
                        </a:solidFill>
                        <a:effectLst/>
                        <a:latin typeface="Times New Roman"/>
                      </a:endParaRPr>
                    </a:p>
                  </a:txBody>
                  <a:tcPr marL="7620" marR="7620" marT="7620" marB="0" anchor="ctr"/>
                </a:tc>
                <a:tc>
                  <a:txBody>
                    <a:bodyPr/>
                    <a:lstStyle/>
                    <a:p>
                      <a:pPr algn="ctr" fontAlgn="b"/>
                      <a:r>
                        <a:rPr lang="ru-RU" sz="1000" b="1" i="0" u="none" strike="noStrike" dirty="0">
                          <a:solidFill>
                            <a:schemeClr val="accent6">
                              <a:lumMod val="75000"/>
                            </a:schemeClr>
                          </a:solidFill>
                          <a:effectLst/>
                          <a:latin typeface="Times New Roman"/>
                        </a:rPr>
                        <a:t>764,7</a:t>
                      </a:r>
                    </a:p>
                  </a:txBody>
                  <a:tcPr marL="7620" marR="7620" marT="7620" marB="0" anchor="ctr"/>
                </a:tc>
                <a:tc>
                  <a:txBody>
                    <a:bodyPr/>
                    <a:lstStyle/>
                    <a:p>
                      <a:pPr algn="ctr" fontAlgn="b"/>
                      <a:r>
                        <a:rPr lang="ru-RU" sz="1000" b="1" i="0" u="none" strike="noStrike" dirty="0">
                          <a:solidFill>
                            <a:schemeClr val="accent6">
                              <a:lumMod val="75000"/>
                            </a:schemeClr>
                          </a:solidFill>
                          <a:effectLst/>
                          <a:latin typeface="Times New Roman"/>
                        </a:rPr>
                        <a:t>10,2</a:t>
                      </a:r>
                    </a:p>
                  </a:txBody>
                  <a:tcPr marL="7620" marR="7620" marT="7620" marB="0" anchor="ctr"/>
                </a:tc>
                <a:extLst>
                  <a:ext uri="{0D108BD9-81ED-4DB2-BD59-A6C34878D82A}">
                    <a16:rowId xmlns:a16="http://schemas.microsoft.com/office/drawing/2014/main" xmlns="" val="10006"/>
                  </a:ext>
                </a:extLst>
              </a:tr>
            </a:tbl>
          </a:graphicData>
        </a:graphic>
      </p:graphicFrame>
      <p:pic>
        <p:nvPicPr>
          <p:cNvPr id="9218" name="Picture 2" descr="E:\2022\для бюджета для граждан\Нац проекты 2-20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4744" y="7284728"/>
            <a:ext cx="5112568" cy="16347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1134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934495" y="1699231"/>
            <a:ext cx="5616624" cy="738664"/>
          </a:xfrm>
          <a:prstGeom prst="rect">
            <a:avLst/>
          </a:prstGeom>
        </p:spPr>
        <p:txBody>
          <a:bodyPr wrap="square">
            <a:spAutoFit/>
          </a:bodyPr>
          <a:lstStyle/>
          <a:p>
            <a:pPr indent="361950" algn="just"/>
            <a:r>
              <a:rPr lang="ru-RU" sz="1400" b="1" dirty="0">
                <a:solidFill>
                  <a:schemeClr val="accent6">
                    <a:lumMod val="75000"/>
                  </a:schemeClr>
                </a:solidFill>
              </a:rPr>
              <a:t>Межбюджетные трансферты </a:t>
            </a:r>
            <a:r>
              <a:rPr lang="ru-RU" sz="1400" dirty="0">
                <a:solidFill>
                  <a:schemeClr val="accent6">
                    <a:lumMod val="75000"/>
                  </a:schemeClr>
                </a:solidFill>
              </a:rPr>
              <a:t>– это денежные средства, перечисляемые из одного бюджета бюджетной системы Российской Федерации другому.</a:t>
            </a:r>
          </a:p>
        </p:txBody>
      </p:sp>
      <p:graphicFrame>
        <p:nvGraphicFramePr>
          <p:cNvPr id="7" name="Объект 6"/>
          <p:cNvGraphicFramePr>
            <a:graphicFrameLocks/>
          </p:cNvGraphicFramePr>
          <p:nvPr>
            <p:extLst>
              <p:ext uri="{D42A27DB-BD31-4B8C-83A1-F6EECF244321}">
                <p14:modId xmlns:p14="http://schemas.microsoft.com/office/powerpoint/2010/main" val="3340168448"/>
              </p:ext>
            </p:extLst>
          </p:nvPr>
        </p:nvGraphicFramePr>
        <p:xfrm>
          <a:off x="815631" y="2699792"/>
          <a:ext cx="5637705" cy="3744416"/>
        </p:xfrm>
        <a:graphic>
          <a:graphicData uri="http://schemas.openxmlformats.org/drawingml/2006/table">
            <a:tbl>
              <a:tblPr firstRow="1" bandRow="1">
                <a:tableStyleId>{8A107856-5554-42FB-B03E-39F5DBC370BA}</a:tableStyleId>
              </a:tblPr>
              <a:tblGrid>
                <a:gridCol w="2352435">
                  <a:extLst>
                    <a:ext uri="{9D8B030D-6E8A-4147-A177-3AD203B41FA5}">
                      <a16:colId xmlns:a16="http://schemas.microsoft.com/office/drawing/2014/main" xmlns="" val="20000"/>
                    </a:ext>
                  </a:extLst>
                </a:gridCol>
                <a:gridCol w="3285270">
                  <a:extLst>
                    <a:ext uri="{9D8B030D-6E8A-4147-A177-3AD203B41FA5}">
                      <a16:colId xmlns:a16="http://schemas.microsoft.com/office/drawing/2014/main" xmlns="" val="20001"/>
                    </a:ext>
                  </a:extLst>
                </a:gridCol>
              </a:tblGrid>
              <a:tr h="837150">
                <a:tc>
                  <a:txBody>
                    <a:bodyPr/>
                    <a:lstStyle/>
                    <a:p>
                      <a:pPr algn="ctr"/>
                      <a:r>
                        <a:rPr lang="ru-RU" sz="1600" dirty="0">
                          <a:solidFill>
                            <a:schemeClr val="accent6">
                              <a:lumMod val="75000"/>
                            </a:schemeClr>
                          </a:solidFill>
                        </a:rPr>
                        <a:t>Виды межбюджетных трансфертов </a:t>
                      </a:r>
                    </a:p>
                  </a:txBody>
                  <a:tcPr anchor="ctr">
                    <a:solidFill>
                      <a:schemeClr val="accent2">
                        <a:lumMod val="40000"/>
                        <a:lumOff val="60000"/>
                      </a:schemeClr>
                    </a:solidFill>
                  </a:tcPr>
                </a:tc>
                <a:tc>
                  <a:txBody>
                    <a:bodyPr/>
                    <a:lstStyle/>
                    <a:p>
                      <a:pPr algn="ctr"/>
                      <a:r>
                        <a:rPr lang="ru-RU" sz="1600" dirty="0">
                          <a:solidFill>
                            <a:schemeClr val="accent6">
                              <a:lumMod val="75000"/>
                            </a:schemeClr>
                          </a:solidFill>
                        </a:rPr>
                        <a:t>Определение</a:t>
                      </a:r>
                    </a:p>
                  </a:txBody>
                  <a:tcPr anchor="ctr">
                    <a:solidFill>
                      <a:schemeClr val="accent2">
                        <a:lumMod val="40000"/>
                        <a:lumOff val="60000"/>
                      </a:schemeClr>
                    </a:solidFill>
                  </a:tcPr>
                </a:tc>
                <a:extLst>
                  <a:ext uri="{0D108BD9-81ED-4DB2-BD59-A6C34878D82A}">
                    <a16:rowId xmlns:a16="http://schemas.microsoft.com/office/drawing/2014/main" xmlns="" val="10000"/>
                  </a:ext>
                </a:extLst>
              </a:tr>
              <a:tr h="837150">
                <a:tc>
                  <a:txBody>
                    <a:bodyPr/>
                    <a:lstStyle/>
                    <a:p>
                      <a:r>
                        <a:rPr lang="ru-RU" sz="1600" dirty="0">
                          <a:solidFill>
                            <a:schemeClr val="accent6">
                              <a:lumMod val="75000"/>
                            </a:schemeClr>
                          </a:solidFill>
                        </a:rPr>
                        <a:t>Дотации (от лат. «</a:t>
                      </a:r>
                      <a:r>
                        <a:rPr lang="ru-RU" sz="1600" dirty="0" err="1">
                          <a:solidFill>
                            <a:schemeClr val="accent6">
                              <a:lumMod val="75000"/>
                            </a:schemeClr>
                          </a:solidFill>
                        </a:rPr>
                        <a:t>Dotatio</a:t>
                      </a:r>
                      <a:r>
                        <a:rPr lang="ru-RU" sz="1600" dirty="0">
                          <a:solidFill>
                            <a:schemeClr val="accent6">
                              <a:lumMod val="75000"/>
                            </a:schemeClr>
                          </a:solidFill>
                        </a:rPr>
                        <a:t>» - дар, пожертвование)</a:t>
                      </a:r>
                    </a:p>
                  </a:txBody>
                  <a:tcPr anchor="ctr">
                    <a:solidFill>
                      <a:schemeClr val="accent2">
                        <a:lumMod val="20000"/>
                        <a:lumOff val="80000"/>
                      </a:schemeClr>
                    </a:solidFill>
                  </a:tcPr>
                </a:tc>
                <a:tc>
                  <a:txBody>
                    <a:bodyPr/>
                    <a:lstStyle/>
                    <a:p>
                      <a:r>
                        <a:rPr lang="ru-RU" sz="1600" dirty="0">
                          <a:solidFill>
                            <a:schemeClr val="accent6">
                              <a:lumMod val="75000"/>
                            </a:schemeClr>
                          </a:solidFill>
                        </a:rPr>
                        <a:t>Предоставляются без определения конкретной цели их использования </a:t>
                      </a:r>
                    </a:p>
                  </a:txBody>
                  <a:tcPr anchor="ctr">
                    <a:solidFill>
                      <a:schemeClr val="accent2">
                        <a:lumMod val="20000"/>
                        <a:lumOff val="80000"/>
                      </a:schemeClr>
                    </a:solidFill>
                  </a:tcPr>
                </a:tc>
                <a:extLst>
                  <a:ext uri="{0D108BD9-81ED-4DB2-BD59-A6C34878D82A}">
                    <a16:rowId xmlns:a16="http://schemas.microsoft.com/office/drawing/2014/main" xmlns="" val="10001"/>
                  </a:ext>
                </a:extLst>
              </a:tr>
              <a:tr h="1206020">
                <a:tc>
                  <a:txBody>
                    <a:bodyPr/>
                    <a:lstStyle/>
                    <a:p>
                      <a:r>
                        <a:rPr lang="ru-RU" sz="1600" dirty="0">
                          <a:solidFill>
                            <a:schemeClr val="accent6">
                              <a:lumMod val="75000"/>
                            </a:schemeClr>
                          </a:solidFill>
                        </a:rPr>
                        <a:t>Субвенции (от лат. «</a:t>
                      </a:r>
                      <a:r>
                        <a:rPr lang="ru-RU" sz="1600" dirty="0" err="1">
                          <a:solidFill>
                            <a:schemeClr val="accent6">
                              <a:lumMod val="75000"/>
                            </a:schemeClr>
                          </a:solidFill>
                        </a:rPr>
                        <a:t>Subvenire</a:t>
                      </a:r>
                      <a:r>
                        <a:rPr lang="ru-RU" sz="1600" dirty="0">
                          <a:solidFill>
                            <a:schemeClr val="accent6">
                              <a:lumMod val="75000"/>
                            </a:schemeClr>
                          </a:solidFill>
                        </a:rPr>
                        <a:t>» - приходить на помощь) </a:t>
                      </a:r>
                    </a:p>
                  </a:txBody>
                  <a:tcPr anchor="ctr">
                    <a:solidFill>
                      <a:schemeClr val="accent2">
                        <a:lumMod val="20000"/>
                        <a:lumOff val="80000"/>
                      </a:schemeClr>
                    </a:solidFill>
                  </a:tcPr>
                </a:tc>
                <a:tc>
                  <a:txBody>
                    <a:bodyPr/>
                    <a:lstStyle/>
                    <a:p>
                      <a:r>
                        <a:rPr lang="ru-RU" sz="1600" dirty="0">
                          <a:solidFill>
                            <a:schemeClr val="accent6">
                              <a:lumMod val="75000"/>
                            </a:schemeClr>
                          </a:solidFill>
                        </a:rPr>
                        <a:t>Предоставляются на финансирование «переданных» другим публично-правовым образованиям полномочий</a:t>
                      </a:r>
                    </a:p>
                  </a:txBody>
                  <a:tcPr anchor="ctr">
                    <a:solidFill>
                      <a:schemeClr val="accent2">
                        <a:lumMod val="20000"/>
                        <a:lumOff val="80000"/>
                      </a:schemeClr>
                    </a:solidFill>
                  </a:tcPr>
                </a:tc>
                <a:extLst>
                  <a:ext uri="{0D108BD9-81ED-4DB2-BD59-A6C34878D82A}">
                    <a16:rowId xmlns:a16="http://schemas.microsoft.com/office/drawing/2014/main" xmlns="" val="10002"/>
                  </a:ext>
                </a:extLst>
              </a:tr>
              <a:tr h="864096">
                <a:tc>
                  <a:txBody>
                    <a:bodyPr/>
                    <a:lstStyle/>
                    <a:p>
                      <a:r>
                        <a:rPr lang="ru-RU" sz="1600" dirty="0">
                          <a:solidFill>
                            <a:schemeClr val="accent6">
                              <a:lumMod val="75000"/>
                            </a:schemeClr>
                          </a:solidFill>
                        </a:rPr>
                        <a:t>Субсидии (от лат. «</a:t>
                      </a:r>
                      <a:r>
                        <a:rPr lang="ru-RU" sz="1600" dirty="0" err="1">
                          <a:solidFill>
                            <a:schemeClr val="accent6">
                              <a:lumMod val="75000"/>
                            </a:schemeClr>
                          </a:solidFill>
                        </a:rPr>
                        <a:t>Subsidium</a:t>
                      </a:r>
                      <a:r>
                        <a:rPr lang="ru-RU" sz="1600" dirty="0">
                          <a:solidFill>
                            <a:schemeClr val="accent6">
                              <a:lumMod val="75000"/>
                            </a:schemeClr>
                          </a:solidFill>
                        </a:rPr>
                        <a:t>» - поддержка) </a:t>
                      </a:r>
                    </a:p>
                  </a:txBody>
                  <a:tcPr anchor="ctr">
                    <a:solidFill>
                      <a:schemeClr val="accent2">
                        <a:lumMod val="20000"/>
                        <a:lumOff val="80000"/>
                      </a:schemeClr>
                    </a:solidFill>
                  </a:tcPr>
                </a:tc>
                <a:tc>
                  <a:txBody>
                    <a:bodyPr/>
                    <a:lstStyle/>
                    <a:p>
                      <a:r>
                        <a:rPr lang="ru-RU" sz="1600" dirty="0">
                          <a:solidFill>
                            <a:schemeClr val="accent6">
                              <a:lumMod val="75000"/>
                            </a:schemeClr>
                          </a:solidFill>
                        </a:rPr>
                        <a:t>Предоставляются на условиях долевого </a:t>
                      </a:r>
                      <a:r>
                        <a:rPr lang="ru-RU" sz="1600" dirty="0" err="1">
                          <a:solidFill>
                            <a:schemeClr val="accent6">
                              <a:lumMod val="75000"/>
                            </a:schemeClr>
                          </a:solidFill>
                        </a:rPr>
                        <a:t>софинансирования</a:t>
                      </a:r>
                      <a:r>
                        <a:rPr lang="ru-RU" sz="1600" dirty="0">
                          <a:solidFill>
                            <a:schemeClr val="accent6">
                              <a:lumMod val="75000"/>
                            </a:schemeClr>
                          </a:solidFill>
                        </a:rPr>
                        <a:t> расходов других бюджетов</a:t>
                      </a:r>
                    </a:p>
                  </a:txBody>
                  <a:tcPr anchor="ctr">
                    <a:solidFill>
                      <a:schemeClr val="accent2">
                        <a:lumMod val="20000"/>
                        <a:lumOff val="80000"/>
                      </a:schemeClr>
                    </a:solidFill>
                  </a:tcPr>
                </a:tc>
                <a:extLst>
                  <a:ext uri="{0D108BD9-81ED-4DB2-BD59-A6C34878D82A}">
                    <a16:rowId xmlns:a16="http://schemas.microsoft.com/office/drawing/2014/main" xmlns="" val="10003"/>
                  </a:ext>
                </a:extLst>
              </a:tr>
            </a:tbl>
          </a:graphicData>
        </a:graphic>
      </p:graphicFrame>
      <p:sp>
        <p:nvSpPr>
          <p:cNvPr id="8" name="Прямоугольник 7"/>
          <p:cNvSpPr/>
          <p:nvPr/>
        </p:nvSpPr>
        <p:spPr>
          <a:xfrm>
            <a:off x="836712" y="683568"/>
            <a:ext cx="5616624" cy="1015663"/>
          </a:xfrm>
          <a:prstGeom prst="rect">
            <a:avLst/>
          </a:prstGeom>
        </p:spPr>
        <p:txBody>
          <a:bodyPr wrap="square">
            <a:spAutoFit/>
          </a:bodyPr>
          <a:lstStyle/>
          <a:p>
            <a:pPr marL="45720" indent="0" algn="ctr">
              <a:buNone/>
            </a:pPr>
            <a:r>
              <a:rPr lang="ru-RU" sz="2000" b="1" dirty="0">
                <a:solidFill>
                  <a:schemeClr val="accent6">
                    <a:lumMod val="75000"/>
                  </a:schemeClr>
                </a:solidFill>
                <a:latin typeface="+mj-lt"/>
              </a:rPr>
              <a:t>МЕЖБЮДЖЕТНЫЕ ТРАНСФЕРТЫ – ОСНОВНОЙ ВИД БЕЗВОЗМЕЗДНЫХ ПЕРЕЧИСЛЕНИЙ</a:t>
            </a:r>
          </a:p>
        </p:txBody>
      </p:sp>
      <p:pic>
        <p:nvPicPr>
          <p:cNvPr id="8194" name="Picture 2" descr="E:\2022\для бюджета для граждан\для подготовки бюджета для граждан\scale_12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92896" y="6660232"/>
            <a:ext cx="2088232" cy="227856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26967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934495" y="1699231"/>
            <a:ext cx="5616624" cy="1600438"/>
          </a:xfrm>
          <a:prstGeom prst="rect">
            <a:avLst/>
          </a:prstGeom>
        </p:spPr>
        <p:txBody>
          <a:bodyPr wrap="square">
            <a:spAutoFit/>
          </a:bodyPr>
          <a:lstStyle/>
          <a:p>
            <a:pPr indent="361950" algn="just"/>
            <a:r>
              <a:rPr lang="ru-RU" sz="1400" dirty="0">
                <a:solidFill>
                  <a:schemeClr val="accent6">
                    <a:lumMod val="75000"/>
                  </a:schemeClr>
                </a:solidFill>
                <a:latin typeface="+mj-lt"/>
              </a:rPr>
              <a:t>Оказание финансовой поддержки муниципальным образованиям в целях сглаживания диспропорции в уровне бюджетных возможностей местных бюджетов и реализации ими полномочий по решению вопросов местного значения осуществляется путем предоставления дотаций на выравнивание бюджетной обеспеченности и на поддержку мер по обеспечению сбалансированности бюджетов поселений.       </a:t>
            </a:r>
          </a:p>
        </p:txBody>
      </p:sp>
      <p:sp>
        <p:nvSpPr>
          <p:cNvPr id="8" name="Прямоугольник 7"/>
          <p:cNvSpPr/>
          <p:nvPr/>
        </p:nvSpPr>
        <p:spPr>
          <a:xfrm>
            <a:off x="692694" y="467544"/>
            <a:ext cx="5858423" cy="1015663"/>
          </a:xfrm>
          <a:prstGeom prst="rect">
            <a:avLst/>
          </a:prstGeom>
        </p:spPr>
        <p:txBody>
          <a:bodyPr wrap="square">
            <a:spAutoFit/>
          </a:bodyPr>
          <a:lstStyle/>
          <a:p>
            <a:pPr marL="45720" indent="0" algn="ctr">
              <a:buNone/>
            </a:pPr>
            <a:r>
              <a:rPr lang="ru-RU" sz="2000" b="1" dirty="0">
                <a:solidFill>
                  <a:schemeClr val="accent6">
                    <a:lumMod val="75000"/>
                  </a:schemeClr>
                </a:solidFill>
                <a:latin typeface="+mj-lt"/>
              </a:rPr>
              <a:t>РАСПРЕДЕЛЕНИЕ ФИНАНСОВОЙ ПОМОЩИ НА ОБЩЕЕ ПОКРЫТИЕ РАСХОДОВ ПОСЕЛЕНИЙ В  2021 ГОДУ</a:t>
            </a:r>
          </a:p>
        </p:txBody>
      </p:sp>
      <p:graphicFrame>
        <p:nvGraphicFramePr>
          <p:cNvPr id="9" name="Объект 7"/>
          <p:cNvGraphicFramePr>
            <a:graphicFrameLocks/>
          </p:cNvGraphicFramePr>
          <p:nvPr>
            <p:extLst>
              <p:ext uri="{D42A27DB-BD31-4B8C-83A1-F6EECF244321}">
                <p14:modId xmlns:p14="http://schemas.microsoft.com/office/powerpoint/2010/main" val="1422256567"/>
              </p:ext>
            </p:extLst>
          </p:nvPr>
        </p:nvGraphicFramePr>
        <p:xfrm>
          <a:off x="764705" y="3761332"/>
          <a:ext cx="5688632" cy="4418356"/>
        </p:xfrm>
        <a:graphic>
          <a:graphicData uri="http://schemas.openxmlformats.org/drawingml/2006/table">
            <a:tbl>
              <a:tblPr firstRow="1" bandRow="1">
                <a:tableStyleId>{8A107856-5554-42FB-B03E-39F5DBC370BA}</a:tableStyleId>
              </a:tblPr>
              <a:tblGrid>
                <a:gridCol w="1944215">
                  <a:extLst>
                    <a:ext uri="{9D8B030D-6E8A-4147-A177-3AD203B41FA5}">
                      <a16:colId xmlns:a16="http://schemas.microsoft.com/office/drawing/2014/main" xmlns="" val="20000"/>
                    </a:ext>
                  </a:extLst>
                </a:gridCol>
                <a:gridCol w="1728192">
                  <a:extLst>
                    <a:ext uri="{9D8B030D-6E8A-4147-A177-3AD203B41FA5}">
                      <a16:colId xmlns:a16="http://schemas.microsoft.com/office/drawing/2014/main" xmlns="" val="20001"/>
                    </a:ext>
                  </a:extLst>
                </a:gridCol>
                <a:gridCol w="2016225">
                  <a:extLst>
                    <a:ext uri="{9D8B030D-6E8A-4147-A177-3AD203B41FA5}">
                      <a16:colId xmlns:a16="http://schemas.microsoft.com/office/drawing/2014/main" xmlns="" val="20002"/>
                    </a:ext>
                  </a:extLst>
                </a:gridCol>
              </a:tblGrid>
              <a:tr h="882676">
                <a:tc>
                  <a:txBody>
                    <a:bodyPr/>
                    <a:lstStyle/>
                    <a:p>
                      <a:pPr algn="ctr" fontAlgn="ctr"/>
                      <a:r>
                        <a:rPr lang="ru-RU" sz="1400" u="none" strike="noStrike" dirty="0">
                          <a:solidFill>
                            <a:schemeClr val="accent6">
                              <a:lumMod val="75000"/>
                            </a:schemeClr>
                          </a:solidFill>
                          <a:effectLst/>
                        </a:rPr>
                        <a:t>Наименование поселения</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40000"/>
                        <a:lumOff val="60000"/>
                      </a:schemeClr>
                    </a:solidFill>
                  </a:tcPr>
                </a:tc>
                <a:tc>
                  <a:txBody>
                    <a:bodyPr/>
                    <a:lstStyle/>
                    <a:p>
                      <a:pPr algn="ctr" fontAlgn="t"/>
                      <a:r>
                        <a:rPr lang="ru-RU" sz="1400" u="none" strike="noStrike" dirty="0">
                          <a:solidFill>
                            <a:schemeClr val="accent6">
                              <a:lumMod val="75000"/>
                            </a:schemeClr>
                          </a:solidFill>
                          <a:effectLst/>
                        </a:rPr>
                        <a:t>На выравнивание бюджетной  обеспеченности </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40000"/>
                        <a:lumOff val="60000"/>
                      </a:schemeClr>
                    </a:solidFill>
                  </a:tcPr>
                </a:tc>
                <a:tc>
                  <a:txBody>
                    <a:bodyPr/>
                    <a:lstStyle/>
                    <a:p>
                      <a:pPr algn="ctr" fontAlgn="b"/>
                      <a:r>
                        <a:rPr lang="ru-RU" sz="1400" u="none" strike="noStrike" dirty="0">
                          <a:solidFill>
                            <a:schemeClr val="accent6">
                              <a:lumMod val="75000"/>
                            </a:schemeClr>
                          </a:solidFill>
                          <a:effectLst/>
                        </a:rPr>
                        <a:t>На поддержку мер по обеспечению</a:t>
                      </a:r>
                      <a:r>
                        <a:rPr lang="ru-RU" sz="1400" u="none" strike="noStrike" baseline="0" dirty="0">
                          <a:solidFill>
                            <a:schemeClr val="accent6">
                              <a:lumMod val="75000"/>
                            </a:schemeClr>
                          </a:solidFill>
                          <a:effectLst/>
                        </a:rPr>
                        <a:t> </a:t>
                      </a:r>
                      <a:r>
                        <a:rPr lang="ru-RU" sz="1400" u="none" strike="noStrike" dirty="0">
                          <a:solidFill>
                            <a:schemeClr val="accent6">
                              <a:lumMod val="75000"/>
                            </a:schemeClr>
                          </a:solidFill>
                          <a:effectLst/>
                        </a:rPr>
                        <a:t>сбалансированности</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40000"/>
                        <a:lumOff val="60000"/>
                      </a:schemeClr>
                    </a:solidFill>
                  </a:tcPr>
                </a:tc>
                <a:extLst>
                  <a:ext uri="{0D108BD9-81ED-4DB2-BD59-A6C34878D82A}">
                    <a16:rowId xmlns:a16="http://schemas.microsoft.com/office/drawing/2014/main" xmlns="" val="10000"/>
                  </a:ext>
                </a:extLst>
              </a:tr>
              <a:tr h="216000">
                <a:tc>
                  <a:txBody>
                    <a:bodyPr/>
                    <a:lstStyle/>
                    <a:p>
                      <a:pPr algn="l" fontAlgn="b"/>
                      <a:r>
                        <a:rPr lang="ru-RU" sz="1400" u="none" strike="noStrike" dirty="0">
                          <a:solidFill>
                            <a:schemeClr val="accent6">
                              <a:lumMod val="75000"/>
                            </a:schemeClr>
                          </a:solidFill>
                          <a:effectLst/>
                        </a:rPr>
                        <a:t>Александровское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276,6</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4468,4</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01"/>
                  </a:ext>
                </a:extLst>
              </a:tr>
              <a:tr h="216000">
                <a:tc>
                  <a:txBody>
                    <a:bodyPr/>
                    <a:lstStyle/>
                    <a:p>
                      <a:pPr algn="l" fontAlgn="b"/>
                      <a:r>
                        <a:rPr lang="ru-RU" sz="1400" u="none" strike="noStrike" dirty="0">
                          <a:solidFill>
                            <a:schemeClr val="accent6">
                              <a:lumMod val="75000"/>
                            </a:schemeClr>
                          </a:solidFill>
                          <a:effectLst/>
                        </a:rPr>
                        <a:t>Александро-Донское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1 227,1</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6958,2</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02"/>
                  </a:ext>
                </a:extLst>
              </a:tr>
              <a:tr h="216000">
                <a:tc>
                  <a:txBody>
                    <a:bodyPr/>
                    <a:lstStyle/>
                    <a:p>
                      <a:pPr algn="l" fontAlgn="b"/>
                      <a:r>
                        <a:rPr lang="ru-RU" sz="1400" u="none" strike="noStrike" dirty="0" err="1">
                          <a:solidFill>
                            <a:schemeClr val="accent6">
                              <a:lumMod val="75000"/>
                            </a:schemeClr>
                          </a:solidFill>
                          <a:effectLst/>
                        </a:rPr>
                        <a:t>Воронцовское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3 388,9</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5995,3</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03"/>
                  </a:ext>
                </a:extLst>
              </a:tr>
              <a:tr h="216000">
                <a:tc>
                  <a:txBody>
                    <a:bodyPr/>
                    <a:lstStyle/>
                    <a:p>
                      <a:pPr algn="l" fontAlgn="b"/>
                      <a:r>
                        <a:rPr lang="ru-RU" sz="1400" u="none" strike="noStrike" dirty="0" err="1">
                          <a:solidFill>
                            <a:schemeClr val="accent6">
                              <a:lumMod val="75000"/>
                            </a:schemeClr>
                          </a:solidFill>
                          <a:effectLst/>
                        </a:rPr>
                        <a:t>Гаврильское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1 323,2</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3121,4</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04"/>
                  </a:ext>
                </a:extLst>
              </a:tr>
              <a:tr h="216000">
                <a:tc>
                  <a:txBody>
                    <a:bodyPr/>
                    <a:lstStyle/>
                    <a:p>
                      <a:pPr algn="l" fontAlgn="b"/>
                      <a:r>
                        <a:rPr lang="ru-RU" sz="1400" u="none" strike="noStrike" dirty="0" err="1">
                          <a:solidFill>
                            <a:schemeClr val="accent6">
                              <a:lumMod val="75000"/>
                            </a:schemeClr>
                          </a:solidFill>
                          <a:effectLst/>
                        </a:rPr>
                        <a:t>Елизаветовское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462, 2</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0</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05"/>
                  </a:ext>
                </a:extLst>
              </a:tr>
              <a:tr h="216000">
                <a:tc>
                  <a:txBody>
                    <a:bodyPr/>
                    <a:lstStyle/>
                    <a:p>
                      <a:pPr algn="l" fontAlgn="b"/>
                      <a:r>
                        <a:rPr lang="ru-RU" sz="1400" u="none" strike="noStrike" dirty="0" err="1">
                          <a:solidFill>
                            <a:schemeClr val="accent6">
                              <a:lumMod val="75000"/>
                            </a:schemeClr>
                          </a:solidFill>
                          <a:effectLst/>
                        </a:rPr>
                        <a:t>Ерышевское</a:t>
                      </a:r>
                      <a:r>
                        <a:rPr lang="ru-RU" sz="1400" u="none" strike="noStrike" dirty="0">
                          <a:solidFill>
                            <a:schemeClr val="accent6">
                              <a:lumMod val="75000"/>
                            </a:schemeClr>
                          </a:solidFill>
                          <a:effectLst/>
                        </a:rPr>
                        <a:t> </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682,3</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3526,4</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06"/>
                  </a:ext>
                </a:extLst>
              </a:tr>
              <a:tr h="216000">
                <a:tc>
                  <a:txBody>
                    <a:bodyPr/>
                    <a:lstStyle/>
                    <a:p>
                      <a:pPr algn="l" fontAlgn="b"/>
                      <a:r>
                        <a:rPr lang="ru-RU" sz="1400" u="none" strike="noStrike" dirty="0" err="1">
                          <a:solidFill>
                            <a:schemeClr val="accent6">
                              <a:lumMod val="75000"/>
                            </a:schemeClr>
                          </a:solidFill>
                          <a:effectLst/>
                        </a:rPr>
                        <a:t>Казинское</a:t>
                      </a:r>
                      <a:r>
                        <a:rPr lang="ru-RU" sz="1400" u="none" strike="noStrike" dirty="0">
                          <a:solidFill>
                            <a:schemeClr val="accent6">
                              <a:lumMod val="75000"/>
                            </a:schemeClr>
                          </a:solidFill>
                          <a:effectLst/>
                        </a:rPr>
                        <a:t> </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961,2</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6582,5</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07"/>
                  </a:ext>
                </a:extLst>
              </a:tr>
              <a:tr h="216000">
                <a:tc>
                  <a:txBody>
                    <a:bodyPr/>
                    <a:lstStyle/>
                    <a:p>
                      <a:pPr algn="l" fontAlgn="b"/>
                      <a:r>
                        <a:rPr lang="ru-RU" sz="1400" u="none" strike="noStrike" dirty="0">
                          <a:solidFill>
                            <a:schemeClr val="accent6">
                              <a:lumMod val="75000"/>
                            </a:schemeClr>
                          </a:solidFill>
                          <a:effectLst/>
                        </a:rPr>
                        <a:t>Красное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1 011,4</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7138,3</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08"/>
                  </a:ext>
                </a:extLst>
              </a:tr>
              <a:tr h="216000">
                <a:tc>
                  <a:txBody>
                    <a:bodyPr/>
                    <a:lstStyle/>
                    <a:p>
                      <a:pPr algn="l" fontAlgn="b"/>
                      <a:r>
                        <a:rPr lang="ru-RU" sz="1400" u="none" strike="noStrike" dirty="0" err="1">
                          <a:solidFill>
                            <a:schemeClr val="accent6">
                              <a:lumMod val="75000"/>
                            </a:schemeClr>
                          </a:solidFill>
                          <a:effectLst/>
                        </a:rPr>
                        <a:t>Ливенское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328,4</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4214,5</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09"/>
                  </a:ext>
                </a:extLst>
              </a:tr>
              <a:tr h="216000">
                <a:tc>
                  <a:txBody>
                    <a:bodyPr/>
                    <a:lstStyle/>
                    <a:p>
                      <a:pPr algn="l" fontAlgn="b"/>
                      <a:r>
                        <a:rPr lang="ru-RU" sz="1400" u="none" strike="noStrike" dirty="0" err="1">
                          <a:solidFill>
                            <a:schemeClr val="accent6">
                              <a:lumMod val="75000"/>
                            </a:schemeClr>
                          </a:solidFill>
                          <a:effectLst/>
                        </a:rPr>
                        <a:t>Лосевское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1 820,3</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3299,2</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10"/>
                  </a:ext>
                </a:extLst>
              </a:tr>
              <a:tr h="216000">
                <a:tc>
                  <a:txBody>
                    <a:bodyPr/>
                    <a:lstStyle/>
                    <a:p>
                      <a:pPr algn="l" fontAlgn="b"/>
                      <a:r>
                        <a:rPr lang="ru-RU" sz="1400" u="none" strike="noStrike" dirty="0" err="1">
                          <a:solidFill>
                            <a:schemeClr val="accent6">
                              <a:lumMod val="75000"/>
                            </a:schemeClr>
                          </a:solidFill>
                          <a:effectLst/>
                        </a:rPr>
                        <a:t>Песковское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1 953,4</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2566,7</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11"/>
                  </a:ext>
                </a:extLst>
              </a:tr>
              <a:tr h="216000">
                <a:tc>
                  <a:txBody>
                    <a:bodyPr/>
                    <a:lstStyle/>
                    <a:p>
                      <a:pPr algn="l" fontAlgn="b"/>
                      <a:r>
                        <a:rPr lang="ru-RU" sz="1400" u="none" strike="noStrike" dirty="0">
                          <a:solidFill>
                            <a:schemeClr val="accent6">
                              <a:lumMod val="75000"/>
                            </a:schemeClr>
                          </a:solidFill>
                          <a:effectLst/>
                        </a:rPr>
                        <a:t>Петровское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576,5</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5583,3</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12"/>
                  </a:ext>
                </a:extLst>
              </a:tr>
              <a:tr h="216000">
                <a:tc>
                  <a:txBody>
                    <a:bodyPr/>
                    <a:lstStyle/>
                    <a:p>
                      <a:pPr algn="l" fontAlgn="b"/>
                      <a:r>
                        <a:rPr lang="ru-RU" sz="1400" u="none" strike="noStrike" dirty="0">
                          <a:solidFill>
                            <a:schemeClr val="accent6">
                              <a:lumMod val="75000"/>
                            </a:schemeClr>
                          </a:solidFill>
                          <a:effectLst/>
                        </a:rPr>
                        <a:t>Покровское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1 617,4</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4372,6</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13"/>
                  </a:ext>
                </a:extLst>
              </a:tr>
              <a:tr h="216000">
                <a:tc>
                  <a:txBody>
                    <a:bodyPr/>
                    <a:lstStyle/>
                    <a:p>
                      <a:pPr algn="l" fontAlgn="b"/>
                      <a:r>
                        <a:rPr lang="ru-RU" sz="1400" u="none" strike="noStrike" dirty="0">
                          <a:solidFill>
                            <a:schemeClr val="accent6">
                              <a:lumMod val="75000"/>
                            </a:schemeClr>
                          </a:solidFill>
                          <a:effectLst/>
                        </a:rPr>
                        <a:t>Русско - </a:t>
                      </a:r>
                      <a:r>
                        <a:rPr lang="ru-RU" sz="1400" u="none" strike="noStrike" dirty="0" err="1">
                          <a:solidFill>
                            <a:schemeClr val="accent6">
                              <a:lumMod val="75000"/>
                            </a:schemeClr>
                          </a:solidFill>
                          <a:effectLst/>
                        </a:rPr>
                        <a:t>Буйловское</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564,9</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3926,9</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14"/>
                  </a:ext>
                </a:extLst>
              </a:tr>
              <a:tr h="0">
                <a:tc>
                  <a:txBody>
                    <a:bodyPr/>
                    <a:lstStyle/>
                    <a:p>
                      <a:pPr algn="l" fontAlgn="b"/>
                      <a:r>
                        <a:rPr lang="ru-RU" sz="1400" u="none" strike="noStrike" dirty="0">
                          <a:solidFill>
                            <a:schemeClr val="accent6">
                              <a:lumMod val="75000"/>
                            </a:schemeClr>
                          </a:solidFill>
                          <a:effectLst/>
                        </a:rPr>
                        <a:t>город Павловск</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2 828,2</a:t>
                      </a:r>
                    </a:p>
                  </a:txBody>
                  <a:tcPr marL="7620" marR="7620" marT="7620" marB="0" anchor="ctr">
                    <a:solidFill>
                      <a:schemeClr val="accent2">
                        <a:lumMod val="20000"/>
                        <a:lumOff val="80000"/>
                      </a:schemeClr>
                    </a:solidFill>
                  </a:tcPr>
                </a:tc>
                <a:tc>
                  <a:txBody>
                    <a:bodyPr/>
                    <a:lstStyle/>
                    <a:p>
                      <a:pPr algn="ctr" fontAlgn="b"/>
                      <a:r>
                        <a:rPr lang="ru-RU" sz="1400" u="none" strike="noStrike" dirty="0">
                          <a:solidFill>
                            <a:schemeClr val="accent6">
                              <a:lumMod val="75000"/>
                            </a:schemeClr>
                          </a:solidFill>
                          <a:effectLst/>
                        </a:rPr>
                        <a:t>0</a:t>
                      </a:r>
                      <a:endParaRPr lang="ru-RU" sz="1400" b="0"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15"/>
                  </a:ext>
                </a:extLst>
              </a:tr>
              <a:tr h="216000">
                <a:tc>
                  <a:txBody>
                    <a:bodyPr/>
                    <a:lstStyle/>
                    <a:p>
                      <a:pPr algn="l" fontAlgn="b"/>
                      <a:r>
                        <a:rPr lang="ru-RU" sz="1400" b="1" u="none" strike="noStrike" dirty="0">
                          <a:solidFill>
                            <a:schemeClr val="accent6">
                              <a:lumMod val="75000"/>
                            </a:schemeClr>
                          </a:solidFill>
                          <a:effectLst/>
                        </a:rPr>
                        <a:t>ВСЕГО</a:t>
                      </a:r>
                      <a:endParaRPr lang="ru-RU" sz="1400" b="1"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b="1" kern="1200" dirty="0">
                          <a:solidFill>
                            <a:schemeClr val="accent6">
                              <a:lumMod val="75000"/>
                            </a:schemeClr>
                          </a:solidFill>
                          <a:effectLst/>
                          <a:latin typeface="+mn-lt"/>
                          <a:ea typeface="+mn-ea"/>
                          <a:cs typeface="+mn-cs"/>
                        </a:rPr>
                        <a:t>19 022,0 </a:t>
                      </a:r>
                      <a:endParaRPr lang="ru-RU" sz="1400" b="1"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tc>
                  <a:txBody>
                    <a:bodyPr/>
                    <a:lstStyle/>
                    <a:p>
                      <a:pPr algn="ctr" fontAlgn="b"/>
                      <a:r>
                        <a:rPr lang="ru-RU" sz="1400" b="1" kern="1200" dirty="0">
                          <a:solidFill>
                            <a:schemeClr val="accent6">
                              <a:lumMod val="75000"/>
                            </a:schemeClr>
                          </a:solidFill>
                          <a:effectLst/>
                          <a:latin typeface="+mn-lt"/>
                          <a:ea typeface="+mn-ea"/>
                          <a:cs typeface="+mn-cs"/>
                        </a:rPr>
                        <a:t>61 753,7 </a:t>
                      </a:r>
                      <a:endParaRPr lang="ru-RU" sz="1400" b="1" i="0" u="none" strike="noStrike" dirty="0">
                        <a:solidFill>
                          <a:schemeClr val="accent6">
                            <a:lumMod val="75000"/>
                          </a:schemeClr>
                        </a:solidFill>
                        <a:effectLst/>
                        <a:latin typeface="Times New Roman"/>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xmlns="" val="10016"/>
                  </a:ext>
                </a:extLst>
              </a:tr>
            </a:tbl>
          </a:graphicData>
        </a:graphic>
      </p:graphicFrame>
      <p:sp>
        <p:nvSpPr>
          <p:cNvPr id="6" name="Прямоугольник 5"/>
          <p:cNvSpPr/>
          <p:nvPr/>
        </p:nvSpPr>
        <p:spPr>
          <a:xfrm>
            <a:off x="5157192" y="3438169"/>
            <a:ext cx="1279517" cy="276999"/>
          </a:xfrm>
          <a:prstGeom prst="rect">
            <a:avLst/>
          </a:prstGeom>
        </p:spPr>
        <p:txBody>
          <a:bodyPr wrap="none">
            <a:spAutoFit/>
          </a:bodyPr>
          <a:lstStyle/>
          <a:p>
            <a:pPr indent="361950" algn="just"/>
            <a:r>
              <a:rPr lang="ru-RU" sz="1200" dirty="0">
                <a:solidFill>
                  <a:schemeClr val="bg1"/>
                </a:solidFill>
              </a:rPr>
              <a:t>тыс. руб.</a:t>
            </a:r>
          </a:p>
        </p:txBody>
      </p:sp>
    </p:spTree>
    <p:extLst>
      <p:ext uri="{BB962C8B-B14F-4D97-AF65-F5344CB8AC3E}">
        <p14:creationId xmlns:p14="http://schemas.microsoft.com/office/powerpoint/2010/main" val="34659619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53917" y="539552"/>
            <a:ext cx="5688632" cy="400110"/>
          </a:xfrm>
          <a:prstGeom prst="rect">
            <a:avLst/>
          </a:prstGeom>
        </p:spPr>
        <p:txBody>
          <a:bodyPr wrap="square">
            <a:spAutoFit/>
          </a:bodyPr>
          <a:lstStyle/>
          <a:p>
            <a:pPr algn="ctr"/>
            <a:r>
              <a:rPr lang="ru-RU" sz="2000" b="1" dirty="0">
                <a:solidFill>
                  <a:schemeClr val="accent6">
                    <a:lumMod val="75000"/>
                  </a:schemeClr>
                </a:solidFill>
                <a:latin typeface="+mj-lt"/>
              </a:rPr>
              <a:t>СТРУКТУРА МУНИЦИПАЛЬНОГО ДОЛГА</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298" y="2347114"/>
            <a:ext cx="2024499" cy="699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8255" y="2331562"/>
            <a:ext cx="2079957" cy="714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8212" y="2339337"/>
            <a:ext cx="1927244" cy="699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469" y="3583352"/>
            <a:ext cx="1743787" cy="1131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6703" y="3492108"/>
            <a:ext cx="1731963"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14477" y="4644008"/>
            <a:ext cx="1731963"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14477" y="5829147"/>
            <a:ext cx="1749737" cy="920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1"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69768" y="3485182"/>
            <a:ext cx="2088232" cy="711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2"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04848" y="4574157"/>
            <a:ext cx="2088232" cy="101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3"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04848" y="5829146"/>
            <a:ext cx="2397060" cy="920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4"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1179" y="6876254"/>
            <a:ext cx="2574275" cy="21047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4616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4294967295"/>
          </p:nvPr>
        </p:nvSpPr>
        <p:spPr>
          <a:xfrm>
            <a:off x="604689" y="6179481"/>
            <a:ext cx="6048671" cy="2376264"/>
          </a:xfrm>
        </p:spPr>
        <p:txBody>
          <a:bodyPr>
            <a:noAutofit/>
          </a:bodyPr>
          <a:lstStyle/>
          <a:p>
            <a:pPr marL="0" indent="0" algn="just">
              <a:buNone/>
            </a:pPr>
            <a:r>
              <a:rPr lang="ru-RU" sz="1300" i="0" dirty="0">
                <a:solidFill>
                  <a:schemeClr val="accent6">
                    <a:lumMod val="75000"/>
                  </a:schemeClr>
                </a:solidFill>
                <a:cs typeface="Arial" pitchFamily="34" charset="0"/>
              </a:rPr>
              <a:t>    </a:t>
            </a:r>
            <a:r>
              <a:rPr lang="ru-RU" sz="1400" i="0" dirty="0">
                <a:solidFill>
                  <a:schemeClr val="accent6">
                    <a:lumMod val="75000"/>
                  </a:schemeClr>
                </a:solidFill>
                <a:cs typeface="Arial" pitchFamily="34" charset="0"/>
              </a:rPr>
              <a:t>Территория района составляет 1,9 тыс. кв. км. Численность постоянного населения составляет 53,0 тыс. человек,</a:t>
            </a:r>
            <a:r>
              <a:rPr lang="ru-RU" sz="1400" i="0" dirty="0">
                <a:cs typeface="Arial" pitchFamily="34" charset="0"/>
              </a:rPr>
              <a:t> </a:t>
            </a:r>
            <a:r>
              <a:rPr lang="ru-RU" sz="1400" i="0" dirty="0">
                <a:solidFill>
                  <a:schemeClr val="accent6">
                    <a:lumMod val="75000"/>
                  </a:schemeClr>
                </a:solidFill>
                <a:cs typeface="Arial" pitchFamily="34" charset="0"/>
              </a:rPr>
              <a:t>это 2,3 % населения области, из которых 38,7 тыс. человек – сельские жители.</a:t>
            </a:r>
          </a:p>
          <a:p>
            <a:pPr marL="0" indent="0" algn="just">
              <a:buNone/>
            </a:pPr>
            <a:r>
              <a:rPr lang="ru-RU" sz="1400" i="0" dirty="0">
                <a:solidFill>
                  <a:schemeClr val="accent6">
                    <a:lumMod val="75000"/>
                  </a:schemeClr>
                </a:solidFill>
                <a:cs typeface="Arial" pitchFamily="34" charset="0"/>
              </a:rPr>
              <a:t>     В состав Павловского муниципального района Воронежской области входят 1 городское и 14 сельских поселений. На территории района находится 54 населенных пункта: 1 город, 28 сел, 10 поселков, 14 хуторов, 1 деревня.</a:t>
            </a:r>
          </a:p>
          <a:p>
            <a:pPr marL="0" indent="0" algn="just">
              <a:buNone/>
            </a:pPr>
            <a:r>
              <a:rPr lang="ru-RU" sz="1400" i="0" dirty="0">
                <a:solidFill>
                  <a:schemeClr val="accent6">
                    <a:lumMod val="75000"/>
                  </a:schemeClr>
                </a:solidFill>
                <a:cs typeface="Arial" pitchFamily="34" charset="0"/>
              </a:rPr>
              <a:t>     Административный центр района – город Павловск, основанный в 1709 году. Павловск включен в список исторических городов России. На государственной охране состоят 40 памятников истории и архитектуры.</a:t>
            </a:r>
          </a:p>
          <a:p>
            <a:pPr indent="363538" algn="just"/>
            <a:endParaRPr lang="ru-RU" sz="1300" b="1" i="1" dirty="0">
              <a:solidFill>
                <a:schemeClr val="accent6">
                  <a:lumMod val="75000"/>
                </a:schemeClr>
              </a:solidFill>
              <a:cs typeface="Arial" pitchFamily="34" charset="0"/>
            </a:endParaRPr>
          </a:p>
        </p:txBody>
      </p:sp>
      <p:sp>
        <p:nvSpPr>
          <p:cNvPr id="5" name="Заголовок 4"/>
          <p:cNvSpPr>
            <a:spLocks noGrp="1"/>
          </p:cNvSpPr>
          <p:nvPr>
            <p:ph type="title" idx="4294967295"/>
          </p:nvPr>
        </p:nvSpPr>
        <p:spPr>
          <a:xfrm>
            <a:off x="620688" y="467544"/>
            <a:ext cx="5800725" cy="1366838"/>
          </a:xfrm>
        </p:spPr>
        <p:txBody>
          <a:bodyPr>
            <a:normAutofit/>
          </a:bodyPr>
          <a:lstStyle/>
          <a:p>
            <a:pPr algn="ctr"/>
            <a:r>
              <a:rPr lang="ru-RU" sz="2000" b="1" dirty="0">
                <a:solidFill>
                  <a:schemeClr val="accent6">
                    <a:lumMod val="75000"/>
                  </a:schemeClr>
                </a:solidFill>
              </a:rPr>
              <a:t>АДМИНИСТРАТИВНО – ТЕРРИТОРИАЛЬНОЕ ДЕЛЕНИЕ ПАВЛОВСКОГО МУНИЦИПАЛЬНОГО РАЙОНА ВОРОНЕЖСКОЙ ОБЛАСТИ</a:t>
            </a:r>
          </a:p>
        </p:txBody>
      </p:sp>
      <p:sp>
        <p:nvSpPr>
          <p:cNvPr id="7" name="Текст 1"/>
          <p:cNvSpPr txBox="1">
            <a:spLocks/>
          </p:cNvSpPr>
          <p:nvPr/>
        </p:nvSpPr>
        <p:spPr>
          <a:xfrm>
            <a:off x="620688"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pic>
        <p:nvPicPr>
          <p:cNvPr id="8" name="Объект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25376" y="1921937"/>
            <a:ext cx="4507880" cy="4242711"/>
          </a:xfrm>
          <a:prstGeom prst="rect">
            <a:avLst/>
          </a:prstGeom>
          <a:ln>
            <a:noFill/>
          </a:ln>
          <a:effectLst>
            <a:softEdge rad="112500"/>
          </a:effectLst>
        </p:spPr>
      </p:pic>
    </p:spTree>
    <p:extLst>
      <p:ext uri="{BB962C8B-B14F-4D97-AF65-F5344CB8AC3E}">
        <p14:creationId xmlns:p14="http://schemas.microsoft.com/office/powerpoint/2010/main" val="1482856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Диаграмма 8"/>
          <p:cNvGraphicFramePr>
            <a:graphicFrameLocks/>
          </p:cNvGraphicFramePr>
          <p:nvPr>
            <p:extLst>
              <p:ext uri="{D42A27DB-BD31-4B8C-83A1-F6EECF244321}">
                <p14:modId xmlns:p14="http://schemas.microsoft.com/office/powerpoint/2010/main" val="2956947026"/>
              </p:ext>
            </p:extLst>
          </p:nvPr>
        </p:nvGraphicFramePr>
        <p:xfrm>
          <a:off x="692696" y="683568"/>
          <a:ext cx="5688632" cy="4104456"/>
        </p:xfrm>
        <a:graphic>
          <a:graphicData uri="http://schemas.openxmlformats.org/drawingml/2006/chart">
            <c:chart xmlns:c="http://schemas.openxmlformats.org/drawingml/2006/chart" xmlns:r="http://schemas.openxmlformats.org/officeDocument/2006/relationships" r:id="rId2"/>
          </a:graphicData>
        </a:graphic>
      </p:graphicFrame>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4824" y="6300192"/>
            <a:ext cx="3168352" cy="221784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Диаграмма 5">
            <a:extLst>
              <a:ext uri="{FF2B5EF4-FFF2-40B4-BE49-F238E27FC236}">
                <a16:creationId xmlns:a16="http://schemas.microsoft.com/office/drawing/2014/main" xmlns="" id="{EE424723-FA86-482E-86A1-8B0DF5131CE6}"/>
              </a:ext>
            </a:extLst>
          </p:cNvPr>
          <p:cNvGraphicFramePr>
            <a:graphicFrameLocks/>
          </p:cNvGraphicFramePr>
          <p:nvPr>
            <p:extLst>
              <p:ext uri="{D42A27DB-BD31-4B8C-83A1-F6EECF244321}">
                <p14:modId xmlns:p14="http://schemas.microsoft.com/office/powerpoint/2010/main" val="4232647855"/>
              </p:ext>
            </p:extLst>
          </p:nvPr>
        </p:nvGraphicFramePr>
        <p:xfrm>
          <a:off x="476671" y="618761"/>
          <a:ext cx="5904657" cy="445009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410523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11"/>
          <p:cNvSpPr txBox="1">
            <a:spLocks/>
          </p:cNvSpPr>
          <p:nvPr/>
        </p:nvSpPr>
        <p:spPr>
          <a:xfrm>
            <a:off x="836712" y="671810"/>
            <a:ext cx="5688632" cy="8220669"/>
          </a:xfrm>
          <a:prstGeom prst="rect">
            <a:avLst/>
          </a:prstGeom>
        </p:spPr>
        <p:txBody>
          <a:bodyPr vert="horz" lIns="91440" tIns="45720" rIns="91440" bIns="45720" rtlCol="0">
            <a:no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0" u="none" strike="noStrike" kern="1200" cap="none" spc="0" normalizeH="0" baseline="0" noProof="0" dirty="0">
                <a:ln>
                  <a:noFill/>
                </a:ln>
                <a:solidFill>
                  <a:schemeClr val="tx2">
                    <a:lumMod val="75000"/>
                  </a:schemeClr>
                </a:solidFill>
                <a:effectLst/>
                <a:uLnTx/>
                <a:uFillTx/>
              </a:rPr>
              <a:t>А</a:t>
            </a:r>
            <a:r>
              <a:rPr kumimoji="0" lang="ru-RU" sz="1400" b="0" i="0" u="none" strike="noStrike" kern="1200" cap="none" spc="0" normalizeH="0" baseline="0" noProof="0" dirty="0">
                <a:ln>
                  <a:noFill/>
                </a:ln>
                <a:solidFill>
                  <a:srgbClr val="FF0000"/>
                </a:solidFill>
                <a:effectLst/>
                <a:uLnTx/>
                <a:uFillTx/>
              </a:rPr>
              <a:t>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1" u="none" strike="noStrike" kern="1200" cap="none" spc="0" normalizeH="0" baseline="0" noProof="0" dirty="0">
                <a:ln>
                  <a:noFill/>
                </a:ln>
                <a:solidFill>
                  <a:schemeClr val="accent6">
                    <a:lumMod val="75000"/>
                  </a:schemeClr>
                </a:solidFill>
                <a:effectLst/>
                <a:uLnTx/>
                <a:uFillTx/>
              </a:rPr>
              <a:t>Администратор доходов бюджета</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0" i="0" u="none" strike="noStrike" kern="1200" cap="none" spc="0" normalizeH="0" baseline="0" noProof="0" dirty="0">
                <a:ln>
                  <a:noFill/>
                </a:ln>
                <a:solidFill>
                  <a:schemeClr val="accent6">
                    <a:lumMod val="75000"/>
                  </a:schemeClr>
                </a:solidFill>
                <a:effectLst/>
                <a:uLnTx/>
                <a:uFillTx/>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осуществляющий(ее): - контроль за правильностью исчисления, - полнотой и своевременностью уплаты, - начисление, - учет, - взыскание, - принятие решений о возврате (зачете) излишне уплаченных (взысканных) платежей, пеней и штрафов по ним, являющихся доходами бюджетов бюджетной системы РФ.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0" u="none" strike="noStrike" kern="1200" cap="none" spc="0" normalizeH="0" baseline="0" noProof="0" dirty="0">
                <a:ln>
                  <a:noFill/>
                </a:ln>
                <a:solidFill>
                  <a:schemeClr val="tx2">
                    <a:lumMod val="75000"/>
                  </a:schemeClr>
                </a:solidFill>
                <a:effectLst/>
                <a:uLnTx/>
                <a:uFillTx/>
              </a:rPr>
              <a:t>Б</a:t>
            </a:r>
            <a:r>
              <a:rPr kumimoji="0" lang="ru-RU" sz="1400" b="0" i="0" u="none" strike="noStrike" kern="1200" cap="none" spc="0" normalizeH="0" baseline="0" noProof="0" dirty="0">
                <a:ln>
                  <a:noFill/>
                </a:ln>
                <a:solidFill>
                  <a:sysClr val="windowText" lastClr="000000">
                    <a:lumMod val="75000"/>
                    <a:lumOff val="25000"/>
                  </a:sysClr>
                </a:solidFill>
                <a:effectLst/>
                <a:uLnTx/>
                <a:uFillTx/>
              </a:rPr>
              <a:t>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1" u="none" strike="noStrike" kern="1200" cap="none" spc="0" normalizeH="0" baseline="0" noProof="0" dirty="0">
                <a:ln>
                  <a:noFill/>
                </a:ln>
                <a:solidFill>
                  <a:schemeClr val="accent6">
                    <a:lumMod val="75000"/>
                  </a:schemeClr>
                </a:solidFill>
                <a:effectLst/>
                <a:uLnTx/>
                <a:uFillTx/>
              </a:rPr>
              <a:t>Бюджет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0" i="0" u="none" strike="noStrike" kern="1200" cap="none" spc="0" normalizeH="0" baseline="0" noProof="0" dirty="0">
                <a:ln>
                  <a:noFill/>
                </a:ln>
                <a:solidFill>
                  <a:schemeClr val="accent6">
                    <a:lumMod val="75000"/>
                  </a:schemeClr>
                </a:solidFill>
                <a:effectLst/>
                <a:uLnTx/>
                <a:uFillTx/>
              </a:rPr>
              <a:t>1. Фонд денежных средств, предназначенный для финансирования функций государства (федеральный и региональный уровень) и местного самоуправления (местный уровень).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0" i="0" u="none" strike="noStrike" kern="1200" cap="none" spc="0" normalizeH="0" baseline="0" noProof="0" dirty="0">
                <a:ln>
                  <a:noFill/>
                </a:ln>
                <a:solidFill>
                  <a:schemeClr val="accent6">
                    <a:lumMod val="75000"/>
                  </a:schemeClr>
                </a:solidFill>
                <a:effectLst/>
                <a:uLnTx/>
                <a:uFillTx/>
              </a:rPr>
              <a:t>2. Представляет собой главный финансовый документ страны (региона, муниципалитета, поселения), утверждаемый органом законодательной власти соответствующего уровня управления.</a:t>
            </a:r>
          </a:p>
          <a:p>
            <a:pPr marL="45720" lvl="0" indent="0" algn="just">
              <a:buClr>
                <a:srgbClr val="F14124">
                  <a:lumMod val="75000"/>
                </a:srgbClr>
              </a:buClr>
              <a:buNone/>
            </a:pPr>
            <a:r>
              <a:rPr lang="ru-RU" sz="1400" b="1" i="1" dirty="0">
                <a:solidFill>
                  <a:schemeClr val="accent6">
                    <a:lumMod val="75000"/>
                  </a:schemeClr>
                </a:solidFill>
              </a:rPr>
              <a:t>Бюджет консолидированный</a:t>
            </a:r>
          </a:p>
          <a:p>
            <a:pPr marL="45720" lvl="0" indent="0" algn="just">
              <a:buClr>
                <a:srgbClr val="F14124">
                  <a:lumMod val="75000"/>
                </a:srgbClr>
              </a:buClr>
              <a:buNone/>
            </a:pPr>
            <a:r>
              <a:rPr lang="ru-RU" sz="1400" dirty="0">
                <a:solidFill>
                  <a:schemeClr val="accent6">
                    <a:lumMod val="75000"/>
                  </a:schemeClr>
                </a:solidFill>
              </a:rPr>
              <a:t>Свод бюджетов бюджетной системы Российской Федерации на соответствующей территории (за исключением бюджетов государственных внебюджетных фондов). </a:t>
            </a:r>
          </a:p>
          <a:p>
            <a:pPr marL="45720" indent="0" algn="just">
              <a:buClr>
                <a:srgbClr val="F14124">
                  <a:lumMod val="75000"/>
                </a:srgbClr>
              </a:buClr>
              <a:buNone/>
              <a:defRPr/>
            </a:pPr>
            <a:r>
              <a:rPr lang="ru-RU" sz="1400" dirty="0">
                <a:solidFill>
                  <a:schemeClr val="accent6">
                    <a:lumMod val="75000"/>
                  </a:schemeClr>
                </a:solidFill>
              </a:rPr>
              <a:t>Консолидированным может быть бюджет на местном уровне (свод бюджета муниципального образования и бюджетов входящих в него поселений), региональном (свод бюджета субъекта Российской Федерации и бюджетов входящих в него муниципальных образований), федеральном (свод всех бюджетов бюджетной системы Российской Федерации).</a:t>
            </a:r>
          </a:p>
          <a:p>
            <a:pPr marL="0" indent="0" algn="just">
              <a:lnSpc>
                <a:spcPts val="2500"/>
              </a:lnSpc>
              <a:spcBef>
                <a:spcPts val="384"/>
              </a:spcBef>
              <a:buNone/>
            </a:pPr>
            <a:r>
              <a:rPr lang="ru-RU" sz="1400" b="1" i="1" dirty="0">
                <a:solidFill>
                  <a:schemeClr val="accent6">
                    <a:lumMod val="75000"/>
                  </a:schemeClr>
                </a:solidFill>
              </a:rPr>
              <a:t>Бюджет муниципального образования</a:t>
            </a:r>
          </a:p>
          <a:p>
            <a:pPr marL="0" indent="0" algn="just">
              <a:spcBef>
                <a:spcPts val="384"/>
              </a:spcBef>
              <a:buNone/>
            </a:pPr>
            <a:r>
              <a:rPr lang="ru-RU" sz="1400" dirty="0">
                <a:solidFill>
                  <a:schemeClr val="accent6">
                    <a:lumMod val="75000"/>
                  </a:schemeClr>
                </a:solidFill>
              </a:rPr>
              <a:t>1.       Фонд     денежных     средств,      предназначенный       для</a:t>
            </a:r>
          </a:p>
          <a:p>
            <a:pPr marL="0" indent="0" algn="just">
              <a:spcBef>
                <a:spcPts val="384"/>
              </a:spcBef>
              <a:buNone/>
            </a:pPr>
            <a:endParaRPr lang="ru-RU" sz="1400" dirty="0">
              <a:solidFill>
                <a:schemeClr val="accent6">
                  <a:lumMod val="75000"/>
                </a:schemeClr>
              </a:solidFill>
            </a:endParaRP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endParaRPr kumimoji="0" lang="ru-RU" sz="1400" b="0" i="0" u="none" strike="noStrike" kern="1200" cap="none" spc="0" normalizeH="0" baseline="0" noProof="0" dirty="0">
              <a:ln>
                <a:noFill/>
              </a:ln>
              <a:solidFill>
                <a:sysClr val="windowText" lastClr="000000">
                  <a:lumMod val="75000"/>
                  <a:lumOff val="25000"/>
                </a:sysClr>
              </a:solidFill>
              <a:effectLst/>
              <a:uLnTx/>
              <a:uFillTx/>
            </a:endParaRP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endParaRPr kumimoji="0" lang="ru-RU" sz="1400" b="0" i="0" u="none" strike="noStrike" kern="1200" cap="none" spc="0" normalizeH="0" baseline="0" noProof="0" dirty="0">
              <a:ln>
                <a:noFill/>
              </a:ln>
              <a:solidFill>
                <a:sysClr val="windowText" lastClr="000000">
                  <a:lumMod val="75000"/>
                  <a:lumOff val="25000"/>
                </a:sysClr>
              </a:solidFill>
              <a:effectLst/>
              <a:uLnTx/>
              <a:uFillTx/>
            </a:endParaRPr>
          </a:p>
        </p:txBody>
      </p:sp>
      <p:sp>
        <p:nvSpPr>
          <p:cNvPr id="4" name="Заголовок 4"/>
          <p:cNvSpPr>
            <a:spLocks noGrp="1"/>
          </p:cNvSpPr>
          <p:nvPr>
            <p:ph type="title"/>
          </p:nvPr>
        </p:nvSpPr>
        <p:spPr>
          <a:xfrm>
            <a:off x="1009111" y="251520"/>
            <a:ext cx="5343835" cy="648072"/>
          </a:xfrm>
        </p:spPr>
        <p:txBody>
          <a:bodyPr>
            <a:normAutofit/>
          </a:bodyPr>
          <a:lstStyle/>
          <a:p>
            <a:pPr algn="ctr"/>
            <a:r>
              <a:rPr lang="ru-RU" sz="2000" b="1" dirty="0">
                <a:solidFill>
                  <a:schemeClr val="accent6">
                    <a:lumMod val="75000"/>
                  </a:schemeClr>
                </a:solidFill>
              </a:rPr>
              <a:t>ГЛОССАРИЙ</a:t>
            </a:r>
          </a:p>
        </p:txBody>
      </p:sp>
    </p:spTree>
    <p:extLst>
      <p:ext uri="{BB962C8B-B14F-4D97-AF65-F5344CB8AC3E}">
        <p14:creationId xmlns:p14="http://schemas.microsoft.com/office/powerpoint/2010/main" val="3473053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2696" y="611560"/>
            <a:ext cx="5760640" cy="8404865"/>
          </a:xfrm>
          <a:prstGeom prst="rect">
            <a:avLst/>
          </a:prstGeom>
        </p:spPr>
        <p:txBody>
          <a:bodyPr wrap="square">
            <a:spAutoFit/>
          </a:bodyPr>
          <a:lstStyle/>
          <a:p>
            <a:pPr marL="46800" algn="just">
              <a:spcBef>
                <a:spcPts val="384"/>
              </a:spcBef>
              <a:spcAft>
                <a:spcPts val="300"/>
              </a:spcAft>
            </a:pPr>
            <a:r>
              <a:rPr lang="ru-RU" sz="1400" dirty="0">
                <a:solidFill>
                  <a:schemeClr val="accent6">
                    <a:lumMod val="75000"/>
                  </a:schemeClr>
                </a:solidFill>
              </a:rPr>
              <a:t>финансирования функций, отнесенных к предметам ведения местного самоуправления </a:t>
            </a:r>
          </a:p>
          <a:p>
            <a:pPr marL="46800" algn="just">
              <a:spcBef>
                <a:spcPts val="384"/>
              </a:spcBef>
              <a:spcAft>
                <a:spcPts val="300"/>
              </a:spcAft>
            </a:pPr>
            <a:r>
              <a:rPr lang="ru-RU" sz="1400" dirty="0">
                <a:solidFill>
                  <a:schemeClr val="accent6">
                    <a:lumMod val="75000"/>
                  </a:schemeClr>
                </a:solidFill>
                <a:latin typeface="+mj-lt"/>
              </a:rPr>
              <a:t>2. Основной финансовый документ муниципального образования, поселения на текущий финансовый год, принимаемый представительным органом местного самоуправления.</a:t>
            </a:r>
          </a:p>
          <a:p>
            <a:pPr marL="46800" algn="just">
              <a:spcBef>
                <a:spcPts val="384"/>
              </a:spcBef>
              <a:spcAft>
                <a:spcPts val="300"/>
              </a:spcAft>
            </a:pPr>
            <a:r>
              <a:rPr lang="ru-RU" sz="1400" b="1" i="1" dirty="0">
                <a:solidFill>
                  <a:schemeClr val="accent6">
                    <a:lumMod val="75000"/>
                  </a:schemeClr>
                </a:solidFill>
                <a:latin typeface="+mj-lt"/>
              </a:rPr>
              <a:t>Бюджетная классификация </a:t>
            </a:r>
          </a:p>
          <a:p>
            <a:pPr marL="46800" algn="just">
              <a:spcBef>
                <a:spcPts val="384"/>
              </a:spcBef>
              <a:spcAft>
                <a:spcPts val="300"/>
              </a:spcAft>
            </a:pPr>
            <a:r>
              <a:rPr lang="ru-RU" sz="1400" dirty="0">
                <a:solidFill>
                  <a:schemeClr val="accent6">
                    <a:lumMod val="75000"/>
                  </a:schemeClr>
                </a:solidFill>
                <a:latin typeface="+mj-lt"/>
              </a:rPr>
              <a:t>Группировка доходов и расходов бюджетов всех уровней бюджетной системы РФ, а также источников финансирования дефицитов этих бюджетов, используемая для составления и исполнения бюджетов.</a:t>
            </a:r>
          </a:p>
          <a:p>
            <a:pPr marL="46800" algn="just">
              <a:spcBef>
                <a:spcPts val="384"/>
              </a:spcBef>
              <a:spcAft>
                <a:spcPts val="300"/>
              </a:spcAft>
            </a:pPr>
            <a:r>
              <a:rPr lang="ru-RU" sz="1400" b="1" i="1" dirty="0">
                <a:solidFill>
                  <a:schemeClr val="accent6">
                    <a:lumMod val="75000"/>
                  </a:schemeClr>
                </a:solidFill>
                <a:latin typeface="+mj-lt"/>
              </a:rPr>
              <a:t>Бюджетная роспись </a:t>
            </a:r>
          </a:p>
          <a:p>
            <a:pPr marL="46800" algn="just">
              <a:spcBef>
                <a:spcPts val="384"/>
              </a:spcBef>
              <a:spcAft>
                <a:spcPts val="300"/>
              </a:spcAft>
            </a:pPr>
            <a:r>
              <a:rPr lang="ru-RU" sz="1400" dirty="0">
                <a:solidFill>
                  <a:schemeClr val="accent6">
                    <a:lumMod val="75000"/>
                  </a:schemeClr>
                </a:solidFill>
                <a:latin typeface="+mj-lt"/>
              </a:rPr>
              <a:t>Документ, который составляется и ведется: - Главным распорядителем бюджетных средств – в целях исполнения бюджета в части расходов; - Главным администратором источников </a:t>
            </a:r>
            <a:r>
              <a:rPr lang="ru-RU" sz="1400" dirty="0">
                <a:solidFill>
                  <a:schemeClr val="accent6">
                    <a:lumMod val="75000"/>
                  </a:schemeClr>
                </a:solidFill>
              </a:rPr>
              <a:t>финансирования дефицита бюджета - в целях исполнения бюджета в части источников финансирования дефицита бюджета.</a:t>
            </a:r>
          </a:p>
          <a:p>
            <a:pPr marL="45720" lvl="0" algn="just">
              <a:spcBef>
                <a:spcPts val="384"/>
              </a:spcBef>
              <a:spcAft>
                <a:spcPts val="300"/>
              </a:spcAft>
              <a:buClr>
                <a:srgbClr val="F14124">
                  <a:lumMod val="75000"/>
                </a:srgbClr>
              </a:buClr>
              <a:buSzPct val="130000"/>
            </a:pPr>
            <a:r>
              <a:rPr lang="ru-RU" sz="1400" b="1" dirty="0">
                <a:solidFill>
                  <a:schemeClr val="tx2">
                    <a:lumMod val="75000"/>
                  </a:schemeClr>
                </a:solidFill>
              </a:rPr>
              <a:t>Г</a:t>
            </a:r>
          </a:p>
          <a:p>
            <a:pPr marL="45720" lvl="0" algn="just">
              <a:spcBef>
                <a:spcPts val="384"/>
              </a:spcBef>
              <a:spcAft>
                <a:spcPts val="300"/>
              </a:spcAft>
              <a:buClr>
                <a:srgbClr val="F14124">
                  <a:lumMod val="75000"/>
                </a:srgbClr>
              </a:buClr>
              <a:buSzPct val="130000"/>
            </a:pPr>
            <a:r>
              <a:rPr lang="ru-RU" sz="1400" b="1" i="1" dirty="0">
                <a:solidFill>
                  <a:schemeClr val="accent6">
                    <a:lumMod val="75000"/>
                  </a:schemeClr>
                </a:solidFill>
              </a:rPr>
              <a:t>Главный администратор доходов бюджета</a:t>
            </a:r>
          </a:p>
          <a:p>
            <a:pPr marL="45720" lvl="0" algn="just">
              <a:spcBef>
                <a:spcPts val="384"/>
              </a:spcBef>
              <a:spcAft>
                <a:spcPts val="300"/>
              </a:spcAft>
              <a:buClr>
                <a:srgbClr val="F14124">
                  <a:lumMod val="75000"/>
                </a:srgbClr>
              </a:buClr>
              <a:buSzPct val="130000"/>
            </a:pPr>
            <a:r>
              <a:rPr lang="ru-RU" sz="1400" dirty="0">
                <a:solidFill>
                  <a:schemeClr val="accent6">
                    <a:lumMod val="75000"/>
                  </a:schemeClr>
                </a:solidFill>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имеющий(ее) в своем ведении администраторов доходов бюджета. </a:t>
            </a:r>
          </a:p>
          <a:p>
            <a:pPr marL="45720" lvl="0" algn="just">
              <a:spcBef>
                <a:spcPts val="384"/>
              </a:spcBef>
              <a:spcAft>
                <a:spcPts val="300"/>
              </a:spcAft>
              <a:buClr>
                <a:srgbClr val="F14124">
                  <a:lumMod val="75000"/>
                </a:srgbClr>
              </a:buClr>
              <a:buSzPct val="130000"/>
            </a:pPr>
            <a:r>
              <a:rPr lang="ru-RU" sz="1400" b="1" i="1" dirty="0">
                <a:solidFill>
                  <a:schemeClr val="accent6">
                    <a:lumMod val="75000"/>
                  </a:schemeClr>
                </a:solidFill>
              </a:rPr>
              <a:t>Главный распорядитель бюджетных средств (ГРБС)</a:t>
            </a:r>
          </a:p>
          <a:p>
            <a:pPr marL="45720" lvl="0" algn="just">
              <a:spcBef>
                <a:spcPts val="384"/>
              </a:spcBef>
              <a:spcAft>
                <a:spcPts val="300"/>
              </a:spcAft>
              <a:buClr>
                <a:srgbClr val="F14124">
                  <a:lumMod val="75000"/>
                </a:srgbClr>
              </a:buClr>
              <a:buSzPct val="130000"/>
            </a:pPr>
            <a:r>
              <a:rPr lang="ru-RU" sz="1400" dirty="0">
                <a:solidFill>
                  <a:schemeClr val="accent6">
                    <a:lumMod val="75000"/>
                  </a:schemeClr>
                </a:solidFill>
              </a:rPr>
              <a:t>Орган государственной власти (местного самоуправления), орган управления государственным внебюджетным фондом, или наиболее значимое учреждение науки, образования, культуры и здравоохранения, напрямую получающий(ее) средства из бюджета и наделенный правом распределять их между подведомственными распорядителями и получателями бюджетных средств.</a:t>
            </a:r>
          </a:p>
          <a:p>
            <a:pPr marL="46800">
              <a:spcBef>
                <a:spcPts val="384"/>
              </a:spcBef>
              <a:spcAft>
                <a:spcPts val="300"/>
              </a:spcAft>
            </a:pPr>
            <a:endParaRPr lang="ru-RU" sz="1400" dirty="0">
              <a:solidFill>
                <a:schemeClr val="accent6">
                  <a:lumMod val="75000"/>
                </a:schemeClr>
              </a:solidFill>
            </a:endParaRPr>
          </a:p>
        </p:txBody>
      </p:sp>
    </p:spTree>
    <p:extLst>
      <p:ext uri="{BB962C8B-B14F-4D97-AF65-F5344CB8AC3E}">
        <p14:creationId xmlns:p14="http://schemas.microsoft.com/office/powerpoint/2010/main" val="31597637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2696" y="611560"/>
            <a:ext cx="5760640" cy="369332"/>
          </a:xfrm>
          <a:prstGeom prst="rect">
            <a:avLst/>
          </a:prstGeom>
        </p:spPr>
        <p:txBody>
          <a:bodyPr wrap="square">
            <a:spAutoFit/>
          </a:bodyPr>
          <a:lstStyle/>
          <a:p>
            <a:pPr marL="46800">
              <a:spcBef>
                <a:spcPts val="384"/>
              </a:spcBef>
              <a:spcAft>
                <a:spcPts val="300"/>
              </a:spcAft>
            </a:pPr>
            <a:endParaRPr lang="ru-RU" dirty="0"/>
          </a:p>
        </p:txBody>
      </p:sp>
      <p:sp>
        <p:nvSpPr>
          <p:cNvPr id="3" name="Прямоугольник 2"/>
          <p:cNvSpPr/>
          <p:nvPr/>
        </p:nvSpPr>
        <p:spPr>
          <a:xfrm>
            <a:off x="692696" y="395536"/>
            <a:ext cx="5760640" cy="7861126"/>
          </a:xfrm>
          <a:prstGeom prst="rect">
            <a:avLst/>
          </a:prstGeom>
        </p:spPr>
        <p:txBody>
          <a:bodyPr wrap="square">
            <a:spAutoFit/>
          </a:bodyPr>
          <a:lstStyle/>
          <a:p>
            <a:pPr marL="45720" indent="0" algn="just">
              <a:spcBef>
                <a:spcPts val="384"/>
              </a:spcBef>
              <a:spcAft>
                <a:spcPts val="300"/>
              </a:spcAft>
              <a:buNone/>
            </a:pPr>
            <a:r>
              <a:rPr lang="ru-RU" sz="1400" b="1" dirty="0">
                <a:solidFill>
                  <a:schemeClr val="tx2">
                    <a:lumMod val="75000"/>
                  </a:schemeClr>
                </a:solidFill>
                <a:latin typeface="+mj-lt"/>
              </a:rPr>
              <a:t>Д </a:t>
            </a:r>
          </a:p>
          <a:p>
            <a:pPr marL="45720" indent="0" algn="just">
              <a:spcBef>
                <a:spcPts val="384"/>
              </a:spcBef>
              <a:spcAft>
                <a:spcPts val="300"/>
              </a:spcAft>
              <a:buNone/>
            </a:pPr>
            <a:r>
              <a:rPr lang="ru-RU" sz="1400" b="1" i="1" dirty="0">
                <a:solidFill>
                  <a:schemeClr val="accent6">
                    <a:lumMod val="75000"/>
                  </a:schemeClr>
                </a:solidFill>
                <a:latin typeface="+mj-lt"/>
              </a:rPr>
              <a:t>Дефицит бюджета </a:t>
            </a:r>
          </a:p>
          <a:p>
            <a:pPr marL="45720" indent="0" algn="just">
              <a:spcBef>
                <a:spcPts val="384"/>
              </a:spcBef>
              <a:spcAft>
                <a:spcPts val="300"/>
              </a:spcAft>
              <a:buNone/>
            </a:pPr>
            <a:r>
              <a:rPr lang="ru-RU" sz="1400" dirty="0">
                <a:solidFill>
                  <a:schemeClr val="accent6">
                    <a:lumMod val="75000"/>
                  </a:schemeClr>
                </a:solidFill>
                <a:latin typeface="+mj-lt"/>
              </a:rPr>
              <a:t>Превышение расходов бюджета над его доходами.</a:t>
            </a:r>
          </a:p>
          <a:p>
            <a:pPr marL="45720" indent="0" algn="just">
              <a:spcBef>
                <a:spcPts val="384"/>
              </a:spcBef>
              <a:spcAft>
                <a:spcPts val="300"/>
              </a:spcAft>
              <a:buNone/>
            </a:pPr>
            <a:r>
              <a:rPr lang="ru-RU" sz="1400" b="1" i="1" dirty="0">
                <a:solidFill>
                  <a:schemeClr val="accent6">
                    <a:lumMod val="75000"/>
                  </a:schemeClr>
                </a:solidFill>
                <a:latin typeface="+mj-lt"/>
              </a:rPr>
              <a:t>Дотации</a:t>
            </a:r>
            <a:r>
              <a:rPr lang="ru-RU" sz="1400" dirty="0">
                <a:solidFill>
                  <a:schemeClr val="accent6">
                    <a:lumMod val="75000"/>
                  </a:schemeClr>
                </a:solidFill>
                <a:latin typeface="+mj-lt"/>
              </a:rPr>
              <a:t> </a:t>
            </a:r>
          </a:p>
          <a:p>
            <a:pPr marL="45720" indent="0" algn="just">
              <a:spcBef>
                <a:spcPts val="384"/>
              </a:spcBef>
              <a:spcAft>
                <a:spcPts val="300"/>
              </a:spcAft>
              <a:buNone/>
            </a:pPr>
            <a:r>
              <a:rPr lang="ru-RU" sz="1400" dirty="0">
                <a:solidFill>
                  <a:schemeClr val="accent6">
                    <a:lumMod val="75000"/>
                  </a:schemeClr>
                </a:solidFill>
                <a:latin typeface="+mj-lt"/>
              </a:rPr>
              <a:t>Средства, предоставляемые одним бюджетом бюджетной системы РФ другому бюджету на безвозмездной и безвозвратной основе без указания конкретных целей использования.</a:t>
            </a:r>
          </a:p>
          <a:p>
            <a:pPr marL="45720" indent="0" algn="just">
              <a:spcBef>
                <a:spcPts val="384"/>
              </a:spcBef>
              <a:spcAft>
                <a:spcPts val="300"/>
              </a:spcAft>
              <a:buNone/>
            </a:pPr>
            <a:r>
              <a:rPr lang="ru-RU" sz="1400" b="1" i="1" dirty="0">
                <a:solidFill>
                  <a:schemeClr val="accent6">
                    <a:lumMod val="75000"/>
                  </a:schemeClr>
                </a:solidFill>
              </a:rPr>
              <a:t>Доходы бюджета </a:t>
            </a:r>
          </a:p>
          <a:p>
            <a:pPr marL="45720" indent="0" algn="just">
              <a:spcBef>
                <a:spcPts val="384"/>
              </a:spcBef>
              <a:spcAft>
                <a:spcPts val="300"/>
              </a:spcAft>
              <a:buNone/>
            </a:pPr>
            <a:r>
              <a:rPr lang="ru-RU" sz="1400" dirty="0">
                <a:solidFill>
                  <a:schemeClr val="accent6">
                    <a:lumMod val="75000"/>
                  </a:schemeClr>
                </a:solidFill>
              </a:rPr>
              <a:t>Поступающие от населения, организаций, учреждений в бюджет денежные средства в виде: - налогов; - неналоговых поступлений (пошлины, доходы от продажи имущества, штрафы и т.п.); - безвозмездных поступлений; - доходов от предпринимательской деятельности бюджетных организаций. Кредиты, доходы от выпуска ценных бумаг, полученные государством (органами местного самоуправления), не включаются в состав доходов. </a:t>
            </a:r>
            <a:endParaRPr lang="ru-RU" sz="1400" b="1" dirty="0">
              <a:solidFill>
                <a:schemeClr val="accent6">
                  <a:lumMod val="75000"/>
                </a:schemeClr>
              </a:solidFill>
            </a:endParaRPr>
          </a:p>
          <a:p>
            <a:pPr marL="45720" indent="0" algn="just">
              <a:spcBef>
                <a:spcPts val="384"/>
              </a:spcBef>
              <a:spcAft>
                <a:spcPts val="300"/>
              </a:spcAft>
              <a:buNone/>
            </a:pPr>
            <a:r>
              <a:rPr lang="ru-RU" sz="1400" b="1" dirty="0">
                <a:solidFill>
                  <a:schemeClr val="tx2">
                    <a:lumMod val="75000"/>
                  </a:schemeClr>
                </a:solidFill>
              </a:rPr>
              <a:t>М</a:t>
            </a:r>
          </a:p>
          <a:p>
            <a:pPr marL="45720" indent="0" algn="just">
              <a:spcBef>
                <a:spcPts val="384"/>
              </a:spcBef>
              <a:spcAft>
                <a:spcPts val="300"/>
              </a:spcAft>
              <a:buNone/>
            </a:pPr>
            <a:r>
              <a:rPr lang="ru-RU" sz="1400" b="1" i="1" dirty="0">
                <a:solidFill>
                  <a:schemeClr val="accent6">
                    <a:lumMod val="75000"/>
                  </a:schemeClr>
                </a:solidFill>
              </a:rPr>
              <a:t>Межбюджетные трансферты </a:t>
            </a:r>
          </a:p>
          <a:p>
            <a:pPr marL="45720" indent="0" algn="just">
              <a:spcBef>
                <a:spcPts val="384"/>
              </a:spcBef>
              <a:spcAft>
                <a:spcPts val="300"/>
              </a:spcAft>
              <a:buNone/>
            </a:pPr>
            <a:r>
              <a:rPr lang="ru-RU" sz="1400" dirty="0">
                <a:solidFill>
                  <a:schemeClr val="accent6">
                    <a:lumMod val="75000"/>
                  </a:schemeClr>
                </a:solidFill>
              </a:rPr>
              <a:t>Средства, предоставляемые одним бюджетом бюджетной системы РФ другому бюджету.</a:t>
            </a:r>
          </a:p>
          <a:p>
            <a:pPr marL="45720" lvl="0" algn="just">
              <a:spcBef>
                <a:spcPct val="20000"/>
              </a:spcBef>
              <a:spcAft>
                <a:spcPts val="300"/>
              </a:spcAft>
              <a:buClr>
                <a:srgbClr val="F14124">
                  <a:lumMod val="75000"/>
                </a:srgbClr>
              </a:buClr>
              <a:buSzPct val="130000"/>
            </a:pPr>
            <a:r>
              <a:rPr lang="ru-RU" sz="1400" b="1" dirty="0">
                <a:solidFill>
                  <a:schemeClr val="tx2">
                    <a:lumMod val="75000"/>
                  </a:schemeClr>
                </a:solidFill>
              </a:rPr>
              <a:t>Н</a:t>
            </a:r>
            <a:r>
              <a:rPr lang="ru-RU" sz="1400" b="1" dirty="0">
                <a:solidFill>
                  <a:schemeClr val="accent6">
                    <a:lumMod val="75000"/>
                  </a:schemeClr>
                </a:solidFill>
              </a:rPr>
              <a:t> </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rPr>
              <a:t>Национальные  проекты</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rPr>
              <a:t>Направлены на обеспечение прорывного научно-технологического и социально-экономического развития России, повышения уровня жизни, создания условий и возможностей для самореализации и раскрытия таланта каждого человека</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rPr>
              <a:t>Неналоговые доходы местных бюджетов</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rPr>
              <a:t>Доходы от муниципальной собственности или от деятельности с ней; от продажи имущества; административные платежи и штрафные санкции и другие.</a:t>
            </a:r>
          </a:p>
          <a:p>
            <a:pPr marL="45720" indent="0" algn="just">
              <a:spcBef>
                <a:spcPts val="384"/>
              </a:spcBef>
              <a:spcAft>
                <a:spcPts val="300"/>
              </a:spcAft>
              <a:buNone/>
            </a:pPr>
            <a:endParaRPr lang="ru-RU" sz="1400" dirty="0">
              <a:solidFill>
                <a:schemeClr val="accent6">
                  <a:lumMod val="75000"/>
                </a:schemeClr>
              </a:solidFill>
              <a:latin typeface="+mj-lt"/>
            </a:endParaRPr>
          </a:p>
        </p:txBody>
      </p:sp>
    </p:spTree>
    <p:extLst>
      <p:ext uri="{BB962C8B-B14F-4D97-AF65-F5344CB8AC3E}">
        <p14:creationId xmlns:p14="http://schemas.microsoft.com/office/powerpoint/2010/main" val="22355294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2696" y="611560"/>
            <a:ext cx="5760640" cy="369332"/>
          </a:xfrm>
          <a:prstGeom prst="rect">
            <a:avLst/>
          </a:prstGeom>
        </p:spPr>
        <p:txBody>
          <a:bodyPr wrap="square">
            <a:spAutoFit/>
          </a:bodyPr>
          <a:lstStyle/>
          <a:p>
            <a:pPr marL="46800">
              <a:spcBef>
                <a:spcPts val="384"/>
              </a:spcBef>
              <a:spcAft>
                <a:spcPts val="300"/>
              </a:spcAft>
            </a:pPr>
            <a:endParaRPr lang="ru-RU" dirty="0"/>
          </a:p>
        </p:txBody>
      </p:sp>
      <p:sp>
        <p:nvSpPr>
          <p:cNvPr id="3" name="Прямоугольник 2"/>
          <p:cNvSpPr/>
          <p:nvPr/>
        </p:nvSpPr>
        <p:spPr>
          <a:xfrm>
            <a:off x="692696" y="812510"/>
            <a:ext cx="5760640" cy="7552324"/>
          </a:xfrm>
          <a:prstGeom prst="rect">
            <a:avLst/>
          </a:prstGeom>
        </p:spPr>
        <p:txBody>
          <a:bodyPr wrap="square">
            <a:spAutoFit/>
          </a:bodyPr>
          <a:lstStyle/>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rPr>
              <a:t>Непрограммные расходы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rPr>
              <a:t>Расходные обязательства, не включенные в государственные программы.</a:t>
            </a:r>
          </a:p>
          <a:p>
            <a:pPr marL="45720" lvl="0" algn="just">
              <a:spcBef>
                <a:spcPct val="20000"/>
              </a:spcBef>
              <a:spcAft>
                <a:spcPts val="300"/>
              </a:spcAft>
              <a:buClr>
                <a:srgbClr val="F14124">
                  <a:lumMod val="75000"/>
                </a:srgbClr>
              </a:buClr>
              <a:buSzPct val="130000"/>
            </a:pPr>
            <a:r>
              <a:rPr lang="ru-RU" sz="1400" b="1" dirty="0">
                <a:solidFill>
                  <a:schemeClr val="tx2">
                    <a:lumMod val="75000"/>
                  </a:schemeClr>
                </a:solidFill>
              </a:rPr>
              <a:t>П</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rPr>
              <a:t>Профицит бюджета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rPr>
              <a:t>Превышение доходов бюджета над его расходами</a:t>
            </a:r>
            <a:endParaRPr lang="ru-RU" sz="1400" b="1" dirty="0">
              <a:solidFill>
                <a:schemeClr val="accent6">
                  <a:lumMod val="75000"/>
                </a:schemeClr>
              </a:solidFill>
              <a:latin typeface="+mj-lt"/>
            </a:endParaRPr>
          </a:p>
          <a:p>
            <a:pPr marL="45720" lvl="0" algn="just">
              <a:spcBef>
                <a:spcPct val="20000"/>
              </a:spcBef>
              <a:spcAft>
                <a:spcPts val="300"/>
              </a:spcAft>
              <a:buClr>
                <a:srgbClr val="F14124">
                  <a:lumMod val="75000"/>
                </a:srgbClr>
              </a:buClr>
              <a:buSzPct val="130000"/>
            </a:pPr>
            <a:r>
              <a:rPr lang="ru-RU" sz="1400" b="1" dirty="0">
                <a:solidFill>
                  <a:schemeClr val="tx2">
                    <a:lumMod val="75000"/>
                  </a:schemeClr>
                </a:solidFill>
                <a:latin typeface="+mj-lt"/>
              </a:rPr>
              <a:t>Р</a:t>
            </a:r>
            <a:r>
              <a:rPr lang="ru-RU" sz="1400" b="1" dirty="0">
                <a:solidFill>
                  <a:schemeClr val="accent6">
                    <a:lumMod val="75000"/>
                  </a:schemeClr>
                </a:solidFill>
                <a:latin typeface="+mj-lt"/>
              </a:rPr>
              <a:t> </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mj-lt"/>
              </a:rPr>
              <a:t>Распорядитель бюджетных средств (РБС)</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mj-lt"/>
              </a:rPr>
              <a:t>Орган государственной власти (местного самоуправления), орган управления государственным внебюджетным фондом, или казенное учреждение, наделенный(</a:t>
            </a:r>
            <a:r>
              <a:rPr lang="ru-RU" sz="1400" dirty="0" err="1">
                <a:solidFill>
                  <a:schemeClr val="accent6">
                    <a:lumMod val="75000"/>
                  </a:schemeClr>
                </a:solidFill>
                <a:latin typeface="+mj-lt"/>
              </a:rPr>
              <a:t>ое</a:t>
            </a:r>
            <a:r>
              <a:rPr lang="ru-RU" sz="1400" dirty="0">
                <a:solidFill>
                  <a:schemeClr val="accent6">
                    <a:lumMod val="75000"/>
                  </a:schemeClr>
                </a:solidFill>
                <a:latin typeface="+mj-lt"/>
              </a:rPr>
              <a:t>) правом распределять полученные средства бюджета между подведомственными распорядителями и получателями бюджетных средств.</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mj-lt"/>
              </a:rPr>
              <a:t>Расходное обязательство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mj-lt"/>
              </a:rPr>
              <a:t>Обязанность публично-правового образования предоставить физическому или юридическому лицу, иному уровню бюджета, международной организации средства из соответствующего бюджета. </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mj-lt"/>
              </a:rPr>
              <a:t>Расходы бюджета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mj-lt"/>
              </a:rPr>
              <a:t>Выплачиваемые из бюджета денежные средства</a:t>
            </a:r>
          </a:p>
          <a:p>
            <a:pPr marL="45720" indent="0" algn="just">
              <a:spcBef>
                <a:spcPts val="384"/>
              </a:spcBef>
              <a:spcAft>
                <a:spcPts val="300"/>
              </a:spcAft>
              <a:buNone/>
            </a:pPr>
            <a:r>
              <a:rPr lang="ru-RU" sz="1400" b="1" dirty="0">
                <a:solidFill>
                  <a:schemeClr val="tx2">
                    <a:lumMod val="75000"/>
                  </a:schemeClr>
                </a:solidFill>
              </a:rPr>
              <a:t>С</a:t>
            </a:r>
          </a:p>
          <a:p>
            <a:pPr marL="45720" indent="0" algn="just">
              <a:spcBef>
                <a:spcPts val="384"/>
              </a:spcBef>
              <a:spcAft>
                <a:spcPts val="300"/>
              </a:spcAft>
              <a:buNone/>
            </a:pPr>
            <a:r>
              <a:rPr lang="ru-RU" sz="1400" b="1" i="1" dirty="0">
                <a:solidFill>
                  <a:schemeClr val="accent6">
                    <a:lumMod val="75000"/>
                  </a:schemeClr>
                </a:solidFill>
              </a:rPr>
              <a:t>Субвенции</a:t>
            </a:r>
          </a:p>
          <a:p>
            <a:pPr marL="45720" indent="0" algn="just">
              <a:spcBef>
                <a:spcPts val="384"/>
              </a:spcBef>
              <a:spcAft>
                <a:spcPts val="300"/>
              </a:spcAft>
              <a:buNone/>
            </a:pPr>
            <a:r>
              <a:rPr lang="ru-RU" sz="1400" dirty="0">
                <a:solidFill>
                  <a:schemeClr val="accent6">
                    <a:lumMod val="75000"/>
                  </a:schemeClr>
                </a:solidFill>
              </a:rPr>
              <a:t>Предоставляются на финансирование «переданных» другим публично-правовым образованиям  полномочий.</a:t>
            </a:r>
            <a:endParaRPr lang="ru-RU" sz="1400" dirty="0">
              <a:solidFill>
                <a:schemeClr val="accent6">
                  <a:lumMod val="75000"/>
                </a:schemeClr>
              </a:solidFill>
              <a:latin typeface="+mj-lt"/>
            </a:endParaRPr>
          </a:p>
          <a:p>
            <a:pPr marL="45720" indent="0" algn="just">
              <a:spcBef>
                <a:spcPts val="384"/>
              </a:spcBef>
              <a:spcAft>
                <a:spcPts val="300"/>
              </a:spcAft>
              <a:buNone/>
            </a:pPr>
            <a:r>
              <a:rPr lang="ru-RU" sz="1400" b="1" i="1" dirty="0">
                <a:solidFill>
                  <a:schemeClr val="accent6">
                    <a:lumMod val="75000"/>
                  </a:schemeClr>
                </a:solidFill>
              </a:rPr>
              <a:t>Субсидии</a:t>
            </a:r>
          </a:p>
          <a:p>
            <a:pPr marL="45720" indent="0" algn="just">
              <a:spcBef>
                <a:spcPts val="384"/>
              </a:spcBef>
              <a:spcAft>
                <a:spcPts val="300"/>
              </a:spcAft>
              <a:buNone/>
            </a:pPr>
            <a:r>
              <a:rPr lang="ru-RU" sz="1400" dirty="0">
                <a:solidFill>
                  <a:schemeClr val="accent6">
                    <a:lumMod val="75000"/>
                  </a:schemeClr>
                </a:solidFill>
              </a:rPr>
              <a:t>Предоставляются на условиях долевого </a:t>
            </a:r>
            <a:r>
              <a:rPr lang="ru-RU" sz="1400" dirty="0" err="1">
                <a:solidFill>
                  <a:schemeClr val="accent6">
                    <a:lumMod val="75000"/>
                  </a:schemeClr>
                </a:solidFill>
              </a:rPr>
              <a:t>софинансирования</a:t>
            </a:r>
            <a:r>
              <a:rPr lang="ru-RU" sz="1400" dirty="0">
                <a:solidFill>
                  <a:schemeClr val="accent6">
                    <a:lumMod val="75000"/>
                  </a:schemeClr>
                </a:solidFill>
              </a:rPr>
              <a:t>  расходов других бюджетов.</a:t>
            </a:r>
          </a:p>
          <a:p>
            <a:pPr marL="45720" lvl="0" algn="just">
              <a:spcBef>
                <a:spcPct val="20000"/>
              </a:spcBef>
              <a:spcAft>
                <a:spcPts val="300"/>
              </a:spcAft>
              <a:buClr>
                <a:srgbClr val="F14124">
                  <a:lumMod val="75000"/>
                </a:srgbClr>
              </a:buClr>
              <a:buSzPct val="130000"/>
            </a:pPr>
            <a:endParaRPr lang="ru-RU" sz="1400" dirty="0">
              <a:solidFill>
                <a:schemeClr val="accent6">
                  <a:lumMod val="75000"/>
                </a:schemeClr>
              </a:solidFill>
              <a:latin typeface="+mj-lt"/>
            </a:endParaRPr>
          </a:p>
        </p:txBody>
      </p:sp>
    </p:spTree>
    <p:extLst>
      <p:ext uri="{BB962C8B-B14F-4D97-AF65-F5344CB8AC3E}">
        <p14:creationId xmlns:p14="http://schemas.microsoft.com/office/powerpoint/2010/main" val="11200270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2696" y="611560"/>
            <a:ext cx="5760640" cy="369332"/>
          </a:xfrm>
          <a:prstGeom prst="rect">
            <a:avLst/>
          </a:prstGeom>
        </p:spPr>
        <p:txBody>
          <a:bodyPr wrap="square">
            <a:spAutoFit/>
          </a:bodyPr>
          <a:lstStyle/>
          <a:p>
            <a:pPr marL="46800">
              <a:spcBef>
                <a:spcPts val="384"/>
              </a:spcBef>
              <a:spcAft>
                <a:spcPts val="300"/>
              </a:spcAft>
            </a:pPr>
            <a:endParaRPr lang="ru-RU" dirty="0"/>
          </a:p>
        </p:txBody>
      </p:sp>
      <p:sp>
        <p:nvSpPr>
          <p:cNvPr id="3" name="Прямоугольник 2"/>
          <p:cNvSpPr/>
          <p:nvPr/>
        </p:nvSpPr>
        <p:spPr>
          <a:xfrm>
            <a:off x="658416" y="418843"/>
            <a:ext cx="5760640" cy="5258363"/>
          </a:xfrm>
          <a:prstGeom prst="rect">
            <a:avLst/>
          </a:prstGeom>
        </p:spPr>
        <p:txBody>
          <a:bodyPr wrap="square">
            <a:spAutoFit/>
          </a:bodyPr>
          <a:lstStyle/>
          <a:p>
            <a:pPr marL="45720" indent="0" algn="just">
              <a:spcBef>
                <a:spcPts val="384"/>
              </a:spcBef>
              <a:spcAft>
                <a:spcPts val="300"/>
              </a:spcAft>
              <a:buNone/>
            </a:pPr>
            <a:r>
              <a:rPr lang="ru-RU" sz="1400" b="1" dirty="0">
                <a:solidFill>
                  <a:schemeClr val="tx2">
                    <a:lumMod val="75000"/>
                  </a:schemeClr>
                </a:solidFill>
                <a:latin typeface="+mj-lt"/>
              </a:rPr>
              <a:t>У</a:t>
            </a:r>
            <a:r>
              <a:rPr lang="ru-RU" sz="1400" b="1" dirty="0">
                <a:solidFill>
                  <a:schemeClr val="accent6">
                    <a:lumMod val="75000"/>
                  </a:schemeClr>
                </a:solidFill>
                <a:latin typeface="+mj-lt"/>
              </a:rPr>
              <a:t> </a:t>
            </a:r>
          </a:p>
          <a:p>
            <a:pPr marL="45720" indent="0" algn="just">
              <a:spcBef>
                <a:spcPts val="384"/>
              </a:spcBef>
              <a:spcAft>
                <a:spcPts val="300"/>
              </a:spcAft>
              <a:buNone/>
            </a:pPr>
            <a:r>
              <a:rPr lang="ru-RU" sz="1400" b="1" i="1" dirty="0">
                <a:solidFill>
                  <a:schemeClr val="accent6">
                    <a:lumMod val="75000"/>
                  </a:schemeClr>
                </a:solidFill>
                <a:latin typeface="+mj-lt"/>
              </a:rPr>
              <a:t>Участники бюджетного процесса </a:t>
            </a:r>
          </a:p>
          <a:p>
            <a:pPr marL="45720" indent="0" algn="just">
              <a:spcBef>
                <a:spcPts val="384"/>
              </a:spcBef>
              <a:spcAft>
                <a:spcPts val="300"/>
              </a:spcAft>
              <a:buNone/>
            </a:pPr>
            <a:r>
              <a:rPr lang="ru-RU" sz="1400" dirty="0">
                <a:solidFill>
                  <a:schemeClr val="accent6">
                    <a:lumMod val="75000"/>
                  </a:schemeClr>
                </a:solidFill>
                <a:latin typeface="+mj-lt"/>
              </a:rPr>
              <a:t>Субъекты, осуществляющие деятельность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p>
          <a:p>
            <a:pPr marL="45720" indent="0" algn="just">
              <a:spcBef>
                <a:spcPts val="384"/>
              </a:spcBef>
              <a:spcAft>
                <a:spcPts val="300"/>
              </a:spcAft>
              <a:buNone/>
            </a:pPr>
            <a:r>
              <a:rPr lang="ru-RU" sz="1400" b="1" i="1" dirty="0">
                <a:solidFill>
                  <a:schemeClr val="tx2">
                    <a:lumMod val="75000"/>
                  </a:schemeClr>
                </a:solidFill>
                <a:latin typeface="+mj-lt"/>
              </a:rPr>
              <a:t>Ф</a:t>
            </a:r>
            <a:r>
              <a:rPr lang="ru-RU" sz="1400" b="1" i="1" dirty="0">
                <a:solidFill>
                  <a:schemeClr val="accent6">
                    <a:lumMod val="75000"/>
                  </a:schemeClr>
                </a:solidFill>
                <a:latin typeface="+mj-lt"/>
              </a:rPr>
              <a:t> </a:t>
            </a:r>
          </a:p>
          <a:p>
            <a:pPr marL="45720" indent="0" algn="just">
              <a:spcBef>
                <a:spcPts val="384"/>
              </a:spcBef>
              <a:spcAft>
                <a:spcPts val="300"/>
              </a:spcAft>
              <a:buNone/>
            </a:pPr>
            <a:r>
              <a:rPr lang="ru-RU" sz="1400" b="1" i="1" dirty="0">
                <a:solidFill>
                  <a:schemeClr val="accent6">
                    <a:lumMod val="75000"/>
                  </a:schemeClr>
                </a:solidFill>
                <a:latin typeface="+mj-lt"/>
              </a:rPr>
              <a:t>Финансовый орган </a:t>
            </a:r>
          </a:p>
          <a:p>
            <a:pPr marL="45720" indent="0" algn="just">
              <a:spcBef>
                <a:spcPts val="384"/>
              </a:spcBef>
              <a:spcAft>
                <a:spcPts val="300"/>
              </a:spcAft>
              <a:buNone/>
            </a:pPr>
            <a:r>
              <a:rPr lang="ru-RU" sz="1400" dirty="0">
                <a:solidFill>
                  <a:schemeClr val="accent6">
                    <a:lumMod val="75000"/>
                  </a:schemeClr>
                </a:solidFill>
                <a:latin typeface="+mj-lt"/>
              </a:rPr>
              <a:t>На федеральном уровне – Министерство финансов Российской Федерации. На уровне субъекта РФ – органы исполнительной власти субъектов РФ, осуществляющие составление и организацию исполнения бюджетов субъектов РФ (министерства финансов, департаменты финансов, управления финансов и др.). На местном уровне – органы (должностные лица) местных администраций, осуществляющие составление и организацию исполнения местных бюджетов (департаменты финансов, управления финансов, финансовые отделы и др.).</a:t>
            </a:r>
          </a:p>
          <a:p>
            <a:pPr marL="45720" indent="0" algn="just">
              <a:spcBef>
                <a:spcPts val="384"/>
              </a:spcBef>
              <a:spcAft>
                <a:spcPts val="300"/>
              </a:spcAft>
              <a:buNone/>
            </a:pPr>
            <a:endParaRPr lang="ru-RU" sz="1400" dirty="0">
              <a:solidFill>
                <a:schemeClr val="accent6">
                  <a:lumMod val="75000"/>
                </a:schemeClr>
              </a:solidFill>
              <a:latin typeface="+mj-lt"/>
            </a:endParaRPr>
          </a:p>
          <a:p>
            <a:pPr marL="45720" indent="0" algn="just">
              <a:buNone/>
            </a:pPr>
            <a:endParaRPr lang="ru-RU" sz="1400" dirty="0">
              <a:solidFill>
                <a:schemeClr val="accent6">
                  <a:lumMod val="75000"/>
                </a:schemeClr>
              </a:solidFill>
              <a:latin typeface="+mj-lt"/>
            </a:endParaRPr>
          </a:p>
          <a:p>
            <a:pPr marL="45720" lvl="0" algn="just">
              <a:spcBef>
                <a:spcPct val="20000"/>
              </a:spcBef>
              <a:spcAft>
                <a:spcPts val="300"/>
              </a:spcAft>
              <a:buClr>
                <a:srgbClr val="F14124">
                  <a:lumMod val="75000"/>
                </a:srgbClr>
              </a:buClr>
              <a:buSzPct val="130000"/>
            </a:pPr>
            <a:endParaRPr lang="ru-RU" sz="1400" dirty="0">
              <a:solidFill>
                <a:schemeClr val="accent6">
                  <a:lumMod val="75000"/>
                </a:schemeClr>
              </a:solidFill>
              <a:latin typeface="+mj-lt"/>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7833" y="5652505"/>
            <a:ext cx="3010366" cy="30103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846960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txBox="1">
            <a:spLocks/>
          </p:cNvSpPr>
          <p:nvPr/>
        </p:nvSpPr>
        <p:spPr>
          <a:xfrm>
            <a:off x="692697" y="1475656"/>
            <a:ext cx="5904656" cy="6552728"/>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45720" algn="ctr" fontAlgn="b"/>
            <a:r>
              <a:rPr lang="ru-RU" sz="2000" b="1" dirty="0">
                <a:solidFill>
                  <a:schemeClr val="accent6">
                    <a:lumMod val="75000"/>
                  </a:schemeClr>
                </a:solidFill>
              </a:rPr>
              <a:t>Муниципальный отдел по финансам </a:t>
            </a:r>
            <a:br>
              <a:rPr lang="ru-RU" sz="2000" b="1" dirty="0">
                <a:solidFill>
                  <a:schemeClr val="accent6">
                    <a:lumMod val="75000"/>
                  </a:schemeClr>
                </a:solidFill>
              </a:rPr>
            </a:br>
            <a:r>
              <a:rPr lang="ru-RU" sz="2000" b="1" dirty="0">
                <a:solidFill>
                  <a:schemeClr val="accent6">
                    <a:lumMod val="75000"/>
                  </a:schemeClr>
                </a:solidFill>
              </a:rPr>
              <a:t>администрации Павловского муниципального района    Воронежской области:</a:t>
            </a:r>
            <a:endParaRPr lang="ru-RU" sz="2000" dirty="0">
              <a:solidFill>
                <a:schemeClr val="accent6">
                  <a:lumMod val="75000"/>
                </a:schemeClr>
              </a:solidFill>
            </a:endParaRPr>
          </a:p>
          <a:p>
            <a:pPr marL="45720" algn="ctr" fontAlgn="b"/>
            <a:r>
              <a:rPr lang="ru-RU" dirty="0">
                <a:solidFill>
                  <a:schemeClr val="accent6">
                    <a:lumMod val="75000"/>
                  </a:schemeClr>
                </a:solidFill>
              </a:rPr>
              <a:t>396422, Воронежская область, г. Павловск, </a:t>
            </a:r>
          </a:p>
          <a:p>
            <a:pPr marL="45720" algn="ctr" fontAlgn="b"/>
            <a:r>
              <a:rPr lang="ru-RU" dirty="0">
                <a:solidFill>
                  <a:schemeClr val="accent6">
                    <a:lumMod val="75000"/>
                  </a:schemeClr>
                </a:solidFill>
              </a:rPr>
              <a:t>пр. Революции,  дом 8.</a:t>
            </a:r>
          </a:p>
          <a:p>
            <a:pPr marL="45720" algn="ctr" fontAlgn="b"/>
            <a:endParaRPr lang="ru-RU" dirty="0">
              <a:solidFill>
                <a:schemeClr val="accent6">
                  <a:lumMod val="75000"/>
                </a:schemeClr>
              </a:solidFill>
            </a:endParaRPr>
          </a:p>
          <a:p>
            <a:pPr marL="45720" algn="ctr" fontAlgn="b"/>
            <a:r>
              <a:rPr lang="ru-RU" b="1" dirty="0">
                <a:solidFill>
                  <a:schemeClr val="accent6">
                    <a:lumMod val="75000"/>
                  </a:schemeClr>
                </a:solidFill>
              </a:rPr>
              <a:t>Контактные телефоны: </a:t>
            </a:r>
          </a:p>
          <a:p>
            <a:pPr marL="45720" algn="ctr" fontAlgn="b"/>
            <a:r>
              <a:rPr lang="ru-RU" u="sng" dirty="0">
                <a:solidFill>
                  <a:schemeClr val="accent6">
                    <a:lumMod val="75000"/>
                  </a:schemeClr>
                </a:solidFill>
              </a:rPr>
              <a:t>Руководитель муниципального отдела по финансам </a:t>
            </a:r>
          </a:p>
          <a:p>
            <a:pPr marL="45720" algn="ctr" fontAlgn="b"/>
            <a:r>
              <a:rPr lang="ru-RU" dirty="0">
                <a:solidFill>
                  <a:schemeClr val="accent6">
                    <a:lumMod val="75000"/>
                  </a:schemeClr>
                </a:solidFill>
              </a:rPr>
              <a:t>8(47362)24901,  </a:t>
            </a:r>
            <a:r>
              <a:rPr lang="ru-RU" u="sng" dirty="0">
                <a:solidFill>
                  <a:schemeClr val="accent6">
                    <a:lumMod val="75000"/>
                  </a:schemeClr>
                </a:solidFill>
              </a:rPr>
              <a:t>(факс)</a:t>
            </a:r>
            <a:r>
              <a:rPr lang="ru-RU" dirty="0">
                <a:solidFill>
                  <a:schemeClr val="accent6">
                    <a:lumMod val="75000"/>
                  </a:schemeClr>
                </a:solidFill>
              </a:rPr>
              <a:t>  8(47362)24886</a:t>
            </a:r>
          </a:p>
          <a:p>
            <a:pPr marL="45720" algn="ctr" fontAlgn="b"/>
            <a:endParaRPr lang="ru-RU" dirty="0">
              <a:solidFill>
                <a:schemeClr val="accent6">
                  <a:lumMod val="75000"/>
                </a:schemeClr>
              </a:solidFill>
            </a:endParaRPr>
          </a:p>
          <a:p>
            <a:pPr marL="45720" algn="ctr" fontAlgn="b"/>
            <a:r>
              <a:rPr lang="ru-RU" b="1" dirty="0">
                <a:solidFill>
                  <a:schemeClr val="accent6">
                    <a:lumMod val="75000"/>
                  </a:schemeClr>
                </a:solidFill>
              </a:rPr>
              <a:t>Адрес электронной почты: </a:t>
            </a:r>
          </a:p>
          <a:p>
            <a:pPr marL="45720" algn="ctr" fontAlgn="b"/>
            <a:r>
              <a:rPr lang="en-US" i="1" dirty="0" err="1">
                <a:solidFill>
                  <a:schemeClr val="accent6">
                    <a:lumMod val="75000"/>
                  </a:schemeClr>
                </a:solidFill>
              </a:rPr>
              <a:t>otdfin.pavl@govvrn</a:t>
            </a:r>
            <a:r>
              <a:rPr lang="ru-RU" i="1" dirty="0">
                <a:solidFill>
                  <a:schemeClr val="accent6">
                    <a:lumMod val="75000"/>
                  </a:schemeClr>
                </a:solidFill>
              </a:rPr>
              <a:t>.</a:t>
            </a:r>
            <a:r>
              <a:rPr lang="en-US" i="1" dirty="0" err="1">
                <a:solidFill>
                  <a:schemeClr val="accent6">
                    <a:lumMod val="75000"/>
                  </a:schemeClr>
                </a:solidFill>
              </a:rPr>
              <a:t>ru</a:t>
            </a:r>
            <a:r>
              <a:rPr lang="en-US" i="1" dirty="0">
                <a:solidFill>
                  <a:schemeClr val="accent6">
                    <a:lumMod val="75000"/>
                  </a:schemeClr>
                </a:solidFill>
              </a:rPr>
              <a:t> </a:t>
            </a:r>
            <a:endParaRPr lang="ru-RU" i="1" dirty="0">
              <a:solidFill>
                <a:schemeClr val="accent6">
                  <a:lumMod val="75000"/>
                </a:schemeClr>
              </a:solidFill>
            </a:endParaRPr>
          </a:p>
          <a:p>
            <a:pPr marL="45720" algn="ctr" fontAlgn="b"/>
            <a:endParaRPr lang="ru-RU" dirty="0">
              <a:solidFill>
                <a:schemeClr val="accent6">
                  <a:lumMod val="75000"/>
                </a:schemeClr>
              </a:solidFill>
            </a:endParaRPr>
          </a:p>
          <a:p>
            <a:pPr marL="45720" algn="ctr" fontAlgn="b"/>
            <a:r>
              <a:rPr lang="ru-RU" b="1" dirty="0">
                <a:solidFill>
                  <a:schemeClr val="accent6">
                    <a:lumMod val="75000"/>
                  </a:schemeClr>
                </a:solidFill>
              </a:rPr>
              <a:t>График работы муниципального отдела по финансам:</a:t>
            </a:r>
            <a:r>
              <a:rPr lang="ru-RU" dirty="0">
                <a:solidFill>
                  <a:schemeClr val="accent6">
                    <a:lumMod val="75000"/>
                  </a:schemeClr>
                </a:solidFill>
              </a:rPr>
              <a:t> </a:t>
            </a:r>
            <a:br>
              <a:rPr lang="ru-RU" dirty="0">
                <a:solidFill>
                  <a:schemeClr val="accent6">
                    <a:lumMod val="75000"/>
                  </a:schemeClr>
                </a:solidFill>
              </a:rPr>
            </a:br>
            <a:r>
              <a:rPr lang="ru-RU" dirty="0">
                <a:solidFill>
                  <a:schemeClr val="accent6">
                    <a:lumMod val="75000"/>
                  </a:schemeClr>
                </a:solidFill>
              </a:rPr>
              <a:t>понедельник - пятница с 9-00 до 18-00.</a:t>
            </a:r>
          </a:p>
          <a:p>
            <a:pPr marL="45720"/>
            <a:endParaRPr lang="ru-RU" dirty="0">
              <a:solidFill>
                <a:schemeClr val="accent6">
                  <a:lumMod val="75000"/>
                </a:schemeClr>
              </a:solidFill>
            </a:endParaRPr>
          </a:p>
        </p:txBody>
      </p:sp>
      <p:sp>
        <p:nvSpPr>
          <p:cNvPr id="10" name="Заголовок 4"/>
          <p:cNvSpPr>
            <a:spLocks noGrp="1"/>
          </p:cNvSpPr>
          <p:nvPr>
            <p:ph type="title"/>
          </p:nvPr>
        </p:nvSpPr>
        <p:spPr>
          <a:xfrm>
            <a:off x="836712" y="395537"/>
            <a:ext cx="5343835" cy="1008112"/>
          </a:xfrm>
        </p:spPr>
        <p:txBody>
          <a:bodyPr>
            <a:normAutofit/>
          </a:bodyPr>
          <a:lstStyle/>
          <a:p>
            <a:pPr algn="ctr"/>
            <a:r>
              <a:rPr lang="ru-RU" sz="2000" b="1" dirty="0">
                <a:solidFill>
                  <a:schemeClr val="accent6">
                    <a:lumMod val="75000"/>
                  </a:schemeClr>
                </a:solidFill>
              </a:rPr>
              <a:t>КОНТАКТНАЯ ИНФОРМАЦИЯ ДЛЯ ГРАЖДАН</a:t>
            </a:r>
          </a:p>
        </p:txBody>
      </p:sp>
      <p:pic>
        <p:nvPicPr>
          <p:cNvPr id="9219" name="Picture 3" descr="E:\2022\для бюджета для граждан\для подготовки бюджета для граждан\картинки\full_ngXwUFSZ.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4824" y="6732240"/>
            <a:ext cx="3355766" cy="22362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2552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20688" y="323528"/>
            <a:ext cx="5832648" cy="8602355"/>
          </a:xfrm>
          <a:prstGeom prst="rect">
            <a:avLst/>
          </a:prstGeom>
        </p:spPr>
        <p:txBody>
          <a:bodyPr wrap="square">
            <a:spAutoFit/>
          </a:bodyPr>
          <a:lstStyle/>
          <a:p>
            <a:pPr algn="ctr">
              <a:lnSpc>
                <a:spcPct val="150000"/>
              </a:lnSpc>
            </a:pPr>
            <a:r>
              <a:rPr lang="ru-RU" sz="1400" b="1" dirty="0">
                <a:solidFill>
                  <a:schemeClr val="accent6">
                    <a:lumMod val="75000"/>
                  </a:schemeClr>
                </a:solidFill>
                <a:cs typeface="Arial" pitchFamily="34" charset="0"/>
              </a:rPr>
              <a:t>Географическое положение</a:t>
            </a:r>
          </a:p>
          <a:p>
            <a:pPr indent="271463" algn="just"/>
            <a:endParaRPr lang="ru-RU" sz="1400" dirty="0">
              <a:solidFill>
                <a:schemeClr val="accent6">
                  <a:lumMod val="75000"/>
                </a:schemeClr>
              </a:solidFill>
              <a:cs typeface="Arial" pitchFamily="34" charset="0"/>
            </a:endParaRPr>
          </a:p>
          <a:p>
            <a:pPr indent="271463" algn="just"/>
            <a:r>
              <a:rPr lang="ru-RU" sz="1400" dirty="0">
                <a:solidFill>
                  <a:schemeClr val="accent6">
                    <a:lumMod val="75000"/>
                  </a:schemeClr>
                </a:solidFill>
                <a:cs typeface="Arial" pitchFamily="34" charset="0"/>
              </a:rPr>
              <a:t>Район расположен на крайнем западе </a:t>
            </a:r>
            <a:r>
              <a:rPr lang="ru-RU" sz="1400" dirty="0" err="1">
                <a:solidFill>
                  <a:schemeClr val="accent6">
                    <a:lumMod val="75000"/>
                  </a:schemeClr>
                </a:solidFill>
                <a:cs typeface="Arial" pitchFamily="34" charset="0"/>
              </a:rPr>
              <a:t>Калачской</a:t>
            </a:r>
            <a:r>
              <a:rPr lang="ru-RU" sz="1400" dirty="0">
                <a:solidFill>
                  <a:schemeClr val="accent6">
                    <a:lumMod val="75000"/>
                  </a:schemeClr>
                </a:solidFill>
                <a:cs typeface="Arial" pitchFamily="34" charset="0"/>
              </a:rPr>
              <a:t> возвышенности. Павловский муниципальный район граничит с девятью муниципальными районами. Граница с Подгоренским и </a:t>
            </a:r>
            <a:r>
              <a:rPr lang="ru-RU" sz="1400" dirty="0" err="1">
                <a:solidFill>
                  <a:schemeClr val="accent6">
                    <a:lumMod val="75000"/>
                  </a:schemeClr>
                </a:solidFill>
                <a:cs typeface="Arial" pitchFamily="34" charset="0"/>
              </a:rPr>
              <a:t>Россошанским</a:t>
            </a:r>
            <a:r>
              <a:rPr lang="ru-RU" sz="1400" dirty="0">
                <a:solidFill>
                  <a:schemeClr val="accent6">
                    <a:lumMod val="75000"/>
                  </a:schemeClr>
                </a:solidFill>
                <a:cs typeface="Arial" pitchFamily="34" charset="0"/>
              </a:rPr>
              <a:t> районами проходит по фарватеру реки Дон. С запада на восток через территорию муниципального района проходит автодорога внутриобластного значения, соединяющая район с соседними </a:t>
            </a:r>
            <a:r>
              <a:rPr lang="ru-RU" sz="1400" dirty="0" err="1">
                <a:solidFill>
                  <a:schemeClr val="accent6">
                    <a:lumMod val="75000"/>
                  </a:schemeClr>
                </a:solidFill>
                <a:cs typeface="Arial" pitchFamily="34" charset="0"/>
              </a:rPr>
              <a:t>Воробьёвским</a:t>
            </a:r>
            <a:r>
              <a:rPr lang="ru-RU" sz="1400" dirty="0">
                <a:solidFill>
                  <a:schemeClr val="accent6">
                    <a:lumMod val="75000"/>
                  </a:schemeClr>
                </a:solidFill>
                <a:cs typeface="Arial" pitchFamily="34" charset="0"/>
              </a:rPr>
              <a:t> и </a:t>
            </a:r>
            <a:r>
              <a:rPr lang="ru-RU" sz="1400" dirty="0" err="1">
                <a:solidFill>
                  <a:schemeClr val="accent6">
                    <a:lumMod val="75000"/>
                  </a:schemeClr>
                </a:solidFill>
                <a:cs typeface="Arial" pitchFamily="34" charset="0"/>
              </a:rPr>
              <a:t>Калачеевским</a:t>
            </a:r>
            <a:r>
              <a:rPr lang="ru-RU" sz="1400" dirty="0">
                <a:solidFill>
                  <a:schemeClr val="accent6">
                    <a:lumMod val="75000"/>
                  </a:schemeClr>
                </a:solidFill>
                <a:cs typeface="Arial" pitchFamily="34" charset="0"/>
              </a:rPr>
              <a:t> районами. Кроме того, район граничит с </a:t>
            </a:r>
            <a:r>
              <a:rPr lang="ru-RU" sz="1400" dirty="0" err="1">
                <a:solidFill>
                  <a:schemeClr val="accent6">
                    <a:lumMod val="75000"/>
                  </a:schemeClr>
                </a:solidFill>
                <a:cs typeface="Arial" pitchFamily="34" charset="0"/>
              </a:rPr>
              <a:t>Бутурлиновским</a:t>
            </a:r>
            <a:r>
              <a:rPr lang="ru-RU" sz="1400" dirty="0">
                <a:solidFill>
                  <a:schemeClr val="accent6">
                    <a:lumMod val="75000"/>
                  </a:schemeClr>
                </a:solidFill>
                <a:cs typeface="Arial" pitchFamily="34" charset="0"/>
              </a:rPr>
              <a:t>, </a:t>
            </a:r>
            <a:r>
              <a:rPr lang="ru-RU" sz="1400" dirty="0" err="1">
                <a:solidFill>
                  <a:schemeClr val="accent6">
                    <a:lumMod val="75000"/>
                  </a:schemeClr>
                </a:solidFill>
                <a:cs typeface="Arial" pitchFamily="34" charset="0"/>
              </a:rPr>
              <a:t>Верхнемамонским</a:t>
            </a:r>
            <a:r>
              <a:rPr lang="ru-RU" sz="1400" dirty="0">
                <a:solidFill>
                  <a:schemeClr val="accent6">
                    <a:lumMod val="75000"/>
                  </a:schemeClr>
                </a:solidFill>
                <a:cs typeface="Arial" pitchFamily="34" charset="0"/>
              </a:rPr>
              <a:t>, Каменским, </a:t>
            </a:r>
            <a:r>
              <a:rPr lang="ru-RU" sz="1400" dirty="0" err="1">
                <a:solidFill>
                  <a:schemeClr val="accent6">
                    <a:lumMod val="75000"/>
                  </a:schemeClr>
                </a:solidFill>
                <a:cs typeface="Arial" pitchFamily="34" charset="0"/>
              </a:rPr>
              <a:t>Лискинским</a:t>
            </a:r>
            <a:r>
              <a:rPr lang="ru-RU" sz="1400" dirty="0">
                <a:solidFill>
                  <a:schemeClr val="accent6">
                    <a:lumMod val="75000"/>
                  </a:schemeClr>
                </a:solidFill>
                <a:cs typeface="Arial" pitchFamily="34" charset="0"/>
              </a:rPr>
              <a:t> и Бобровским районами.</a:t>
            </a:r>
          </a:p>
          <a:p>
            <a:pPr indent="271463" algn="just"/>
            <a:r>
              <a:rPr lang="ru-RU" sz="1400" dirty="0">
                <a:solidFill>
                  <a:schemeClr val="accent6">
                    <a:lumMod val="75000"/>
                  </a:schemeClr>
                </a:solidFill>
                <a:cs typeface="Arial" pitchFamily="34" charset="0"/>
              </a:rPr>
              <a:t>Транспортные коммуникации удобны для развития хозяйственных связей. По территории района проходит автомагистраль федерального значения М-4 «Дон», протяженностью 54 км, протяженность дорог областного значения составляет около 250 км. От предприятия АО «Павловск Неруд» до </a:t>
            </a:r>
            <a:r>
              <a:rPr lang="ru-RU" sz="1400" dirty="0" err="1">
                <a:solidFill>
                  <a:schemeClr val="accent6">
                    <a:lumMod val="75000"/>
                  </a:schemeClr>
                </a:solidFill>
                <a:cs typeface="Arial" pitchFamily="34" charset="0"/>
              </a:rPr>
              <a:t>Бутурлиновского</a:t>
            </a:r>
            <a:r>
              <a:rPr lang="ru-RU" sz="1400" dirty="0">
                <a:solidFill>
                  <a:schemeClr val="accent6">
                    <a:lumMod val="75000"/>
                  </a:schemeClr>
                </a:solidFill>
                <a:cs typeface="Arial" pitchFamily="34" charset="0"/>
              </a:rPr>
              <a:t> района проложена ветка железной дороги (ЮВЖД), по которой осуществляется перевозка и доставка щебня, твердого топлива и другого сырья.</a:t>
            </a:r>
          </a:p>
          <a:p>
            <a:pPr indent="271463" algn="ctr"/>
            <a:endParaRPr lang="ru-RU" sz="1400" dirty="0">
              <a:solidFill>
                <a:schemeClr val="accent6">
                  <a:lumMod val="75000"/>
                </a:schemeClr>
              </a:solidFill>
              <a:cs typeface="Arial" pitchFamily="34" charset="0"/>
            </a:endParaRPr>
          </a:p>
          <a:p>
            <a:pPr indent="271463" algn="ctr"/>
            <a:r>
              <a:rPr lang="ru-RU" sz="1400" b="1" dirty="0">
                <a:solidFill>
                  <a:schemeClr val="accent6">
                    <a:lumMod val="75000"/>
                  </a:schemeClr>
                </a:solidFill>
                <a:cs typeface="Arial" pitchFamily="34" charset="0"/>
              </a:rPr>
              <a:t>Природные ресурсы</a:t>
            </a:r>
          </a:p>
          <a:p>
            <a:pPr indent="271463" algn="just"/>
            <a:endParaRPr lang="ru-RU" sz="1400" dirty="0">
              <a:solidFill>
                <a:schemeClr val="accent6">
                  <a:lumMod val="75000"/>
                </a:schemeClr>
              </a:solidFill>
              <a:cs typeface="Arial" pitchFamily="34" charset="0"/>
            </a:endParaRPr>
          </a:p>
          <a:p>
            <a:pPr indent="271463" algn="just"/>
            <a:r>
              <a:rPr lang="ru-RU" sz="1400" dirty="0">
                <a:solidFill>
                  <a:schemeClr val="accent6">
                    <a:lumMod val="75000"/>
                  </a:schemeClr>
                </a:solidFill>
                <a:cs typeface="Arial" pitchFamily="34" charset="0"/>
              </a:rPr>
              <a:t>В границах Павловского района общая площадь лесного фонда – 30,6 тыс. га, что составляет 16% от общей площади района. На территории Павловского муниципального района находится большая часть </a:t>
            </a:r>
            <a:r>
              <a:rPr lang="ru-RU" sz="1400" dirty="0" err="1">
                <a:solidFill>
                  <a:schemeClr val="accent6">
                    <a:lumMod val="75000"/>
                  </a:schemeClr>
                </a:solidFill>
                <a:cs typeface="Arial" pitchFamily="34" charset="0"/>
              </a:rPr>
              <a:t>Шипова</a:t>
            </a:r>
            <a:r>
              <a:rPr lang="ru-RU" sz="1400" dirty="0">
                <a:solidFill>
                  <a:schemeClr val="accent6">
                    <a:lumMod val="75000"/>
                  </a:schemeClr>
                </a:solidFill>
                <a:cs typeface="Arial" pitchFamily="34" charset="0"/>
              </a:rPr>
              <a:t> леса. Земли сельскохозяйственного назначения составляют около 75% от общей площади района.</a:t>
            </a:r>
          </a:p>
          <a:p>
            <a:pPr indent="271463" algn="just"/>
            <a:r>
              <a:rPr lang="ru-RU" sz="1400" dirty="0">
                <a:solidFill>
                  <a:schemeClr val="accent6">
                    <a:lumMod val="75000"/>
                  </a:schemeClr>
                </a:solidFill>
                <a:cs typeface="Arial" pitchFamily="34" charset="0"/>
              </a:rPr>
              <a:t>По территории района протекают река Дон и его притоки Битюг и </a:t>
            </a:r>
            <a:r>
              <a:rPr lang="ru-RU" sz="1400" dirty="0" err="1">
                <a:solidFill>
                  <a:schemeClr val="accent6">
                    <a:lumMod val="75000"/>
                  </a:schemeClr>
                </a:solidFill>
                <a:cs typeface="Arial" pitchFamily="34" charset="0"/>
              </a:rPr>
              <a:t>Осередь</a:t>
            </a:r>
            <a:r>
              <a:rPr lang="ru-RU" sz="1400" dirty="0">
                <a:solidFill>
                  <a:schemeClr val="accent6">
                    <a:lumMod val="75000"/>
                  </a:schemeClr>
                </a:solidFill>
                <a:cs typeface="Arial" pitchFamily="34" charset="0"/>
              </a:rPr>
              <a:t>; имеется большое количество прудов и озер.</a:t>
            </a:r>
          </a:p>
          <a:p>
            <a:pPr indent="271463" algn="just"/>
            <a:r>
              <a:rPr lang="ru-RU" sz="1400" dirty="0">
                <a:solidFill>
                  <a:schemeClr val="accent6">
                    <a:lumMod val="75000"/>
                  </a:schemeClr>
                </a:solidFill>
                <a:cs typeface="Arial" pitchFamily="34" charset="0"/>
              </a:rPr>
              <a:t>Павловский район располагает месторождениями: крупнейшее в Европе </a:t>
            </a:r>
            <a:r>
              <a:rPr lang="ru-RU" sz="1400" dirty="0" err="1">
                <a:solidFill>
                  <a:schemeClr val="accent6">
                    <a:lumMod val="75000"/>
                  </a:schemeClr>
                </a:solidFill>
                <a:cs typeface="Arial" pitchFamily="34" charset="0"/>
              </a:rPr>
              <a:t>Шкурлатовское</a:t>
            </a:r>
            <a:r>
              <a:rPr lang="ru-RU" sz="1400" dirty="0">
                <a:solidFill>
                  <a:schemeClr val="accent6">
                    <a:lumMod val="75000"/>
                  </a:schemeClr>
                </a:solidFill>
                <a:cs typeface="Arial" pitchFamily="34" charset="0"/>
              </a:rPr>
              <a:t> месторождение </a:t>
            </a:r>
            <a:r>
              <a:rPr lang="ru-RU" sz="1400" dirty="0" smtClean="0">
                <a:solidFill>
                  <a:schemeClr val="accent6">
                    <a:lumMod val="75000"/>
                  </a:schemeClr>
                </a:solidFill>
                <a:cs typeface="Arial" pitchFamily="34" charset="0"/>
              </a:rPr>
              <a:t>гранита, </a:t>
            </a:r>
            <a:r>
              <a:rPr lang="ru-RU" sz="1400" dirty="0" err="1">
                <a:solidFill>
                  <a:schemeClr val="accent6">
                    <a:lumMod val="75000"/>
                  </a:schemeClr>
                </a:solidFill>
                <a:cs typeface="Arial" pitchFamily="34" charset="0"/>
              </a:rPr>
              <a:t>Казинское</a:t>
            </a:r>
            <a:r>
              <a:rPr lang="ru-RU" sz="1400" dirty="0">
                <a:solidFill>
                  <a:schemeClr val="accent6">
                    <a:lumMod val="75000"/>
                  </a:schemeClr>
                </a:solidFill>
                <a:cs typeface="Arial" pitchFamily="34" charset="0"/>
              </a:rPr>
              <a:t> месторождение строительного </a:t>
            </a:r>
            <a:r>
              <a:rPr lang="ru-RU" sz="1400" dirty="0" smtClean="0">
                <a:solidFill>
                  <a:schemeClr val="accent6">
                    <a:lumMod val="75000"/>
                  </a:schemeClr>
                </a:solidFill>
                <a:cs typeface="Arial" pitchFamily="34" charset="0"/>
              </a:rPr>
              <a:t>камня,  </a:t>
            </a:r>
            <a:r>
              <a:rPr lang="ru-RU" sz="1400" dirty="0" err="1">
                <a:solidFill>
                  <a:schemeClr val="accent6">
                    <a:lumMod val="75000"/>
                  </a:schemeClr>
                </a:solidFill>
                <a:cs typeface="Arial" pitchFamily="34" charset="0"/>
              </a:rPr>
              <a:t>Ждановское</a:t>
            </a:r>
            <a:r>
              <a:rPr lang="ru-RU" sz="1400" dirty="0">
                <a:solidFill>
                  <a:schemeClr val="accent6">
                    <a:lumMod val="75000"/>
                  </a:schemeClr>
                </a:solidFill>
                <a:cs typeface="Arial" pitchFamily="34" charset="0"/>
              </a:rPr>
              <a:t> месторождение песка, </a:t>
            </a:r>
            <a:r>
              <a:rPr lang="ru-RU" sz="1400" dirty="0" err="1">
                <a:solidFill>
                  <a:schemeClr val="accent6">
                    <a:lumMod val="75000"/>
                  </a:schemeClr>
                </a:solidFill>
                <a:cs typeface="Arial" pitchFamily="34" charset="0"/>
              </a:rPr>
              <a:t>Ждановское</a:t>
            </a:r>
            <a:r>
              <a:rPr lang="ru-RU" sz="1400" dirty="0">
                <a:solidFill>
                  <a:schemeClr val="accent6">
                    <a:lumMod val="75000"/>
                  </a:schemeClr>
                </a:solidFill>
                <a:cs typeface="Arial" pitchFamily="34" charset="0"/>
              </a:rPr>
              <a:t> </a:t>
            </a:r>
            <a:r>
              <a:rPr lang="ru-RU" sz="1400" dirty="0" smtClean="0">
                <a:solidFill>
                  <a:schemeClr val="accent6">
                    <a:lumMod val="75000"/>
                  </a:schemeClr>
                </a:solidFill>
                <a:cs typeface="Arial" pitchFamily="34" charset="0"/>
              </a:rPr>
              <a:t>и </a:t>
            </a:r>
            <a:r>
              <a:rPr lang="ru-RU" sz="1400" dirty="0" err="1">
                <a:solidFill>
                  <a:schemeClr val="accent6">
                    <a:lumMod val="75000"/>
                  </a:schemeClr>
                </a:solidFill>
                <a:cs typeface="Arial" pitchFamily="34" charset="0"/>
              </a:rPr>
              <a:t>Гаврильское</a:t>
            </a:r>
            <a:r>
              <a:rPr lang="ru-RU" sz="1400" dirty="0">
                <a:solidFill>
                  <a:schemeClr val="accent6">
                    <a:lumMod val="75000"/>
                  </a:schemeClr>
                </a:solidFill>
                <a:cs typeface="Arial" pitchFamily="34" charset="0"/>
              </a:rPr>
              <a:t> </a:t>
            </a:r>
            <a:r>
              <a:rPr lang="ru-RU" sz="1400" dirty="0" smtClean="0">
                <a:solidFill>
                  <a:schemeClr val="accent6">
                    <a:lumMod val="75000"/>
                  </a:schemeClr>
                </a:solidFill>
                <a:cs typeface="Arial" pitchFamily="34" charset="0"/>
              </a:rPr>
              <a:t>месторождения </a:t>
            </a:r>
            <a:r>
              <a:rPr lang="ru-RU" sz="1400" dirty="0">
                <a:solidFill>
                  <a:schemeClr val="accent6">
                    <a:lumMod val="75000"/>
                  </a:schemeClr>
                </a:solidFill>
                <a:cs typeface="Arial" pitchFamily="34" charset="0"/>
              </a:rPr>
              <a:t>суглинков. Богатые запасы полезных ископаемых делают район перспективным для развития горнодобывающей, горно-обогатительной  и промышленности строительных материалов.</a:t>
            </a:r>
          </a:p>
          <a:p>
            <a:pPr indent="271463" algn="just"/>
            <a:r>
              <a:rPr lang="ru-RU" sz="1400" dirty="0">
                <a:solidFill>
                  <a:schemeClr val="accent6">
                    <a:lumMod val="75000"/>
                  </a:schemeClr>
                </a:solidFill>
                <a:cs typeface="Arial" pitchFamily="34" charset="0"/>
              </a:rPr>
              <a:t>В целом район является перспективным для выявления новых месторождений строительных песков и суглинков.</a:t>
            </a:r>
          </a:p>
        </p:txBody>
      </p:sp>
    </p:spTree>
    <p:extLst>
      <p:ext uri="{BB962C8B-B14F-4D97-AF65-F5344CB8AC3E}">
        <p14:creationId xmlns:p14="http://schemas.microsoft.com/office/powerpoint/2010/main" val="2528116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4294967295"/>
          </p:nvPr>
        </p:nvSpPr>
        <p:spPr>
          <a:xfrm>
            <a:off x="774700" y="1835150"/>
            <a:ext cx="5894660" cy="1441450"/>
          </a:xfrm>
        </p:spPr>
        <p:txBody>
          <a:bodyPr>
            <a:normAutofit lnSpcReduction="10000"/>
          </a:bodyPr>
          <a:lstStyle/>
          <a:p>
            <a:pPr marL="0" indent="0" algn="just">
              <a:buNone/>
            </a:pPr>
            <a:r>
              <a:rPr lang="ru-RU" sz="1400" i="0" dirty="0">
                <a:solidFill>
                  <a:schemeClr val="accent6">
                    <a:lumMod val="75000"/>
                  </a:schemeClr>
                </a:solidFill>
                <a:cs typeface="Arial" pitchFamily="34" charset="0"/>
              </a:rPr>
              <a:t>Консолидированный бюджет Павловского муниципального района Воронежской области состоит из 1 бюджета муниципального района, 1 бюджета городского поселения  и 14 бюджетов сельских поселений.</a:t>
            </a:r>
          </a:p>
          <a:p>
            <a:pPr marL="0" indent="0" algn="ctr">
              <a:buNone/>
            </a:pPr>
            <a:endParaRPr lang="ru-RU" sz="1500" b="1" i="0" dirty="0">
              <a:solidFill>
                <a:schemeClr val="accent6">
                  <a:lumMod val="75000"/>
                </a:schemeClr>
              </a:solidFill>
              <a:cs typeface="Arial" pitchFamily="34" charset="0"/>
            </a:endParaRPr>
          </a:p>
          <a:p>
            <a:pPr marL="0" indent="0" algn="ctr">
              <a:buNone/>
            </a:pPr>
            <a:r>
              <a:rPr lang="ru-RU" sz="1500" b="1" i="0" dirty="0">
                <a:solidFill>
                  <a:schemeClr val="accent6">
                    <a:lumMod val="75000"/>
                  </a:schemeClr>
                </a:solidFill>
                <a:cs typeface="Arial" pitchFamily="34" charset="0"/>
              </a:rPr>
              <a:t>Сельские поселения:</a:t>
            </a:r>
          </a:p>
          <a:p>
            <a:pPr indent="363538" algn="just"/>
            <a:endParaRPr lang="ru-RU" dirty="0">
              <a:solidFill>
                <a:schemeClr val="accent6">
                  <a:lumMod val="75000"/>
                </a:schemeClr>
              </a:solidFill>
            </a:endParaRPr>
          </a:p>
        </p:txBody>
      </p:sp>
      <p:sp>
        <p:nvSpPr>
          <p:cNvPr id="5" name="Заголовок 4"/>
          <p:cNvSpPr>
            <a:spLocks noGrp="1"/>
          </p:cNvSpPr>
          <p:nvPr>
            <p:ph type="title" idx="4294967295"/>
          </p:nvPr>
        </p:nvSpPr>
        <p:spPr>
          <a:xfrm>
            <a:off x="1057275" y="444500"/>
            <a:ext cx="5800725" cy="1150938"/>
          </a:xfrm>
        </p:spPr>
        <p:txBody>
          <a:bodyPr>
            <a:normAutofit/>
          </a:bodyPr>
          <a:lstStyle/>
          <a:p>
            <a:pPr algn="ctr"/>
            <a:r>
              <a:rPr lang="ru-RU" sz="2000" b="1" dirty="0">
                <a:solidFill>
                  <a:schemeClr val="accent6">
                    <a:lumMod val="75000"/>
                  </a:schemeClr>
                </a:solidFill>
              </a:rPr>
              <a:t>БЮДЖЕТНАЯ СИСТЕМА ПАВЛОВСКОГО МУНИЦИПАЛЬНОГО РАЙОНА ВОРОНЕЖСКОЙ ОБЛАСТИ</a:t>
            </a:r>
          </a:p>
        </p:txBody>
      </p:sp>
      <p:sp>
        <p:nvSpPr>
          <p:cNvPr id="7" name="Текст 1"/>
          <p:cNvSpPr txBox="1">
            <a:spLocks/>
          </p:cNvSpPr>
          <p:nvPr/>
        </p:nvSpPr>
        <p:spPr>
          <a:xfrm>
            <a:off x="620688"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grpSp>
        <p:nvGrpSpPr>
          <p:cNvPr id="9" name="Группа 8"/>
          <p:cNvGrpSpPr/>
          <p:nvPr/>
        </p:nvGrpSpPr>
        <p:grpSpPr>
          <a:xfrm>
            <a:off x="980726" y="5699609"/>
            <a:ext cx="5184578" cy="626441"/>
            <a:chOff x="-647692" y="-1871946"/>
            <a:chExt cx="6121320" cy="1180874"/>
          </a:xfrm>
          <a:solidFill>
            <a:schemeClr val="accent2">
              <a:lumMod val="20000"/>
              <a:lumOff val="80000"/>
            </a:schemeClr>
          </a:solidFill>
        </p:grpSpPr>
        <p:sp>
          <p:nvSpPr>
            <p:cNvPr id="10" name="Прямоугольник 9"/>
            <p:cNvSpPr/>
            <p:nvPr/>
          </p:nvSpPr>
          <p:spPr>
            <a:xfrm>
              <a:off x="-647692" y="-1871946"/>
              <a:ext cx="6121320" cy="1180874"/>
            </a:xfrm>
            <a:prstGeom prst="rect">
              <a:avLst/>
            </a:prstGeom>
          </p:spPr>
          <p:style>
            <a:lnRef idx="1">
              <a:schemeClr val="accent2"/>
            </a:lnRef>
            <a:fillRef idx="2">
              <a:schemeClr val="accent2"/>
            </a:fillRef>
            <a:effectRef idx="1">
              <a:schemeClr val="accent2"/>
            </a:effectRef>
            <a:fontRef idx="minor">
              <a:schemeClr val="dk1"/>
            </a:fontRef>
          </p:style>
        </p:sp>
        <p:sp>
          <p:nvSpPr>
            <p:cNvPr id="11" name="Прямоугольник 10"/>
            <p:cNvSpPr/>
            <p:nvPr/>
          </p:nvSpPr>
          <p:spPr>
            <a:xfrm>
              <a:off x="-647692" y="-1871946"/>
              <a:ext cx="6121320" cy="1180874"/>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0" kern="1200" dirty="0">
                  <a:solidFill>
                    <a:schemeClr val="accent2">
                      <a:lumMod val="50000"/>
                    </a:schemeClr>
                  </a:solidFill>
                  <a:effectLst>
                    <a:outerShdw blurRad="38100" dist="38100" dir="2700000" algn="tl">
                      <a:srgbClr val="000000">
                        <a:alpha val="43137"/>
                      </a:srgbClr>
                    </a:outerShdw>
                  </a:effectLst>
                  <a:latin typeface="+mn-lt"/>
                </a:rPr>
                <a:t>Консолидированный бюджет </a:t>
              </a:r>
            </a:p>
          </p:txBody>
        </p:sp>
      </p:grpSp>
      <p:grpSp>
        <p:nvGrpSpPr>
          <p:cNvPr id="12" name="Группа 11"/>
          <p:cNvGrpSpPr/>
          <p:nvPr/>
        </p:nvGrpSpPr>
        <p:grpSpPr>
          <a:xfrm>
            <a:off x="604934" y="6690080"/>
            <a:ext cx="1851956" cy="1308462"/>
            <a:chOff x="3576415" y="1718165"/>
            <a:chExt cx="3120324" cy="736869"/>
          </a:xfrm>
        </p:grpSpPr>
        <p:sp>
          <p:nvSpPr>
            <p:cNvPr id="13" name="Прямоугольник 12"/>
            <p:cNvSpPr/>
            <p:nvPr/>
          </p:nvSpPr>
          <p:spPr>
            <a:xfrm>
              <a:off x="3602957" y="1718165"/>
              <a:ext cx="3093782" cy="736867"/>
            </a:xfrm>
            <a:prstGeom prst="rect">
              <a:avLst/>
            </a:prstGeom>
          </p:spPr>
          <p:style>
            <a:lnRef idx="1">
              <a:schemeClr val="accent2"/>
            </a:lnRef>
            <a:fillRef idx="2">
              <a:schemeClr val="accent2"/>
            </a:fillRef>
            <a:effectRef idx="1">
              <a:schemeClr val="accent2"/>
            </a:effectRef>
            <a:fontRef idx="minor">
              <a:schemeClr val="dk1"/>
            </a:fontRef>
          </p:style>
        </p:sp>
        <p:sp>
          <p:nvSpPr>
            <p:cNvPr id="14" name="Прямоугольник 13"/>
            <p:cNvSpPr/>
            <p:nvPr/>
          </p:nvSpPr>
          <p:spPr>
            <a:xfrm>
              <a:off x="3576415" y="1718167"/>
              <a:ext cx="3093782" cy="736867"/>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a:solidFill>
                    <a:schemeClr val="accent2">
                      <a:lumMod val="50000"/>
                    </a:schemeClr>
                  </a:solidFill>
                  <a:effectLst>
                    <a:outerShdw blurRad="38100" dist="38100" dir="2700000" algn="tl">
                      <a:srgbClr val="000000">
                        <a:alpha val="43137"/>
                      </a:srgbClr>
                    </a:outerShdw>
                  </a:effectLst>
                  <a:latin typeface="+mn-lt"/>
                </a:rPr>
                <a:t>Бюджет муниципального района</a:t>
              </a:r>
            </a:p>
          </p:txBody>
        </p:sp>
      </p:grpSp>
      <p:grpSp>
        <p:nvGrpSpPr>
          <p:cNvPr id="15" name="Группа 14"/>
          <p:cNvGrpSpPr/>
          <p:nvPr/>
        </p:nvGrpSpPr>
        <p:grpSpPr>
          <a:xfrm>
            <a:off x="4692846" y="6690080"/>
            <a:ext cx="1872208" cy="1308455"/>
            <a:chOff x="631231" y="1491663"/>
            <a:chExt cx="2662243" cy="736867"/>
          </a:xfrm>
          <a:noFill/>
        </p:grpSpPr>
        <p:sp>
          <p:nvSpPr>
            <p:cNvPr id="16" name="Прямоугольник 15"/>
            <p:cNvSpPr/>
            <p:nvPr/>
          </p:nvSpPr>
          <p:spPr>
            <a:xfrm>
              <a:off x="631231" y="1491663"/>
              <a:ext cx="2662243" cy="736867"/>
            </a:xfrm>
            <a:prstGeom prst="rect">
              <a:avLst/>
            </a:prstGeom>
            <a:grpFill/>
          </p:spPr>
          <p:style>
            <a:lnRef idx="0">
              <a:schemeClr val="accent4">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17" name="Прямоугольник 16"/>
            <p:cNvSpPr/>
            <p:nvPr/>
          </p:nvSpPr>
          <p:spPr>
            <a:xfrm>
              <a:off x="631231" y="1491663"/>
              <a:ext cx="2662243" cy="736867"/>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80000"/>
                </a:lnSpc>
                <a:spcBef>
                  <a:spcPct val="0"/>
                </a:spcBef>
                <a:spcAft>
                  <a:spcPct val="35000"/>
                </a:spcAft>
              </a:pPr>
              <a:r>
                <a:rPr lang="ru-RU" sz="1600" b="0" kern="1200" dirty="0">
                  <a:solidFill>
                    <a:schemeClr val="accent2">
                      <a:lumMod val="50000"/>
                    </a:schemeClr>
                  </a:solidFill>
                  <a:effectLst>
                    <a:outerShdw blurRad="38100" dist="38100" dir="2700000" algn="tl">
                      <a:srgbClr val="000000">
                        <a:alpha val="43137"/>
                      </a:srgbClr>
                    </a:outerShdw>
                  </a:effectLst>
                  <a:latin typeface="+mn-lt"/>
                </a:rPr>
                <a:t>Бюджеты сельских поселений</a:t>
              </a:r>
            </a:p>
          </p:txBody>
        </p:sp>
      </p:grpSp>
      <p:grpSp>
        <p:nvGrpSpPr>
          <p:cNvPr id="18" name="Группа 17"/>
          <p:cNvGrpSpPr/>
          <p:nvPr/>
        </p:nvGrpSpPr>
        <p:grpSpPr>
          <a:xfrm>
            <a:off x="2661154" y="6690080"/>
            <a:ext cx="1823723" cy="1308460"/>
            <a:chOff x="1296792" y="2538013"/>
            <a:chExt cx="3034096" cy="878826"/>
          </a:xfrm>
        </p:grpSpPr>
        <p:sp>
          <p:nvSpPr>
            <p:cNvPr id="19" name="Прямоугольник 18"/>
            <p:cNvSpPr/>
            <p:nvPr/>
          </p:nvSpPr>
          <p:spPr>
            <a:xfrm>
              <a:off x="1296792" y="2538013"/>
              <a:ext cx="3034096" cy="878825"/>
            </a:xfrm>
            <a:prstGeom prst="rect">
              <a:avLst/>
            </a:prstGeom>
          </p:spPr>
          <p:style>
            <a:lnRef idx="2">
              <a:schemeClr val="accent2"/>
            </a:lnRef>
            <a:fillRef idx="1">
              <a:schemeClr val="lt1"/>
            </a:fillRef>
            <a:effectRef idx="0">
              <a:schemeClr val="accent2"/>
            </a:effectRef>
            <a:fontRef idx="minor">
              <a:schemeClr val="dk1"/>
            </a:fontRef>
          </p:style>
        </p:sp>
        <p:sp>
          <p:nvSpPr>
            <p:cNvPr id="20" name="Прямоугольник 19"/>
            <p:cNvSpPr/>
            <p:nvPr/>
          </p:nvSpPr>
          <p:spPr>
            <a:xfrm>
              <a:off x="1296792" y="2538016"/>
              <a:ext cx="3034096" cy="878823"/>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a:solidFill>
                    <a:schemeClr val="accent2">
                      <a:lumMod val="50000"/>
                    </a:schemeClr>
                  </a:solidFill>
                  <a:effectLst>
                    <a:outerShdw blurRad="38100" dist="38100" dir="2700000" algn="tl">
                      <a:srgbClr val="000000">
                        <a:alpha val="43137"/>
                      </a:srgbClr>
                    </a:outerShdw>
                  </a:effectLst>
                  <a:latin typeface="+mn-lt"/>
                </a:rPr>
                <a:t>Бюджет городского поселения – город Павловск</a:t>
              </a:r>
            </a:p>
          </p:txBody>
        </p:sp>
      </p:grpSp>
      <p:sp>
        <p:nvSpPr>
          <p:cNvPr id="36" name="Текст 2"/>
          <p:cNvSpPr txBox="1">
            <a:spLocks/>
          </p:cNvSpPr>
          <p:nvPr/>
        </p:nvSpPr>
        <p:spPr>
          <a:xfrm>
            <a:off x="440669" y="5436096"/>
            <a:ext cx="5884601" cy="3816424"/>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indent="363538" algn="just"/>
            <a:endParaRPr lang="ru-RU" dirty="0">
              <a:solidFill>
                <a:schemeClr val="bg1"/>
              </a:solidFill>
            </a:endParaRPr>
          </a:p>
        </p:txBody>
      </p:sp>
      <p:graphicFrame>
        <p:nvGraphicFramePr>
          <p:cNvPr id="52" name="Таблица 51"/>
          <p:cNvGraphicFramePr>
            <a:graphicFrameLocks noGrp="1"/>
          </p:cNvGraphicFramePr>
          <p:nvPr>
            <p:extLst>
              <p:ext uri="{D42A27DB-BD31-4B8C-83A1-F6EECF244321}">
                <p14:modId xmlns:p14="http://schemas.microsoft.com/office/powerpoint/2010/main" val="4132495952"/>
              </p:ext>
            </p:extLst>
          </p:nvPr>
        </p:nvGraphicFramePr>
        <p:xfrm>
          <a:off x="790680" y="3347863"/>
          <a:ext cx="5734664" cy="1800199"/>
        </p:xfrm>
        <a:graphic>
          <a:graphicData uri="http://schemas.openxmlformats.org/drawingml/2006/table">
            <a:tbl>
              <a:tblPr firstRow="1" bandRow="1">
                <a:tableStyleId>{2D5ABB26-0587-4C30-8999-92F81FD0307C}</a:tableStyleId>
              </a:tblPr>
              <a:tblGrid>
                <a:gridCol w="2867332">
                  <a:extLst>
                    <a:ext uri="{9D8B030D-6E8A-4147-A177-3AD203B41FA5}">
                      <a16:colId xmlns:a16="http://schemas.microsoft.com/office/drawing/2014/main" xmlns="" val="20000"/>
                    </a:ext>
                  </a:extLst>
                </a:gridCol>
                <a:gridCol w="2867332">
                  <a:extLst>
                    <a:ext uri="{9D8B030D-6E8A-4147-A177-3AD203B41FA5}">
                      <a16:colId xmlns:a16="http://schemas.microsoft.com/office/drawing/2014/main" xmlns="" val="20001"/>
                    </a:ext>
                  </a:extLst>
                </a:gridCol>
              </a:tblGrid>
              <a:tr h="1800199">
                <a:tc>
                  <a:txBody>
                    <a:bodyPr/>
                    <a:lstStyle/>
                    <a:p>
                      <a:pPr algn="ctr"/>
                      <a:r>
                        <a:rPr lang="ru-RU" sz="1500" i="1" dirty="0">
                          <a:solidFill>
                            <a:schemeClr val="accent6">
                              <a:lumMod val="75000"/>
                            </a:schemeClr>
                          </a:solidFill>
                          <a:latin typeface="+mn-lt"/>
                        </a:rPr>
                        <a:t>Александровское</a:t>
                      </a:r>
                    </a:p>
                    <a:p>
                      <a:pPr algn="ctr"/>
                      <a:r>
                        <a:rPr lang="ru-RU" sz="1500" i="1" dirty="0">
                          <a:solidFill>
                            <a:schemeClr val="accent6">
                              <a:lumMod val="75000"/>
                            </a:schemeClr>
                          </a:solidFill>
                          <a:latin typeface="+mn-lt"/>
                        </a:rPr>
                        <a:t>Александро-Донское</a:t>
                      </a:r>
                    </a:p>
                    <a:p>
                      <a:pPr algn="ctr"/>
                      <a:r>
                        <a:rPr lang="ru-RU" sz="1500" i="1" dirty="0">
                          <a:solidFill>
                            <a:schemeClr val="accent6">
                              <a:lumMod val="75000"/>
                            </a:schemeClr>
                          </a:solidFill>
                          <a:latin typeface="+mn-lt"/>
                        </a:rPr>
                        <a:t>Воронцовское</a:t>
                      </a:r>
                    </a:p>
                    <a:p>
                      <a:pPr algn="ctr"/>
                      <a:r>
                        <a:rPr lang="ru-RU" sz="1500" i="1" dirty="0">
                          <a:solidFill>
                            <a:schemeClr val="accent6">
                              <a:lumMod val="75000"/>
                            </a:schemeClr>
                          </a:solidFill>
                          <a:latin typeface="+mn-lt"/>
                        </a:rPr>
                        <a:t>Гаврильское</a:t>
                      </a:r>
                    </a:p>
                    <a:p>
                      <a:pPr algn="ctr"/>
                      <a:r>
                        <a:rPr lang="ru-RU" sz="1500" i="1" dirty="0">
                          <a:solidFill>
                            <a:schemeClr val="accent6">
                              <a:lumMod val="75000"/>
                            </a:schemeClr>
                          </a:solidFill>
                          <a:latin typeface="+mn-lt"/>
                        </a:rPr>
                        <a:t>Елизаветовское</a:t>
                      </a:r>
                    </a:p>
                    <a:p>
                      <a:pPr algn="ctr"/>
                      <a:r>
                        <a:rPr lang="ru-RU" sz="1500" i="1" dirty="0">
                          <a:solidFill>
                            <a:schemeClr val="accent6">
                              <a:lumMod val="75000"/>
                            </a:schemeClr>
                          </a:solidFill>
                          <a:latin typeface="+mn-lt"/>
                        </a:rPr>
                        <a:t>Ерышевское</a:t>
                      </a:r>
                    </a:p>
                    <a:p>
                      <a:pPr algn="ctr"/>
                      <a:r>
                        <a:rPr lang="ru-RU" sz="1500" i="1" dirty="0">
                          <a:solidFill>
                            <a:schemeClr val="accent6">
                              <a:lumMod val="75000"/>
                            </a:schemeClr>
                          </a:solidFill>
                          <a:latin typeface="+mn-lt"/>
                        </a:rPr>
                        <a:t>Казинское</a:t>
                      </a:r>
                    </a:p>
                  </a:txBody>
                  <a:tcPr/>
                </a:tc>
                <a:tc>
                  <a:txBody>
                    <a:bodyPr/>
                    <a:lstStyle/>
                    <a:p>
                      <a:pPr algn="ctr"/>
                      <a:r>
                        <a:rPr lang="ru-RU" sz="1500" i="1" dirty="0">
                          <a:solidFill>
                            <a:schemeClr val="accent6">
                              <a:lumMod val="75000"/>
                            </a:schemeClr>
                          </a:solidFill>
                          <a:latin typeface="+mn-lt"/>
                        </a:rPr>
                        <a:t>Красное</a:t>
                      </a:r>
                    </a:p>
                    <a:p>
                      <a:pPr algn="ctr"/>
                      <a:r>
                        <a:rPr lang="ru-RU" sz="1500" i="1" dirty="0">
                          <a:solidFill>
                            <a:schemeClr val="accent6">
                              <a:lumMod val="75000"/>
                            </a:schemeClr>
                          </a:solidFill>
                          <a:latin typeface="+mn-lt"/>
                        </a:rPr>
                        <a:t>Ливенское</a:t>
                      </a:r>
                    </a:p>
                    <a:p>
                      <a:pPr algn="ctr"/>
                      <a:r>
                        <a:rPr lang="ru-RU" sz="1500" i="1" dirty="0">
                          <a:solidFill>
                            <a:schemeClr val="accent6">
                              <a:lumMod val="75000"/>
                            </a:schemeClr>
                          </a:solidFill>
                          <a:latin typeface="+mn-lt"/>
                        </a:rPr>
                        <a:t>Лосевское</a:t>
                      </a:r>
                    </a:p>
                    <a:p>
                      <a:pPr algn="ctr"/>
                      <a:r>
                        <a:rPr lang="ru-RU" sz="1500" i="1" dirty="0">
                          <a:solidFill>
                            <a:schemeClr val="accent6">
                              <a:lumMod val="75000"/>
                            </a:schemeClr>
                          </a:solidFill>
                          <a:latin typeface="+mn-lt"/>
                        </a:rPr>
                        <a:t>Песковское</a:t>
                      </a:r>
                    </a:p>
                    <a:p>
                      <a:pPr algn="ctr"/>
                      <a:r>
                        <a:rPr lang="ru-RU" sz="1500" i="1" dirty="0">
                          <a:solidFill>
                            <a:schemeClr val="accent6">
                              <a:lumMod val="75000"/>
                            </a:schemeClr>
                          </a:solidFill>
                          <a:latin typeface="+mn-lt"/>
                        </a:rPr>
                        <a:t>Петровское</a:t>
                      </a:r>
                    </a:p>
                    <a:p>
                      <a:pPr algn="ctr"/>
                      <a:r>
                        <a:rPr lang="ru-RU" sz="1500" i="1" dirty="0">
                          <a:solidFill>
                            <a:schemeClr val="accent6">
                              <a:lumMod val="75000"/>
                            </a:schemeClr>
                          </a:solidFill>
                          <a:latin typeface="+mn-lt"/>
                        </a:rPr>
                        <a:t>Покровское</a:t>
                      </a:r>
                    </a:p>
                    <a:p>
                      <a:pPr algn="ctr"/>
                      <a:r>
                        <a:rPr lang="ru-RU" sz="1500" i="1" dirty="0">
                          <a:solidFill>
                            <a:schemeClr val="accent6">
                              <a:lumMod val="75000"/>
                            </a:schemeClr>
                          </a:solidFill>
                          <a:latin typeface="+mn-lt"/>
                        </a:rPr>
                        <a:t>Русско-Буйловское</a:t>
                      </a:r>
                    </a:p>
                  </a:txBody>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2595725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1"/>
          <p:cNvSpPr txBox="1">
            <a:spLocks/>
          </p:cNvSpPr>
          <p:nvPr/>
        </p:nvSpPr>
        <p:spPr>
          <a:xfrm>
            <a:off x="619972"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sp>
        <p:nvSpPr>
          <p:cNvPr id="10" name="Заголовок 1"/>
          <p:cNvSpPr txBox="1">
            <a:spLocks/>
          </p:cNvSpPr>
          <p:nvPr/>
        </p:nvSpPr>
        <p:spPr>
          <a:xfrm>
            <a:off x="619973" y="1475656"/>
            <a:ext cx="5908652" cy="2376264"/>
          </a:xfrm>
          <a:prstGeom prst="rect">
            <a:avLst/>
          </a:prstGeom>
          <a:effectLst>
            <a:softEdge rad="12700"/>
          </a:effectLst>
        </p:spPr>
        <p:txBody>
          <a:bodyPr vert="horz" lIns="0" tIns="45720" rIns="0" bIns="45720" rtlCol="0" anchor="b">
            <a:noAutofit/>
          </a:bodyPr>
          <a:lstStyle>
            <a:lvl1pPr algn="l" defTabSz="914400" rtl="0" eaLnBrk="1" latinLnBrk="0" hangingPunct="1">
              <a:spcBef>
                <a:spcPct val="0"/>
              </a:spcBef>
              <a:buNone/>
              <a:defRPr sz="2200" b="0" i="0" kern="1200" cap="none"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0838" algn="just"/>
            <a:r>
              <a:rPr lang="ru-RU" sz="1400" b="1" dirty="0">
                <a:solidFill>
                  <a:schemeClr val="accent6">
                    <a:lumMod val="75000"/>
                  </a:schemeClr>
                </a:solidFill>
                <a:latin typeface="+mn-lt"/>
                <a:cs typeface="Arial" pitchFamily="34" charset="0"/>
              </a:rPr>
              <a:t>БЮДЖЕТ – </a:t>
            </a:r>
            <a:r>
              <a:rPr lang="ru-RU" sz="1400" dirty="0">
                <a:solidFill>
                  <a:schemeClr val="accent6">
                    <a:lumMod val="75000"/>
                  </a:schemeClr>
                </a:solidFill>
                <a:latin typeface="+mn-lt"/>
                <a:cs typeface="Arial" pitchFamily="34" charset="0"/>
              </a:rPr>
              <a:t>форма образования и расходования денежных средств, предназначенных для финансового обеспечения задач и функций государства и местного самоуправления.</a:t>
            </a:r>
          </a:p>
          <a:p>
            <a:pPr indent="350838" algn="just"/>
            <a:r>
              <a:rPr lang="ru-RU" sz="1400" b="1" dirty="0">
                <a:solidFill>
                  <a:schemeClr val="accent6">
                    <a:lumMod val="75000"/>
                  </a:schemeClr>
                </a:solidFill>
                <a:latin typeface="+mn-lt"/>
                <a:cs typeface="Arial" pitchFamily="34" charset="0"/>
              </a:rPr>
              <a:t>Доходы</a:t>
            </a:r>
            <a:r>
              <a:rPr lang="ru-RU" sz="1400" dirty="0">
                <a:solidFill>
                  <a:schemeClr val="accent6">
                    <a:lumMod val="75000"/>
                  </a:schemeClr>
                </a:solidFill>
                <a:latin typeface="+mn-lt"/>
                <a:cs typeface="Arial" pitchFamily="34" charset="0"/>
              </a:rPr>
              <a:t> – поступающие в бюджет денежные средства (налоги, безвозмездные поступления).</a:t>
            </a:r>
          </a:p>
          <a:p>
            <a:pPr indent="350838" algn="just"/>
            <a:r>
              <a:rPr lang="ru-RU" sz="1400" b="1" dirty="0">
                <a:solidFill>
                  <a:schemeClr val="accent6">
                    <a:lumMod val="75000"/>
                  </a:schemeClr>
                </a:solidFill>
                <a:latin typeface="+mn-lt"/>
                <a:cs typeface="Arial" pitchFamily="34" charset="0"/>
              </a:rPr>
              <a:t>Расходы</a:t>
            </a:r>
            <a:r>
              <a:rPr lang="ru-RU" sz="1400" dirty="0">
                <a:solidFill>
                  <a:schemeClr val="accent6">
                    <a:lumMod val="75000"/>
                  </a:schemeClr>
                </a:solidFill>
                <a:latin typeface="+mn-lt"/>
                <a:cs typeface="Arial" pitchFamily="34" charset="0"/>
              </a:rPr>
              <a:t> – выплачиваемые из бюджета денежные средства (социальные выплаты, расходы на образование, культуру, капитальное строительство и другое).</a:t>
            </a:r>
          </a:p>
          <a:p>
            <a:pPr indent="350838" algn="just"/>
            <a:r>
              <a:rPr lang="ru-RU" sz="1400" dirty="0">
                <a:solidFill>
                  <a:schemeClr val="accent6">
                    <a:lumMod val="75000"/>
                  </a:schemeClr>
                </a:solidFill>
                <a:latin typeface="+mn-lt"/>
                <a:cs typeface="Arial" pitchFamily="34" charset="0"/>
              </a:rPr>
              <a:t>Основным принципом формирования любого бюджета является его </a:t>
            </a:r>
            <a:r>
              <a:rPr lang="ru-RU" sz="1400" b="1" dirty="0">
                <a:solidFill>
                  <a:schemeClr val="accent6">
                    <a:lumMod val="75000"/>
                  </a:schemeClr>
                </a:solidFill>
                <a:latin typeface="+mn-lt"/>
                <a:cs typeface="Arial" pitchFamily="34" charset="0"/>
              </a:rPr>
              <a:t>сбалансированность. </a:t>
            </a:r>
            <a:r>
              <a:rPr lang="ru-RU" sz="1400" dirty="0">
                <a:solidFill>
                  <a:schemeClr val="accent6">
                    <a:lumMod val="75000"/>
                  </a:schemeClr>
                </a:solidFill>
                <a:latin typeface="+mn-lt"/>
                <a:cs typeface="Arial" pitchFamily="34" charset="0"/>
              </a:rPr>
              <a:t>Это значит, что расходы бюджета в целом должны быть обеспечены доходными источниками. </a:t>
            </a:r>
          </a:p>
        </p:txBody>
      </p:sp>
      <p:sp>
        <p:nvSpPr>
          <p:cNvPr id="11" name="Заголовок 4"/>
          <p:cNvSpPr>
            <a:spLocks noGrp="1"/>
          </p:cNvSpPr>
          <p:nvPr>
            <p:ph type="title"/>
          </p:nvPr>
        </p:nvSpPr>
        <p:spPr>
          <a:xfrm>
            <a:off x="887062" y="755576"/>
            <a:ext cx="5343835" cy="574690"/>
          </a:xfrm>
        </p:spPr>
        <p:txBody>
          <a:bodyPr>
            <a:normAutofit/>
          </a:bodyPr>
          <a:lstStyle/>
          <a:p>
            <a:pPr algn="ctr"/>
            <a:r>
              <a:rPr lang="ru-RU" sz="2000" b="1" dirty="0">
                <a:solidFill>
                  <a:schemeClr val="accent2">
                    <a:lumMod val="50000"/>
                  </a:schemeClr>
                </a:solidFill>
              </a:rPr>
              <a:t>ОСНОВНЫЕ ПОНЯТИЯ</a:t>
            </a:r>
          </a:p>
        </p:txBody>
      </p:sp>
      <p:pic>
        <p:nvPicPr>
          <p:cNvPr id="9221" name="Picture 5" descr="E:\2022\для бюджета для граждан\проф.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972" y="4427984"/>
            <a:ext cx="2857500" cy="33909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222" name="Picture 6" descr="E:\2022\для бюджета для граждан\деф.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5065" y="4427984"/>
            <a:ext cx="2849563" cy="33909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728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1"/>
          <p:cNvSpPr txBox="1">
            <a:spLocks/>
          </p:cNvSpPr>
          <p:nvPr/>
        </p:nvSpPr>
        <p:spPr>
          <a:xfrm>
            <a:off x="619972"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sp>
        <p:nvSpPr>
          <p:cNvPr id="11" name="Заголовок 4"/>
          <p:cNvSpPr>
            <a:spLocks noGrp="1"/>
          </p:cNvSpPr>
          <p:nvPr>
            <p:ph type="title"/>
          </p:nvPr>
        </p:nvSpPr>
        <p:spPr>
          <a:xfrm>
            <a:off x="802386" y="395536"/>
            <a:ext cx="5722242" cy="792088"/>
          </a:xfrm>
        </p:spPr>
        <p:txBody>
          <a:bodyPr>
            <a:normAutofit/>
          </a:bodyPr>
          <a:lstStyle/>
          <a:p>
            <a:pPr algn="ctr"/>
            <a:r>
              <a:rPr lang="ru-RU" sz="2000" b="1" dirty="0">
                <a:solidFill>
                  <a:schemeClr val="accent6">
                    <a:lumMod val="75000"/>
                  </a:schemeClr>
                </a:solidFill>
              </a:rPr>
              <a:t>ОСНОВНЫЕ ПАРАМЕТРЫ БЮДЖЕТА</a:t>
            </a:r>
          </a:p>
        </p:txBody>
      </p:sp>
      <p:pic>
        <p:nvPicPr>
          <p:cNvPr id="9218" name="Picture 2" descr="E:\2022\для бюджета для граждан\для подготовки бюджета для граждан\картинки\Утвержден-бюджет-Иркутска-на-2018-год-и-плановый-период-2019-2020-годов.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2816" y="755575"/>
            <a:ext cx="4016292" cy="25101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Заголовок 1"/>
          <p:cNvSpPr txBox="1">
            <a:spLocks/>
          </p:cNvSpPr>
          <p:nvPr/>
        </p:nvSpPr>
        <p:spPr>
          <a:xfrm>
            <a:off x="735753" y="3261633"/>
            <a:ext cx="5797851" cy="1944216"/>
          </a:xfrm>
          <a:prstGeom prst="rect">
            <a:avLst/>
          </a:prstGeom>
          <a:effectLst>
            <a:softEdge rad="12700"/>
          </a:effectLst>
        </p:spPr>
        <p:txBody>
          <a:bodyPr vert="horz" lIns="0" tIns="45720" rIns="0" bIns="45720" rtlCol="0" anchor="b">
            <a:noAutofit/>
          </a:bodyPr>
          <a:lstStyle>
            <a:lvl1pPr algn="l" defTabSz="914400" rtl="0" eaLnBrk="1" latinLnBrk="0" hangingPunct="1">
              <a:spcBef>
                <a:spcPct val="0"/>
              </a:spcBef>
              <a:buNone/>
              <a:defRPr sz="2200" b="0" i="0" kern="1200" cap="none"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0838" algn="just"/>
            <a:r>
              <a:rPr lang="ru-RU" sz="1400" dirty="0">
                <a:solidFill>
                  <a:schemeClr val="accent6">
                    <a:lumMod val="75000"/>
                  </a:schemeClr>
                </a:solidFill>
                <a:latin typeface="+mn-lt"/>
                <a:cs typeface="Arial" pitchFamily="34" charset="0"/>
              </a:rPr>
              <a:t>Важная роль в обеспечении устойчивости бюджетной системы Павловского муниципального района Воронежской области отводилась снижению рисков неисполнения расходных обязательств, недопущению принятия новых расходных обязательств Павловского муниципального района Воронежской области, не обеспеченных доходными источниками, с целью достижения максимального результата и эффективного использования средств местного бюджета.</a:t>
            </a:r>
          </a:p>
        </p:txBody>
      </p:sp>
      <p:sp>
        <p:nvSpPr>
          <p:cNvPr id="2" name="Прямоугольник 1"/>
          <p:cNvSpPr/>
          <p:nvPr/>
        </p:nvSpPr>
        <p:spPr>
          <a:xfrm>
            <a:off x="769070" y="5205849"/>
            <a:ext cx="5788875" cy="707886"/>
          </a:xfrm>
          <a:prstGeom prst="rect">
            <a:avLst/>
          </a:prstGeom>
        </p:spPr>
        <p:txBody>
          <a:bodyPr wrap="square">
            <a:spAutoFit/>
          </a:bodyPr>
          <a:lstStyle/>
          <a:p>
            <a:pPr algn="ctr"/>
            <a:r>
              <a:rPr lang="ru-RU" sz="2000" b="1" dirty="0" err="1">
                <a:solidFill>
                  <a:schemeClr val="accent6">
                    <a:lumMod val="75000"/>
                  </a:schemeClr>
                </a:solidFill>
              </a:rPr>
              <a:t>Динимика</a:t>
            </a:r>
            <a:r>
              <a:rPr lang="ru-RU" sz="2000" b="1" dirty="0">
                <a:solidFill>
                  <a:schemeClr val="accent6">
                    <a:lumMod val="75000"/>
                  </a:schemeClr>
                </a:solidFill>
              </a:rPr>
              <a:t> основных параметров бюджета за 2019-2021 годы, тыс. руб.                                                      </a:t>
            </a:r>
          </a:p>
        </p:txBody>
      </p:sp>
      <p:graphicFrame>
        <p:nvGraphicFramePr>
          <p:cNvPr id="3" name="Таблица 2"/>
          <p:cNvGraphicFramePr>
            <a:graphicFrameLocks noGrp="1"/>
          </p:cNvGraphicFramePr>
          <p:nvPr>
            <p:extLst>
              <p:ext uri="{D42A27DB-BD31-4B8C-83A1-F6EECF244321}">
                <p14:modId xmlns:p14="http://schemas.microsoft.com/office/powerpoint/2010/main" val="3375864548"/>
              </p:ext>
            </p:extLst>
          </p:nvPr>
        </p:nvGraphicFramePr>
        <p:xfrm>
          <a:off x="513685" y="5893519"/>
          <a:ext cx="6117229" cy="2980020"/>
        </p:xfrm>
        <a:graphic>
          <a:graphicData uri="http://schemas.openxmlformats.org/drawingml/2006/table">
            <a:tbl>
              <a:tblPr firstRow="1" bandRow="1">
                <a:tableStyleId>{8A107856-5554-42FB-B03E-39F5DBC370BA}</a:tableStyleId>
              </a:tblPr>
              <a:tblGrid>
                <a:gridCol w="1796749">
                  <a:extLst>
                    <a:ext uri="{9D8B030D-6E8A-4147-A177-3AD203B41FA5}">
                      <a16:colId xmlns:a16="http://schemas.microsoft.com/office/drawing/2014/main" xmlns="" val="20000"/>
                    </a:ext>
                  </a:extLst>
                </a:gridCol>
                <a:gridCol w="1152128">
                  <a:extLst>
                    <a:ext uri="{9D8B030D-6E8A-4147-A177-3AD203B41FA5}">
                      <a16:colId xmlns:a16="http://schemas.microsoft.com/office/drawing/2014/main" xmlns="" val="20001"/>
                    </a:ext>
                  </a:extLst>
                </a:gridCol>
                <a:gridCol w="1080120">
                  <a:extLst>
                    <a:ext uri="{9D8B030D-6E8A-4147-A177-3AD203B41FA5}">
                      <a16:colId xmlns:a16="http://schemas.microsoft.com/office/drawing/2014/main" xmlns="" val="20002"/>
                    </a:ext>
                  </a:extLst>
                </a:gridCol>
                <a:gridCol w="1152128">
                  <a:extLst>
                    <a:ext uri="{9D8B030D-6E8A-4147-A177-3AD203B41FA5}">
                      <a16:colId xmlns:a16="http://schemas.microsoft.com/office/drawing/2014/main" xmlns="" val="20003"/>
                    </a:ext>
                  </a:extLst>
                </a:gridCol>
                <a:gridCol w="936104">
                  <a:extLst>
                    <a:ext uri="{9D8B030D-6E8A-4147-A177-3AD203B41FA5}">
                      <a16:colId xmlns:a16="http://schemas.microsoft.com/office/drawing/2014/main" xmlns="" val="20004"/>
                    </a:ext>
                  </a:extLst>
                </a:gridCol>
              </a:tblGrid>
              <a:tr h="30277">
                <a:tc>
                  <a:txBody>
                    <a:bodyPr/>
                    <a:lstStyle/>
                    <a:p>
                      <a:pPr algn="ctr">
                        <a:lnSpc>
                          <a:spcPct val="150000"/>
                        </a:lnSpc>
                        <a:spcBef>
                          <a:spcPts val="500"/>
                        </a:spcBef>
                        <a:spcAft>
                          <a:spcPts val="0"/>
                        </a:spcAft>
                      </a:pPr>
                      <a:r>
                        <a:rPr lang="ru-RU" sz="1300" dirty="0">
                          <a:solidFill>
                            <a:schemeClr val="accent2">
                              <a:lumMod val="50000"/>
                            </a:schemeClr>
                          </a:solidFill>
                          <a:effectLst/>
                          <a:latin typeface="+mn-lt"/>
                          <a:cs typeface="Arial" pitchFamily="34" charset="0"/>
                        </a:rPr>
                        <a:t>Показатели</a:t>
                      </a:r>
                      <a:endParaRPr lang="ru-RU" sz="1300" b="1" dirty="0">
                        <a:solidFill>
                          <a:schemeClr val="accent2">
                            <a:lumMod val="50000"/>
                          </a:schemeClr>
                        </a:solidFill>
                        <a:effectLst/>
                        <a:latin typeface="+mn-lt"/>
                        <a:ea typeface="Times New Roman"/>
                        <a:cs typeface="Arial" pitchFamily="34" charset="0"/>
                      </a:endParaRPr>
                    </a:p>
                  </a:txBody>
                  <a:tcPr marL="68580" marR="68580" marT="0" marB="0" anchor="ctr">
                    <a:solidFill>
                      <a:schemeClr val="accent2">
                        <a:lumMod val="40000"/>
                        <a:lumOff val="6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mn-lt"/>
                          <a:cs typeface="Arial" pitchFamily="34" charset="0"/>
                        </a:rPr>
                        <a:t>2019</a:t>
                      </a:r>
                      <a:endParaRPr lang="ru-RU" sz="1300" b="1" dirty="0">
                        <a:solidFill>
                          <a:schemeClr val="accent6">
                            <a:lumMod val="75000"/>
                          </a:schemeClr>
                        </a:solidFill>
                        <a:effectLst/>
                        <a:latin typeface="+mn-lt"/>
                        <a:ea typeface="Times New Roman"/>
                        <a:cs typeface="Arial" pitchFamily="34" charset="0"/>
                      </a:endParaRPr>
                    </a:p>
                  </a:txBody>
                  <a:tcPr marL="68580" marR="68580" marT="0" marB="0" anchor="ctr">
                    <a:solidFill>
                      <a:schemeClr val="accent2">
                        <a:lumMod val="40000"/>
                        <a:lumOff val="6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mn-lt"/>
                          <a:cs typeface="Arial" pitchFamily="34" charset="0"/>
                        </a:rPr>
                        <a:t>2020</a:t>
                      </a:r>
                      <a:endParaRPr lang="ru-RU" sz="1300" b="1" dirty="0">
                        <a:solidFill>
                          <a:schemeClr val="accent6">
                            <a:lumMod val="75000"/>
                          </a:schemeClr>
                        </a:solidFill>
                        <a:effectLst/>
                        <a:latin typeface="+mn-lt"/>
                        <a:ea typeface="Times New Roman"/>
                        <a:cs typeface="Arial" pitchFamily="34" charset="0"/>
                      </a:endParaRPr>
                    </a:p>
                  </a:txBody>
                  <a:tcPr marL="68580" marR="68580" marT="0" marB="0" anchor="ctr">
                    <a:solidFill>
                      <a:schemeClr val="accent2">
                        <a:lumMod val="40000"/>
                        <a:lumOff val="6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mn-lt"/>
                          <a:cs typeface="Arial" pitchFamily="34" charset="0"/>
                        </a:rPr>
                        <a:t>2021</a:t>
                      </a:r>
                      <a:endParaRPr lang="ru-RU" sz="1300" b="1" dirty="0">
                        <a:solidFill>
                          <a:schemeClr val="accent6">
                            <a:lumMod val="75000"/>
                          </a:schemeClr>
                        </a:solidFill>
                        <a:effectLst/>
                        <a:latin typeface="+mn-lt"/>
                        <a:ea typeface="Times New Roman"/>
                        <a:cs typeface="Arial" pitchFamily="34" charset="0"/>
                      </a:endParaRPr>
                    </a:p>
                  </a:txBody>
                  <a:tcPr marL="68580" marR="68580" marT="0" marB="0" anchor="ctr">
                    <a:solidFill>
                      <a:schemeClr val="accent2">
                        <a:lumMod val="40000"/>
                        <a:lumOff val="6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mn-lt"/>
                          <a:cs typeface="Arial" pitchFamily="34" charset="0"/>
                        </a:rPr>
                        <a:t>% 2021/</a:t>
                      </a:r>
                    </a:p>
                    <a:p>
                      <a:pPr algn="ctr">
                        <a:lnSpc>
                          <a:spcPct val="150000"/>
                        </a:lnSpc>
                        <a:spcBef>
                          <a:spcPts val="500"/>
                        </a:spcBef>
                        <a:spcAft>
                          <a:spcPts val="0"/>
                        </a:spcAft>
                      </a:pPr>
                      <a:r>
                        <a:rPr lang="ru-RU" sz="1300" dirty="0">
                          <a:solidFill>
                            <a:schemeClr val="accent6">
                              <a:lumMod val="75000"/>
                            </a:schemeClr>
                          </a:solidFill>
                          <a:effectLst/>
                          <a:latin typeface="+mn-lt"/>
                          <a:cs typeface="Arial" pitchFamily="34" charset="0"/>
                        </a:rPr>
                        <a:t>2020</a:t>
                      </a:r>
                      <a:endParaRPr lang="ru-RU" sz="1300" b="1" dirty="0">
                        <a:solidFill>
                          <a:schemeClr val="accent6">
                            <a:lumMod val="75000"/>
                          </a:schemeClr>
                        </a:solidFill>
                        <a:effectLst/>
                        <a:latin typeface="+mn-lt"/>
                        <a:ea typeface="Times New Roman"/>
                        <a:cs typeface="Arial" pitchFamily="34" charset="0"/>
                      </a:endParaRPr>
                    </a:p>
                  </a:txBody>
                  <a:tcPr marL="68580" marR="68580" marT="0" marB="0" anchor="ctr">
                    <a:solidFill>
                      <a:schemeClr val="accent2">
                        <a:lumMod val="40000"/>
                        <a:lumOff val="60000"/>
                      </a:schemeClr>
                    </a:solidFill>
                  </a:tcPr>
                </a:tc>
                <a:extLst>
                  <a:ext uri="{0D108BD9-81ED-4DB2-BD59-A6C34878D82A}">
                    <a16:rowId xmlns:a16="http://schemas.microsoft.com/office/drawing/2014/main" xmlns="" val="10000"/>
                  </a:ext>
                </a:extLst>
              </a:tr>
              <a:tr h="350252">
                <a:tc>
                  <a:txBody>
                    <a:bodyPr/>
                    <a:lstStyle/>
                    <a:p>
                      <a:pPr algn="l">
                        <a:lnSpc>
                          <a:spcPct val="100000"/>
                        </a:lnSpc>
                        <a:spcBef>
                          <a:spcPts val="500"/>
                        </a:spcBef>
                        <a:spcAft>
                          <a:spcPts val="0"/>
                        </a:spcAft>
                      </a:pPr>
                      <a:r>
                        <a:rPr lang="ru-RU" sz="1300" dirty="0">
                          <a:solidFill>
                            <a:schemeClr val="accent2">
                              <a:lumMod val="50000"/>
                            </a:schemeClr>
                          </a:solidFill>
                          <a:effectLst/>
                          <a:latin typeface="Arial" pitchFamily="34" charset="0"/>
                          <a:cs typeface="Arial" pitchFamily="34" charset="0"/>
                        </a:rPr>
                        <a:t>Доходы, всего</a:t>
                      </a:r>
                      <a:endParaRPr lang="ru-RU" sz="1300" b="1" i="1" dirty="0">
                        <a:solidFill>
                          <a:schemeClr val="accent2">
                            <a:lumMod val="50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marL="0" indent="0"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1</a:t>
                      </a:r>
                      <a:r>
                        <a:rPr lang="ru-RU" sz="1300" baseline="0" dirty="0">
                          <a:solidFill>
                            <a:schemeClr val="accent6">
                              <a:lumMod val="75000"/>
                            </a:schemeClr>
                          </a:solidFill>
                          <a:effectLst/>
                          <a:latin typeface="Arial" pitchFamily="34" charset="0"/>
                          <a:cs typeface="Arial" pitchFamily="34" charset="0"/>
                        </a:rPr>
                        <a:t> 340 694,4</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1</a:t>
                      </a:r>
                      <a:r>
                        <a:rPr lang="ru-RU" sz="1300" baseline="0" dirty="0">
                          <a:solidFill>
                            <a:schemeClr val="accent6">
                              <a:lumMod val="75000"/>
                            </a:schemeClr>
                          </a:solidFill>
                          <a:effectLst/>
                          <a:latin typeface="Arial" pitchFamily="34" charset="0"/>
                          <a:cs typeface="Arial" pitchFamily="34" charset="0"/>
                        </a:rPr>
                        <a:t> 675 679,4</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1 726 919,8</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3,6</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1"/>
                  </a:ext>
                </a:extLst>
              </a:tr>
              <a:tr h="305850">
                <a:tc>
                  <a:txBody>
                    <a:bodyPr/>
                    <a:lstStyle/>
                    <a:p>
                      <a:pPr algn="l">
                        <a:lnSpc>
                          <a:spcPct val="100000"/>
                        </a:lnSpc>
                        <a:spcBef>
                          <a:spcPts val="500"/>
                        </a:spcBef>
                        <a:spcAft>
                          <a:spcPts val="0"/>
                        </a:spcAft>
                      </a:pPr>
                      <a:r>
                        <a:rPr lang="ru-RU" sz="1300" dirty="0">
                          <a:solidFill>
                            <a:schemeClr val="accent2">
                              <a:lumMod val="50000"/>
                            </a:schemeClr>
                          </a:solidFill>
                          <a:effectLst/>
                          <a:latin typeface="Arial" pitchFamily="34" charset="0"/>
                          <a:cs typeface="Arial" pitchFamily="34" charset="0"/>
                        </a:rPr>
                        <a:t>из них</a:t>
                      </a:r>
                      <a:endParaRPr lang="ru-RU" sz="1300" b="1" dirty="0">
                        <a:solidFill>
                          <a:schemeClr val="accent2">
                            <a:lumMod val="50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500"/>
                        </a:spcAft>
                      </a:pPr>
                      <a:endParaRPr lang="ru-RU" sz="1300" b="0" i="0" dirty="0">
                        <a:solidFill>
                          <a:srgbClr val="FF0000"/>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2"/>
                  </a:ext>
                </a:extLst>
              </a:tr>
              <a:tr h="407149">
                <a:tc>
                  <a:txBody>
                    <a:bodyPr/>
                    <a:lstStyle/>
                    <a:p>
                      <a:pPr algn="l">
                        <a:lnSpc>
                          <a:spcPct val="100000"/>
                        </a:lnSpc>
                        <a:spcBef>
                          <a:spcPts val="500"/>
                        </a:spcBef>
                        <a:spcAft>
                          <a:spcPts val="0"/>
                        </a:spcAft>
                        <a:tabLst>
                          <a:tab pos="3155950" algn="l"/>
                        </a:tabLst>
                      </a:pPr>
                      <a:r>
                        <a:rPr lang="ru-RU" sz="1300" dirty="0">
                          <a:solidFill>
                            <a:schemeClr val="accent2">
                              <a:lumMod val="50000"/>
                            </a:schemeClr>
                          </a:solidFill>
                          <a:effectLst/>
                          <a:latin typeface="Arial" pitchFamily="34" charset="0"/>
                          <a:cs typeface="Arial" pitchFamily="34" charset="0"/>
                        </a:rPr>
                        <a:t>Налоговые + неналоговые </a:t>
                      </a:r>
                      <a:endParaRPr lang="ru-RU" sz="1300" b="1" dirty="0">
                        <a:solidFill>
                          <a:schemeClr val="accent2">
                            <a:lumMod val="50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489 320,8</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437 926,5</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482 623,2</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10,2</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3"/>
                  </a:ext>
                </a:extLst>
              </a:tr>
              <a:tr h="439129">
                <a:tc>
                  <a:txBody>
                    <a:bodyPr/>
                    <a:lstStyle/>
                    <a:p>
                      <a:pPr algn="l">
                        <a:lnSpc>
                          <a:spcPct val="100000"/>
                        </a:lnSpc>
                        <a:spcBef>
                          <a:spcPts val="500"/>
                        </a:spcBef>
                        <a:spcAft>
                          <a:spcPts val="0"/>
                        </a:spcAft>
                      </a:pPr>
                      <a:r>
                        <a:rPr lang="ru-RU" sz="1300" dirty="0">
                          <a:solidFill>
                            <a:schemeClr val="accent2">
                              <a:lumMod val="50000"/>
                            </a:schemeClr>
                          </a:solidFill>
                          <a:effectLst/>
                          <a:latin typeface="Arial" pitchFamily="34" charset="0"/>
                          <a:cs typeface="Arial" pitchFamily="34" charset="0"/>
                        </a:rPr>
                        <a:t>Безвозмездные поступления</a:t>
                      </a:r>
                      <a:endParaRPr lang="ru-RU" sz="1300" b="1" dirty="0">
                        <a:solidFill>
                          <a:schemeClr val="accent2">
                            <a:lumMod val="50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851 373,6</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1 237 752,9</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1 244 296,6</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0,5</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4"/>
                  </a:ext>
                </a:extLst>
              </a:tr>
              <a:tr h="360040">
                <a:tc>
                  <a:txBody>
                    <a:bodyPr/>
                    <a:lstStyle/>
                    <a:p>
                      <a:pPr algn="l">
                        <a:lnSpc>
                          <a:spcPct val="100000"/>
                        </a:lnSpc>
                        <a:spcBef>
                          <a:spcPts val="500"/>
                        </a:spcBef>
                        <a:spcAft>
                          <a:spcPts val="0"/>
                        </a:spcAft>
                      </a:pPr>
                      <a:r>
                        <a:rPr lang="ru-RU" sz="1300" dirty="0">
                          <a:solidFill>
                            <a:schemeClr val="accent2">
                              <a:lumMod val="50000"/>
                            </a:schemeClr>
                          </a:solidFill>
                          <a:effectLst/>
                          <a:latin typeface="Arial" pitchFamily="34" charset="0"/>
                          <a:cs typeface="Arial" pitchFamily="34" charset="0"/>
                        </a:rPr>
                        <a:t>Расходы, всего</a:t>
                      </a:r>
                      <a:endParaRPr lang="ru-RU" sz="1300" b="1" i="1" dirty="0">
                        <a:solidFill>
                          <a:schemeClr val="accent2">
                            <a:lumMod val="50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1 295 625,0</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1 668 323,5</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1 663 389,0</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b="0" i="0" dirty="0">
                          <a:solidFill>
                            <a:schemeClr val="accent6">
                              <a:lumMod val="75000"/>
                            </a:schemeClr>
                          </a:solidFill>
                          <a:effectLst/>
                          <a:latin typeface="Arial" pitchFamily="34" charset="0"/>
                          <a:ea typeface="+mn-ea"/>
                          <a:cs typeface="Arial" pitchFamily="34" charset="0"/>
                        </a:rPr>
                        <a:t>-0,3</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5"/>
                  </a:ext>
                </a:extLst>
              </a:tr>
              <a:tr h="39034">
                <a:tc>
                  <a:txBody>
                    <a:bodyPr/>
                    <a:lstStyle/>
                    <a:p>
                      <a:pPr algn="l">
                        <a:lnSpc>
                          <a:spcPct val="100000"/>
                        </a:lnSpc>
                        <a:spcBef>
                          <a:spcPts val="500"/>
                        </a:spcBef>
                        <a:spcAft>
                          <a:spcPts val="0"/>
                        </a:spcAft>
                      </a:pPr>
                      <a:r>
                        <a:rPr lang="ru-RU" sz="1300" dirty="0">
                          <a:solidFill>
                            <a:schemeClr val="accent2">
                              <a:lumMod val="50000"/>
                            </a:schemeClr>
                          </a:solidFill>
                          <a:effectLst/>
                          <a:latin typeface="Arial" pitchFamily="34" charset="0"/>
                          <a:cs typeface="Arial" pitchFamily="34" charset="0"/>
                        </a:rPr>
                        <a:t>Дефицит (-) /</a:t>
                      </a:r>
                    </a:p>
                    <a:p>
                      <a:pPr algn="l">
                        <a:lnSpc>
                          <a:spcPct val="100000"/>
                        </a:lnSpc>
                        <a:spcBef>
                          <a:spcPts val="500"/>
                        </a:spcBef>
                        <a:spcAft>
                          <a:spcPts val="0"/>
                        </a:spcAft>
                      </a:pPr>
                      <a:r>
                        <a:rPr lang="ru-RU" sz="1300" dirty="0">
                          <a:solidFill>
                            <a:schemeClr val="accent2">
                              <a:lumMod val="50000"/>
                            </a:schemeClr>
                          </a:solidFill>
                          <a:effectLst/>
                          <a:latin typeface="Arial" pitchFamily="34" charset="0"/>
                          <a:cs typeface="Arial" pitchFamily="34" charset="0"/>
                        </a:rPr>
                        <a:t>профицит (+)</a:t>
                      </a:r>
                      <a:endParaRPr lang="ru-RU" sz="1300" b="1" i="1" dirty="0">
                        <a:solidFill>
                          <a:schemeClr val="accent2">
                            <a:lumMod val="50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45 069,4</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7 355,9</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pitchFamily="34" charset="0"/>
                          <a:cs typeface="Arial" pitchFamily="34" charset="0"/>
                        </a:rPr>
                        <a:t>63 530,8</a:t>
                      </a:r>
                      <a:endParaRPr lang="ru-RU" sz="1300" b="0" i="0" dirty="0">
                        <a:solidFill>
                          <a:schemeClr val="accent6">
                            <a:lumMod val="75000"/>
                          </a:schemeClr>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tc>
                  <a:txBody>
                    <a:bodyPr/>
                    <a:lstStyle/>
                    <a:p>
                      <a:pPr algn="ctr">
                        <a:lnSpc>
                          <a:spcPct val="150000"/>
                        </a:lnSpc>
                        <a:spcBef>
                          <a:spcPts val="500"/>
                        </a:spcBef>
                        <a:spcAft>
                          <a:spcPts val="0"/>
                        </a:spcAft>
                      </a:pPr>
                      <a:endParaRPr lang="ru-RU" sz="1300" b="0" i="0" dirty="0">
                        <a:solidFill>
                          <a:srgbClr val="FF0000"/>
                        </a:solidFill>
                        <a:effectLst/>
                        <a:latin typeface="Arial" pitchFamily="34" charset="0"/>
                        <a:ea typeface="Times New Roman"/>
                        <a:cs typeface="Arial" pitchFamily="34" charset="0"/>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3272068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4"/>
          <p:cNvSpPr>
            <a:spLocks noGrp="1"/>
          </p:cNvSpPr>
          <p:nvPr>
            <p:ph type="title"/>
          </p:nvPr>
        </p:nvSpPr>
        <p:spPr>
          <a:xfrm>
            <a:off x="476672" y="179512"/>
            <a:ext cx="5829300" cy="1080120"/>
          </a:xfrm>
        </p:spPr>
        <p:txBody>
          <a:bodyPr>
            <a:noAutofit/>
          </a:bodyPr>
          <a:lstStyle/>
          <a:p>
            <a:pPr algn="ctr"/>
            <a:r>
              <a:rPr lang="ru-RU" sz="2000" b="1" dirty="0">
                <a:solidFill>
                  <a:schemeClr val="accent6">
                    <a:lumMod val="75000"/>
                  </a:schemeClr>
                </a:solidFill>
              </a:rPr>
              <a:t>ДОХОДЫ</a:t>
            </a:r>
            <a:endParaRPr lang="ru-RU" sz="1600" dirty="0">
              <a:solidFill>
                <a:schemeClr val="accent6">
                  <a:lumMod val="75000"/>
                </a:schemeClr>
              </a:solidFill>
            </a:endParaRPr>
          </a:p>
        </p:txBody>
      </p:sp>
      <p:sp>
        <p:nvSpPr>
          <p:cNvPr id="2" name="Текст 1"/>
          <p:cNvSpPr>
            <a:spLocks noGrp="1"/>
          </p:cNvSpPr>
          <p:nvPr>
            <p:ph type="body" idx="1"/>
          </p:nvPr>
        </p:nvSpPr>
        <p:spPr>
          <a:xfrm>
            <a:off x="2564904" y="827584"/>
            <a:ext cx="1728192" cy="648072"/>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ru-RU" sz="1600" i="0" dirty="0">
                <a:solidFill>
                  <a:schemeClr val="accent6">
                    <a:lumMod val="75000"/>
                  </a:schemeClr>
                </a:solidFill>
              </a:rPr>
              <a:t>Неналоговые доходы</a:t>
            </a:r>
          </a:p>
        </p:txBody>
      </p:sp>
      <p:sp>
        <p:nvSpPr>
          <p:cNvPr id="4" name="Объект 3"/>
          <p:cNvSpPr>
            <a:spLocks noGrp="1"/>
          </p:cNvSpPr>
          <p:nvPr>
            <p:ph sz="half" idx="2"/>
          </p:nvPr>
        </p:nvSpPr>
        <p:spPr>
          <a:xfrm>
            <a:off x="332656" y="1691680"/>
            <a:ext cx="2924894" cy="2880320"/>
          </a:xfrm>
          <a:ln/>
        </p:spPr>
        <p:style>
          <a:lnRef idx="1">
            <a:schemeClr val="accent2"/>
          </a:lnRef>
          <a:fillRef idx="2">
            <a:schemeClr val="accent2"/>
          </a:fillRef>
          <a:effectRef idx="1">
            <a:schemeClr val="accent2"/>
          </a:effectRef>
          <a:fontRef idx="minor">
            <a:schemeClr val="dk1"/>
          </a:fontRef>
        </p:style>
        <p:txBody>
          <a:bodyPr>
            <a:normAutofit/>
          </a:bodyPr>
          <a:lstStyle/>
          <a:p>
            <a:pPr marL="0" indent="0" algn="ctr">
              <a:buNone/>
            </a:pPr>
            <a:r>
              <a:rPr lang="ru-RU" sz="1500" b="1" i="0" dirty="0">
                <a:solidFill>
                  <a:schemeClr val="accent6">
                    <a:lumMod val="75000"/>
                  </a:schemeClr>
                </a:solidFill>
              </a:rPr>
              <a:t>Налоговые доходы</a:t>
            </a:r>
            <a:r>
              <a:rPr lang="ru-RU" sz="1500" i="0" dirty="0">
                <a:solidFill>
                  <a:schemeClr val="accent6">
                    <a:lumMod val="75000"/>
                  </a:schemeClr>
                </a:solidFill>
              </a:rPr>
              <a:t> – доходы от предусмотренных законодательством Российской Федерации о местных налогов и сборов, в том числе от налогов, предусмотренных специальными налоговыми режимами, а также пени и штрафы по ним.</a:t>
            </a:r>
          </a:p>
          <a:p>
            <a:endParaRPr lang="ru-RU" dirty="0">
              <a:solidFill>
                <a:schemeClr val="accent6">
                  <a:lumMod val="75000"/>
                </a:schemeClr>
              </a:solidFill>
            </a:endParaRPr>
          </a:p>
        </p:txBody>
      </p:sp>
      <p:sp>
        <p:nvSpPr>
          <p:cNvPr id="9" name="Текст 1"/>
          <p:cNvSpPr>
            <a:spLocks noGrp="1"/>
          </p:cNvSpPr>
          <p:nvPr>
            <p:ph type="body" sz="quarter" idx="3"/>
          </p:nvPr>
        </p:nvSpPr>
        <p:spPr>
          <a:xfrm>
            <a:off x="476672" y="827584"/>
            <a:ext cx="1872208" cy="648072"/>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ru-RU" sz="1600" i="0" dirty="0">
                <a:solidFill>
                  <a:schemeClr val="accent6">
                    <a:lumMod val="75000"/>
                  </a:schemeClr>
                </a:solidFill>
              </a:rPr>
              <a:t>Налоговые                   доходы</a:t>
            </a:r>
          </a:p>
        </p:txBody>
      </p:sp>
      <p:sp>
        <p:nvSpPr>
          <p:cNvPr id="7" name="Объект 6"/>
          <p:cNvSpPr>
            <a:spLocks noGrp="1"/>
          </p:cNvSpPr>
          <p:nvPr>
            <p:ph sz="quarter" idx="4"/>
          </p:nvPr>
        </p:nvSpPr>
        <p:spPr>
          <a:xfrm>
            <a:off x="3492428" y="1691680"/>
            <a:ext cx="3176932" cy="2880320"/>
          </a:xfrm>
          <a:ln/>
        </p:spPr>
        <p:style>
          <a:lnRef idx="1">
            <a:schemeClr val="accent2"/>
          </a:lnRef>
          <a:fillRef idx="2">
            <a:schemeClr val="accent2"/>
          </a:fillRef>
          <a:effectRef idx="1">
            <a:schemeClr val="accent2"/>
          </a:effectRef>
          <a:fontRef idx="minor">
            <a:schemeClr val="dk1"/>
          </a:fontRef>
        </p:style>
        <p:txBody>
          <a:bodyPr>
            <a:noAutofit/>
          </a:bodyPr>
          <a:lstStyle/>
          <a:p>
            <a:pPr marL="0" indent="0" algn="ctr">
              <a:buNone/>
            </a:pPr>
            <a:r>
              <a:rPr lang="ru-RU" sz="1500" b="1" i="0" dirty="0">
                <a:solidFill>
                  <a:schemeClr val="accent6">
                    <a:lumMod val="75000"/>
                  </a:schemeClr>
                </a:solidFill>
              </a:rPr>
              <a:t>Неналоговые доходы </a:t>
            </a:r>
            <a:r>
              <a:rPr lang="ru-RU" sz="1500" i="0" dirty="0">
                <a:solidFill>
                  <a:schemeClr val="accent6">
                    <a:lumMod val="75000"/>
                  </a:schemeClr>
                </a:solidFill>
              </a:rPr>
              <a:t>– платежи, которые классифицируются по характеру их поступления в бюджет и включают в себя возмездные операции от прямого предоставления государством разных видов услуг, а также некоторые безвозмездные платежи в виде штрафов или иных санкций за нарушение законодательства.</a:t>
            </a:r>
          </a:p>
        </p:txBody>
      </p:sp>
      <p:sp>
        <p:nvSpPr>
          <p:cNvPr id="8" name="Заголовок 1"/>
          <p:cNvSpPr txBox="1">
            <a:spLocks/>
          </p:cNvSpPr>
          <p:nvPr/>
        </p:nvSpPr>
        <p:spPr>
          <a:xfrm>
            <a:off x="4492432" y="827584"/>
            <a:ext cx="2176928" cy="648072"/>
          </a:xfrm>
          <a:prstGeom prst="rect">
            <a:avLst/>
          </a:prstGeom>
          <a:ln/>
        </p:spPr>
        <p:style>
          <a:lnRef idx="1">
            <a:schemeClr val="accent2"/>
          </a:lnRef>
          <a:fillRef idx="2">
            <a:schemeClr val="accent2"/>
          </a:fillRef>
          <a:effectRef idx="1">
            <a:schemeClr val="accent2"/>
          </a:effectRef>
          <a:fontRef idx="minor">
            <a:schemeClr val="dk1"/>
          </a:fontRef>
        </p:style>
        <p:txBody>
          <a:bodyPr vert="horz" lIns="0" tIns="45720" rIns="0" bIns="45720" rtlCol="0" anchor="t" anchorCtr="0">
            <a:noAutofit/>
          </a:bodyPr>
          <a:lstStyle>
            <a:lvl1pPr algn="l" defTabSz="914400" rtl="0" eaLnBrk="1" latinLnBrk="0" hangingPunct="1">
              <a:spcBef>
                <a:spcPct val="0"/>
              </a:spcBef>
              <a:buNone/>
              <a:defRPr sz="2200" b="0" i="0" kern="1200" cap="none"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1600" dirty="0">
                <a:solidFill>
                  <a:schemeClr val="accent6">
                    <a:lumMod val="75000"/>
                  </a:schemeClr>
                </a:solidFill>
              </a:rPr>
              <a:t>Безвозмездные поступления</a:t>
            </a:r>
          </a:p>
        </p:txBody>
      </p:sp>
      <p:sp>
        <p:nvSpPr>
          <p:cNvPr id="10" name="Заголовок 1"/>
          <p:cNvSpPr txBox="1">
            <a:spLocks/>
          </p:cNvSpPr>
          <p:nvPr/>
        </p:nvSpPr>
        <p:spPr>
          <a:xfrm>
            <a:off x="1260416" y="4731838"/>
            <a:ext cx="4320480" cy="1872208"/>
          </a:xfrm>
          <a:prstGeom prst="rect">
            <a:avLst/>
          </a:prstGeom>
          <a:ln/>
        </p:spPr>
        <p:style>
          <a:lnRef idx="1">
            <a:schemeClr val="accent2"/>
          </a:lnRef>
          <a:fillRef idx="2">
            <a:schemeClr val="accent2"/>
          </a:fillRef>
          <a:effectRef idx="1">
            <a:schemeClr val="accent2"/>
          </a:effectRef>
          <a:fontRef idx="minor">
            <a:schemeClr val="dk1"/>
          </a:fontRef>
        </p:style>
        <p:txBody>
          <a:bodyPr vert="horz" lIns="0" tIns="45720" rIns="0" bIns="45720" rtlCol="0" anchor="b">
            <a:noAutofit/>
          </a:bodyPr>
          <a:lstStyle>
            <a:lvl1pPr algn="l" defTabSz="914400" rtl="0" eaLnBrk="1" latinLnBrk="0" hangingPunct="1">
              <a:spcBef>
                <a:spcPct val="0"/>
              </a:spcBef>
              <a:buNone/>
              <a:defRPr sz="2200" b="0" i="0" kern="1200" cap="none"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0838" algn="ctr"/>
            <a:r>
              <a:rPr lang="ru-RU" sz="1500" b="1" dirty="0">
                <a:solidFill>
                  <a:schemeClr val="accent6">
                    <a:lumMod val="75000"/>
                  </a:schemeClr>
                </a:solidFill>
              </a:rPr>
              <a:t>Безвозмездные поступления – </a:t>
            </a:r>
            <a:r>
              <a:rPr lang="ru-RU" sz="1500" dirty="0">
                <a:solidFill>
                  <a:schemeClr val="accent6">
                    <a:lumMod val="75000"/>
                  </a:schemeClr>
                </a:solidFill>
              </a:rPr>
              <a:t>поступающие в бюджет денежные средства на безвозвратной и безвозмездной основе в виде дотаций, субсидий, субвенций из других бюджетов бюджетной системы Российской Федерации, а также перечисления от физических и юридических лиц</a:t>
            </a:r>
          </a:p>
        </p:txBody>
      </p:sp>
      <p:pic>
        <p:nvPicPr>
          <p:cNvPr id="10242" name="Picture 2" descr="E:\2022\для бюджета для граждан\для подготовки бюджета для граждан\картинки\большая-куча-монеток-икона-3d-2925959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1888" y="6876256"/>
            <a:ext cx="2438400" cy="20542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5396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p:nvPr>
        </p:nvSpPr>
        <p:spPr>
          <a:xfrm>
            <a:off x="548680" y="395536"/>
            <a:ext cx="5976664" cy="1232633"/>
          </a:xfrm>
        </p:spPr>
        <p:txBody>
          <a:bodyPr>
            <a:noAutofit/>
          </a:bodyPr>
          <a:lstStyle/>
          <a:p>
            <a:pPr algn="ctr"/>
            <a:r>
              <a:rPr lang="ru-RU" sz="2000" b="1" dirty="0">
                <a:solidFill>
                  <a:schemeClr val="accent6">
                    <a:lumMod val="75000"/>
                  </a:schemeClr>
                </a:solidFill>
              </a:rPr>
              <a:t>НОРМАТИВЫ ОТЧИСЛЕНИЙ </a:t>
            </a:r>
            <a:br>
              <a:rPr lang="ru-RU" sz="2000" b="1" dirty="0">
                <a:solidFill>
                  <a:schemeClr val="accent6">
                    <a:lumMod val="75000"/>
                  </a:schemeClr>
                </a:solidFill>
              </a:rPr>
            </a:br>
            <a:r>
              <a:rPr lang="ru-RU" sz="2000" b="1" dirty="0">
                <a:solidFill>
                  <a:schemeClr val="accent6">
                    <a:lumMod val="75000"/>
                  </a:schemeClr>
                </a:solidFill>
              </a:rPr>
              <a:t>В БЮДЖЕТ ПАВЛОВСКОГО МУНИЦИПАЛЬНОГО РАЙОНА ВОРОНЕЖСКОЙ ОБЛАСТИ</a:t>
            </a:r>
          </a:p>
        </p:txBody>
      </p:sp>
      <p:graphicFrame>
        <p:nvGraphicFramePr>
          <p:cNvPr id="4" name="Таблица 3"/>
          <p:cNvGraphicFramePr>
            <a:graphicFrameLocks noGrp="1"/>
          </p:cNvGraphicFramePr>
          <p:nvPr>
            <p:extLst>
              <p:ext uri="{D42A27DB-BD31-4B8C-83A1-F6EECF244321}">
                <p14:modId xmlns:p14="http://schemas.microsoft.com/office/powerpoint/2010/main" val="2104115228"/>
              </p:ext>
            </p:extLst>
          </p:nvPr>
        </p:nvGraphicFramePr>
        <p:xfrm>
          <a:off x="404664" y="1907704"/>
          <a:ext cx="6048672" cy="6491396"/>
        </p:xfrm>
        <a:graphic>
          <a:graphicData uri="http://schemas.openxmlformats.org/drawingml/2006/table">
            <a:tbl>
              <a:tblPr>
                <a:tableStyleId>{8A107856-5554-42FB-B03E-39F5DBC370BA}</a:tableStyleId>
              </a:tblPr>
              <a:tblGrid>
                <a:gridCol w="2160240">
                  <a:extLst>
                    <a:ext uri="{9D8B030D-6E8A-4147-A177-3AD203B41FA5}">
                      <a16:colId xmlns:a16="http://schemas.microsoft.com/office/drawing/2014/main" xmlns="" val="20000"/>
                    </a:ext>
                  </a:extLst>
                </a:gridCol>
                <a:gridCol w="1800200">
                  <a:extLst>
                    <a:ext uri="{9D8B030D-6E8A-4147-A177-3AD203B41FA5}">
                      <a16:colId xmlns:a16="http://schemas.microsoft.com/office/drawing/2014/main" xmlns="" val="20001"/>
                    </a:ext>
                  </a:extLst>
                </a:gridCol>
                <a:gridCol w="1080120">
                  <a:extLst>
                    <a:ext uri="{9D8B030D-6E8A-4147-A177-3AD203B41FA5}">
                      <a16:colId xmlns:a16="http://schemas.microsoft.com/office/drawing/2014/main" xmlns="" val="20002"/>
                    </a:ext>
                  </a:extLst>
                </a:gridCol>
                <a:gridCol w="1008112">
                  <a:extLst>
                    <a:ext uri="{9D8B030D-6E8A-4147-A177-3AD203B41FA5}">
                      <a16:colId xmlns:a16="http://schemas.microsoft.com/office/drawing/2014/main" xmlns="" val="20003"/>
                    </a:ext>
                  </a:extLst>
                </a:gridCol>
              </a:tblGrid>
              <a:tr h="432048">
                <a:tc rowSpan="2">
                  <a:txBody>
                    <a:bodyPr/>
                    <a:lstStyle/>
                    <a:p>
                      <a:pPr algn="ctr" fontAlgn="ctr"/>
                      <a:r>
                        <a:rPr lang="ru-RU" sz="1300" b="1" u="none" strike="noStrike" dirty="0">
                          <a:solidFill>
                            <a:schemeClr val="accent6">
                              <a:lumMod val="75000"/>
                            </a:schemeClr>
                          </a:solidFill>
                          <a:effectLst/>
                        </a:rPr>
                        <a:t>Налоги и сборы, установленные законодательством</a:t>
                      </a:r>
                      <a:endParaRPr lang="ru-RU" sz="1300" b="1" i="0" u="none" strike="noStrike" dirty="0">
                        <a:solidFill>
                          <a:schemeClr val="accent6">
                            <a:lumMod val="75000"/>
                          </a:schemeClr>
                        </a:solidFill>
                        <a:effectLst/>
                        <a:latin typeface="Times New Roman"/>
                      </a:endParaRPr>
                    </a:p>
                  </a:txBody>
                  <a:tcPr marL="7620" marR="7620" marT="7620" marB="0" anchor="ctr">
                    <a:solidFill>
                      <a:schemeClr val="accent2">
                        <a:lumMod val="40000"/>
                        <a:lumOff val="60000"/>
                      </a:schemeClr>
                    </a:solidFill>
                  </a:tcPr>
                </a:tc>
                <a:tc gridSpan="3">
                  <a:txBody>
                    <a:bodyPr/>
                    <a:lstStyle/>
                    <a:p>
                      <a:pPr algn="ctr" fontAlgn="ctr"/>
                      <a:r>
                        <a:rPr lang="ru-RU" sz="1300" b="1" u="none" strike="noStrike" dirty="0">
                          <a:solidFill>
                            <a:schemeClr val="accent6">
                              <a:lumMod val="75000"/>
                            </a:schemeClr>
                          </a:solidFill>
                          <a:effectLst/>
                        </a:rPr>
                        <a:t>Уровни бюджета</a:t>
                      </a:r>
                      <a:endParaRPr lang="ru-RU" sz="1300" b="1" i="0" u="none" strike="noStrike" dirty="0">
                        <a:solidFill>
                          <a:schemeClr val="accent6">
                            <a:lumMod val="75000"/>
                          </a:schemeClr>
                        </a:solidFill>
                        <a:effectLst/>
                        <a:latin typeface="Times New Roman"/>
                      </a:endParaRPr>
                    </a:p>
                  </a:txBody>
                  <a:tcPr marL="7620" marR="7620" marT="7620" marB="0" anchor="ctr">
                    <a:solidFill>
                      <a:schemeClr val="accent2">
                        <a:lumMod val="40000"/>
                        <a:lumOff val="60000"/>
                      </a:scheme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525780">
                <a:tc vMerge="1">
                  <a:txBody>
                    <a:bodyPr/>
                    <a:lstStyle/>
                    <a:p>
                      <a:endParaRPr lang="ru-RU"/>
                    </a:p>
                  </a:txBody>
                  <a:tcPr/>
                </a:tc>
                <a:tc>
                  <a:txBody>
                    <a:bodyPr/>
                    <a:lstStyle/>
                    <a:p>
                      <a:pPr algn="ctr" fontAlgn="ctr"/>
                      <a:r>
                        <a:rPr lang="ru-RU" sz="1300" b="1" u="none" strike="noStrike" dirty="0">
                          <a:solidFill>
                            <a:schemeClr val="accent6">
                              <a:lumMod val="75000"/>
                            </a:schemeClr>
                          </a:solidFill>
                          <a:effectLst/>
                        </a:rPr>
                        <a:t>Бюджет            муниципального района</a:t>
                      </a:r>
                      <a:endParaRPr lang="ru-RU" sz="1300" b="1" i="0" u="none" strike="noStrike" dirty="0">
                        <a:solidFill>
                          <a:schemeClr val="accent6">
                            <a:lumMod val="75000"/>
                          </a:schemeClr>
                        </a:solidFill>
                        <a:effectLst/>
                        <a:latin typeface="Times New Roman"/>
                      </a:endParaRPr>
                    </a:p>
                  </a:txBody>
                  <a:tcPr marL="7620" marR="7620" marT="7620" marB="0" anchor="ctr">
                    <a:solidFill>
                      <a:schemeClr val="accent2">
                        <a:lumMod val="40000"/>
                        <a:lumOff val="60000"/>
                      </a:schemeClr>
                    </a:solidFill>
                  </a:tcPr>
                </a:tc>
                <a:tc>
                  <a:txBody>
                    <a:bodyPr/>
                    <a:lstStyle/>
                    <a:p>
                      <a:pPr algn="ctr" fontAlgn="ctr"/>
                      <a:r>
                        <a:rPr lang="ru-RU" sz="1300" b="1" u="none" strike="noStrike" dirty="0">
                          <a:solidFill>
                            <a:schemeClr val="accent6">
                              <a:lumMod val="75000"/>
                            </a:schemeClr>
                          </a:solidFill>
                          <a:effectLst/>
                        </a:rPr>
                        <a:t>Бюджеты городских поселений</a:t>
                      </a:r>
                      <a:endParaRPr lang="ru-RU" sz="1300" b="1" i="0" u="none" strike="noStrike" dirty="0">
                        <a:solidFill>
                          <a:schemeClr val="accent6">
                            <a:lumMod val="75000"/>
                          </a:schemeClr>
                        </a:solidFill>
                        <a:effectLst/>
                        <a:latin typeface="Times New Roman"/>
                      </a:endParaRPr>
                    </a:p>
                  </a:txBody>
                  <a:tcPr marL="7620" marR="7620" marT="7620" marB="0" anchor="ctr">
                    <a:solidFill>
                      <a:schemeClr val="accent2">
                        <a:lumMod val="40000"/>
                        <a:lumOff val="60000"/>
                      </a:schemeClr>
                    </a:solidFill>
                  </a:tcPr>
                </a:tc>
                <a:tc>
                  <a:txBody>
                    <a:bodyPr/>
                    <a:lstStyle/>
                    <a:p>
                      <a:pPr algn="ctr" fontAlgn="ctr"/>
                      <a:r>
                        <a:rPr lang="ru-RU" sz="1300" b="1" u="none" strike="noStrike" dirty="0">
                          <a:solidFill>
                            <a:schemeClr val="accent6">
                              <a:lumMod val="75000"/>
                            </a:schemeClr>
                          </a:solidFill>
                          <a:effectLst/>
                        </a:rPr>
                        <a:t>Бюджеты сельских  поселений</a:t>
                      </a:r>
                      <a:endParaRPr lang="ru-RU" sz="1300" b="1" i="0" u="none" strike="noStrike" dirty="0">
                        <a:solidFill>
                          <a:schemeClr val="accent6">
                            <a:lumMod val="75000"/>
                          </a:schemeClr>
                        </a:solidFill>
                        <a:effectLst/>
                        <a:latin typeface="Times New Roman"/>
                      </a:endParaRPr>
                    </a:p>
                  </a:txBody>
                  <a:tcPr marL="7620" marR="7620" marT="7620" marB="0" anchor="ctr">
                    <a:solidFill>
                      <a:schemeClr val="accent2">
                        <a:lumMod val="40000"/>
                        <a:lumOff val="60000"/>
                      </a:schemeClr>
                    </a:solidFill>
                  </a:tcPr>
                </a:tc>
                <a:extLst>
                  <a:ext uri="{0D108BD9-81ED-4DB2-BD59-A6C34878D82A}">
                    <a16:rowId xmlns:a16="http://schemas.microsoft.com/office/drawing/2014/main" xmlns="" val="10001"/>
                  </a:ext>
                </a:extLst>
              </a:tr>
              <a:tr h="762000">
                <a:tc>
                  <a:txBody>
                    <a:bodyPr/>
                    <a:lstStyle/>
                    <a:p>
                      <a:pPr algn="l" fontAlgn="ctr"/>
                      <a:r>
                        <a:rPr lang="ru-RU" sz="1300" u="none" strike="noStrike" dirty="0">
                          <a:solidFill>
                            <a:schemeClr val="accent6">
                              <a:lumMod val="75000"/>
                            </a:schemeClr>
                          </a:solidFill>
                          <a:effectLst/>
                        </a:rPr>
                        <a:t>1. Налоги на доходы физических лиц</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39,0 % с территории городских поселений         47,0 % с территории сельских поселений</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a:solidFill>
                            <a:schemeClr val="accent6">
                              <a:lumMod val="75000"/>
                            </a:schemeClr>
                          </a:solidFill>
                          <a:effectLst/>
                        </a:rPr>
                        <a:t>10%</a:t>
                      </a:r>
                      <a:endParaRPr lang="ru-RU" sz="1300" b="0" i="0" u="none" strike="noStrike">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2%</a:t>
                      </a:r>
                      <a:endParaRPr lang="ru-RU" sz="1300" b="0" i="0" u="none" strike="noStrike" dirty="0">
                        <a:solidFill>
                          <a:schemeClr val="accent6">
                            <a:lumMod val="75000"/>
                          </a:schemeClr>
                        </a:solidFill>
                        <a:effectLst/>
                        <a:latin typeface="Times New Roman"/>
                      </a:endParaRPr>
                    </a:p>
                  </a:txBody>
                  <a:tcPr marL="7620" marR="7620" marT="7620" marB="0" anchor="ctr"/>
                </a:tc>
                <a:extLst>
                  <a:ext uri="{0D108BD9-81ED-4DB2-BD59-A6C34878D82A}">
                    <a16:rowId xmlns:a16="http://schemas.microsoft.com/office/drawing/2014/main" xmlns="" val="10002"/>
                  </a:ext>
                </a:extLst>
              </a:tr>
              <a:tr h="701040">
                <a:tc>
                  <a:txBody>
                    <a:bodyPr/>
                    <a:lstStyle/>
                    <a:p>
                      <a:pPr algn="l" fontAlgn="ctr"/>
                      <a:r>
                        <a:rPr lang="ru-RU" sz="1300" u="none" strike="noStrike" dirty="0">
                          <a:solidFill>
                            <a:schemeClr val="accent6">
                              <a:lumMod val="75000"/>
                            </a:schemeClr>
                          </a:solidFill>
                          <a:effectLst/>
                        </a:rPr>
                        <a:t>2. Налоги со специальными налоговыми режимами, в т. ч.</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7620" marR="7620" marT="7620" marB="0" anchor="ctr"/>
                </a:tc>
                <a:extLst>
                  <a:ext uri="{0D108BD9-81ED-4DB2-BD59-A6C34878D82A}">
                    <a16:rowId xmlns:a16="http://schemas.microsoft.com/office/drawing/2014/main" xmlns="" val="10003"/>
                  </a:ext>
                </a:extLst>
              </a:tr>
              <a:tr h="701040">
                <a:tc>
                  <a:txBody>
                    <a:bodyPr/>
                    <a:lstStyle/>
                    <a:p>
                      <a:pPr algn="l" fontAlgn="ctr"/>
                      <a:r>
                        <a:rPr lang="ru-RU" sz="1300" u="none" strike="noStrike" dirty="0">
                          <a:solidFill>
                            <a:schemeClr val="accent6">
                              <a:lumMod val="75000"/>
                            </a:schemeClr>
                          </a:solidFill>
                          <a:effectLst/>
                        </a:rPr>
                        <a:t>2.1 налог, взымаемый в связи с применением </a:t>
                      </a:r>
                      <a:r>
                        <a:rPr lang="ru-RU" sz="1300" u="none" strike="noStrike" dirty="0" err="1">
                          <a:solidFill>
                            <a:schemeClr val="accent6">
                              <a:lumMod val="75000"/>
                            </a:schemeClr>
                          </a:solidFill>
                          <a:effectLst/>
                        </a:rPr>
                        <a:t>упращенной</a:t>
                      </a:r>
                      <a:r>
                        <a:rPr lang="ru-RU" sz="1300" u="none" strike="noStrike" dirty="0">
                          <a:solidFill>
                            <a:schemeClr val="accent6">
                              <a:lumMod val="75000"/>
                            </a:schemeClr>
                          </a:solidFill>
                          <a:effectLst/>
                        </a:rPr>
                        <a:t> системы </a:t>
                      </a:r>
                      <a:r>
                        <a:rPr lang="ru-RU" sz="1300" u="none" strike="noStrike" dirty="0" err="1">
                          <a:solidFill>
                            <a:schemeClr val="accent6">
                              <a:lumMod val="75000"/>
                            </a:schemeClr>
                          </a:solidFill>
                          <a:effectLst/>
                        </a:rPr>
                        <a:t>налогооблажения</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10%</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7620" marR="7620" marT="7620" marB="0" anchor="ctr"/>
                </a:tc>
                <a:extLst>
                  <a:ext uri="{0D108BD9-81ED-4DB2-BD59-A6C34878D82A}">
                    <a16:rowId xmlns:a16="http://schemas.microsoft.com/office/drawing/2014/main" xmlns="" val="10004"/>
                  </a:ext>
                </a:extLst>
              </a:tr>
              <a:tr h="701040">
                <a:tc>
                  <a:txBody>
                    <a:bodyPr/>
                    <a:lstStyle/>
                    <a:p>
                      <a:pPr algn="l" fontAlgn="ctr"/>
                      <a:r>
                        <a:rPr lang="ru-RU" sz="1300" u="none" strike="noStrike">
                          <a:solidFill>
                            <a:schemeClr val="accent6">
                              <a:lumMod val="75000"/>
                            </a:schemeClr>
                          </a:solidFill>
                          <a:effectLst/>
                        </a:rPr>
                        <a:t>2.2 единый сельскохозяйственный налог</a:t>
                      </a:r>
                      <a:endParaRPr lang="ru-RU" sz="1300" b="0" i="0" u="none" strike="noStrike">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50 % с территории городских поселений         70 % с территории сельских поселений</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50%</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30%</a:t>
                      </a:r>
                      <a:endParaRPr lang="ru-RU" sz="1300" b="0" i="0" u="none" strike="noStrike" dirty="0">
                        <a:solidFill>
                          <a:schemeClr val="accent6">
                            <a:lumMod val="75000"/>
                          </a:schemeClr>
                        </a:solidFill>
                        <a:effectLst/>
                        <a:latin typeface="Times New Roman"/>
                      </a:endParaRPr>
                    </a:p>
                  </a:txBody>
                  <a:tcPr marL="7620" marR="7620" marT="7620" marB="0" anchor="ctr"/>
                </a:tc>
                <a:extLst>
                  <a:ext uri="{0D108BD9-81ED-4DB2-BD59-A6C34878D82A}">
                    <a16:rowId xmlns:a16="http://schemas.microsoft.com/office/drawing/2014/main" xmlns="" val="10005"/>
                  </a:ext>
                </a:extLst>
              </a:tr>
              <a:tr h="525780">
                <a:tc>
                  <a:txBody>
                    <a:bodyPr/>
                    <a:lstStyle/>
                    <a:p>
                      <a:pPr algn="l" fontAlgn="ctr"/>
                      <a:r>
                        <a:rPr lang="ru-RU" sz="1300" u="none" strike="noStrike">
                          <a:solidFill>
                            <a:schemeClr val="accent6">
                              <a:lumMod val="75000"/>
                            </a:schemeClr>
                          </a:solidFill>
                          <a:effectLst/>
                        </a:rPr>
                        <a:t>2.3 налог, взымаемый с применением патентной системы налооблажения</a:t>
                      </a:r>
                      <a:endParaRPr lang="ru-RU" sz="1300" b="0" i="0" u="none" strike="noStrike">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a:solidFill>
                            <a:schemeClr val="accent6">
                              <a:lumMod val="75000"/>
                            </a:schemeClr>
                          </a:solidFill>
                          <a:effectLst/>
                        </a:rPr>
                        <a:t>100%</a:t>
                      </a:r>
                      <a:endParaRPr lang="ru-RU" sz="1300" b="0" i="0" u="none" strike="noStrike">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7620" marR="7620" marT="7620" marB="0" anchor="ctr"/>
                </a:tc>
                <a:extLst>
                  <a:ext uri="{0D108BD9-81ED-4DB2-BD59-A6C34878D82A}">
                    <a16:rowId xmlns:a16="http://schemas.microsoft.com/office/drawing/2014/main" xmlns="" val="10006"/>
                  </a:ext>
                </a:extLst>
              </a:tr>
              <a:tr h="701040">
                <a:tc>
                  <a:txBody>
                    <a:bodyPr/>
                    <a:lstStyle/>
                    <a:p>
                      <a:pPr algn="l" fontAlgn="ctr"/>
                      <a:r>
                        <a:rPr lang="ru-RU" sz="1300" u="none" strike="noStrike" dirty="0">
                          <a:solidFill>
                            <a:schemeClr val="accent6">
                              <a:lumMod val="75000"/>
                            </a:schemeClr>
                          </a:solidFill>
                          <a:effectLst/>
                        </a:rPr>
                        <a:t>3. Государственная пошлина (в зависимости от установленных полномочий)</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a:solidFill>
                            <a:schemeClr val="accent6">
                              <a:lumMod val="75000"/>
                            </a:schemeClr>
                          </a:solidFill>
                          <a:effectLst/>
                        </a:rPr>
                        <a:t>100%</a:t>
                      </a:r>
                      <a:endParaRPr lang="ru-RU" sz="1300" b="0" i="0" u="none" strike="noStrike">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100%</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100%</a:t>
                      </a:r>
                      <a:endParaRPr lang="ru-RU" sz="1300" b="0" i="0" u="none" strike="noStrike" dirty="0">
                        <a:solidFill>
                          <a:schemeClr val="accent6">
                            <a:lumMod val="75000"/>
                          </a:schemeClr>
                        </a:solidFill>
                        <a:effectLst/>
                        <a:latin typeface="Times New Roman"/>
                      </a:endParaRPr>
                    </a:p>
                  </a:txBody>
                  <a:tcPr marL="7620" marR="7620" marT="7620" marB="0" anchor="ctr"/>
                </a:tc>
                <a:extLst>
                  <a:ext uri="{0D108BD9-81ED-4DB2-BD59-A6C34878D82A}">
                    <a16:rowId xmlns:a16="http://schemas.microsoft.com/office/drawing/2014/main" xmlns="" val="10007"/>
                  </a:ext>
                </a:extLst>
              </a:tr>
              <a:tr h="854888">
                <a:tc>
                  <a:txBody>
                    <a:bodyPr/>
                    <a:lstStyle/>
                    <a:p>
                      <a:pPr algn="l" fontAlgn="ctr"/>
                      <a:r>
                        <a:rPr lang="ru-RU" sz="1300" u="none" strike="noStrike">
                          <a:solidFill>
                            <a:schemeClr val="accent6">
                              <a:lumMod val="75000"/>
                            </a:schemeClr>
                          </a:solidFill>
                          <a:effectLst/>
                        </a:rPr>
                        <a:t>4. Доходы от уплаты акцизов на нефтепродукты</a:t>
                      </a:r>
                      <a:endParaRPr lang="ru-RU" sz="1300" b="0" i="0" u="none" strike="noStrike">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a:solidFill>
                            <a:schemeClr val="accent6">
                              <a:lumMod val="75000"/>
                            </a:schemeClr>
                          </a:solidFill>
                          <a:effectLst/>
                        </a:rPr>
                        <a:t>0,2233938%</a:t>
                      </a:r>
                      <a:endParaRPr lang="ru-RU" sz="1300" b="0" i="0" u="none" strike="noStrike">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0,0455688%</a:t>
                      </a:r>
                      <a:endParaRPr lang="ru-RU" sz="1300" b="0" i="0" u="none" strike="noStrike" dirty="0">
                        <a:solidFill>
                          <a:schemeClr val="accent6">
                            <a:lumMod val="75000"/>
                          </a:schemeClr>
                        </a:solidFill>
                        <a:effectLst/>
                        <a:latin typeface="Times New Roman"/>
                      </a:endParaRPr>
                    </a:p>
                  </a:txBody>
                  <a:tcPr marL="7620" marR="7620" marT="7620"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7620" marR="7620" marT="7620" marB="0" anchor="ct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3415734632"/>
      </p:ext>
    </p:extLst>
  </p:cSld>
  <p:clrMapOvr>
    <a:masterClrMapping/>
  </p:clrMapOvr>
</p:sld>
</file>

<file path=ppt/theme/theme1.xml><?xml version="1.0" encoding="utf-8"?>
<a:theme xmlns:a="http://schemas.openxmlformats.org/drawingml/2006/main" name="Tradeshow">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Override>
</file>

<file path=ppt/theme/themeOverride7.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TM01859861[[fn=Выставка]]</Template>
  <TotalTime>4557</TotalTime>
  <Words>3550</Words>
  <Application>Microsoft Office PowerPoint</Application>
  <PresentationFormat>Экран (4:3)</PresentationFormat>
  <Paragraphs>680</Paragraphs>
  <Slides>36</Slides>
  <Notes>5</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36</vt:i4>
      </vt:variant>
    </vt:vector>
  </HeadingPairs>
  <TitlesOfParts>
    <vt:vector size="38" baseType="lpstr">
      <vt:lpstr>Tradeshow</vt:lpstr>
      <vt:lpstr>Диаграмма</vt:lpstr>
      <vt:lpstr>Бюджет для граждан</vt:lpstr>
      <vt:lpstr>Бюджет для граждан</vt:lpstr>
      <vt:lpstr>АДМИНИСТРАТИВНО – ТЕРРИТОРИАЛЬНОЕ ДЕЛЕНИЕ ПАВЛОВСКОГО МУНИЦИПАЛЬНОГО РАЙОНА ВОРОНЕЖСКОЙ ОБЛАСТИ</vt:lpstr>
      <vt:lpstr>Презентация PowerPoint</vt:lpstr>
      <vt:lpstr>БЮДЖЕТНАЯ СИСТЕМА ПАВЛОВСКОГО МУНИЦИПАЛЬНОГО РАЙОНА ВОРОНЕЖСКОЙ ОБЛАСТИ</vt:lpstr>
      <vt:lpstr>ОСНОВНЫЕ ПОНЯТИЯ</vt:lpstr>
      <vt:lpstr>ОСНОВНЫЕ ПАРАМЕТРЫ БЮДЖЕТА</vt:lpstr>
      <vt:lpstr>ДОХОДЫ</vt:lpstr>
      <vt:lpstr>НОРМАТИВЫ ОТЧИСЛЕНИЙ  В БЮДЖЕТ ПАВЛОВСКОГО МУНИЦИПАЛЬНОГО РАЙОНА ВОРОНЕЖСКОЙ ОБЛАСТИ</vt:lpstr>
      <vt:lpstr>ДОХОДЫ БЮДЖЕТА</vt:lpstr>
      <vt:lpstr>УДЕЛЬНЫЙ ВЕС НАЛОГОВЫХ И НЕНАЛОГОВЫХ ДОХОДОВ В ОБЩЕМ ОБЪЕМЕ БЮДЖЕТА ПАВЛОВСКОГО МУНИЦИПАЛЬНОГО РАЙОНА ВОРОНЕЖСКОЙ ОБЛАСТИ  В 2019-2021 ГГ., %</vt:lpstr>
      <vt:lpstr>СРАВНИТЕЛЬНАЯ ХАРАКТЕРИСТИКА ДОХОДОВ БЮДЖЕТА ПАВЛОВСКОГО МУНИЦИПАЛЬНОГО РАЙОНА ВОРОНЕЖСКОЙ ОБЛАСТИ  ЗА 2020-2021 ГГ., тыс. рублей</vt:lpstr>
      <vt:lpstr>СТРУКТУРА НАЛОГОВЫХ И НЕНАЛОГОВЫХ ДОХОДОВ  БЮДЖЕТА ПАВЛОВСКОГО МУНИЦИПАЛЬНОГО РАЙОНА ВОРОНЕЖСКОЙ ОБЛАСТИ В 2021  ГОДУ, тыс. рублей </vt:lpstr>
      <vt:lpstr>ИЗМЕНЕНИЕ ОБЪЕМОВ ПОСТУПЛЕНИЙ  ПО НАЛОГОВЫМ И НЕНАЛОГОВЫМ ДОХОДАМ В РАЗРЕЗЕ ОСНОВНЫХ ВИДОВ ДОХОДОВ,                    тыс. рублей. </vt:lpstr>
      <vt:lpstr>Презентация PowerPoint</vt:lpstr>
      <vt:lpstr>КРУПНЕЙШИЕ НАЛОГОПЛАТЕЛЬЩИКИ ПАВЛОВСКОГО МУНИЦИПАЛЬНОГО РАЙОНА ВОРОНЕЖСКОЙ ОБЛАСТИ</vt:lpstr>
      <vt:lpstr>РАСХОДЫ БЮДЖЕТА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ГЛОССАРИЙ</vt:lpstr>
      <vt:lpstr>Презентация PowerPoint</vt:lpstr>
      <vt:lpstr>Презентация PowerPoint</vt:lpstr>
      <vt:lpstr>Презентация PowerPoint</vt:lpstr>
      <vt:lpstr>Презентация PowerPoint</vt:lpstr>
      <vt:lpstr>КОНТАКТНАЯ ИНФОРМАЦИЯ ДЛЯ ГРАЖДАН</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plan2</dc:creator>
  <cp:lastModifiedBy>plan2</cp:lastModifiedBy>
  <cp:revision>366</cp:revision>
  <cp:lastPrinted>2022-06-29T08:27:21Z</cp:lastPrinted>
  <dcterms:created xsi:type="dcterms:W3CDTF">2020-06-04T09:46:00Z</dcterms:created>
  <dcterms:modified xsi:type="dcterms:W3CDTF">2022-07-01T09:25:39Z</dcterms:modified>
</cp:coreProperties>
</file>