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drawings/drawing2.xml" ContentType="application/vnd.openxmlformats-officedocument.drawingml.chartshapes+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charts/chart6.xml" ContentType="application/vnd.openxmlformats-officedocument.drawingml.chart+xml"/>
  <Override PartName="/ppt/theme/themeOverride3.xml" ContentType="application/vnd.openxmlformats-officedocument.themeOverride+xml"/>
  <Override PartName="/ppt/charts/chart7.xml" ContentType="application/vnd.openxmlformats-officedocument.drawingml.chart+xml"/>
  <Override PartName="/ppt/theme/themeOverride4.xml" ContentType="application/vnd.openxmlformats-officedocument.themeOverride+xml"/>
  <Override PartName="/ppt/charts/chart8.xml" ContentType="application/vnd.openxmlformats-officedocument.drawingml.chart+xml"/>
  <Override PartName="/ppt/notesSlides/notesSlide1.xml" ContentType="application/vnd.openxmlformats-officedocument.presentationml.notesSlide+xml"/>
  <Override PartName="/ppt/charts/chart9.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0.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92" r:id="rId1"/>
  </p:sldMasterIdLst>
  <p:notesMasterIdLst>
    <p:notesMasterId r:id="rId37"/>
  </p:notesMasterIdLst>
  <p:handoutMasterIdLst>
    <p:handoutMasterId r:id="rId38"/>
  </p:handoutMasterIdLst>
  <p:sldIdLst>
    <p:sldId id="256" r:id="rId2"/>
    <p:sldId id="258" r:id="rId3"/>
    <p:sldId id="261" r:id="rId4"/>
    <p:sldId id="314" r:id="rId5"/>
    <p:sldId id="262" r:id="rId6"/>
    <p:sldId id="267" r:id="rId7"/>
    <p:sldId id="268" r:id="rId8"/>
    <p:sldId id="298" r:id="rId9"/>
    <p:sldId id="306" r:id="rId10"/>
    <p:sldId id="307" r:id="rId11"/>
    <p:sldId id="308" r:id="rId12"/>
    <p:sldId id="309" r:id="rId13"/>
    <p:sldId id="310" r:id="rId14"/>
    <p:sldId id="311" r:id="rId15"/>
    <p:sldId id="312" r:id="rId16"/>
    <p:sldId id="304" r:id="rId17"/>
    <p:sldId id="283" r:id="rId18"/>
    <p:sldId id="284" r:id="rId19"/>
    <p:sldId id="287" r:id="rId20"/>
    <p:sldId id="288" r:id="rId21"/>
    <p:sldId id="286" r:id="rId22"/>
    <p:sldId id="295" r:id="rId23"/>
    <p:sldId id="293" r:id="rId24"/>
    <p:sldId id="296" r:id="rId25"/>
    <p:sldId id="297" r:id="rId26"/>
    <p:sldId id="289" r:id="rId27"/>
    <p:sldId id="290" r:id="rId28"/>
    <p:sldId id="291" r:id="rId29"/>
    <p:sldId id="313" r:id="rId30"/>
    <p:sldId id="270" r:id="rId31"/>
    <p:sldId id="271" r:id="rId32"/>
    <p:sldId id="272" r:id="rId33"/>
    <p:sldId id="274" r:id="rId34"/>
    <p:sldId id="275" r:id="rId35"/>
    <p:sldId id="279" r:id="rId36"/>
  </p:sldIdLst>
  <p:sldSz cx="6858000" cy="9144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34"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ECFF"/>
    <a:srgbClr val="A2A9CE"/>
    <a:srgbClr val="3F798B"/>
    <a:srgbClr val="000000"/>
    <a:srgbClr val="9A95DB"/>
    <a:srgbClr val="CCFF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5326" autoAdjust="0"/>
  </p:normalViewPr>
  <p:slideViewPr>
    <p:cSldViewPr>
      <p:cViewPr varScale="1">
        <p:scale>
          <a:sx n="82" d="100"/>
          <a:sy n="82" d="100"/>
        </p:scale>
        <p:origin x="2910" y="108"/>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7" d="100"/>
          <a:sy n="67" d="100"/>
        </p:scale>
        <p:origin x="-3168" y="-82"/>
      </p:cViewPr>
      <p:guideLst>
        <p:guide orient="horz" pos="3134"/>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image" Target="../media/image9.png"/></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4.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spPr>
        <a:blipFill>
          <a:blip xmlns:r="http://schemas.openxmlformats.org/officeDocument/2006/relationships" r:embed="rId1"/>
          <a:stretch>
            <a:fillRect/>
          </a:stretch>
        </a:blipFill>
        <a:ln w="9525">
          <a:noFill/>
        </a:ln>
      </c:spPr>
      <c:pictureOptions>
        <c:pictureFormat val="stretch"/>
      </c:pictureOptions>
    </c:floor>
    <c:sideWall>
      <c:thickness val="0"/>
      <c:spPr>
        <a:scene3d>
          <a:camera prst="orthographicFront"/>
          <a:lightRig rig="threePt" dir="t"/>
        </a:scene3d>
        <a:sp3d>
          <a:bevelT prst="relaxedInset"/>
        </a:sp3d>
      </c:spPr>
    </c:sideWall>
    <c:backWall>
      <c:thickness val="0"/>
      <c:spPr>
        <a:scene3d>
          <a:camera prst="orthographicFront"/>
          <a:lightRig rig="threePt" dir="t"/>
        </a:scene3d>
        <a:sp3d>
          <a:bevelT prst="relaxedInset"/>
        </a:sp3d>
      </c:spPr>
    </c:backWall>
    <c:plotArea>
      <c:layout>
        <c:manualLayout>
          <c:layoutTarget val="inner"/>
          <c:xMode val="edge"/>
          <c:yMode val="edge"/>
          <c:x val="7.5690388837635098E-2"/>
          <c:y val="0.22465866523966058"/>
          <c:w val="0.69732484274594997"/>
          <c:h val="0.70786925906106402"/>
        </c:manualLayout>
      </c:layout>
      <c:bar3DChart>
        <c:barDir val="col"/>
        <c:grouping val="percentStacked"/>
        <c:varyColors val="0"/>
        <c:ser>
          <c:idx val="0"/>
          <c:order val="0"/>
          <c:tx>
            <c:strRef>
              <c:f>'район(2)'!$A$4</c:f>
              <c:strCache>
                <c:ptCount val="1"/>
                <c:pt idx="0">
                  <c:v>Налоговые доходы</c:v>
                </c:pt>
              </c:strCache>
            </c:strRef>
          </c:tx>
          <c:spPr>
            <a:scene3d>
              <a:camera prst="orthographicFront"/>
              <a:lightRig rig="threePt" dir="t"/>
            </a:scene3d>
            <a:sp3d prstMaterial="powder">
              <a:bevelT/>
            </a:sp3d>
          </c:spPr>
          <c:invertIfNegative val="0"/>
          <c:dPt>
            <c:idx val="0"/>
            <c:invertIfNegative val="0"/>
            <c:bubble3D val="0"/>
            <c:spPr>
              <a:scene3d>
                <a:camera prst="orthographicFront"/>
                <a:lightRig rig="threePt" dir="t"/>
              </a:scene3d>
              <a:sp3d prstMaterial="powder">
                <a:bevelT/>
              </a:sp3d>
            </c:spPr>
            <c:extLst>
              <c:ext xmlns:c16="http://schemas.microsoft.com/office/drawing/2014/chart" uri="{C3380CC4-5D6E-409C-BE32-E72D297353CC}">
                <c16:uniqueId val="{00000001-9555-43EA-8492-732BBD508770}"/>
              </c:ext>
            </c:extLst>
          </c:dPt>
          <c:cat>
            <c:numRef>
              <c:f>'район(2)'!$B$3:$C$3</c:f>
              <c:numCache>
                <c:formatCode>General</c:formatCode>
                <c:ptCount val="2"/>
                <c:pt idx="0">
                  <c:v>2021</c:v>
                </c:pt>
                <c:pt idx="1">
                  <c:v>2022</c:v>
                </c:pt>
              </c:numCache>
            </c:numRef>
          </c:cat>
          <c:val>
            <c:numRef>
              <c:f>'район(2)'!$B$4:$C$4</c:f>
              <c:numCache>
                <c:formatCode>#,##0.0</c:formatCode>
                <c:ptCount val="2"/>
                <c:pt idx="0">
                  <c:v>397081</c:v>
                </c:pt>
                <c:pt idx="1">
                  <c:v>484454.40000000002</c:v>
                </c:pt>
              </c:numCache>
            </c:numRef>
          </c:val>
          <c:extLst>
            <c:ext xmlns:c16="http://schemas.microsoft.com/office/drawing/2014/chart" uri="{C3380CC4-5D6E-409C-BE32-E72D297353CC}">
              <c16:uniqueId val="{00000002-9555-43EA-8492-732BBD508770}"/>
            </c:ext>
          </c:extLst>
        </c:ser>
        <c:ser>
          <c:idx val="1"/>
          <c:order val="1"/>
          <c:tx>
            <c:strRef>
              <c:f>'район(2)'!$A$5</c:f>
              <c:strCache>
                <c:ptCount val="1"/>
                <c:pt idx="0">
                  <c:v>неналоговые доходы</c:v>
                </c:pt>
              </c:strCache>
            </c:strRef>
          </c:tx>
          <c:spPr>
            <a:solidFill>
              <a:srgbClr val="CBA9C0"/>
            </a:solidFill>
            <a:ln>
              <a:solidFill>
                <a:schemeClr val="accent1">
                  <a:lumMod val="40000"/>
                  <a:lumOff val="60000"/>
                </a:schemeClr>
              </a:solidFill>
            </a:ln>
            <a:scene3d>
              <a:camera prst="orthographicFront"/>
              <a:lightRig rig="threePt" dir="t"/>
            </a:scene3d>
            <a:sp3d prstMaterial="powder">
              <a:bevelT prst="slope"/>
              <a:contourClr>
                <a:srgbClr val="000000"/>
              </a:contourClr>
            </a:sp3d>
          </c:spPr>
          <c:invertIfNegative val="0"/>
          <c:cat>
            <c:numRef>
              <c:f>'район(2)'!$B$3:$C$3</c:f>
              <c:numCache>
                <c:formatCode>General</c:formatCode>
                <c:ptCount val="2"/>
                <c:pt idx="0">
                  <c:v>2021</c:v>
                </c:pt>
                <c:pt idx="1">
                  <c:v>2022</c:v>
                </c:pt>
              </c:numCache>
            </c:numRef>
          </c:cat>
          <c:val>
            <c:numRef>
              <c:f>'район(2)'!$B$5:$C$5</c:f>
              <c:numCache>
                <c:formatCode>#,##0.0</c:formatCode>
                <c:ptCount val="2"/>
                <c:pt idx="0">
                  <c:v>85542.2</c:v>
                </c:pt>
                <c:pt idx="1">
                  <c:v>63706.2</c:v>
                </c:pt>
              </c:numCache>
            </c:numRef>
          </c:val>
          <c:extLst>
            <c:ext xmlns:c16="http://schemas.microsoft.com/office/drawing/2014/chart" uri="{C3380CC4-5D6E-409C-BE32-E72D297353CC}">
              <c16:uniqueId val="{00000003-9555-43EA-8492-732BBD508770}"/>
            </c:ext>
          </c:extLst>
        </c:ser>
        <c:ser>
          <c:idx val="2"/>
          <c:order val="2"/>
          <c:tx>
            <c:strRef>
              <c:f>'район(2)'!$A$6</c:f>
              <c:strCache>
                <c:ptCount val="1"/>
                <c:pt idx="0">
                  <c:v>Безвозмездные поступления</c:v>
                </c:pt>
              </c:strCache>
            </c:strRef>
          </c:tx>
          <c:spPr>
            <a:solidFill>
              <a:schemeClr val="accent1">
                <a:lumMod val="60000"/>
                <a:lumOff val="40000"/>
              </a:schemeClr>
            </a:solidFill>
            <a:effectLst>
              <a:outerShdw dist="1143000" dir="16200000" sx="177000" sy="177000" algn="ctr" rotWithShape="0">
                <a:srgbClr val="000000">
                  <a:alpha val="36000"/>
                </a:srgbClr>
              </a:outerShdw>
            </a:effectLst>
            <a:scene3d>
              <a:camera prst="orthographicFront"/>
              <a:lightRig rig="threePt" dir="t"/>
            </a:scene3d>
            <a:sp3d prstMaterial="powder">
              <a:bevelT prst="slope"/>
            </a:sp3d>
          </c:spPr>
          <c:invertIfNegative val="0"/>
          <c:cat>
            <c:numRef>
              <c:f>'район(2)'!$B$3:$C$3</c:f>
              <c:numCache>
                <c:formatCode>General</c:formatCode>
                <c:ptCount val="2"/>
                <c:pt idx="0">
                  <c:v>2021</c:v>
                </c:pt>
                <c:pt idx="1">
                  <c:v>2022</c:v>
                </c:pt>
              </c:numCache>
            </c:numRef>
          </c:cat>
          <c:val>
            <c:numRef>
              <c:f>'район(2)'!$B$6:$C$6</c:f>
              <c:numCache>
                <c:formatCode>#,##0.0</c:formatCode>
                <c:ptCount val="2"/>
                <c:pt idx="0">
                  <c:v>1244296.6000000001</c:v>
                </c:pt>
                <c:pt idx="1">
                  <c:v>1779770.1</c:v>
                </c:pt>
              </c:numCache>
            </c:numRef>
          </c:val>
          <c:extLst>
            <c:ext xmlns:c16="http://schemas.microsoft.com/office/drawing/2014/chart" uri="{C3380CC4-5D6E-409C-BE32-E72D297353CC}">
              <c16:uniqueId val="{00000004-9555-43EA-8492-732BBD508770}"/>
            </c:ext>
          </c:extLst>
        </c:ser>
        <c:dLbls>
          <c:showLegendKey val="0"/>
          <c:showVal val="0"/>
          <c:showCatName val="0"/>
          <c:showSerName val="0"/>
          <c:showPercent val="0"/>
          <c:showBubbleSize val="0"/>
        </c:dLbls>
        <c:gapWidth val="150"/>
        <c:shape val="box"/>
        <c:axId val="32640000"/>
        <c:axId val="53229760"/>
        <c:axId val="0"/>
      </c:bar3DChart>
      <c:catAx>
        <c:axId val="32640000"/>
        <c:scaling>
          <c:orientation val="minMax"/>
        </c:scaling>
        <c:delete val="1"/>
        <c:axPos val="b"/>
        <c:numFmt formatCode="General" sourceLinked="1"/>
        <c:majorTickMark val="out"/>
        <c:minorTickMark val="none"/>
        <c:tickLblPos val="nextTo"/>
        <c:crossAx val="53229760"/>
        <c:crosses val="autoZero"/>
        <c:auto val="1"/>
        <c:lblAlgn val="ctr"/>
        <c:lblOffset val="100"/>
        <c:noMultiLvlLbl val="0"/>
      </c:catAx>
      <c:valAx>
        <c:axId val="53229760"/>
        <c:scaling>
          <c:orientation val="minMax"/>
        </c:scaling>
        <c:delete val="1"/>
        <c:axPos val="l"/>
        <c:majorGridlines>
          <c:spPr>
            <a:ln w="3175">
              <a:noFill/>
              <a:prstDash val="solid"/>
            </a:ln>
          </c:spPr>
        </c:majorGridlines>
        <c:numFmt formatCode="0%" sourceLinked="1"/>
        <c:majorTickMark val="out"/>
        <c:minorTickMark val="none"/>
        <c:tickLblPos val="nextTo"/>
        <c:crossAx val="32640000"/>
        <c:crosses val="autoZero"/>
        <c:crossBetween val="between"/>
      </c:valAx>
      <c:spPr>
        <a:noFill/>
        <a:ln w="25400">
          <a:noFill/>
        </a:ln>
      </c:spPr>
    </c:plotArea>
    <c:plotVisOnly val="1"/>
    <c:dispBlanksAs val="gap"/>
    <c:showDLblsOverMax val="0"/>
  </c:chart>
  <c:externalData r:id="rId2">
    <c:autoUpdate val="0"/>
  </c:externalData>
  <c:userShapes r:id="rId3"/>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16"/>
    </mc:Choice>
    <mc:Fallback>
      <c:style val="16"/>
    </mc:Fallback>
  </mc:AlternateContent>
  <c:chart>
    <c:autoTitleDeleted val="1"/>
    <c:plotArea>
      <c:layout>
        <c:manualLayout>
          <c:layoutTarget val="inner"/>
          <c:xMode val="edge"/>
          <c:yMode val="edge"/>
          <c:x val="6.341693553778607E-3"/>
          <c:y val="4.0571620969407241E-3"/>
          <c:w val="0.98696396213424364"/>
          <c:h val="0.53866998235976993"/>
        </c:manualLayout>
      </c:layout>
      <c:barChart>
        <c:barDir val="col"/>
        <c:grouping val="clustered"/>
        <c:varyColors val="0"/>
        <c:ser>
          <c:idx val="0"/>
          <c:order val="0"/>
          <c:tx>
            <c:strRef>
              <c:f>Лист1!$B$1</c:f>
              <c:strCache>
                <c:ptCount val="1"/>
                <c:pt idx="0">
                  <c:v>2020</c:v>
                </c:pt>
              </c:strCache>
            </c:strRef>
          </c:tx>
          <c:invertIfNegative val="0"/>
          <c:dLbls>
            <c:dLbl>
              <c:idx val="0"/>
              <c:layout>
                <c:manualLayout>
                  <c:x val="-1.0136166224187098E-2"/>
                  <c:y val="-6.532196011142796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878-4AB1-A394-E141C798CEB3}"/>
                </c:ext>
              </c:extLst>
            </c:dLbl>
            <c:dLbl>
              <c:idx val="1"/>
              <c:layout>
                <c:manualLayout>
                  <c:x val="-1.2163399469024554E-2"/>
                  <c:y val="-3.9918514481564779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878-4AB1-A394-E141C798CEB3}"/>
                </c:ext>
              </c:extLst>
            </c:dLbl>
            <c:dLbl>
              <c:idx val="2"/>
              <c:layout>
                <c:manualLayout>
                  <c:x val="-1.4190792338526806E-2"/>
                  <c:y val="-3.9918514481564779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78-4AB1-A394-E141C798CEB3}"/>
                </c:ext>
              </c:extLst>
            </c:dLbl>
            <c:dLbl>
              <c:idx val="3"/>
              <c:layout>
                <c:manualLayout>
                  <c:x val="-1.621786595869935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878-4AB1-A394-E141C798CEB3}"/>
                </c:ext>
              </c:extLst>
            </c:dLbl>
            <c:spPr>
              <a:noFill/>
              <a:ln>
                <a:noFill/>
              </a:ln>
              <a:effectLst/>
            </c:spPr>
            <c:txPr>
              <a:bodyPr/>
              <a:lstStyle/>
              <a:p>
                <a:pPr>
                  <a:defRPr sz="1200">
                    <a:solidFill>
                      <a:schemeClr val="accent6">
                        <a:lumMod val="75000"/>
                      </a:schemeClr>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Лист1!$A$2:$A$5</c:f>
              <c:strCache>
                <c:ptCount val="4"/>
                <c:pt idx="0">
                  <c:v>Работники учреждений культуры</c:v>
                </c:pt>
                <c:pt idx="1">
                  <c:v>Педагогические работники дополнительного образования</c:v>
                </c:pt>
                <c:pt idx="2">
                  <c:v>Педагогические работники дошкольного образования</c:v>
                </c:pt>
                <c:pt idx="3">
                  <c:v>Педагогические работники общего образования</c:v>
                </c:pt>
              </c:strCache>
            </c:strRef>
          </c:cat>
          <c:val>
            <c:numRef>
              <c:f>Лист1!$B$2:$B$5</c:f>
              <c:numCache>
                <c:formatCode>#,##0</c:formatCode>
                <c:ptCount val="4"/>
                <c:pt idx="0">
                  <c:v>27674</c:v>
                </c:pt>
                <c:pt idx="1">
                  <c:v>31527.8</c:v>
                </c:pt>
                <c:pt idx="2">
                  <c:v>26502.2</c:v>
                </c:pt>
                <c:pt idx="3">
                  <c:v>30279.7</c:v>
                </c:pt>
              </c:numCache>
            </c:numRef>
          </c:val>
          <c:extLst>
            <c:ext xmlns:c16="http://schemas.microsoft.com/office/drawing/2014/chart" uri="{C3380CC4-5D6E-409C-BE32-E72D297353CC}">
              <c16:uniqueId val="{00000004-7878-4AB1-A394-E141C798CEB3}"/>
            </c:ext>
          </c:extLst>
        </c:ser>
        <c:ser>
          <c:idx val="1"/>
          <c:order val="1"/>
          <c:tx>
            <c:strRef>
              <c:f>Лист1!$C$1</c:f>
              <c:strCache>
                <c:ptCount val="1"/>
                <c:pt idx="0">
                  <c:v>2021</c:v>
                </c:pt>
              </c:strCache>
            </c:strRef>
          </c:tx>
          <c:invertIfNegative val="0"/>
          <c:dLbls>
            <c:spPr>
              <a:noFill/>
              <a:ln>
                <a:noFill/>
              </a:ln>
              <a:effectLst/>
            </c:spPr>
            <c:txPr>
              <a:bodyPr/>
              <a:lstStyle/>
              <a:p>
                <a:pPr>
                  <a:defRPr sz="1200">
                    <a:solidFill>
                      <a:schemeClr val="accent6">
                        <a:lumMod val="75000"/>
                      </a:schemeClr>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Лист1!$A$2:$A$5</c:f>
              <c:strCache>
                <c:ptCount val="4"/>
                <c:pt idx="0">
                  <c:v>Работники учреждений культуры</c:v>
                </c:pt>
                <c:pt idx="1">
                  <c:v>Педагогические работники дополнительного образования</c:v>
                </c:pt>
                <c:pt idx="2">
                  <c:v>Педагогические работники дошкольного образования</c:v>
                </c:pt>
                <c:pt idx="3">
                  <c:v>Педагогические работники общего образования</c:v>
                </c:pt>
              </c:strCache>
            </c:strRef>
          </c:cat>
          <c:val>
            <c:numRef>
              <c:f>Лист1!$C$2:$C$5</c:f>
              <c:numCache>
                <c:formatCode>#,##0</c:formatCode>
                <c:ptCount val="4"/>
                <c:pt idx="0">
                  <c:v>28991.3</c:v>
                </c:pt>
                <c:pt idx="1">
                  <c:v>35098.400000000001</c:v>
                </c:pt>
                <c:pt idx="2">
                  <c:v>28698.3</c:v>
                </c:pt>
                <c:pt idx="3">
                  <c:v>32237</c:v>
                </c:pt>
              </c:numCache>
            </c:numRef>
          </c:val>
          <c:extLst>
            <c:ext xmlns:c16="http://schemas.microsoft.com/office/drawing/2014/chart" uri="{C3380CC4-5D6E-409C-BE32-E72D297353CC}">
              <c16:uniqueId val="{00000005-7878-4AB1-A394-E141C798CEB3}"/>
            </c:ext>
          </c:extLst>
        </c:ser>
        <c:ser>
          <c:idx val="2"/>
          <c:order val="2"/>
          <c:tx>
            <c:strRef>
              <c:f>Лист1!$D$1</c:f>
              <c:strCache>
                <c:ptCount val="1"/>
                <c:pt idx="0">
                  <c:v>2022</c:v>
                </c:pt>
              </c:strCache>
            </c:strRef>
          </c:tx>
          <c:invertIfNegative val="0"/>
          <c:dLbls>
            <c:spPr>
              <a:noFill/>
              <a:ln>
                <a:noFill/>
              </a:ln>
              <a:effectLst/>
            </c:spPr>
            <c:txPr>
              <a:bodyPr/>
              <a:lstStyle/>
              <a:p>
                <a:pPr>
                  <a:defRPr sz="1200">
                    <a:solidFill>
                      <a:schemeClr val="accent6">
                        <a:lumMod val="75000"/>
                      </a:schemeClr>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Лист1!$A$2:$A$5</c:f>
              <c:strCache>
                <c:ptCount val="4"/>
                <c:pt idx="0">
                  <c:v>Работники учреждений культуры</c:v>
                </c:pt>
                <c:pt idx="1">
                  <c:v>Педагогические работники дополнительного образования</c:v>
                </c:pt>
                <c:pt idx="2">
                  <c:v>Педагогические работники дошкольного образования</c:v>
                </c:pt>
                <c:pt idx="3">
                  <c:v>Педагогические работники общего образования</c:v>
                </c:pt>
              </c:strCache>
            </c:strRef>
          </c:cat>
          <c:val>
            <c:numRef>
              <c:f>Лист1!$D$2:$D$5</c:f>
              <c:numCache>
                <c:formatCode>#,##0</c:formatCode>
                <c:ptCount val="4"/>
                <c:pt idx="0">
                  <c:v>33001</c:v>
                </c:pt>
                <c:pt idx="1">
                  <c:v>40264</c:v>
                </c:pt>
                <c:pt idx="2">
                  <c:v>35829</c:v>
                </c:pt>
                <c:pt idx="3">
                  <c:v>36629</c:v>
                </c:pt>
              </c:numCache>
            </c:numRef>
          </c:val>
          <c:extLst>
            <c:ext xmlns:c16="http://schemas.microsoft.com/office/drawing/2014/chart" uri="{C3380CC4-5D6E-409C-BE32-E72D297353CC}">
              <c16:uniqueId val="{00000006-7878-4AB1-A394-E141C798CEB3}"/>
            </c:ext>
          </c:extLst>
        </c:ser>
        <c:dLbls>
          <c:showLegendKey val="0"/>
          <c:showVal val="1"/>
          <c:showCatName val="0"/>
          <c:showSerName val="0"/>
          <c:showPercent val="0"/>
          <c:showBubbleSize val="0"/>
        </c:dLbls>
        <c:gapWidth val="150"/>
        <c:overlap val="-25"/>
        <c:axId val="147108864"/>
        <c:axId val="146749056"/>
      </c:barChart>
      <c:catAx>
        <c:axId val="147108864"/>
        <c:scaling>
          <c:orientation val="minMax"/>
        </c:scaling>
        <c:delete val="0"/>
        <c:axPos val="b"/>
        <c:numFmt formatCode="General" sourceLinked="0"/>
        <c:majorTickMark val="none"/>
        <c:minorTickMark val="none"/>
        <c:tickLblPos val="nextTo"/>
        <c:txPr>
          <a:bodyPr/>
          <a:lstStyle/>
          <a:p>
            <a:pPr>
              <a:defRPr sz="1400">
                <a:solidFill>
                  <a:schemeClr val="accent6">
                    <a:lumMod val="75000"/>
                  </a:schemeClr>
                </a:solidFill>
              </a:defRPr>
            </a:pPr>
            <a:endParaRPr lang="ru-RU"/>
          </a:p>
        </c:txPr>
        <c:crossAx val="146749056"/>
        <c:crosses val="autoZero"/>
        <c:auto val="1"/>
        <c:lblAlgn val="ctr"/>
        <c:lblOffset val="300"/>
        <c:noMultiLvlLbl val="0"/>
      </c:catAx>
      <c:valAx>
        <c:axId val="146749056"/>
        <c:scaling>
          <c:orientation val="minMax"/>
        </c:scaling>
        <c:delete val="1"/>
        <c:axPos val="l"/>
        <c:numFmt formatCode="#,##0" sourceLinked="1"/>
        <c:majorTickMark val="none"/>
        <c:minorTickMark val="none"/>
        <c:tickLblPos val="nextTo"/>
        <c:crossAx val="147108864"/>
        <c:crosses val="autoZero"/>
        <c:crossBetween val="between"/>
      </c:valAx>
    </c:plotArea>
    <c:legend>
      <c:legendPos val="t"/>
      <c:layout>
        <c:manualLayout>
          <c:xMode val="edge"/>
          <c:yMode val="edge"/>
          <c:x val="0.2868379837501826"/>
          <c:y val="0.8430777561936017"/>
          <c:w val="0.42223916371999537"/>
          <c:h val="6.5413685173526706E-2"/>
        </c:manualLayout>
      </c:layout>
      <c:overlay val="0"/>
      <c:txPr>
        <a:bodyPr/>
        <a:lstStyle/>
        <a:p>
          <a:pPr>
            <a:defRPr>
              <a:solidFill>
                <a:schemeClr val="accent6">
                  <a:lumMod val="75000"/>
                </a:schemeClr>
              </a:solidFill>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37"/>
    </mc:Choice>
    <mc:Fallback>
      <c:style val="37"/>
    </mc:Fallback>
  </mc:AlternateContent>
  <c:chart>
    <c:title>
      <c:tx>
        <c:rich>
          <a:bodyPr/>
          <a:lstStyle/>
          <a:p>
            <a:pPr>
              <a:defRPr lang="ru-RU" sz="2000" b="1" kern="1200">
                <a:solidFill>
                  <a:schemeClr val="accent6">
                    <a:lumMod val="75000"/>
                  </a:schemeClr>
                </a:solidFill>
                <a:latin typeface="+mj-lt"/>
                <a:ea typeface="+mn-ea"/>
                <a:cs typeface="+mn-cs"/>
              </a:defRPr>
            </a:pPr>
            <a:r>
              <a:rPr lang="ru-RU" sz="2000" b="1" kern="1200">
                <a:solidFill>
                  <a:schemeClr val="accent6">
                    <a:lumMod val="75000"/>
                  </a:schemeClr>
                </a:solidFill>
                <a:latin typeface="+mj-lt"/>
                <a:ea typeface="+mn-ea"/>
                <a:cs typeface="+mn-cs"/>
              </a:rPr>
              <a:t>МУНИЦИПАЛЬНЫЙ ДОЛГ                                      ПАВЛОВСКОГО МУНИЦИПАЛЬНОГО РАЙОНА ВОРОНЕЖСКОЙ ОБЛАСТИ,  тыс. руб.</a:t>
            </a:r>
          </a:p>
        </c:rich>
      </c:tx>
      <c:overlay val="0"/>
    </c:title>
    <c:autoTitleDeleted val="0"/>
    <c:plotArea>
      <c:layout>
        <c:manualLayout>
          <c:layoutTarget val="inner"/>
          <c:xMode val="edge"/>
          <c:yMode val="edge"/>
          <c:x val="0"/>
          <c:y val="0.43633821428934944"/>
          <c:w val="1"/>
          <c:h val="0.56366178571065051"/>
        </c:manualLayout>
      </c:layout>
      <c:barChart>
        <c:barDir val="bar"/>
        <c:grouping val="clustered"/>
        <c:varyColors val="0"/>
        <c:ser>
          <c:idx val="0"/>
          <c:order val="0"/>
          <c:spPr>
            <a:solidFill>
              <a:schemeClr val="accent2">
                <a:lumMod val="60000"/>
                <a:lumOff val="40000"/>
              </a:schemeClr>
            </a:solidFill>
            <a:ln>
              <a:solidFill>
                <a:schemeClr val="accent2">
                  <a:lumMod val="60000"/>
                  <a:lumOff val="40000"/>
                </a:schemeClr>
              </a:solidFill>
            </a:ln>
            <a:scene3d>
              <a:camera prst="orthographicFront"/>
              <a:lightRig rig="brightRoom" dir="t"/>
            </a:scene3d>
            <a:sp3d prstMaterial="metal">
              <a:bevelT w="711200" h="254000" prst="angle"/>
              <a:bevelB w="304800" prst="angle"/>
            </a:sp3d>
          </c:spPr>
          <c:invertIfNegative val="0"/>
          <c:dLbls>
            <c:dLbl>
              <c:idx val="1"/>
              <c:spPr/>
              <c:txPr>
                <a:bodyPr/>
                <a:lstStyle/>
                <a:p>
                  <a:pPr>
                    <a:defRPr/>
                  </a:pPr>
                  <a:endParaRPr lang="ru-RU"/>
                </a:p>
              </c:txPr>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FBA-4B31-810B-81604B673FB4}"/>
                </c:ext>
              </c:extLst>
            </c:dLbl>
            <c:spPr>
              <a:noFill/>
              <a:ln w="25400">
                <a:noFill/>
              </a:ln>
            </c:spPr>
            <c:showLegendKey val="0"/>
            <c:showVal val="1"/>
            <c:showCatName val="1"/>
            <c:showSerName val="0"/>
            <c:showPercent val="0"/>
            <c:showBubbleSize val="0"/>
            <c:separator>
</c:separator>
            <c:showLeaderLines val="0"/>
            <c:extLst>
              <c:ext xmlns:c15="http://schemas.microsoft.com/office/drawing/2012/chart" uri="{CE6537A1-D6FC-4f65-9D91-7224C49458BB}">
                <c15:showLeaderLines val="0"/>
              </c:ext>
            </c:extLst>
          </c:dLbls>
          <c:cat>
            <c:numRef>
              <c:f>Лист2!$A$3:$A$5</c:f>
              <c:numCache>
                <c:formatCode>dd/mm/yyyy</c:formatCode>
                <c:ptCount val="3"/>
                <c:pt idx="0">
                  <c:v>44197</c:v>
                </c:pt>
                <c:pt idx="1">
                  <c:v>44562</c:v>
                </c:pt>
                <c:pt idx="2">
                  <c:v>44927</c:v>
                </c:pt>
              </c:numCache>
            </c:numRef>
          </c:cat>
          <c:val>
            <c:numRef>
              <c:f>Лист2!$B$3:$B$5</c:f>
              <c:numCache>
                <c:formatCode>#,##0.0</c:formatCode>
                <c:ptCount val="3"/>
                <c:pt idx="0">
                  <c:v>12008</c:v>
                </c:pt>
                <c:pt idx="1">
                  <c:v>10508</c:v>
                </c:pt>
                <c:pt idx="2">
                  <c:v>8906</c:v>
                </c:pt>
              </c:numCache>
            </c:numRef>
          </c:val>
          <c:extLst>
            <c:ext xmlns:c16="http://schemas.microsoft.com/office/drawing/2014/chart" uri="{C3380CC4-5D6E-409C-BE32-E72D297353CC}">
              <c16:uniqueId val="{00000001-7FBA-4B31-810B-81604B673FB4}"/>
            </c:ext>
          </c:extLst>
        </c:ser>
        <c:dLbls>
          <c:showLegendKey val="0"/>
          <c:showVal val="0"/>
          <c:showCatName val="0"/>
          <c:showSerName val="0"/>
          <c:showPercent val="0"/>
          <c:showBubbleSize val="0"/>
        </c:dLbls>
        <c:gapWidth val="150"/>
        <c:axId val="153758208"/>
        <c:axId val="151969792"/>
      </c:barChart>
      <c:dateAx>
        <c:axId val="153758208"/>
        <c:scaling>
          <c:orientation val="minMax"/>
        </c:scaling>
        <c:delete val="1"/>
        <c:axPos val="l"/>
        <c:majorGridlines>
          <c:spPr>
            <a:ln>
              <a:noFill/>
            </a:ln>
          </c:spPr>
        </c:majorGridlines>
        <c:numFmt formatCode="dd/mm/yyyy" sourceLinked="1"/>
        <c:majorTickMark val="out"/>
        <c:minorTickMark val="none"/>
        <c:tickLblPos val="nextTo"/>
        <c:crossAx val="151969792"/>
        <c:crosses val="autoZero"/>
        <c:auto val="1"/>
        <c:lblOffset val="100"/>
        <c:baseTimeUnit val="years"/>
      </c:dateAx>
      <c:valAx>
        <c:axId val="151969792"/>
        <c:scaling>
          <c:orientation val="minMax"/>
        </c:scaling>
        <c:delete val="1"/>
        <c:axPos val="b"/>
        <c:numFmt formatCode="#,##0.0" sourceLinked="1"/>
        <c:majorTickMark val="out"/>
        <c:minorTickMark val="none"/>
        <c:tickLblPos val="nextTo"/>
        <c:crossAx val="153758208"/>
        <c:crossesAt val="43466"/>
        <c:crossBetween val="between"/>
      </c:valAx>
      <c:spPr>
        <a:solidFill>
          <a:schemeClr val="bg1">
            <a:lumMod val="85000"/>
            <a:alpha val="0"/>
          </a:schemeClr>
        </a:solidFill>
        <a:effectLst>
          <a:glow>
            <a:schemeClr val="accent2">
              <a:lumMod val="40000"/>
              <a:lumOff val="60000"/>
            </a:schemeClr>
          </a:glow>
          <a:softEdge rad="0"/>
        </a:effectLst>
        <a:scene3d>
          <a:camera prst="orthographicFront"/>
          <a:lightRig rig="brightRoom" dir="t"/>
        </a:scene3d>
        <a:sp3d>
          <a:bevelB/>
        </a:sp3d>
      </c:spPr>
    </c:plotArea>
    <c:plotVisOnly val="1"/>
    <c:dispBlanksAs val="gap"/>
    <c:showDLblsOverMax val="0"/>
  </c:chart>
  <c:spPr>
    <a:solidFill>
      <a:schemeClr val="bg1">
        <a:lumMod val="85000"/>
      </a:schemeClr>
    </a:solidFill>
    <a:ln>
      <a:noFill/>
    </a:ln>
    <a:effectLst>
      <a:softEdge rad="1270000"/>
    </a:effectLst>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manualLayout>
          <c:layoutTarget val="inner"/>
          <c:xMode val="edge"/>
          <c:yMode val="edge"/>
          <c:x val="5.8522598018209623E-2"/>
          <c:y val="0.29641448327730979"/>
          <c:w val="0.50921557657614769"/>
          <c:h val="0.69916893137229752"/>
        </c:manualLayout>
      </c:layout>
      <c:pie3DChart>
        <c:varyColors val="1"/>
        <c:dLbls>
          <c:showLegendKey val="0"/>
          <c:showVal val="0"/>
          <c:showCatName val="0"/>
          <c:showSerName val="0"/>
          <c:showPercent val="0"/>
          <c:showBubbleSize val="0"/>
          <c:showLeaderLines val="0"/>
        </c:dLbls>
      </c:pie3DChart>
      <c:spPr>
        <a:noFill/>
        <a:ln w="25400">
          <a:noFill/>
        </a:ln>
      </c:spPr>
    </c:plotArea>
    <c:legend>
      <c:legendPos val="r"/>
      <c:layout>
        <c:manualLayout>
          <c:xMode val="edge"/>
          <c:yMode val="edge"/>
          <c:x val="0.57031924072476259"/>
          <c:y val="0.1438065417261439"/>
          <c:w val="0.27725050330744905"/>
          <c:h val="0.8542441405350647"/>
        </c:manualLayout>
      </c:layout>
      <c:overlay val="0"/>
      <c:txPr>
        <a:bodyPr/>
        <a:lstStyle/>
        <a:p>
          <a:pPr>
            <a:defRPr>
              <a:solidFill>
                <a:schemeClr val="bg1"/>
              </a:solidFill>
            </a:defRPr>
          </a:pPr>
          <a:endParaRPr lang="ru-RU"/>
        </a:p>
      </c:txPr>
    </c:legend>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view3D>
      <c:rotX val="20"/>
      <c:rotY val="140"/>
      <c:rAngAx val="0"/>
      <c:perspective val="0"/>
    </c:view3D>
    <c:floor>
      <c:thickness val="0"/>
    </c:floor>
    <c:sideWall>
      <c:thickness val="0"/>
    </c:sideWall>
    <c:backWall>
      <c:thickness val="0"/>
    </c:backWall>
    <c:plotArea>
      <c:layout>
        <c:manualLayout>
          <c:layoutTarget val="inner"/>
          <c:xMode val="edge"/>
          <c:yMode val="edge"/>
          <c:x val="0.13628976998702139"/>
          <c:y val="0"/>
          <c:w val="0.6956275892274012"/>
          <c:h val="0.73195753072353664"/>
        </c:manualLayout>
      </c:layout>
      <c:pie3DChart>
        <c:varyColors val="1"/>
        <c:dLbls>
          <c:showLegendKey val="0"/>
          <c:showVal val="0"/>
          <c:showCatName val="0"/>
          <c:showSerName val="0"/>
          <c:showPercent val="0"/>
          <c:showBubbleSize val="0"/>
          <c:showLeaderLines val="0"/>
        </c:dLbls>
      </c:pie3DChart>
      <c:spPr>
        <a:noFill/>
        <a:ln w="25400">
          <a:noFill/>
        </a:ln>
      </c:spPr>
    </c:plotArea>
    <c:legend>
      <c:legendPos val="b"/>
      <c:layout>
        <c:manualLayout>
          <c:xMode val="edge"/>
          <c:yMode val="edge"/>
          <c:x val="0"/>
          <c:y val="0.52385255066221947"/>
          <c:w val="0.98497339415841201"/>
          <c:h val="0.4694160274181422"/>
        </c:manualLayout>
      </c:layout>
      <c:overlay val="1"/>
      <c:txPr>
        <a:bodyPr/>
        <a:lstStyle/>
        <a:p>
          <a:pPr>
            <a:defRPr>
              <a:solidFill>
                <a:schemeClr val="accent2">
                  <a:lumMod val="50000"/>
                </a:schemeClr>
              </a:solidFill>
            </a:defRPr>
          </a:pPr>
          <a:endParaRPr lang="ru-RU"/>
        </a:p>
      </c:txPr>
    </c:legend>
    <c:plotVisOnly val="1"/>
    <c:dispBlanksAs val="zero"/>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35"/>
      <c:rAngAx val="0"/>
    </c:view3D>
    <c:floor>
      <c:thickness val="0"/>
    </c:floor>
    <c:sideWall>
      <c:thickness val="0"/>
    </c:sideWall>
    <c:backWall>
      <c:thickness val="0"/>
    </c:backWall>
    <c:plotArea>
      <c:layout>
        <c:manualLayout>
          <c:layoutTarget val="inner"/>
          <c:xMode val="edge"/>
          <c:yMode val="edge"/>
          <c:x val="0.13699085732951977"/>
          <c:y val="0.11862578153340592"/>
          <c:w val="0.67098768949105669"/>
          <c:h val="0.60572574769617227"/>
        </c:manualLayout>
      </c:layout>
      <c:pie3DChart>
        <c:varyColors val="1"/>
        <c:dLbls>
          <c:showLegendKey val="0"/>
          <c:showVal val="0"/>
          <c:showCatName val="0"/>
          <c:showSerName val="0"/>
          <c:showPercent val="0"/>
          <c:showBubbleSize val="0"/>
          <c:showLeaderLines val="0"/>
        </c:dLbls>
      </c:pie3DChart>
      <c:spPr>
        <a:noFill/>
        <a:ln w="25400">
          <a:noFill/>
        </a:ln>
      </c:spPr>
    </c:plotArea>
    <c:legend>
      <c:legendPos val="b"/>
      <c:layout>
        <c:manualLayout>
          <c:xMode val="edge"/>
          <c:yMode val="edge"/>
          <c:x val="5.78345507101048E-2"/>
          <c:y val="0.58382702162229716"/>
          <c:w val="0.93642930668398749"/>
          <c:h val="0.40688145689105937"/>
        </c:manualLayout>
      </c:layout>
      <c:overlay val="0"/>
      <c:txPr>
        <a:bodyPr/>
        <a:lstStyle/>
        <a:p>
          <a:pPr>
            <a:defRPr kern="500" baseline="0"/>
          </a:pPr>
          <a:endParaRPr lang="ru-RU"/>
        </a:p>
      </c:txPr>
    </c:legend>
    <c:plotVisOnly val="1"/>
    <c:dispBlanksAs val="zero"/>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57386598553823"/>
          <c:y val="0.17965414490319628"/>
          <c:w val="0.5378516891922932"/>
          <c:h val="0.73368706349032287"/>
        </c:manualLayout>
      </c:layout>
      <c:doughnutChart>
        <c:varyColors val="1"/>
        <c:dLbls>
          <c:showLegendKey val="0"/>
          <c:showVal val="0"/>
          <c:showCatName val="0"/>
          <c:showSerName val="0"/>
          <c:showPercent val="0"/>
          <c:showBubbleSize val="0"/>
          <c:showLeaderLines val="0"/>
        </c:dLbls>
        <c:firstSliceAng val="196"/>
        <c:holeSize val="47"/>
      </c:doughnutChart>
      <c:spPr>
        <a:solidFill>
          <a:schemeClr val="tx2">
            <a:lumMod val="20000"/>
            <a:lumOff val="80000"/>
            <a:alpha val="31000"/>
          </a:schemeClr>
        </a:solidFill>
        <a:ln>
          <a:noFill/>
        </a:ln>
        <a:effectLst>
          <a:outerShdw blurRad="50800" dist="50800" dir="5400000" algn="ctr" rotWithShape="0">
            <a:schemeClr val="bg1">
              <a:alpha val="94000"/>
            </a:schemeClr>
          </a:outerShdw>
          <a:softEdge rad="876300"/>
        </a:effectLst>
      </c:spPr>
    </c:plotArea>
    <c:plotVisOnly val="1"/>
    <c:dispBlanksAs val="zero"/>
    <c:showDLblsOverMax val="0"/>
  </c:chart>
  <c:spPr>
    <a:solidFill>
      <a:schemeClr val="accent1">
        <a:lumMod val="20000"/>
        <a:lumOff val="80000"/>
        <a:alpha val="0"/>
      </a:schemeClr>
    </a:solidFill>
    <a:ln>
      <a:noFill/>
    </a:ln>
  </c:spPr>
  <c:txPr>
    <a:bodyPr/>
    <a:lstStyle/>
    <a:p>
      <a:pPr>
        <a:defRPr>
          <a:solidFill>
            <a:schemeClr val="tx1">
              <a:alpha val="69000"/>
            </a:schemeClr>
          </a:solidFill>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view3D>
      <c:rotX val="20"/>
      <c:rotY val="140"/>
      <c:rAngAx val="0"/>
      <c:perspective val="0"/>
    </c:view3D>
    <c:floor>
      <c:thickness val="0"/>
    </c:floor>
    <c:sideWall>
      <c:thickness val="0"/>
    </c:sideWall>
    <c:backWall>
      <c:thickness val="0"/>
    </c:backWall>
    <c:plotArea>
      <c:layout>
        <c:manualLayout>
          <c:layoutTarget val="inner"/>
          <c:xMode val="edge"/>
          <c:yMode val="edge"/>
          <c:x val="0.13628976998702139"/>
          <c:y val="0"/>
          <c:w val="0.6956275892274012"/>
          <c:h val="0.73195753072353664"/>
        </c:manualLayout>
      </c:layout>
      <c:pie3DChart>
        <c:varyColors val="1"/>
        <c:dLbls>
          <c:showLegendKey val="0"/>
          <c:showVal val="0"/>
          <c:showCatName val="0"/>
          <c:showSerName val="0"/>
          <c:showPercent val="0"/>
          <c:showBubbleSize val="0"/>
          <c:showLeaderLines val="0"/>
        </c:dLbls>
      </c:pie3DChart>
      <c:spPr>
        <a:noFill/>
        <a:ln w="25400">
          <a:noFill/>
        </a:ln>
      </c:spPr>
    </c:plotArea>
    <c:legend>
      <c:legendPos val="b"/>
      <c:layout>
        <c:manualLayout>
          <c:xMode val="edge"/>
          <c:yMode val="edge"/>
          <c:x val="0"/>
          <c:y val="0.52385255066221947"/>
          <c:w val="0.98497339415841201"/>
          <c:h val="0.4694160274181422"/>
        </c:manualLayout>
      </c:layout>
      <c:overlay val="1"/>
      <c:txPr>
        <a:bodyPr/>
        <a:lstStyle/>
        <a:p>
          <a:pPr>
            <a:defRPr>
              <a:solidFill>
                <a:schemeClr val="accent2">
                  <a:lumMod val="50000"/>
                </a:schemeClr>
              </a:solidFill>
            </a:defRPr>
          </a:pPr>
          <a:endParaRPr lang="ru-RU"/>
        </a:p>
      </c:txPr>
    </c:legend>
    <c:plotVisOnly val="1"/>
    <c:dispBlanksAs val="zero"/>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manualLayout>
          <c:layoutTarget val="inner"/>
          <c:xMode val="edge"/>
          <c:yMode val="edge"/>
          <c:x val="0.17213250630125071"/>
          <c:y val="0.30811038971005827"/>
          <c:w val="0.36972127297720236"/>
          <c:h val="0.50603459655262373"/>
        </c:manualLayout>
      </c:layout>
      <c:pie3DChart>
        <c:varyColors val="1"/>
        <c:dLbls>
          <c:showLegendKey val="0"/>
          <c:showVal val="0"/>
          <c:showCatName val="0"/>
          <c:showSerName val="0"/>
          <c:showPercent val="0"/>
          <c:showBubbleSize val="0"/>
          <c:showLeaderLines val="0"/>
        </c:dLbls>
      </c:pie3DChart>
      <c:spPr>
        <a:noFill/>
        <a:ln w="25400">
          <a:noFill/>
        </a:ln>
      </c:spPr>
    </c:plotArea>
    <c:legend>
      <c:legendPos val="r"/>
      <c:layout>
        <c:manualLayout>
          <c:xMode val="edge"/>
          <c:yMode val="edge"/>
          <c:x val="0.57031924072476259"/>
          <c:y val="0.1438065417261439"/>
          <c:w val="0.27725050330744905"/>
          <c:h val="0.8542441405350647"/>
        </c:manualLayout>
      </c:layout>
      <c:overlay val="0"/>
    </c:legend>
    <c:plotVisOnly val="1"/>
    <c:dispBlanksAs val="zero"/>
    <c:showDLblsOverMax val="0"/>
  </c:chart>
  <c:txPr>
    <a:bodyPr/>
    <a:lstStyle/>
    <a:p>
      <a:pPr>
        <a:defRPr>
          <a:solidFill>
            <a:schemeClr val="accent6">
              <a:lumMod val="75000"/>
            </a:schemeClr>
          </a:solidFill>
        </a:defRPr>
      </a:pPr>
      <a:endParaRPr lang="ru-RU"/>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524057585568038"/>
          <c:y val="4.5393488094960473E-2"/>
          <c:w val="0.50475934732580874"/>
          <c:h val="0.86347905282331539"/>
        </c:manualLayout>
      </c:layout>
      <c:barChart>
        <c:barDir val="bar"/>
        <c:grouping val="clustered"/>
        <c:varyColors val="0"/>
        <c:ser>
          <c:idx val="1"/>
          <c:order val="0"/>
          <c:tx>
            <c:strRef>
              <c:f>'район изменение объемов'!$B$4</c:f>
              <c:strCache>
                <c:ptCount val="1"/>
                <c:pt idx="0">
                  <c:v>2021</c:v>
                </c:pt>
              </c:strCache>
            </c:strRef>
          </c:tx>
          <c:spPr>
            <a:solidFill>
              <a:schemeClr val="accent2">
                <a:lumMod val="60000"/>
                <a:lumOff val="40000"/>
              </a:schemeClr>
            </a:solidFill>
            <a:effectLst>
              <a:glow rad="203200">
                <a:schemeClr val="tx2">
                  <a:lumMod val="75000"/>
                  <a:alpha val="28000"/>
                </a:schemeClr>
              </a:glow>
            </a:effectLst>
            <a:scene3d>
              <a:camera prst="orthographicFront"/>
              <a:lightRig rig="twoPt" dir="t"/>
            </a:scene3d>
            <a:sp3d prstMaterial="metal">
              <a:bevelT/>
              <a:bevelB/>
            </a:sp3d>
          </c:spPr>
          <c:invertIfNegative val="0"/>
          <c:dPt>
            <c:idx val="0"/>
            <c:invertIfNegative val="0"/>
            <c:bubble3D val="0"/>
            <c:spPr>
              <a:solidFill>
                <a:schemeClr val="accent2">
                  <a:lumMod val="60000"/>
                  <a:lumOff val="40000"/>
                </a:schemeClr>
              </a:solidFill>
              <a:ln>
                <a:solidFill>
                  <a:schemeClr val="tx2">
                    <a:lumMod val="60000"/>
                    <a:lumOff val="40000"/>
                  </a:schemeClr>
                </a:solidFill>
              </a:ln>
              <a:effectLst>
                <a:glow rad="203200">
                  <a:schemeClr val="tx2">
                    <a:lumMod val="75000"/>
                    <a:alpha val="28000"/>
                  </a:schemeClr>
                </a:glow>
              </a:effectLst>
              <a:scene3d>
                <a:camera prst="orthographicFront"/>
                <a:lightRig rig="twoPt" dir="t"/>
              </a:scene3d>
              <a:sp3d prstMaterial="metal">
                <a:bevelT/>
                <a:bevelB/>
              </a:sp3d>
            </c:spPr>
            <c:extLst>
              <c:ext xmlns:c16="http://schemas.microsoft.com/office/drawing/2014/chart" uri="{C3380CC4-5D6E-409C-BE32-E72D297353CC}">
                <c16:uniqueId val="{00000001-32E8-41F3-9A47-AF11250D16B2}"/>
              </c:ext>
            </c:extLst>
          </c:dPt>
          <c:dLbls>
            <c:spPr>
              <a:noFill/>
              <a:ln w="25400">
                <a:noFill/>
              </a:ln>
            </c:spPr>
            <c:txPr>
              <a:bodyPr wrap="square" lIns="38100" tIns="19050" rIns="38100" bIns="19050" anchor="ctr">
                <a:spAutoFit/>
              </a:bodyPr>
              <a:lstStyle/>
              <a:p>
                <a:pPr>
                  <a:defRPr>
                    <a:solidFill>
                      <a:schemeClr val="accent6">
                        <a:lumMod val="75000"/>
                      </a:schemeClr>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'район изменение объемов'!$A$7:$A$19</c:f>
              <c:strCache>
                <c:ptCount val="13"/>
                <c:pt idx="0">
                  <c:v>налог на доходы физических лиц</c:v>
                </c:pt>
                <c:pt idx="1">
                  <c:v>акцизы</c:v>
                </c:pt>
                <c:pt idx="2">
                  <c:v>налог, взимаемый в связи с применением упрощенной системы налогообложения</c:v>
                </c:pt>
                <c:pt idx="3">
                  <c:v>единый налог на вмененный доход для отдельных видов деятельности</c:v>
                </c:pt>
                <c:pt idx="4">
                  <c:v>единый сельскохозяйственный налог </c:v>
                </c:pt>
                <c:pt idx="5">
                  <c:v>налог, взимаемый в связи с применением патентной системы налогообложения</c:v>
                </c:pt>
                <c:pt idx="6">
                  <c:v>государственная пошлина</c:v>
                </c:pt>
                <c:pt idx="7">
                  <c:v>доходы от использования имущества, находящегося в государственной и муниципальной собственности</c:v>
                </c:pt>
                <c:pt idx="8">
                  <c:v>платежи при пользовании природными ресурсами</c:v>
                </c:pt>
                <c:pt idx="9">
                  <c:v>доходы от оказания платных услуг и компенсации затрат государства</c:v>
                </c:pt>
                <c:pt idx="10">
                  <c:v>доходы от продажи материальных и нематериальных активов</c:v>
                </c:pt>
                <c:pt idx="11">
                  <c:v>штрафы, санкции, возмещение ущерба</c:v>
                </c:pt>
                <c:pt idx="12">
                  <c:v>прочие неналогвые доходы</c:v>
                </c:pt>
              </c:strCache>
            </c:strRef>
          </c:cat>
          <c:val>
            <c:numRef>
              <c:f>'район изменение объемов'!$B$7:$B$19</c:f>
              <c:numCache>
                <c:formatCode>#,##0.0</c:formatCode>
                <c:ptCount val="13"/>
                <c:pt idx="0">
                  <c:v>331768.7</c:v>
                </c:pt>
                <c:pt idx="1">
                  <c:v>18379.5</c:v>
                </c:pt>
                <c:pt idx="2">
                  <c:v>17751.2</c:v>
                </c:pt>
                <c:pt idx="3">
                  <c:v>7324.3</c:v>
                </c:pt>
                <c:pt idx="4">
                  <c:v>7201.6</c:v>
                </c:pt>
                <c:pt idx="5">
                  <c:v>9893</c:v>
                </c:pt>
                <c:pt idx="6">
                  <c:v>4762.5</c:v>
                </c:pt>
                <c:pt idx="7" formatCode="General">
                  <c:v>19527.5</c:v>
                </c:pt>
                <c:pt idx="8" formatCode="General">
                  <c:v>4981.9000000000005</c:v>
                </c:pt>
                <c:pt idx="9" formatCode="General">
                  <c:v>26670.5</c:v>
                </c:pt>
                <c:pt idx="10" formatCode="General">
                  <c:v>28347.1</c:v>
                </c:pt>
                <c:pt idx="11" formatCode="General">
                  <c:v>2327.8000000000002</c:v>
                </c:pt>
                <c:pt idx="12" formatCode="General">
                  <c:v>3687.6</c:v>
                </c:pt>
              </c:numCache>
            </c:numRef>
          </c:val>
          <c:extLst>
            <c:ext xmlns:c16="http://schemas.microsoft.com/office/drawing/2014/chart" uri="{C3380CC4-5D6E-409C-BE32-E72D297353CC}">
              <c16:uniqueId val="{00000002-32E8-41F3-9A47-AF11250D16B2}"/>
            </c:ext>
          </c:extLst>
        </c:ser>
        <c:ser>
          <c:idx val="0"/>
          <c:order val="1"/>
          <c:tx>
            <c:strRef>
              <c:f>'район изменение объемов'!$C$4</c:f>
              <c:strCache>
                <c:ptCount val="1"/>
                <c:pt idx="0">
                  <c:v>2022</c:v>
                </c:pt>
              </c:strCache>
            </c:strRef>
          </c:tx>
          <c:spPr>
            <a:effectLst>
              <a:outerShdw blurRad="889000" dist="2006600" dir="6900000" sx="134000" sy="134000" algn="ctr" rotWithShape="0">
                <a:srgbClr val="000000">
                  <a:alpha val="62000"/>
                </a:srgbClr>
              </a:outerShdw>
              <a:softEdge rad="25400"/>
            </a:effectLst>
            <a:scene3d>
              <a:camera prst="orthographicFront"/>
              <a:lightRig rig="threePt" dir="t"/>
            </a:scene3d>
            <a:sp3d prstMaterial="metal">
              <a:bevelT/>
              <a:bevelB w="165100" prst="coolSlant"/>
            </a:sp3d>
          </c:spPr>
          <c:invertIfNegative val="0"/>
          <c:dLbls>
            <c:spPr>
              <a:noFill/>
              <a:ln w="25400">
                <a:noFill/>
              </a:ln>
            </c:spPr>
            <c:txPr>
              <a:bodyPr wrap="square" lIns="38100" tIns="19050" rIns="38100" bIns="19050" anchor="ctr">
                <a:spAutoFit/>
              </a:bodyPr>
              <a:lstStyle/>
              <a:p>
                <a:pPr>
                  <a:defRPr>
                    <a:solidFill>
                      <a:schemeClr val="accent6">
                        <a:lumMod val="75000"/>
                      </a:schemeClr>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'район изменение объемов'!$A$7:$A$19</c:f>
              <c:strCache>
                <c:ptCount val="13"/>
                <c:pt idx="0">
                  <c:v>налог на доходы физических лиц</c:v>
                </c:pt>
                <c:pt idx="1">
                  <c:v>акцизы</c:v>
                </c:pt>
                <c:pt idx="2">
                  <c:v>налог, взимаемый в связи с применением упрощенной системы налогообложения</c:v>
                </c:pt>
                <c:pt idx="3">
                  <c:v>единый налог на вмененный доход для отдельных видов деятельности</c:v>
                </c:pt>
                <c:pt idx="4">
                  <c:v>единый сельскохозяйственный налог </c:v>
                </c:pt>
                <c:pt idx="5">
                  <c:v>налог, взимаемый в связи с применением патентной системы налогообложения</c:v>
                </c:pt>
                <c:pt idx="6">
                  <c:v>государственная пошлина</c:v>
                </c:pt>
                <c:pt idx="7">
                  <c:v>доходы от использования имущества, находящегося в государственной и муниципальной собственности</c:v>
                </c:pt>
                <c:pt idx="8">
                  <c:v>платежи при пользовании природными ресурсами</c:v>
                </c:pt>
                <c:pt idx="9">
                  <c:v>доходы от оказания платных услуг и компенсации затрат государства</c:v>
                </c:pt>
                <c:pt idx="10">
                  <c:v>доходы от продажи материальных и нематериальных активов</c:v>
                </c:pt>
                <c:pt idx="11">
                  <c:v>штрафы, санкции, возмещение ущерба</c:v>
                </c:pt>
                <c:pt idx="12">
                  <c:v>прочие неналогвые доходы</c:v>
                </c:pt>
              </c:strCache>
            </c:strRef>
          </c:cat>
          <c:val>
            <c:numRef>
              <c:f>'район изменение объемов'!$C$7:$C$19</c:f>
              <c:numCache>
                <c:formatCode>General</c:formatCode>
                <c:ptCount val="13"/>
                <c:pt idx="0">
                  <c:v>415761.6</c:v>
                </c:pt>
                <c:pt idx="1">
                  <c:v>22811.1</c:v>
                </c:pt>
                <c:pt idx="2">
                  <c:v>24913.8</c:v>
                </c:pt>
                <c:pt idx="3">
                  <c:v>229.5</c:v>
                </c:pt>
                <c:pt idx="4" formatCode="0.0">
                  <c:v>6331</c:v>
                </c:pt>
                <c:pt idx="5" formatCode="0.0">
                  <c:v>9007.2999999999975</c:v>
                </c:pt>
                <c:pt idx="6">
                  <c:v>5400</c:v>
                </c:pt>
                <c:pt idx="7">
                  <c:v>21952.1</c:v>
                </c:pt>
                <c:pt idx="8">
                  <c:v>2409.1</c:v>
                </c:pt>
                <c:pt idx="9">
                  <c:v>27600</c:v>
                </c:pt>
                <c:pt idx="10">
                  <c:v>4649.7</c:v>
                </c:pt>
                <c:pt idx="11">
                  <c:v>3036</c:v>
                </c:pt>
                <c:pt idx="12">
                  <c:v>4059.4</c:v>
                </c:pt>
              </c:numCache>
            </c:numRef>
          </c:val>
          <c:extLst>
            <c:ext xmlns:c16="http://schemas.microsoft.com/office/drawing/2014/chart" uri="{C3380CC4-5D6E-409C-BE32-E72D297353CC}">
              <c16:uniqueId val="{00000003-32E8-41F3-9A47-AF11250D16B2}"/>
            </c:ext>
          </c:extLst>
        </c:ser>
        <c:dLbls>
          <c:showLegendKey val="0"/>
          <c:showVal val="0"/>
          <c:showCatName val="0"/>
          <c:showSerName val="0"/>
          <c:showPercent val="0"/>
          <c:showBubbleSize val="0"/>
        </c:dLbls>
        <c:gapWidth val="150"/>
        <c:overlap val="-25"/>
        <c:axId val="35172864"/>
        <c:axId val="34327936"/>
      </c:barChart>
      <c:catAx>
        <c:axId val="35172864"/>
        <c:scaling>
          <c:orientation val="minMax"/>
        </c:scaling>
        <c:delete val="0"/>
        <c:axPos val="l"/>
        <c:numFmt formatCode="General" sourceLinked="1"/>
        <c:majorTickMark val="none"/>
        <c:minorTickMark val="none"/>
        <c:tickLblPos val="nextTo"/>
        <c:txPr>
          <a:bodyPr/>
          <a:lstStyle/>
          <a:p>
            <a:pPr>
              <a:defRPr>
                <a:solidFill>
                  <a:schemeClr val="accent6">
                    <a:lumMod val="75000"/>
                  </a:schemeClr>
                </a:solidFill>
              </a:defRPr>
            </a:pPr>
            <a:endParaRPr lang="ru-RU"/>
          </a:p>
        </c:txPr>
        <c:crossAx val="34327936"/>
        <c:crossesAt val="0"/>
        <c:auto val="1"/>
        <c:lblAlgn val="ctr"/>
        <c:lblOffset val="100"/>
        <c:noMultiLvlLbl val="0"/>
      </c:catAx>
      <c:valAx>
        <c:axId val="34327936"/>
        <c:scaling>
          <c:orientation val="minMax"/>
        </c:scaling>
        <c:delete val="1"/>
        <c:axPos val="b"/>
        <c:numFmt formatCode="#,##0.0" sourceLinked="1"/>
        <c:majorTickMark val="out"/>
        <c:minorTickMark val="none"/>
        <c:tickLblPos val="nextTo"/>
        <c:crossAx val="35172864"/>
        <c:crosses val="autoZero"/>
        <c:crossBetween val="between"/>
      </c:valAx>
    </c:plotArea>
    <c:legend>
      <c:legendPos val="r"/>
      <c:layout>
        <c:manualLayout>
          <c:xMode val="edge"/>
          <c:yMode val="edge"/>
          <c:x val="0.16593277198632683"/>
          <c:y val="0.92250138614397692"/>
          <c:w val="0.76601615777010001"/>
          <c:h val="4.6446796609440219E-2"/>
        </c:manualLayout>
      </c:layout>
      <c:overlay val="0"/>
    </c:legend>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623484717222086E-2"/>
          <c:y val="0.14178265030304044"/>
          <c:w val="0.95629717918156532"/>
          <c:h val="0.69156378600823032"/>
        </c:manualLayout>
      </c:layout>
      <c:areaChart>
        <c:grouping val="stacked"/>
        <c:varyColors val="0"/>
        <c:ser>
          <c:idx val="0"/>
          <c:order val="0"/>
          <c:tx>
            <c:strRef>
              <c:f>'Доходы (3)'!$A$7</c:f>
              <c:strCache>
                <c:ptCount val="1"/>
                <c:pt idx="0">
                  <c:v>НДФЛ</c:v>
                </c:pt>
              </c:strCache>
            </c:strRef>
          </c:tx>
          <c:spPr>
            <a:solidFill>
              <a:schemeClr val="accent2">
                <a:lumMod val="60000"/>
                <a:lumOff val="40000"/>
              </a:schemeClr>
            </a:solidFill>
            <a:ln>
              <a:solidFill>
                <a:schemeClr val="accent2">
                  <a:lumMod val="60000"/>
                  <a:lumOff val="40000"/>
                </a:schemeClr>
              </a:solidFill>
            </a:ln>
            <a:effectLst>
              <a:glow>
                <a:schemeClr val="accent6">
                  <a:satMod val="175000"/>
                  <a:alpha val="40000"/>
                </a:schemeClr>
              </a:glow>
              <a:outerShdw blurRad="736600" dist="876300" dir="3180000" sx="1000" sy="1000" algn="ctr" rotWithShape="0">
                <a:srgbClr val="000000">
                  <a:alpha val="20000"/>
                </a:srgbClr>
              </a:outerShdw>
              <a:softEdge rad="635000"/>
            </a:effectLst>
            <a:scene3d>
              <a:camera prst="orthographicFront"/>
              <a:lightRig rig="twoPt" dir="t"/>
            </a:scene3d>
            <a:sp3d prstMaterial="metal">
              <a:bevelT w="190500"/>
              <a:bevelB/>
            </a:sp3d>
          </c:spPr>
          <c:dLbls>
            <c:dLbl>
              <c:idx val="0"/>
              <c:layout>
                <c:manualLayout>
                  <c:x val="4.6793192619964272E-2"/>
                  <c:y val="-0.31971993885379718"/>
                </c:manualLayout>
              </c:layout>
              <c:tx>
                <c:rich>
                  <a:bodyPr/>
                  <a:lstStyle/>
                  <a:p>
                    <a:pPr>
                      <a:defRPr>
                        <a:solidFill>
                          <a:schemeClr val="accent6">
                            <a:lumMod val="75000"/>
                          </a:schemeClr>
                        </a:solidFill>
                      </a:defRPr>
                    </a:pPr>
                    <a:r>
                      <a:rPr lang="en-US">
                        <a:solidFill>
                          <a:schemeClr val="accent6">
                            <a:lumMod val="75000"/>
                          </a:schemeClr>
                        </a:solidFill>
                      </a:rPr>
                      <a:t>212 096,7</a:t>
                    </a:r>
                  </a:p>
                </c:rich>
              </c:tx>
              <c:spPr/>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91A-447B-966E-8F89435E489C}"/>
                </c:ext>
              </c:extLst>
            </c:dLbl>
            <c:dLbl>
              <c:idx val="1"/>
              <c:layout>
                <c:manualLayout>
                  <c:x val="1.3186558068447537E-3"/>
                  <c:y val="-0.31206599175103117"/>
                </c:manualLayout>
              </c:layout>
              <c:spPr/>
              <c:txPr>
                <a:bodyPr/>
                <a:lstStyle/>
                <a:p>
                  <a:pPr>
                    <a:defRPr>
                      <a:solidFill>
                        <a:schemeClr val="accent6">
                          <a:lumMod val="75000"/>
                        </a:schemeClr>
                      </a:solidFill>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91A-447B-966E-8F89435E489C}"/>
                </c:ext>
              </c:extLst>
            </c:dLbl>
            <c:dLbl>
              <c:idx val="2"/>
              <c:layout>
                <c:manualLayout>
                  <c:x val="6.8324014780707099E-3"/>
                  <c:y val="-0.30605203195754388"/>
                </c:manualLayout>
              </c:layout>
              <c:spPr/>
              <c:txPr>
                <a:bodyPr/>
                <a:lstStyle/>
                <a:p>
                  <a:pPr>
                    <a:defRPr>
                      <a:solidFill>
                        <a:schemeClr val="accent6">
                          <a:lumMod val="75000"/>
                        </a:schemeClr>
                      </a:solidFill>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91A-447B-966E-8F89435E489C}"/>
                </c:ext>
              </c:extLst>
            </c:dLbl>
            <c:dLbl>
              <c:idx val="3"/>
              <c:layout>
                <c:manualLayout>
                  <c:x val="-1.7298200132845918E-2"/>
                  <c:y val="-0.31605693519079353"/>
                </c:manualLayout>
              </c:layout>
              <c:spPr/>
              <c:txPr>
                <a:bodyPr/>
                <a:lstStyle/>
                <a:p>
                  <a:pPr>
                    <a:defRPr>
                      <a:solidFill>
                        <a:schemeClr val="accent6">
                          <a:lumMod val="75000"/>
                        </a:schemeClr>
                      </a:solidFill>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91A-447B-966E-8F89435E489C}"/>
                </c:ext>
              </c:extLst>
            </c:dLbl>
            <c:dLbl>
              <c:idx val="4"/>
              <c:layout>
                <c:manualLayout>
                  <c:x val="-2.065254642616848E-2"/>
                  <c:y val="-0.38461538461538458"/>
                </c:manualLayout>
              </c:layout>
              <c:spPr>
                <a:noFill/>
                <a:ln w="25400">
                  <a:noFill/>
                </a:ln>
              </c:spPr>
              <c:txPr>
                <a:bodyPr wrap="square" lIns="38100" tIns="19050" rIns="38100" bIns="19050" anchor="ctr">
                  <a:noAutofit/>
                </a:bodyPr>
                <a:lstStyle/>
                <a:p>
                  <a:pPr>
                    <a:defRPr>
                      <a:solidFill>
                        <a:schemeClr val="accent6">
                          <a:lumMod val="75000"/>
                        </a:schemeClr>
                      </a:solidFill>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0.10538072324292796"/>
                      <c:h val="7.7674136886735315E-2"/>
                    </c:manualLayout>
                  </c15:layout>
                </c:ext>
                <c:ext xmlns:c16="http://schemas.microsoft.com/office/drawing/2014/chart" uri="{C3380CC4-5D6E-409C-BE32-E72D297353CC}">
                  <c16:uniqueId val="{00000004-191A-447B-966E-8F89435E489C}"/>
                </c:ext>
              </c:extLst>
            </c:dLbl>
            <c:spPr>
              <a:noFill/>
              <a:ln w="25400">
                <a:noFill/>
              </a:ln>
            </c:spPr>
            <c:txPr>
              <a:bodyPr wrap="square" lIns="38100" tIns="19050" rIns="38100" bIns="19050" anchor="ctr">
                <a:spAutoFit/>
              </a:bodyPr>
              <a:lstStyle/>
              <a:p>
                <a:pPr>
                  <a:defRPr>
                    <a:solidFill>
                      <a:schemeClr val="accent6">
                        <a:lumMod val="75000"/>
                      </a:schemeClr>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'Доходы (3)'!$B$6:$F$6</c:f>
              <c:numCache>
                <c:formatCode>General</c:formatCode>
                <c:ptCount val="5"/>
                <c:pt idx="0">
                  <c:v>2018</c:v>
                </c:pt>
                <c:pt idx="1">
                  <c:v>2019</c:v>
                </c:pt>
                <c:pt idx="2">
                  <c:v>2020</c:v>
                </c:pt>
                <c:pt idx="3">
                  <c:v>2021</c:v>
                </c:pt>
                <c:pt idx="4">
                  <c:v>2022</c:v>
                </c:pt>
              </c:numCache>
            </c:numRef>
          </c:cat>
          <c:val>
            <c:numRef>
              <c:f>'Доходы (3)'!$B$7:$F$7</c:f>
              <c:numCache>
                <c:formatCode>#,##0.0</c:formatCode>
                <c:ptCount val="5"/>
                <c:pt idx="0">
                  <c:v>273942.40000000002</c:v>
                </c:pt>
                <c:pt idx="1">
                  <c:v>349173.1</c:v>
                </c:pt>
                <c:pt idx="2">
                  <c:v>328594.5</c:v>
                </c:pt>
                <c:pt idx="3">
                  <c:v>331768.8</c:v>
                </c:pt>
                <c:pt idx="4" formatCode="General">
                  <c:v>415761.6</c:v>
                </c:pt>
              </c:numCache>
            </c:numRef>
          </c:val>
          <c:extLst>
            <c:ext xmlns:c16="http://schemas.microsoft.com/office/drawing/2014/chart" uri="{C3380CC4-5D6E-409C-BE32-E72D297353CC}">
              <c16:uniqueId val="{00000005-191A-447B-966E-8F89435E489C}"/>
            </c:ext>
          </c:extLst>
        </c:ser>
        <c:dLbls>
          <c:showLegendKey val="0"/>
          <c:showVal val="0"/>
          <c:showCatName val="0"/>
          <c:showSerName val="0"/>
          <c:showPercent val="0"/>
          <c:showBubbleSize val="0"/>
        </c:dLbls>
        <c:axId val="35174912"/>
        <c:axId val="34330240"/>
      </c:areaChart>
      <c:dateAx>
        <c:axId val="35174912"/>
        <c:scaling>
          <c:orientation val="minMax"/>
        </c:scaling>
        <c:delete val="0"/>
        <c:axPos val="b"/>
        <c:numFmt formatCode="General" sourceLinked="0"/>
        <c:majorTickMark val="out"/>
        <c:minorTickMark val="none"/>
        <c:tickLblPos val="nextTo"/>
        <c:txPr>
          <a:bodyPr/>
          <a:lstStyle/>
          <a:p>
            <a:pPr>
              <a:defRPr>
                <a:solidFill>
                  <a:schemeClr val="accent6">
                    <a:lumMod val="75000"/>
                  </a:schemeClr>
                </a:solidFill>
              </a:defRPr>
            </a:pPr>
            <a:endParaRPr lang="ru-RU"/>
          </a:p>
        </c:txPr>
        <c:crossAx val="34330240"/>
        <c:crosses val="autoZero"/>
        <c:auto val="0"/>
        <c:lblOffset val="100"/>
        <c:baseTimeUnit val="days"/>
        <c:majorUnit val="1"/>
      </c:dateAx>
      <c:valAx>
        <c:axId val="34330240"/>
        <c:scaling>
          <c:orientation val="minMax"/>
        </c:scaling>
        <c:delete val="0"/>
        <c:axPos val="l"/>
        <c:majorGridlines>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9600000" scaled="0"/>
              </a:gradFill>
            </a:ln>
          </c:spPr>
        </c:majorGridlines>
        <c:numFmt formatCode="#,##0.0" sourceLinked="1"/>
        <c:majorTickMark val="out"/>
        <c:minorTickMark val="none"/>
        <c:tickLblPos val="nextTo"/>
        <c:txPr>
          <a:bodyPr/>
          <a:lstStyle/>
          <a:p>
            <a:pPr>
              <a:defRPr>
                <a:solidFill>
                  <a:schemeClr val="accent6">
                    <a:lumMod val="75000"/>
                  </a:schemeClr>
                </a:solidFill>
              </a:defRPr>
            </a:pPr>
            <a:endParaRPr lang="ru-RU"/>
          </a:p>
        </c:txPr>
        <c:crossAx val="35174912"/>
        <c:crosses val="autoZero"/>
        <c:crossBetween val="midCat"/>
      </c:valAx>
      <c:spPr>
        <a:solidFill>
          <a:schemeClr val="bg2">
            <a:lumMod val="90000"/>
          </a:schemeClr>
        </a:solidFill>
      </c:spPr>
    </c:plotArea>
    <c:plotVisOnly val="1"/>
    <c:dispBlanksAs val="zero"/>
    <c:showDLblsOverMax val="0"/>
  </c:chart>
  <c:spPr>
    <a:solidFill>
      <a:schemeClr val="bg2">
        <a:lumMod val="90000"/>
      </a:schemeClr>
    </a:solidFill>
    <a:effectLst>
      <a:softEdge rad="393700"/>
    </a:effectLst>
  </c:spPr>
  <c:externalData r:id="rId1">
    <c:autoUpdate val="0"/>
  </c:externalData>
</c:chartSpace>
</file>

<file path=ppt/drawings/_rels/drawing2.x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drawing1.xml><?xml version="1.0" encoding="utf-8"?>
<c:userShapes xmlns:c="http://schemas.openxmlformats.org/drawingml/2006/chart">
  <cdr:relSizeAnchor xmlns:cdr="http://schemas.openxmlformats.org/drawingml/2006/chartDrawing">
    <cdr:from>
      <cdr:x>0.44803</cdr:x>
      <cdr:y>0.38018</cdr:y>
    </cdr:from>
    <cdr:to>
      <cdr:x>0.562</cdr:x>
      <cdr:y>0.48314</cdr:y>
    </cdr:to>
    <cdr:sp macro="" textlink="">
      <cdr:nvSpPr>
        <cdr:cNvPr id="2" name="TextBox 1"/>
        <cdr:cNvSpPr txBox="1"/>
      </cdr:nvSpPr>
      <cdr:spPr>
        <a:xfrm xmlns:a="http://schemas.openxmlformats.org/drawingml/2006/main">
          <a:off x="2567940" y="1493520"/>
          <a:ext cx="655320" cy="36576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a:p>
      </cdr:txBody>
    </cdr:sp>
  </cdr:relSizeAnchor>
  <cdr:relSizeAnchor xmlns:cdr="http://schemas.openxmlformats.org/drawingml/2006/chartDrawing">
    <cdr:from>
      <cdr:x>0.32895</cdr:x>
      <cdr:y>0.43679</cdr:y>
    </cdr:from>
    <cdr:to>
      <cdr:x>0.47742</cdr:x>
      <cdr:y>0.53724</cdr:y>
    </cdr:to>
    <cdr:sp macro="" textlink="">
      <cdr:nvSpPr>
        <cdr:cNvPr id="3" name="TextBox 2"/>
        <cdr:cNvSpPr txBox="1"/>
      </cdr:nvSpPr>
      <cdr:spPr>
        <a:xfrm xmlns:a="http://schemas.openxmlformats.org/drawingml/2006/main">
          <a:off x="2299822" y="2571117"/>
          <a:ext cx="1038005" cy="591293"/>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Overflow="clip" wrap="square" rtlCol="0"/>
        <a:lstStyle xmlns:a="http://schemas.openxmlformats.org/drawingml/2006/main"/>
        <a:p xmlns:a="http://schemas.openxmlformats.org/drawingml/2006/main">
          <a:pPr algn="ctr"/>
          <a:r>
            <a:rPr lang="ru-RU" sz="1000" dirty="0">
              <a:solidFill>
                <a:schemeClr val="accent6">
                  <a:lumMod val="75000"/>
                </a:schemeClr>
              </a:solidFill>
            </a:rPr>
            <a:t>43,0%                   </a:t>
          </a:r>
        </a:p>
        <a:p xmlns:a="http://schemas.openxmlformats.org/drawingml/2006/main">
          <a:pPr algn="ctr"/>
          <a:r>
            <a:rPr lang="ru-RU" sz="1000" dirty="0">
              <a:solidFill>
                <a:schemeClr val="accent6">
                  <a:lumMod val="75000"/>
                </a:schemeClr>
              </a:solidFill>
            </a:rPr>
            <a:t>   (+ 535 473,5)</a:t>
          </a:r>
        </a:p>
      </cdr:txBody>
    </cdr:sp>
  </cdr:relSizeAnchor>
  <cdr:relSizeAnchor xmlns:cdr="http://schemas.openxmlformats.org/drawingml/2006/chartDrawing">
    <cdr:from>
      <cdr:x>0.34521</cdr:x>
      <cdr:y>0.63536</cdr:y>
    </cdr:from>
    <cdr:to>
      <cdr:x>0.49147</cdr:x>
      <cdr:y>0.74775</cdr:y>
    </cdr:to>
    <cdr:sp macro="" textlink="">
      <cdr:nvSpPr>
        <cdr:cNvPr id="4" name="TextBox 3"/>
        <cdr:cNvSpPr txBox="1"/>
      </cdr:nvSpPr>
      <cdr:spPr>
        <a:xfrm xmlns:a="http://schemas.openxmlformats.org/drawingml/2006/main">
          <a:off x="2413469" y="3740028"/>
          <a:ext cx="1022555" cy="6615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ru-RU" sz="1100" dirty="0">
              <a:solidFill>
                <a:schemeClr val="accent6">
                  <a:lumMod val="75000"/>
                </a:schemeClr>
              </a:solidFill>
            </a:rPr>
            <a:t> -25,5%                          (-</a:t>
          </a:r>
          <a:r>
            <a:rPr lang="ru-RU" sz="1100" baseline="0" dirty="0">
              <a:solidFill>
                <a:schemeClr val="accent6">
                  <a:lumMod val="75000"/>
                </a:schemeClr>
              </a:solidFill>
            </a:rPr>
            <a:t> 21 836,0</a:t>
          </a:r>
          <a:r>
            <a:rPr lang="ru-RU" sz="1100" dirty="0">
              <a:solidFill>
                <a:schemeClr val="accent6">
                  <a:lumMod val="75000"/>
                </a:schemeClr>
              </a:solidFill>
            </a:rPr>
            <a:t>)</a:t>
          </a:r>
        </a:p>
      </cdr:txBody>
    </cdr:sp>
  </cdr:relSizeAnchor>
  <cdr:relSizeAnchor xmlns:cdr="http://schemas.openxmlformats.org/drawingml/2006/chartDrawing">
    <cdr:from>
      <cdr:x>0.34133</cdr:x>
      <cdr:y>0.7374</cdr:y>
    </cdr:from>
    <cdr:to>
      <cdr:x>0.47676</cdr:x>
      <cdr:y>0.85506</cdr:y>
    </cdr:to>
    <cdr:sp macro="" textlink="">
      <cdr:nvSpPr>
        <cdr:cNvPr id="5" name="TextBox 4"/>
        <cdr:cNvSpPr txBox="1"/>
      </cdr:nvSpPr>
      <cdr:spPr>
        <a:xfrm xmlns:a="http://schemas.openxmlformats.org/drawingml/2006/main">
          <a:off x="2386385" y="4340652"/>
          <a:ext cx="946838" cy="69260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ru-RU" sz="1100" dirty="0">
              <a:solidFill>
                <a:schemeClr val="accent6">
                  <a:lumMod val="75000"/>
                </a:schemeClr>
              </a:solidFill>
            </a:rPr>
            <a:t>22,0%                (+87</a:t>
          </a:r>
          <a:r>
            <a:rPr lang="ru-RU" sz="1100" baseline="0" dirty="0">
              <a:solidFill>
                <a:schemeClr val="accent6">
                  <a:lumMod val="75000"/>
                </a:schemeClr>
              </a:solidFill>
            </a:rPr>
            <a:t> 373,4</a:t>
          </a:r>
          <a:r>
            <a:rPr lang="ru-RU" sz="1100" dirty="0"/>
            <a:t>)</a:t>
          </a:r>
        </a:p>
      </cdr:txBody>
    </cdr:sp>
  </cdr:relSizeAnchor>
  <cdr:relSizeAnchor xmlns:cdr="http://schemas.openxmlformats.org/drawingml/2006/chartDrawing">
    <cdr:from>
      <cdr:x>0.30107</cdr:x>
      <cdr:y>0.15539</cdr:y>
    </cdr:from>
    <cdr:to>
      <cdr:x>0.49849</cdr:x>
      <cdr:y>0.22784</cdr:y>
    </cdr:to>
    <cdr:sp macro="" textlink="">
      <cdr:nvSpPr>
        <cdr:cNvPr id="6" name="TextBox 5"/>
        <cdr:cNvSpPr txBox="1"/>
      </cdr:nvSpPr>
      <cdr:spPr>
        <a:xfrm xmlns:a="http://schemas.openxmlformats.org/drawingml/2006/main">
          <a:off x="2110538" y="937848"/>
          <a:ext cx="1390265" cy="37296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a:p>
      </cdr:txBody>
    </cdr:sp>
  </cdr:relSizeAnchor>
  <cdr:relSizeAnchor xmlns:cdr="http://schemas.openxmlformats.org/drawingml/2006/chartDrawing">
    <cdr:from>
      <cdr:x>0.56548</cdr:x>
      <cdr:y>0.16168</cdr:y>
    </cdr:from>
    <cdr:to>
      <cdr:x>0.76052</cdr:x>
      <cdr:y>0.21459</cdr:y>
    </cdr:to>
    <cdr:sp macro="" textlink="">
      <cdr:nvSpPr>
        <cdr:cNvPr id="7" name="TextBox 6"/>
        <cdr:cNvSpPr txBox="1"/>
      </cdr:nvSpPr>
      <cdr:spPr>
        <a:xfrm xmlns:a="http://schemas.openxmlformats.org/drawingml/2006/main">
          <a:off x="3968510" y="975889"/>
          <a:ext cx="1371767" cy="27604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a:p>
      </cdr:txBody>
    </cdr:sp>
  </cdr:relSizeAnchor>
  <cdr:relSizeAnchor xmlns:cdr="http://schemas.openxmlformats.org/drawingml/2006/chartDrawing">
    <cdr:from>
      <cdr:x>0.72402</cdr:x>
      <cdr:y>0.66493</cdr:y>
    </cdr:from>
    <cdr:to>
      <cdr:x>0.90561</cdr:x>
      <cdr:y>0.83807</cdr:y>
    </cdr:to>
    <cdr:sp macro="" textlink="">
      <cdr:nvSpPr>
        <cdr:cNvPr id="19" name="Облачко с текстом: овальное 18"/>
        <cdr:cNvSpPr/>
      </cdr:nvSpPr>
      <cdr:spPr>
        <a:xfrm xmlns:a="http://schemas.openxmlformats.org/drawingml/2006/main">
          <a:off x="4880910" y="3636404"/>
          <a:ext cx="1224137" cy="946875"/>
        </a:xfrm>
        <a:prstGeom xmlns:a="http://schemas.openxmlformats.org/drawingml/2006/main" prst="wedgeEllipseCallout">
          <a:avLst>
            <a:gd name="adj1" fmla="val -92665"/>
            <a:gd name="adj2" fmla="val 36587"/>
          </a:avLst>
        </a:prstGeom>
        <a:solidFill xmlns:a="http://schemas.openxmlformats.org/drawingml/2006/main">
          <a:schemeClr val="accent1">
            <a:lumMod val="20000"/>
            <a:lumOff val="80000"/>
          </a:schemeClr>
        </a:solidFill>
        <a:ln xmlns:a="http://schemas.openxmlformats.org/drawingml/2006/main">
          <a:solidFill>
            <a:schemeClr val="accent1">
              <a:lumMod val="40000"/>
              <a:lumOff val="60000"/>
            </a:schemeClr>
          </a:solidFill>
        </a:ln>
        <a:effectLst xmlns:a="http://schemas.openxmlformats.org/drawingml/2006/main">
          <a:outerShdw blurRad="50800" dist="50800" dir="5400000" algn="ctr" rotWithShape="0">
            <a:schemeClr val="accent1">
              <a:lumMod val="60000"/>
              <a:lumOff val="40000"/>
            </a:scheme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t"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ru-RU" sz="1100" dirty="0">
              <a:solidFill>
                <a:schemeClr val="tx2">
                  <a:lumMod val="75000"/>
                </a:schemeClr>
              </a:solidFill>
              <a:latin typeface="Times New Roman" panose="02020603050405020304" pitchFamily="18" charset="0"/>
              <a:cs typeface="Times New Roman" panose="02020603050405020304" pitchFamily="18" charset="0"/>
            </a:rPr>
            <a:t>Налоговые</a:t>
          </a:r>
          <a:r>
            <a:rPr lang="ru-RU" sz="1100" baseline="0" dirty="0">
              <a:solidFill>
                <a:schemeClr val="tx2">
                  <a:lumMod val="75000"/>
                </a:schemeClr>
              </a:solidFill>
              <a:latin typeface="Times New Roman" panose="02020603050405020304" pitchFamily="18" charset="0"/>
              <a:cs typeface="Times New Roman" panose="02020603050405020304" pitchFamily="18" charset="0"/>
            </a:rPr>
            <a:t> доходы</a:t>
          </a:r>
          <a:endParaRPr lang="ru-RU" sz="1100" dirty="0">
            <a:solidFill>
              <a:schemeClr val="tx2">
                <a:lumMod val="7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cdr:x>
      <cdr:y>0.12219</cdr:y>
    </cdr:from>
    <cdr:to>
      <cdr:x>0.23267</cdr:x>
      <cdr:y>0.26027</cdr:y>
    </cdr:to>
    <cdr:sp macro="" textlink="">
      <cdr:nvSpPr>
        <cdr:cNvPr id="20" name="Облачко с текстом: овальное 19"/>
        <cdr:cNvSpPr/>
      </cdr:nvSpPr>
      <cdr:spPr>
        <a:xfrm xmlns:a="http://schemas.openxmlformats.org/drawingml/2006/main">
          <a:off x="0" y="668256"/>
          <a:ext cx="1568542" cy="755137"/>
        </a:xfrm>
        <a:prstGeom xmlns:a="http://schemas.openxmlformats.org/drawingml/2006/main" prst="wedgeEllipseCallout">
          <a:avLst>
            <a:gd name="adj1" fmla="val 37075"/>
            <a:gd name="adj2" fmla="val 123896"/>
          </a:avLst>
        </a:prstGeom>
        <a:solidFill xmlns:a="http://schemas.openxmlformats.org/drawingml/2006/main">
          <a:schemeClr val="accent1">
            <a:lumMod val="20000"/>
            <a:lumOff val="80000"/>
          </a:schemeClr>
        </a:solidFill>
        <a:ln xmlns:a="http://schemas.openxmlformats.org/drawingml/2006/main">
          <a:solidFill>
            <a:schemeClr val="accent1">
              <a:lumMod val="40000"/>
              <a:lumOff val="60000"/>
            </a:schemeClr>
          </a:solidFill>
        </a:ln>
        <a:effectLst xmlns:a="http://schemas.openxmlformats.org/drawingml/2006/main">
          <a:outerShdw blurRad="50800" dist="50800" dir="5400000" algn="ctr" rotWithShape="0">
            <a:schemeClr val="tx2">
              <a:lumMod val="60000"/>
              <a:lumOff val="40000"/>
            </a:scheme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nSpc>
              <a:spcPts val="1100"/>
            </a:lnSpc>
          </a:pPr>
          <a:r>
            <a:rPr lang="ru-RU" sz="1100" dirty="0">
              <a:solidFill>
                <a:schemeClr val="tx2">
                  <a:lumMod val="75000"/>
                </a:schemeClr>
              </a:solidFill>
              <a:effectLst/>
              <a:latin typeface="Times New Roman" panose="02020603050405020304" pitchFamily="18" charset="0"/>
              <a:ea typeface="+mn-ea"/>
              <a:cs typeface="Times New Roman" panose="02020603050405020304" pitchFamily="18" charset="0"/>
            </a:rPr>
            <a:t>Безвозмездные поступления</a:t>
          </a:r>
          <a:endParaRPr lang="ru-RU" dirty="0">
            <a:solidFill>
              <a:schemeClr val="tx2">
                <a:lumMod val="75000"/>
              </a:schemeClr>
            </a:solidFill>
            <a:effectLst/>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0.01904</cdr:x>
      <cdr:y>0.46663</cdr:y>
    </cdr:from>
    <cdr:to>
      <cdr:x>0.18335</cdr:x>
      <cdr:y>0.61226</cdr:y>
    </cdr:to>
    <cdr:sp macro="" textlink="">
      <cdr:nvSpPr>
        <cdr:cNvPr id="21" name="Облачко с текстом: овальное 20"/>
        <cdr:cNvSpPr/>
      </cdr:nvSpPr>
      <cdr:spPr>
        <a:xfrm xmlns:a="http://schemas.openxmlformats.org/drawingml/2006/main">
          <a:off x="128382" y="2551946"/>
          <a:ext cx="1107674" cy="796426"/>
        </a:xfrm>
        <a:prstGeom xmlns:a="http://schemas.openxmlformats.org/drawingml/2006/main" prst="wedgeEllipseCallout">
          <a:avLst>
            <a:gd name="adj1" fmla="val 61446"/>
            <a:gd name="adj2" fmla="val 140164"/>
          </a:avLst>
        </a:prstGeom>
        <a:solidFill xmlns:a="http://schemas.openxmlformats.org/drawingml/2006/main">
          <a:schemeClr val="accent1">
            <a:lumMod val="20000"/>
            <a:lumOff val="80000"/>
          </a:schemeClr>
        </a:solidFill>
        <a:ln xmlns:a="http://schemas.openxmlformats.org/drawingml/2006/main">
          <a:solidFill>
            <a:schemeClr val="accent1">
              <a:lumMod val="40000"/>
              <a:lumOff val="60000"/>
            </a:schemeClr>
          </a:solidFill>
        </a:ln>
        <a:effectLst xmlns:a="http://schemas.openxmlformats.org/drawingml/2006/main">
          <a:outerShdw blurRad="50800" dist="50800" dir="5400000" algn="ctr" rotWithShape="0">
            <a:schemeClr val="tx2">
              <a:lumMod val="60000"/>
              <a:lumOff val="40000"/>
            </a:scheme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lnSpc>
              <a:spcPts val="1100"/>
            </a:lnSpc>
          </a:pPr>
          <a:r>
            <a:rPr lang="ru-RU" sz="1100" dirty="0">
              <a:solidFill>
                <a:schemeClr val="tx2">
                  <a:lumMod val="75000"/>
                </a:schemeClr>
              </a:solidFill>
              <a:latin typeface="Times New Roman" panose="02020603050405020304" pitchFamily="18" charset="0"/>
              <a:cs typeface="Times New Roman" panose="02020603050405020304" pitchFamily="18" charset="0"/>
            </a:rPr>
            <a:t>Неналоговые доходы</a:t>
          </a:r>
        </a:p>
      </cdr:txBody>
    </cdr:sp>
  </cdr:relSizeAnchor>
  <cdr:relSizeAnchor xmlns:cdr="http://schemas.openxmlformats.org/drawingml/2006/chartDrawing">
    <cdr:from>
      <cdr:x>0</cdr:x>
      <cdr:y>0.74323</cdr:y>
    </cdr:from>
    <cdr:to>
      <cdr:x>0.19227</cdr:x>
      <cdr:y>0.84273</cdr:y>
    </cdr:to>
    <cdr:sp macro="" textlink="">
      <cdr:nvSpPr>
        <cdr:cNvPr id="22" name="Облачко с текстом: овальное 21"/>
        <cdr:cNvSpPr/>
      </cdr:nvSpPr>
      <cdr:spPr>
        <a:xfrm xmlns:a="http://schemas.openxmlformats.org/drawingml/2006/main">
          <a:off x="0" y="4064621"/>
          <a:ext cx="1351523" cy="544145"/>
        </a:xfrm>
        <a:prstGeom xmlns:a="http://schemas.openxmlformats.org/drawingml/2006/main" prst="wedgeEllipseCallout">
          <a:avLst>
            <a:gd name="adj1" fmla="val 51414"/>
            <a:gd name="adj2" fmla="val 49063"/>
          </a:avLst>
        </a:prstGeom>
        <a:solidFill xmlns:a="http://schemas.openxmlformats.org/drawingml/2006/main">
          <a:schemeClr val="accent1">
            <a:lumMod val="20000"/>
            <a:lumOff val="80000"/>
          </a:schemeClr>
        </a:solidFill>
        <a:ln xmlns:a="http://schemas.openxmlformats.org/drawingml/2006/main">
          <a:solidFill>
            <a:schemeClr val="accent1">
              <a:lumMod val="40000"/>
              <a:lumOff val="60000"/>
            </a:schemeClr>
          </a:solidFill>
        </a:ln>
        <a:effectLst xmlns:a="http://schemas.openxmlformats.org/drawingml/2006/main">
          <a:outerShdw blurRad="50800" dist="50800" dir="5400000" algn="ctr" rotWithShape="0">
            <a:schemeClr val="tx2">
              <a:lumMod val="60000"/>
              <a:lumOff val="40000"/>
            </a:scheme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t"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lnSpc>
              <a:spcPts val="1100"/>
            </a:lnSpc>
          </a:pPr>
          <a:r>
            <a:rPr lang="ru-RU" sz="1100" dirty="0">
              <a:solidFill>
                <a:schemeClr val="tx2">
                  <a:lumMod val="75000"/>
                </a:schemeClr>
              </a:solidFill>
              <a:latin typeface="Times New Roman" panose="02020603050405020304" pitchFamily="18" charset="0"/>
              <a:cs typeface="Times New Roman" panose="02020603050405020304" pitchFamily="18" charset="0"/>
            </a:rPr>
            <a:t>Налоговые доходы</a:t>
          </a:r>
        </a:p>
      </cdr:txBody>
    </cdr:sp>
  </cdr:relSizeAnchor>
  <cdr:relSizeAnchor xmlns:cdr="http://schemas.openxmlformats.org/drawingml/2006/chartDrawing">
    <cdr:from>
      <cdr:x>0.69242</cdr:x>
      <cdr:y>0.47087</cdr:y>
    </cdr:from>
    <cdr:to>
      <cdr:x>0.89725</cdr:x>
      <cdr:y>0.61381</cdr:y>
    </cdr:to>
    <cdr:sp macro="" textlink="">
      <cdr:nvSpPr>
        <cdr:cNvPr id="23" name="Облачко с текстом: овальное 22"/>
        <cdr:cNvSpPr/>
      </cdr:nvSpPr>
      <cdr:spPr>
        <a:xfrm xmlns:a="http://schemas.openxmlformats.org/drawingml/2006/main">
          <a:off x="4667858" y="2575111"/>
          <a:ext cx="1380814" cy="781716"/>
        </a:xfrm>
        <a:prstGeom xmlns:a="http://schemas.openxmlformats.org/drawingml/2006/main" prst="wedgeEllipseCallout">
          <a:avLst>
            <a:gd name="adj1" fmla="val -78237"/>
            <a:gd name="adj2" fmla="val 129033"/>
          </a:avLst>
        </a:prstGeom>
        <a:solidFill xmlns:a="http://schemas.openxmlformats.org/drawingml/2006/main">
          <a:schemeClr val="accent1">
            <a:lumMod val="20000"/>
            <a:lumOff val="80000"/>
          </a:schemeClr>
        </a:solidFill>
        <a:ln xmlns:a="http://schemas.openxmlformats.org/drawingml/2006/main">
          <a:solidFill>
            <a:schemeClr val="accent1">
              <a:lumMod val="40000"/>
              <a:lumOff val="60000"/>
            </a:schemeClr>
          </a:solidFill>
        </a:ln>
        <a:effectLst xmlns:a="http://schemas.openxmlformats.org/drawingml/2006/main">
          <a:outerShdw blurRad="50800" dist="50800" dir="5400000" algn="ctr" rotWithShape="0">
            <a:schemeClr val="tx2">
              <a:lumMod val="60000"/>
              <a:lumOff val="40000"/>
            </a:scheme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lnSpc>
              <a:spcPts val="1100"/>
            </a:lnSpc>
          </a:pPr>
          <a:r>
            <a:rPr lang="ru-RU" sz="1100" dirty="0">
              <a:solidFill>
                <a:schemeClr val="tx2">
                  <a:lumMod val="75000"/>
                </a:schemeClr>
              </a:solidFill>
              <a:latin typeface="Times New Roman" panose="02020603050405020304" pitchFamily="18" charset="0"/>
              <a:cs typeface="Times New Roman" panose="02020603050405020304" pitchFamily="18" charset="0"/>
            </a:rPr>
            <a:t>Неналоговые доходы</a:t>
          </a:r>
        </a:p>
      </cdr:txBody>
    </cdr:sp>
  </cdr:relSizeAnchor>
  <cdr:relSizeAnchor xmlns:cdr="http://schemas.openxmlformats.org/drawingml/2006/chartDrawing">
    <cdr:from>
      <cdr:x>0.25455</cdr:x>
      <cdr:y>0.17638</cdr:y>
    </cdr:from>
    <cdr:to>
      <cdr:x>0.33864</cdr:x>
      <cdr:y>0.23463</cdr:y>
    </cdr:to>
    <cdr:sp macro="" textlink="">
      <cdr:nvSpPr>
        <cdr:cNvPr id="25" name="Прямоугольник 24"/>
        <cdr:cNvSpPr/>
      </cdr:nvSpPr>
      <cdr:spPr>
        <a:xfrm xmlns:a="http://schemas.openxmlformats.org/drawingml/2006/main">
          <a:off x="2133600" y="1038225"/>
          <a:ext cx="704850" cy="3429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dr:relSizeAnchor xmlns:cdr="http://schemas.openxmlformats.org/drawingml/2006/chartDrawing">
    <cdr:from>
      <cdr:x>0.22159</cdr:x>
      <cdr:y>0.48382</cdr:y>
    </cdr:from>
    <cdr:to>
      <cdr:x>0.3375</cdr:x>
      <cdr:y>0.58738</cdr:y>
    </cdr:to>
    <cdr:sp macro="" textlink="">
      <cdr:nvSpPr>
        <cdr:cNvPr id="26" name="Прямоугольник 25"/>
        <cdr:cNvSpPr/>
      </cdr:nvSpPr>
      <cdr:spPr>
        <a:xfrm xmlns:a="http://schemas.openxmlformats.org/drawingml/2006/main">
          <a:off x="1857375" y="2847975"/>
          <a:ext cx="971550" cy="6096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ru-RU" sz="1600" b="1">
              <a:solidFill>
                <a:schemeClr val="tx2">
                  <a:lumMod val="75000"/>
                </a:schemeClr>
              </a:solidFill>
              <a:latin typeface="Times New Roman" panose="02020603050405020304" pitchFamily="18" charset="0"/>
              <a:cs typeface="Times New Roman" panose="02020603050405020304" pitchFamily="18" charset="0"/>
            </a:rPr>
            <a:t>2021</a:t>
          </a:r>
        </a:p>
      </cdr:txBody>
    </cdr:sp>
  </cdr:relSizeAnchor>
  <cdr:relSizeAnchor xmlns:cdr="http://schemas.openxmlformats.org/drawingml/2006/chartDrawing">
    <cdr:from>
      <cdr:x>0.51477</cdr:x>
      <cdr:y>0.50647</cdr:y>
    </cdr:from>
    <cdr:to>
      <cdr:x>0.61477</cdr:x>
      <cdr:y>0.5712</cdr:y>
    </cdr:to>
    <cdr:sp macro="" textlink="">
      <cdr:nvSpPr>
        <cdr:cNvPr id="31" name="Прямоугольник 30"/>
        <cdr:cNvSpPr/>
      </cdr:nvSpPr>
      <cdr:spPr>
        <a:xfrm xmlns:a="http://schemas.openxmlformats.org/drawingml/2006/main">
          <a:off x="4314825" y="2981325"/>
          <a:ext cx="838200" cy="381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ru-RU" sz="1600" b="1">
              <a:solidFill>
                <a:schemeClr val="tx2">
                  <a:lumMod val="75000"/>
                </a:schemeClr>
              </a:solidFill>
            </a:rPr>
            <a:t>2022</a:t>
          </a:r>
        </a:p>
      </cdr:txBody>
    </cdr:sp>
  </cdr:relSizeAnchor>
  <cdr:relSizeAnchor xmlns:cdr="http://schemas.openxmlformats.org/drawingml/2006/chartDrawing">
    <cdr:from>
      <cdr:x>0.67134</cdr:x>
      <cdr:y>0.20088</cdr:y>
    </cdr:from>
    <cdr:to>
      <cdr:x>0.89725</cdr:x>
      <cdr:y>0.33896</cdr:y>
    </cdr:to>
    <cdr:sp macro="" textlink="">
      <cdr:nvSpPr>
        <cdr:cNvPr id="32" name="Облачко с текстом: овальное 31"/>
        <cdr:cNvSpPr/>
      </cdr:nvSpPr>
      <cdr:spPr>
        <a:xfrm xmlns:a="http://schemas.openxmlformats.org/drawingml/2006/main">
          <a:off x="4525750" y="1098580"/>
          <a:ext cx="1522922" cy="755137"/>
        </a:xfrm>
        <a:prstGeom xmlns:a="http://schemas.openxmlformats.org/drawingml/2006/main" prst="wedgeEllipseCallout">
          <a:avLst>
            <a:gd name="adj1" fmla="val -69159"/>
            <a:gd name="adj2" fmla="val 141377"/>
          </a:avLst>
        </a:prstGeom>
        <a:solidFill xmlns:a="http://schemas.openxmlformats.org/drawingml/2006/main">
          <a:schemeClr val="accent1">
            <a:lumMod val="20000"/>
            <a:lumOff val="80000"/>
          </a:schemeClr>
        </a:solidFill>
        <a:ln xmlns:a="http://schemas.openxmlformats.org/drawingml/2006/main">
          <a:solidFill>
            <a:schemeClr val="accent1">
              <a:lumMod val="40000"/>
              <a:lumOff val="60000"/>
            </a:schemeClr>
          </a:solidFill>
        </a:ln>
        <a:effectLst xmlns:a="http://schemas.openxmlformats.org/drawingml/2006/main">
          <a:outerShdw blurRad="50800" dist="50800" dir="5400000" algn="ctr" rotWithShape="0">
            <a:schemeClr val="tx2">
              <a:lumMod val="60000"/>
              <a:lumOff val="40000"/>
            </a:schemeClr>
          </a:outerShdw>
        </a:effectLst>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nSpc>
              <a:spcPts val="1100"/>
            </a:lnSpc>
          </a:pPr>
          <a:r>
            <a:rPr lang="ru-RU" sz="1100" dirty="0">
              <a:solidFill>
                <a:schemeClr val="tx2">
                  <a:lumMod val="75000"/>
                </a:schemeClr>
              </a:solidFill>
              <a:effectLst/>
              <a:latin typeface="Times New Roman" panose="02020603050405020304" pitchFamily="18" charset="0"/>
              <a:ea typeface="+mn-ea"/>
              <a:cs typeface="Times New Roman" panose="02020603050405020304" pitchFamily="18" charset="0"/>
            </a:rPr>
            <a:t>Безвозмездные поступления</a:t>
          </a:r>
          <a:endParaRPr lang="ru-RU" dirty="0">
            <a:solidFill>
              <a:schemeClr val="tx2">
                <a:lumMod val="75000"/>
              </a:schemeClr>
            </a:solidFill>
            <a:effectLst/>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1</cdr:x>
      <cdr:y>1</cdr:y>
    </cdr:to>
    <cdr:pic>
      <cdr:nvPicPr>
        <cdr:cNvPr id="2" name="chart">
          <a:extLst xmlns:a="http://schemas.openxmlformats.org/drawingml/2006/main">
            <a:ext uri="{FF2B5EF4-FFF2-40B4-BE49-F238E27FC236}">
              <a16:creationId xmlns:a16="http://schemas.microsoft.com/office/drawing/2014/main" id="{34696928-86CD-47C8-BEB2-14654F39F5E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6858000" cy="9144000"/>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0.84339</cdr:x>
      <cdr:y>0.92979</cdr:y>
    </cdr:from>
    <cdr:to>
      <cdr:x>0.98538</cdr:x>
      <cdr:y>0.99677</cdr:y>
    </cdr:to>
    <cdr:sp macro="" textlink="">
      <cdr:nvSpPr>
        <cdr:cNvPr id="2" name="TextBox 1"/>
        <cdr:cNvSpPr txBox="1"/>
      </cdr:nvSpPr>
      <cdr:spPr>
        <a:xfrm xmlns:a="http://schemas.openxmlformats.org/drawingml/2006/main">
          <a:off x="5715000" y="3817620"/>
          <a:ext cx="960120" cy="259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1800" cy="497363"/>
          </a:xfrm>
          <a:prstGeom prst="rect">
            <a:avLst/>
          </a:prstGeom>
        </p:spPr>
        <p:txBody>
          <a:bodyPr vert="horz" lIns="91870" tIns="45935" rIns="91870" bIns="45935" rtlCol="0"/>
          <a:lstStyle>
            <a:lvl1pPr algn="l">
              <a:defRPr sz="1200"/>
            </a:lvl1pPr>
          </a:lstStyle>
          <a:p>
            <a:endParaRPr lang="ru-RU"/>
          </a:p>
        </p:txBody>
      </p:sp>
      <p:sp>
        <p:nvSpPr>
          <p:cNvPr id="3" name="Дата 2"/>
          <p:cNvSpPr>
            <a:spLocks noGrp="1"/>
          </p:cNvSpPr>
          <p:nvPr>
            <p:ph type="dt" sz="quarter" idx="1"/>
          </p:nvPr>
        </p:nvSpPr>
        <p:spPr>
          <a:xfrm>
            <a:off x="3884616" y="1"/>
            <a:ext cx="2971800" cy="497363"/>
          </a:xfrm>
          <a:prstGeom prst="rect">
            <a:avLst/>
          </a:prstGeom>
        </p:spPr>
        <p:txBody>
          <a:bodyPr vert="horz" lIns="91870" tIns="45935" rIns="91870" bIns="45935" rtlCol="0"/>
          <a:lstStyle>
            <a:lvl1pPr algn="r">
              <a:defRPr sz="1200"/>
            </a:lvl1pPr>
          </a:lstStyle>
          <a:p>
            <a:fld id="{AEB95C81-7E80-4A6A-BF2E-13EB1337273F}" type="datetimeFigureOut">
              <a:rPr lang="ru-RU" smtClean="0"/>
              <a:pPr/>
              <a:t>23.03.2023</a:t>
            </a:fld>
            <a:endParaRPr lang="ru-RU"/>
          </a:p>
        </p:txBody>
      </p:sp>
      <p:sp>
        <p:nvSpPr>
          <p:cNvPr id="4" name="Нижний колонтитул 3"/>
          <p:cNvSpPr>
            <a:spLocks noGrp="1"/>
          </p:cNvSpPr>
          <p:nvPr>
            <p:ph type="ftr" sz="quarter" idx="2"/>
          </p:nvPr>
        </p:nvSpPr>
        <p:spPr>
          <a:xfrm>
            <a:off x="2" y="9448187"/>
            <a:ext cx="2971800" cy="497363"/>
          </a:xfrm>
          <a:prstGeom prst="rect">
            <a:avLst/>
          </a:prstGeom>
        </p:spPr>
        <p:txBody>
          <a:bodyPr vert="horz" lIns="91870" tIns="45935" rIns="91870" bIns="45935" rtlCol="0" anchor="b"/>
          <a:lstStyle>
            <a:lvl1pPr algn="l">
              <a:defRPr sz="1200"/>
            </a:lvl1pPr>
          </a:lstStyle>
          <a:p>
            <a:endParaRPr lang="ru-RU"/>
          </a:p>
        </p:txBody>
      </p:sp>
      <p:sp>
        <p:nvSpPr>
          <p:cNvPr id="5" name="Номер слайда 4"/>
          <p:cNvSpPr>
            <a:spLocks noGrp="1"/>
          </p:cNvSpPr>
          <p:nvPr>
            <p:ph type="sldNum" sz="quarter" idx="3"/>
          </p:nvPr>
        </p:nvSpPr>
        <p:spPr>
          <a:xfrm>
            <a:off x="3884616" y="9448187"/>
            <a:ext cx="2971800" cy="497363"/>
          </a:xfrm>
          <a:prstGeom prst="rect">
            <a:avLst/>
          </a:prstGeom>
        </p:spPr>
        <p:txBody>
          <a:bodyPr vert="horz" lIns="91870" tIns="45935" rIns="91870" bIns="45935" rtlCol="0" anchor="b"/>
          <a:lstStyle>
            <a:lvl1pPr algn="r">
              <a:defRPr sz="1200"/>
            </a:lvl1pPr>
          </a:lstStyle>
          <a:p>
            <a:fld id="{6B1A8403-44B6-4746-8A94-0CFC2BB92BC7}" type="slidenum">
              <a:rPr lang="ru-RU" smtClean="0"/>
              <a:pPr/>
              <a:t>‹#›</a:t>
            </a:fld>
            <a:endParaRPr lang="ru-RU"/>
          </a:p>
        </p:txBody>
      </p:sp>
    </p:spTree>
    <p:extLst>
      <p:ext uri="{BB962C8B-B14F-4D97-AF65-F5344CB8AC3E}">
        <p14:creationId xmlns:p14="http://schemas.microsoft.com/office/powerpoint/2010/main" val="22123066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1800" cy="497363"/>
          </a:xfrm>
          <a:prstGeom prst="rect">
            <a:avLst/>
          </a:prstGeom>
        </p:spPr>
        <p:txBody>
          <a:bodyPr vert="horz" lIns="91870" tIns="45935" rIns="91870" bIns="45935" rtlCol="0"/>
          <a:lstStyle>
            <a:lvl1pPr algn="l">
              <a:defRPr sz="1200"/>
            </a:lvl1pPr>
          </a:lstStyle>
          <a:p>
            <a:endParaRPr lang="ru-RU"/>
          </a:p>
        </p:txBody>
      </p:sp>
      <p:sp>
        <p:nvSpPr>
          <p:cNvPr id="3" name="Дата 2"/>
          <p:cNvSpPr>
            <a:spLocks noGrp="1"/>
          </p:cNvSpPr>
          <p:nvPr>
            <p:ph type="dt" idx="1"/>
          </p:nvPr>
        </p:nvSpPr>
        <p:spPr>
          <a:xfrm>
            <a:off x="3884616" y="1"/>
            <a:ext cx="2971800" cy="497363"/>
          </a:xfrm>
          <a:prstGeom prst="rect">
            <a:avLst/>
          </a:prstGeom>
        </p:spPr>
        <p:txBody>
          <a:bodyPr vert="horz" lIns="91870" tIns="45935" rIns="91870" bIns="45935" rtlCol="0"/>
          <a:lstStyle>
            <a:lvl1pPr algn="r">
              <a:defRPr sz="1200"/>
            </a:lvl1pPr>
          </a:lstStyle>
          <a:p>
            <a:fld id="{8704EDC7-8ECB-4F74-897B-8DFF53B8988D}" type="datetimeFigureOut">
              <a:rPr lang="ru-RU" smtClean="0"/>
              <a:pPr/>
              <a:t>23.03.2023</a:t>
            </a:fld>
            <a:endParaRPr lang="ru-RU"/>
          </a:p>
        </p:txBody>
      </p:sp>
      <p:sp>
        <p:nvSpPr>
          <p:cNvPr id="4" name="Образ слайда 3"/>
          <p:cNvSpPr>
            <a:spLocks noGrp="1" noRot="1" noChangeAspect="1"/>
          </p:cNvSpPr>
          <p:nvPr>
            <p:ph type="sldImg" idx="2"/>
          </p:nvPr>
        </p:nvSpPr>
        <p:spPr>
          <a:xfrm>
            <a:off x="2030413" y="746125"/>
            <a:ext cx="2797175" cy="3729038"/>
          </a:xfrm>
          <a:prstGeom prst="rect">
            <a:avLst/>
          </a:prstGeom>
          <a:noFill/>
          <a:ln w="12700">
            <a:solidFill>
              <a:prstClr val="black"/>
            </a:solidFill>
          </a:ln>
        </p:spPr>
        <p:txBody>
          <a:bodyPr vert="horz" lIns="91870" tIns="45935" rIns="91870" bIns="45935" rtlCol="0" anchor="ctr"/>
          <a:lstStyle/>
          <a:p>
            <a:endParaRPr lang="ru-RU"/>
          </a:p>
        </p:txBody>
      </p:sp>
      <p:sp>
        <p:nvSpPr>
          <p:cNvPr id="5" name="Заметки 4"/>
          <p:cNvSpPr>
            <a:spLocks noGrp="1"/>
          </p:cNvSpPr>
          <p:nvPr>
            <p:ph type="body" sz="quarter" idx="3"/>
          </p:nvPr>
        </p:nvSpPr>
        <p:spPr>
          <a:xfrm>
            <a:off x="685801" y="4724958"/>
            <a:ext cx="5486400" cy="4476273"/>
          </a:xfrm>
          <a:prstGeom prst="rect">
            <a:avLst/>
          </a:prstGeom>
        </p:spPr>
        <p:txBody>
          <a:bodyPr vert="horz" lIns="91870" tIns="45935" rIns="91870" bIns="45935"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2" y="9448187"/>
            <a:ext cx="2971800" cy="497363"/>
          </a:xfrm>
          <a:prstGeom prst="rect">
            <a:avLst/>
          </a:prstGeom>
        </p:spPr>
        <p:txBody>
          <a:bodyPr vert="horz" lIns="91870" tIns="45935" rIns="91870" bIns="45935" rtlCol="0" anchor="b"/>
          <a:lstStyle>
            <a:lvl1pPr algn="l">
              <a:defRPr sz="1200"/>
            </a:lvl1pPr>
          </a:lstStyle>
          <a:p>
            <a:endParaRPr lang="ru-RU"/>
          </a:p>
        </p:txBody>
      </p:sp>
      <p:sp>
        <p:nvSpPr>
          <p:cNvPr id="7" name="Номер слайда 6"/>
          <p:cNvSpPr>
            <a:spLocks noGrp="1"/>
          </p:cNvSpPr>
          <p:nvPr>
            <p:ph type="sldNum" sz="quarter" idx="5"/>
          </p:nvPr>
        </p:nvSpPr>
        <p:spPr>
          <a:xfrm>
            <a:off x="3884616" y="9448187"/>
            <a:ext cx="2971800" cy="497363"/>
          </a:xfrm>
          <a:prstGeom prst="rect">
            <a:avLst/>
          </a:prstGeom>
        </p:spPr>
        <p:txBody>
          <a:bodyPr vert="horz" lIns="91870" tIns="45935" rIns="91870" bIns="45935" rtlCol="0" anchor="b"/>
          <a:lstStyle>
            <a:lvl1pPr algn="r">
              <a:defRPr sz="1200"/>
            </a:lvl1pPr>
          </a:lstStyle>
          <a:p>
            <a:fld id="{D82BFBB4-DDB9-4AE3-AB91-7A91DB3C11B7}" type="slidenum">
              <a:rPr lang="ru-RU" smtClean="0"/>
              <a:pPr/>
              <a:t>‹#›</a:t>
            </a:fld>
            <a:endParaRPr lang="ru-RU"/>
          </a:p>
        </p:txBody>
      </p:sp>
    </p:spTree>
    <p:extLst>
      <p:ext uri="{BB962C8B-B14F-4D97-AF65-F5344CB8AC3E}">
        <p14:creationId xmlns:p14="http://schemas.microsoft.com/office/powerpoint/2010/main" val="1555898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82BFBB4-DDB9-4AE3-AB91-7A91DB3C11B7}" type="slidenum">
              <a:rPr lang="ru-RU" smtClean="0"/>
              <a:pPr/>
              <a:t>15</a:t>
            </a:fld>
            <a:endParaRPr lang="ru-RU"/>
          </a:p>
        </p:txBody>
      </p:sp>
    </p:spTree>
    <p:extLst>
      <p:ext uri="{BB962C8B-B14F-4D97-AF65-F5344CB8AC3E}">
        <p14:creationId xmlns:p14="http://schemas.microsoft.com/office/powerpoint/2010/main" val="277689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82BFBB4-DDB9-4AE3-AB91-7A91DB3C11B7}" type="slidenum">
              <a:rPr lang="ru-RU" smtClean="0"/>
              <a:pPr/>
              <a:t>21</a:t>
            </a:fld>
            <a:endParaRPr lang="ru-RU"/>
          </a:p>
        </p:txBody>
      </p:sp>
    </p:spTree>
    <p:extLst>
      <p:ext uri="{BB962C8B-B14F-4D97-AF65-F5344CB8AC3E}">
        <p14:creationId xmlns:p14="http://schemas.microsoft.com/office/powerpoint/2010/main" val="2629077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82BFBB4-DDB9-4AE3-AB91-7A91DB3C11B7}" type="slidenum">
              <a:rPr lang="ru-RU" smtClean="0"/>
              <a:pPr/>
              <a:t>22</a:t>
            </a:fld>
            <a:endParaRPr lang="ru-RU"/>
          </a:p>
        </p:txBody>
      </p:sp>
    </p:spTree>
    <p:extLst>
      <p:ext uri="{BB962C8B-B14F-4D97-AF65-F5344CB8AC3E}">
        <p14:creationId xmlns:p14="http://schemas.microsoft.com/office/powerpoint/2010/main" val="2629077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82BFBB4-DDB9-4AE3-AB91-7A91DB3C11B7}" type="slidenum">
              <a:rPr lang="ru-RU" smtClean="0"/>
              <a:pPr/>
              <a:t>26</a:t>
            </a:fld>
            <a:endParaRPr lang="ru-RU"/>
          </a:p>
        </p:txBody>
      </p:sp>
    </p:spTree>
    <p:extLst>
      <p:ext uri="{BB962C8B-B14F-4D97-AF65-F5344CB8AC3E}">
        <p14:creationId xmlns:p14="http://schemas.microsoft.com/office/powerpoint/2010/main" val="2629077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82BFBB4-DDB9-4AE3-AB91-7A91DB3C11B7}" type="slidenum">
              <a:rPr lang="ru-RU" smtClean="0"/>
              <a:pPr/>
              <a:t>27</a:t>
            </a:fld>
            <a:endParaRPr lang="ru-RU"/>
          </a:p>
        </p:txBody>
      </p:sp>
    </p:spTree>
    <p:extLst>
      <p:ext uri="{BB962C8B-B14F-4D97-AF65-F5344CB8AC3E}">
        <p14:creationId xmlns:p14="http://schemas.microsoft.com/office/powerpoint/2010/main" val="2629077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800101" y="1874694"/>
            <a:ext cx="4629149" cy="3002105"/>
          </a:xfrm>
        </p:spPr>
        <p:txBody>
          <a:bodyPr lIns="0" rIns="0" anchor="t">
            <a:noAutofit/>
          </a:bodyPr>
          <a:lstStyle>
            <a:lvl1pPr>
              <a:defRPr sz="6600"/>
            </a:lvl1pPr>
          </a:lstStyle>
          <a:p>
            <a:r>
              <a:rPr lang="ru-RU"/>
              <a:t>Образец заголовка</a:t>
            </a:r>
            <a:endParaRPr lang="en-US" dirty="0"/>
          </a:p>
        </p:txBody>
      </p:sp>
      <p:sp>
        <p:nvSpPr>
          <p:cNvPr id="3" name="Subtitle 2"/>
          <p:cNvSpPr>
            <a:spLocks noGrp="1"/>
          </p:cNvSpPr>
          <p:nvPr>
            <p:ph type="subTitle" idx="1"/>
          </p:nvPr>
        </p:nvSpPr>
        <p:spPr>
          <a:xfrm>
            <a:off x="800100" y="5207819"/>
            <a:ext cx="4629150" cy="1497781"/>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2590800" y="2072640"/>
            <a:ext cx="3166731" cy="5181603"/>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02386" y="2072640"/>
            <a:ext cx="1556766" cy="51816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2592324" y="2072640"/>
            <a:ext cx="3168396" cy="5181600"/>
          </a:xfrm>
        </p:spPr>
        <p:txBody>
          <a:bodyPr vert="eaVert"/>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92324" y="2060448"/>
            <a:ext cx="3168396" cy="51816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9" name="Date Placeholder 8"/>
          <p:cNvSpPr>
            <a:spLocks noGrp="1"/>
          </p:cNvSpPr>
          <p:nvPr>
            <p:ph type="dt" sz="half" idx="14"/>
          </p:nvPr>
        </p:nvSpPr>
        <p:spPr/>
        <p:txBody>
          <a:bodyPr/>
          <a:lstStyle/>
          <a:p>
            <a:fld id="{B4C71EC6-210F-42DE-9C53-41977AD35B3D}" type="datetimeFigureOut">
              <a:rPr lang="ru-RU" smtClean="0"/>
              <a:pPr/>
              <a:t>23.03.2023</a:t>
            </a:fld>
            <a:endParaRPr lang="ru-RU"/>
          </a:p>
        </p:txBody>
      </p:sp>
      <p:sp>
        <p:nvSpPr>
          <p:cNvPr id="10" name="Slide Number Placeholder 9"/>
          <p:cNvSpPr>
            <a:spLocks noGrp="1"/>
          </p:cNvSpPr>
          <p:nvPr>
            <p:ph type="sldNum" sz="quarter" idx="15"/>
          </p:nvPr>
        </p:nvSpPr>
        <p:spPr/>
        <p:txBody>
          <a:bodyPr/>
          <a:lstStyle/>
          <a:p>
            <a:fld id="{B19B0651-EE4F-4900-A07F-96A6BFA9D0F0}" type="slidenum">
              <a:rPr lang="ru-RU" smtClean="0"/>
              <a:pPr/>
              <a:t>‹#›</a:t>
            </a:fld>
            <a:endParaRPr lang="ru-RU"/>
          </a:p>
        </p:txBody>
      </p:sp>
      <p:sp>
        <p:nvSpPr>
          <p:cNvPr id="11" name="Footer Placeholder 10"/>
          <p:cNvSpPr>
            <a:spLocks noGrp="1"/>
          </p:cNvSpPr>
          <p:nvPr>
            <p:ph type="ftr" sz="quarter" idx="16"/>
          </p:nvPr>
        </p:nvSpPr>
        <p:spPr/>
        <p:txBody>
          <a:bodyPr/>
          <a:lstStyle/>
          <a:p>
            <a:endParaRPr lang="ru-RU"/>
          </a:p>
        </p:txBody>
      </p:sp>
      <p:sp>
        <p:nvSpPr>
          <p:cNvPr id="12" name="Title 11"/>
          <p:cNvSpPr>
            <a:spLocks noGrp="1"/>
          </p:cNvSpPr>
          <p:nvPr>
            <p:ph type="title"/>
          </p:nvPr>
        </p:nvSpPr>
        <p:spPr/>
        <p:txBody>
          <a:bodyPr/>
          <a:lstStyle/>
          <a:p>
            <a:r>
              <a:rPr lang="ru-RU"/>
              <a:t>Образец заголовка</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02386" y="1962912"/>
            <a:ext cx="4629150" cy="2840736"/>
          </a:xfrm>
        </p:spPr>
        <p:txBody>
          <a:bodyPr anchor="t">
            <a:noAutofit/>
          </a:bodyPr>
          <a:lstStyle>
            <a:lvl1pPr algn="l">
              <a:defRPr sz="4800" b="1" cap="all"/>
            </a:lvl1pPr>
          </a:lstStyle>
          <a:p>
            <a:r>
              <a:rPr lang="ru-RU"/>
              <a:t>Образец заголовка</a:t>
            </a:r>
            <a:endParaRPr lang="en-US" dirty="0"/>
          </a:p>
        </p:txBody>
      </p:sp>
      <p:sp>
        <p:nvSpPr>
          <p:cNvPr id="3" name="Text Placeholder 2"/>
          <p:cNvSpPr>
            <a:spLocks noGrp="1"/>
          </p:cNvSpPr>
          <p:nvPr>
            <p:ph type="body" idx="1"/>
          </p:nvPr>
        </p:nvSpPr>
        <p:spPr>
          <a:xfrm>
            <a:off x="802386" y="5181600"/>
            <a:ext cx="4629150" cy="12192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370332" y="812800"/>
            <a:ext cx="2712244" cy="1422400"/>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3365248" y="2554479"/>
            <a:ext cx="2735225" cy="38419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372566" y="2554508"/>
            <a:ext cx="2729483" cy="384186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9" name="Date Placeholder 8"/>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10" name="Slide Number Placeholder 9"/>
          <p:cNvSpPr>
            <a:spLocks noGrp="1"/>
          </p:cNvSpPr>
          <p:nvPr>
            <p:ph type="sldNum" sz="quarter" idx="11"/>
          </p:nvPr>
        </p:nvSpPr>
        <p:spPr/>
        <p:txBody>
          <a:bodyPr/>
          <a:lstStyle/>
          <a:p>
            <a:fld id="{B19B0651-EE4F-4900-A07F-96A6BFA9D0F0}" type="slidenum">
              <a:rPr lang="ru-RU" smtClean="0"/>
              <a:pPr/>
              <a:t>‹#›</a:t>
            </a:fld>
            <a:endParaRPr lang="ru-RU"/>
          </a:p>
        </p:txBody>
      </p:sp>
      <p:sp>
        <p:nvSpPr>
          <p:cNvPr id="11" name="Footer Placeholder 10"/>
          <p:cNvSpPr>
            <a:spLocks noGrp="1"/>
          </p:cNvSpPr>
          <p:nvPr>
            <p:ph type="ftr" sz="quarter" idx="12"/>
          </p:nvPr>
        </p:nvSpPr>
        <p:spPr>
          <a:xfrm>
            <a:off x="370332" y="8475134"/>
            <a:ext cx="3826764" cy="486833"/>
          </a:xfrm>
        </p:spPr>
        <p:txBody>
          <a:bodyPr/>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370332" y="812801"/>
            <a:ext cx="2711801" cy="1422399"/>
          </a:xfr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371475" y="2554817"/>
            <a:ext cx="2728913" cy="861483"/>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371475" y="3814236"/>
            <a:ext cx="2728913" cy="3843865"/>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3369469" y="2554817"/>
            <a:ext cx="2745581" cy="861483"/>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3369469" y="3814235"/>
            <a:ext cx="2738438" cy="384386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0" name="Date Placeholder 9"/>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11" name="Slide Number Placeholder 10"/>
          <p:cNvSpPr>
            <a:spLocks noGrp="1"/>
          </p:cNvSpPr>
          <p:nvPr>
            <p:ph type="sldNum" sz="quarter" idx="11"/>
          </p:nvPr>
        </p:nvSpPr>
        <p:spPr/>
        <p:txBody>
          <a:bodyPr/>
          <a:lstStyle/>
          <a:p>
            <a:fld id="{B19B0651-EE4F-4900-A07F-96A6BFA9D0F0}" type="slidenum">
              <a:rPr lang="ru-RU" smtClean="0"/>
              <a:pPr/>
              <a:t>‹#›</a:t>
            </a:fld>
            <a:endParaRPr lang="ru-RU"/>
          </a:p>
        </p:txBody>
      </p:sp>
      <p:sp>
        <p:nvSpPr>
          <p:cNvPr id="12" name="Footer Placeholder 11"/>
          <p:cNvSpPr>
            <a:spLocks noGrp="1"/>
          </p:cNvSpPr>
          <p:nvPr>
            <p:ph type="ftr" sz="quarter" idx="12"/>
          </p:nvPr>
        </p:nvSpPr>
        <p:spPr>
          <a:xfrm>
            <a:off x="370332" y="8475134"/>
            <a:ext cx="3826764" cy="486833"/>
          </a:xfrm>
        </p:spPr>
        <p:txBody>
          <a:bodyPr/>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5372100" y="2068725"/>
            <a:ext cx="1371600" cy="486833"/>
          </a:xfrm>
        </p:spPr>
        <p:txBody>
          <a:bodyPr/>
          <a:lstStyle/>
          <a:p>
            <a:fld id="{B4C71EC6-210F-42DE-9C53-41977AD35B3D}" type="datetimeFigureOut">
              <a:rPr lang="ru-RU" smtClean="0"/>
              <a:pPr/>
              <a:t>23.03.2023</a:t>
            </a:fld>
            <a:endParaRPr lang="ru-RU"/>
          </a:p>
        </p:txBody>
      </p:sp>
      <p:sp>
        <p:nvSpPr>
          <p:cNvPr id="5" name="Title 4"/>
          <p:cNvSpPr>
            <a:spLocks noGrp="1"/>
          </p:cNvSpPr>
          <p:nvPr>
            <p:ph type="title"/>
          </p:nvPr>
        </p:nvSpPr>
        <p:spPr/>
        <p:txBody>
          <a:bodyPr/>
          <a:lstStyle/>
          <a:p>
            <a:r>
              <a:rPr lang="ru-RU"/>
              <a:t>Образец заголовка</a:t>
            </a:r>
            <a:endParaRPr lang="en-US" dirty="0"/>
          </a:p>
        </p:txBody>
      </p:sp>
      <p:sp>
        <p:nvSpPr>
          <p:cNvPr id="4" name="Slide Number Placeholder 3"/>
          <p:cNvSpPr>
            <a:spLocks noGrp="1"/>
          </p:cNvSpPr>
          <p:nvPr>
            <p:ph type="sldNum" sz="quarter" idx="11"/>
          </p:nvPr>
        </p:nvSpPr>
        <p:spPr/>
        <p:txBody>
          <a:bodyPr/>
          <a:lstStyle/>
          <a:p>
            <a:fld id="{B19B0651-EE4F-4900-A07F-96A6BFA9D0F0}" type="slidenum">
              <a:rPr lang="ru-RU" smtClean="0"/>
              <a:pPr/>
              <a:t>‹#›</a:t>
            </a:fld>
            <a:endParaRPr lang="ru-RU"/>
          </a:p>
        </p:txBody>
      </p:sp>
      <p:sp>
        <p:nvSpPr>
          <p:cNvPr id="6" name="Footer Placeholder 5"/>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088" y="2561169"/>
            <a:ext cx="2740819" cy="3852332"/>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2" name="Title 1"/>
          <p:cNvSpPr>
            <a:spLocks noGrp="1"/>
          </p:cNvSpPr>
          <p:nvPr>
            <p:ph type="title"/>
          </p:nvPr>
        </p:nvSpPr>
        <p:spPr>
          <a:xfrm>
            <a:off x="370332" y="808567"/>
            <a:ext cx="2721769" cy="1388533"/>
          </a:xfrm>
        </p:spPr>
        <p:txBody>
          <a:bodyPr anchor="t">
            <a:normAutofit/>
          </a:bodyPr>
          <a:lstStyle>
            <a:lvl1pPr algn="l">
              <a:defRPr sz="1800" b="1"/>
            </a:lvl1pPr>
          </a:lstStyle>
          <a:p>
            <a:r>
              <a:rPr lang="ru-RU"/>
              <a:t>Образец заголовка</a:t>
            </a:r>
            <a:endParaRPr lang="en-US" dirty="0"/>
          </a:p>
        </p:txBody>
      </p:sp>
      <p:sp>
        <p:nvSpPr>
          <p:cNvPr id="4" name="Text Placeholder 3"/>
          <p:cNvSpPr>
            <a:spLocks noGrp="1"/>
          </p:cNvSpPr>
          <p:nvPr>
            <p:ph type="body" sz="half" idx="2"/>
          </p:nvPr>
        </p:nvSpPr>
        <p:spPr>
          <a:xfrm>
            <a:off x="371475" y="2561168"/>
            <a:ext cx="2721769" cy="2417233"/>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9" name="Slide Number Placeholder 8"/>
          <p:cNvSpPr>
            <a:spLocks noGrp="1"/>
          </p:cNvSpPr>
          <p:nvPr>
            <p:ph type="sldNum" sz="quarter" idx="11"/>
          </p:nvPr>
        </p:nvSpPr>
        <p:spPr/>
        <p:txBody>
          <a:bodyPr/>
          <a:lstStyle/>
          <a:p>
            <a:fld id="{B19B0651-EE4F-4900-A07F-96A6BFA9D0F0}" type="slidenum">
              <a:rPr lang="ru-RU" smtClean="0"/>
              <a:pPr/>
              <a:t>‹#›</a:t>
            </a:fld>
            <a:endParaRPr lang="ru-RU"/>
          </a:p>
        </p:txBody>
      </p:sp>
      <p:sp>
        <p:nvSpPr>
          <p:cNvPr id="10" name="Footer Placeholder 9"/>
          <p:cNvSpPr>
            <a:spLocks noGrp="1"/>
          </p:cNvSpPr>
          <p:nvPr>
            <p:ph type="ftr" sz="quarter" idx="12"/>
          </p:nvPr>
        </p:nvSpPr>
        <p:spPr>
          <a:xfrm>
            <a:off x="370332" y="8475134"/>
            <a:ext cx="3826764" cy="486833"/>
          </a:xfrm>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70332" y="800100"/>
            <a:ext cx="1556147" cy="2641601"/>
          </a:xfrm>
          <a:ln>
            <a:noFill/>
          </a:ln>
        </p:spPr>
        <p:txBody>
          <a:bodyPr anchor="t">
            <a:normAutofit/>
          </a:bodyPr>
          <a:lstStyle>
            <a:lvl1pPr algn="l">
              <a:defRPr sz="1800" b="0"/>
            </a:lvl1pPr>
          </a:lstStyle>
          <a:p>
            <a:r>
              <a:rPr lang="ru-RU"/>
              <a:t>Образец заголовка</a:t>
            </a:r>
            <a:endParaRPr lang="en-US" dirty="0"/>
          </a:p>
        </p:txBody>
      </p:sp>
      <p:sp>
        <p:nvSpPr>
          <p:cNvPr id="3" name="Picture Placeholder 2"/>
          <p:cNvSpPr>
            <a:spLocks noGrp="1"/>
          </p:cNvSpPr>
          <p:nvPr>
            <p:ph type="pic" idx="1"/>
          </p:nvPr>
        </p:nvSpPr>
        <p:spPr>
          <a:xfrm>
            <a:off x="2222897" y="2201333"/>
            <a:ext cx="4220765" cy="56276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2222896" y="819152"/>
            <a:ext cx="2806304" cy="1212849"/>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B4C71EC6-210F-42DE-9C53-41977AD35B3D}" type="datetimeFigureOut">
              <a:rPr lang="ru-RU" smtClean="0"/>
              <a:pPr/>
              <a:t>23.03.2023</a:t>
            </a:fld>
            <a:endParaRPr lang="ru-RU"/>
          </a:p>
        </p:txBody>
      </p:sp>
      <p:sp>
        <p:nvSpPr>
          <p:cNvPr id="9" name="Slide Number Placeholder 8"/>
          <p:cNvSpPr>
            <a:spLocks noGrp="1"/>
          </p:cNvSpPr>
          <p:nvPr>
            <p:ph type="sldNum" sz="quarter" idx="11"/>
          </p:nvPr>
        </p:nvSpPr>
        <p:spPr/>
        <p:txBody>
          <a:bodyPr/>
          <a:lstStyle/>
          <a:p>
            <a:fld id="{B19B0651-EE4F-4900-A07F-96A6BFA9D0F0}" type="slidenum">
              <a:rPr lang="ru-RU" smtClean="0"/>
              <a:pPr/>
              <a:t>‹#›</a:t>
            </a:fld>
            <a:endParaRPr lang="ru-RU"/>
          </a:p>
        </p:txBody>
      </p:sp>
      <p:sp>
        <p:nvSpPr>
          <p:cNvPr id="10" name="Footer Placeholder 9"/>
          <p:cNvSpPr>
            <a:spLocks noGrp="1"/>
          </p:cNvSpPr>
          <p:nvPr>
            <p:ph type="ftr" sz="quarter" idx="12"/>
          </p:nvPr>
        </p:nvSpPr>
        <p:spPr>
          <a:xfrm>
            <a:off x="370332" y="8475134"/>
            <a:ext cx="3826764" cy="486833"/>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2386" y="2072640"/>
            <a:ext cx="1555011" cy="2639288"/>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90800" y="2062714"/>
            <a:ext cx="3166731" cy="518160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372100" y="252625"/>
            <a:ext cx="1371600" cy="486833"/>
          </a:xfrm>
          <a:prstGeom prst="rect">
            <a:avLst/>
          </a:prstGeom>
        </p:spPr>
        <p:txBody>
          <a:bodyPr vert="horz" lIns="91440" tIns="45720" rIns="91440" bIns="45720" rtlCol="0" anchor="t"/>
          <a:lstStyle>
            <a:lvl1pPr algn="l">
              <a:defRPr sz="1200">
                <a:solidFill>
                  <a:schemeClr val="tx1">
                    <a:tint val="75000"/>
                  </a:schemeClr>
                </a:solidFill>
              </a:defRPr>
            </a:lvl1pPr>
          </a:lstStyle>
          <a:p>
            <a:fld id="{B4C71EC6-210F-42DE-9C53-41977AD35B3D}" type="datetimeFigureOut">
              <a:rPr lang="ru-RU" smtClean="0"/>
              <a:pPr/>
              <a:t>23.03.2023</a:t>
            </a:fld>
            <a:endParaRPr lang="ru-RU"/>
          </a:p>
        </p:txBody>
      </p:sp>
      <p:sp>
        <p:nvSpPr>
          <p:cNvPr id="5" name="Footer Placeholder 4"/>
          <p:cNvSpPr>
            <a:spLocks noGrp="1"/>
          </p:cNvSpPr>
          <p:nvPr>
            <p:ph type="ftr" sz="quarter" idx="3"/>
          </p:nvPr>
        </p:nvSpPr>
        <p:spPr>
          <a:xfrm>
            <a:off x="802386" y="8475134"/>
            <a:ext cx="3826764" cy="486833"/>
          </a:xfrm>
          <a:prstGeom prst="rect">
            <a:avLst/>
          </a:prstGeom>
        </p:spPr>
        <p:txBody>
          <a:bodyPr vert="horz" lIns="91440" tIns="45720" rIns="91440" bIns="45720" rtlCol="0" anchor="t"/>
          <a:lstStyle>
            <a:lvl1pPr algn="l">
              <a:defRPr sz="1200">
                <a:solidFill>
                  <a:schemeClr val="tx1"/>
                </a:solidFill>
              </a:defRPr>
            </a:lvl1pPr>
          </a:lstStyle>
          <a:p>
            <a:endParaRPr lang="ru-RU"/>
          </a:p>
        </p:txBody>
      </p:sp>
      <p:sp>
        <p:nvSpPr>
          <p:cNvPr id="6" name="Slide Number Placeholder 5"/>
          <p:cNvSpPr>
            <a:spLocks noGrp="1"/>
          </p:cNvSpPr>
          <p:nvPr>
            <p:ph type="sldNum" sz="quarter" idx="4"/>
          </p:nvPr>
        </p:nvSpPr>
        <p:spPr>
          <a:xfrm>
            <a:off x="5369814" y="8475134"/>
            <a:ext cx="853263" cy="486833"/>
          </a:xfrm>
          <a:prstGeom prst="rect">
            <a:avLst/>
          </a:prstGeom>
        </p:spPr>
        <p:txBody>
          <a:bodyPr vert="horz" lIns="91440" tIns="45720" rIns="91440" bIns="45720" rtlCol="0" anchor="t"/>
          <a:lstStyle>
            <a:lvl1pPr algn="l">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chart" Target="../charts/chart6.xml"/><Relationship Id="rId2" Type="http://schemas.openxmlformats.org/officeDocument/2006/relationships/chart" Target="../charts/chart2.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chart" Target="../charts/char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22.e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35.png"/><Relationship Id="rId13" Type="http://schemas.microsoft.com/office/2007/relationships/hdphoto" Target="../media/hdphoto2.wdp"/><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hart" Target="../charts/chart11.xml"/><Relationship Id="rId1" Type="http://schemas.openxmlformats.org/officeDocument/2006/relationships/slideLayout" Target="../slideLayouts/slideLayout6.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04664" y="467544"/>
            <a:ext cx="6120680" cy="1224136"/>
          </a:xfrm>
        </p:spPr>
        <p:txBody>
          <a:bodyPr>
            <a:noAutofit/>
          </a:bodyPr>
          <a:lstStyle/>
          <a:p>
            <a:pPr algn="ctr"/>
            <a:r>
              <a:rPr lang="ru-RU" sz="4200" b="1" dirty="0">
                <a:solidFill>
                  <a:schemeClr val="accent6">
                    <a:lumMod val="75000"/>
                  </a:schemeClr>
                </a:solidFill>
                <a:effectLst>
                  <a:outerShdw blurRad="38100" dist="38100" dir="2700000" algn="tl">
                    <a:srgbClr val="000000">
                      <a:alpha val="43137"/>
                    </a:srgbClr>
                  </a:outerShdw>
                </a:effectLst>
              </a:rPr>
              <a:t>Бюджет для граждан</a:t>
            </a:r>
          </a:p>
        </p:txBody>
      </p:sp>
      <p:sp>
        <p:nvSpPr>
          <p:cNvPr id="9" name="Объект 2"/>
          <p:cNvSpPr txBox="1">
            <a:spLocks/>
          </p:cNvSpPr>
          <p:nvPr/>
        </p:nvSpPr>
        <p:spPr>
          <a:xfrm>
            <a:off x="332656" y="2051720"/>
            <a:ext cx="6264696" cy="1718319"/>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None/>
            </a:pPr>
            <a:r>
              <a:rPr lang="ru-RU" b="1" dirty="0">
                <a:solidFill>
                  <a:schemeClr val="accent6">
                    <a:lumMod val="75000"/>
                  </a:schemeClr>
                </a:solidFill>
                <a:latin typeface="Courier New" pitchFamily="49" charset="0"/>
                <a:cs typeface="Courier New" pitchFamily="49" charset="0"/>
              </a:rPr>
              <a:t>к решению Совета народных депутатов Павловского муниципального района Воронежской области «Об исполнении бюджета Павловского муниципального района Воронежской области за </a:t>
            </a:r>
            <a:r>
              <a:rPr lang="ru-RU" sz="2400" b="1" dirty="0">
                <a:solidFill>
                  <a:schemeClr val="accent6">
                    <a:lumMod val="75000"/>
                  </a:schemeClr>
                </a:solidFill>
                <a:latin typeface="Courier New" pitchFamily="49" charset="0"/>
                <a:cs typeface="Courier New" pitchFamily="49" charset="0"/>
              </a:rPr>
              <a:t>2022</a:t>
            </a:r>
            <a:r>
              <a:rPr lang="ru-RU" b="1" dirty="0">
                <a:solidFill>
                  <a:schemeClr val="accent6">
                    <a:lumMod val="75000"/>
                  </a:schemeClr>
                </a:solidFill>
                <a:latin typeface="Courier New" pitchFamily="49" charset="0"/>
                <a:cs typeface="Courier New" pitchFamily="49" charset="0"/>
              </a:rPr>
              <a:t> год»</a:t>
            </a:r>
          </a:p>
        </p:txBody>
      </p:sp>
      <p:sp>
        <p:nvSpPr>
          <p:cNvPr id="10" name="Объект 2"/>
          <p:cNvSpPr txBox="1">
            <a:spLocks/>
          </p:cNvSpPr>
          <p:nvPr/>
        </p:nvSpPr>
        <p:spPr>
          <a:xfrm>
            <a:off x="1628800" y="8460432"/>
            <a:ext cx="3816424" cy="517609"/>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None/>
            </a:pPr>
            <a:r>
              <a:rPr lang="ru-RU" b="1" dirty="0">
                <a:solidFill>
                  <a:schemeClr val="accent6">
                    <a:lumMod val="75000"/>
                  </a:schemeClr>
                </a:solidFill>
                <a:latin typeface="Courier New" pitchFamily="49" charset="0"/>
                <a:cs typeface="Courier New" pitchFamily="49" charset="0"/>
              </a:rPr>
              <a:t>Павловск, 2023 год</a:t>
            </a:r>
          </a:p>
        </p:txBody>
      </p:sp>
      <p:pic>
        <p:nvPicPr>
          <p:cNvPr id="5123" name="Picture 3" descr="E:\2023\для бюджета для граждан\для подготовки бюджета для граждан\160915114600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663" y="3995936"/>
            <a:ext cx="6048673" cy="403244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014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Заголовок 4"/>
          <p:cNvSpPr>
            <a:spLocks noGrp="1"/>
          </p:cNvSpPr>
          <p:nvPr>
            <p:ph type="title" idx="4294967295"/>
          </p:nvPr>
        </p:nvSpPr>
        <p:spPr>
          <a:xfrm>
            <a:off x="1181100" y="611188"/>
            <a:ext cx="5319688" cy="431800"/>
          </a:xfrm>
        </p:spPr>
        <p:txBody>
          <a:bodyPr>
            <a:normAutofit/>
          </a:bodyPr>
          <a:lstStyle/>
          <a:p>
            <a:pPr algn="ctr"/>
            <a:endParaRPr lang="ru-RU" sz="2000" b="1" dirty="0">
              <a:solidFill>
                <a:schemeClr val="accent6">
                  <a:lumMod val="75000"/>
                </a:schemeClr>
              </a:solidFill>
            </a:endParaRPr>
          </a:p>
        </p:txBody>
      </p:sp>
      <p:sp>
        <p:nvSpPr>
          <p:cNvPr id="2" name="Rectangle 2"/>
          <p:cNvSpPr>
            <a:spLocks noChangeArrowheads="1"/>
          </p:cNvSpPr>
          <p:nvPr/>
        </p:nvSpPr>
        <p:spPr bwMode="auto">
          <a:xfrm>
            <a:off x="0" y="0"/>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3" name="Рисунок 2">
            <a:extLst>
              <a:ext uri="{FF2B5EF4-FFF2-40B4-BE49-F238E27FC236}">
                <a16:creationId xmlns:a16="http://schemas.microsoft.com/office/drawing/2014/main" id="{83C2CA2D-7206-49F2-BE9B-1061B8A9CF7C}"/>
              </a:ext>
            </a:extLst>
          </p:cNvPr>
          <p:cNvPicPr>
            <a:picLocks noChangeAspect="1"/>
          </p:cNvPicPr>
          <p:nvPr/>
        </p:nvPicPr>
        <p:blipFill>
          <a:blip r:embed="rId2"/>
          <a:stretch>
            <a:fillRect/>
          </a:stretch>
        </p:blipFill>
        <p:spPr>
          <a:xfrm>
            <a:off x="0" y="107504"/>
            <a:ext cx="6857999" cy="8928989"/>
          </a:xfrm>
          <a:prstGeom prst="rect">
            <a:avLst/>
          </a:prstGeom>
        </p:spPr>
      </p:pic>
    </p:spTree>
    <p:extLst>
      <p:ext uri="{BB962C8B-B14F-4D97-AF65-F5344CB8AC3E}">
        <p14:creationId xmlns:p14="http://schemas.microsoft.com/office/powerpoint/2010/main" val="861398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Заголовок 2">
            <a:extLst>
              <a:ext uri="{FF2B5EF4-FFF2-40B4-BE49-F238E27FC236}">
                <a16:creationId xmlns:a16="http://schemas.microsoft.com/office/drawing/2014/main" id="{2894DE33-D85B-4D7C-890D-0C19534ED459}"/>
              </a:ext>
            </a:extLst>
          </p:cNvPr>
          <p:cNvSpPr>
            <a:spLocks noGrp="1"/>
          </p:cNvSpPr>
          <p:nvPr>
            <p:ph type="title"/>
          </p:nvPr>
        </p:nvSpPr>
        <p:spPr/>
        <p:txBody>
          <a:bodyPr/>
          <a:lstStyle/>
          <a:p>
            <a:endParaRPr lang="ru-RU" dirty="0"/>
          </a:p>
        </p:txBody>
      </p:sp>
      <p:pic>
        <p:nvPicPr>
          <p:cNvPr id="8" name="Рисунок 7">
            <a:extLst>
              <a:ext uri="{FF2B5EF4-FFF2-40B4-BE49-F238E27FC236}">
                <a16:creationId xmlns:a16="http://schemas.microsoft.com/office/drawing/2014/main" id="{51C1AD99-FBA9-450A-89D5-7DEA7E9DDC03}"/>
              </a:ext>
            </a:extLst>
          </p:cNvPr>
          <p:cNvPicPr>
            <a:picLocks noChangeAspect="1"/>
          </p:cNvPicPr>
          <p:nvPr/>
        </p:nvPicPr>
        <p:blipFill>
          <a:blip r:embed="rId2"/>
          <a:stretch>
            <a:fillRect/>
          </a:stretch>
        </p:blipFill>
        <p:spPr>
          <a:xfrm>
            <a:off x="116632" y="0"/>
            <a:ext cx="6741367" cy="9144000"/>
          </a:xfrm>
          <a:prstGeom prst="rect">
            <a:avLst/>
          </a:prstGeom>
        </p:spPr>
      </p:pic>
    </p:spTree>
    <p:extLst>
      <p:ext uri="{BB962C8B-B14F-4D97-AF65-F5344CB8AC3E}">
        <p14:creationId xmlns:p14="http://schemas.microsoft.com/office/powerpoint/2010/main" val="4177069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Заголовок 4">
            <a:extLst>
              <a:ext uri="{FF2B5EF4-FFF2-40B4-BE49-F238E27FC236}">
                <a16:creationId xmlns:a16="http://schemas.microsoft.com/office/drawing/2014/main" id="{3A324768-8EB0-49DC-9A9C-B6B3B43C267C}"/>
              </a:ext>
            </a:extLst>
          </p:cNvPr>
          <p:cNvSpPr>
            <a:spLocks noGrp="1"/>
          </p:cNvSpPr>
          <p:nvPr>
            <p:ph type="title"/>
          </p:nvPr>
        </p:nvSpPr>
        <p:spPr>
          <a:xfrm>
            <a:off x="404813" y="323850"/>
            <a:ext cx="6192837" cy="1800225"/>
          </a:xfrm>
        </p:spPr>
        <p:txBody>
          <a:bodyPr>
            <a:noAutofit/>
          </a:bodyPr>
          <a:lstStyle/>
          <a:p>
            <a:pPr algn="ctr"/>
            <a:r>
              <a:rPr lang="ru-RU" sz="2000" b="1" dirty="0">
                <a:solidFill>
                  <a:schemeClr val="accent6">
                    <a:lumMod val="75000"/>
                  </a:schemeClr>
                </a:solidFill>
              </a:rPr>
              <a:t>СРАВНИТЕЛЬНАЯ ХАРАКТЕРИСТИКА ДОХОДОВ БЮДЖЕТА ПАВЛОВСКОГО МУНИЦИПАЛЬНОГО РАЙОНА ВОРОНЕЖСКОЙ ОБЛАСТИ </a:t>
            </a:r>
            <a:br>
              <a:rPr lang="ru-RU" sz="2000" b="1" dirty="0">
                <a:solidFill>
                  <a:schemeClr val="accent6">
                    <a:lumMod val="75000"/>
                  </a:schemeClr>
                </a:solidFill>
              </a:rPr>
            </a:br>
            <a:r>
              <a:rPr lang="ru-RU" sz="2000" b="1" dirty="0">
                <a:solidFill>
                  <a:schemeClr val="accent6">
                    <a:lumMod val="75000"/>
                  </a:schemeClr>
                </a:solidFill>
              </a:rPr>
              <a:t>ЗА 2021-2022 ГГ., тыс. рублей</a:t>
            </a:r>
          </a:p>
        </p:txBody>
      </p:sp>
      <p:pic>
        <p:nvPicPr>
          <p:cNvPr id="9" name="Picture 2">
            <a:extLst>
              <a:ext uri="{FF2B5EF4-FFF2-40B4-BE49-F238E27FC236}">
                <a16:creationId xmlns:a16="http://schemas.microsoft.com/office/drawing/2014/main" id="{17728C90-36AE-4231-AD52-777C1425FE7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rot="10800000" flipV="1">
            <a:off x="836710" y="6444208"/>
            <a:ext cx="5544615" cy="26997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aphicFrame>
        <p:nvGraphicFramePr>
          <p:cNvPr id="6" name="Диаграмма 5">
            <a:extLst>
              <a:ext uri="{FF2B5EF4-FFF2-40B4-BE49-F238E27FC236}">
                <a16:creationId xmlns:a16="http://schemas.microsoft.com/office/drawing/2014/main" id="{D8AEB06E-1FC6-4DB9-9FAC-03396B7CCBD8}"/>
              </a:ext>
            </a:extLst>
          </p:cNvPr>
          <p:cNvGraphicFramePr>
            <a:graphicFrameLocks/>
          </p:cNvGraphicFramePr>
          <p:nvPr>
            <p:extLst>
              <p:ext uri="{D42A27DB-BD31-4B8C-83A1-F6EECF244321}">
                <p14:modId xmlns:p14="http://schemas.microsoft.com/office/powerpoint/2010/main" val="328277497"/>
              </p:ext>
            </p:extLst>
          </p:nvPr>
        </p:nvGraphicFramePr>
        <p:xfrm>
          <a:off x="116632" y="1223628"/>
          <a:ext cx="7029400" cy="546883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271248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Заголовок 4"/>
          <p:cNvSpPr>
            <a:spLocks noGrp="1"/>
          </p:cNvSpPr>
          <p:nvPr>
            <p:ph type="title"/>
          </p:nvPr>
        </p:nvSpPr>
        <p:spPr>
          <a:xfrm>
            <a:off x="476672" y="395537"/>
            <a:ext cx="5832648" cy="1342528"/>
          </a:xfrm>
        </p:spPr>
        <p:txBody>
          <a:bodyPr>
            <a:noAutofit/>
          </a:bodyPr>
          <a:lstStyle/>
          <a:p>
            <a:pPr algn="ctr"/>
            <a:endParaRPr lang="ru-RU" b="1" dirty="0">
              <a:solidFill>
                <a:schemeClr val="accent6">
                  <a:lumMod val="75000"/>
                </a:schemeClr>
              </a:solidFill>
            </a:endParaRPr>
          </a:p>
        </p:txBody>
      </p:sp>
      <p:graphicFrame>
        <p:nvGraphicFramePr>
          <p:cNvPr id="8" name="Диаграмма 7"/>
          <p:cNvGraphicFramePr>
            <a:graphicFrameLocks/>
          </p:cNvGraphicFramePr>
          <p:nvPr>
            <p:extLst>
              <p:ext uri="{D42A27DB-BD31-4B8C-83A1-F6EECF244321}">
                <p14:modId xmlns:p14="http://schemas.microsoft.com/office/powerpoint/2010/main" val="1484453953"/>
              </p:ext>
            </p:extLst>
          </p:nvPr>
        </p:nvGraphicFramePr>
        <p:xfrm>
          <a:off x="548680" y="2699792"/>
          <a:ext cx="6048672" cy="56166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Диаграмма 9"/>
          <p:cNvGraphicFramePr>
            <a:graphicFrameLocks/>
          </p:cNvGraphicFramePr>
          <p:nvPr>
            <p:extLst>
              <p:ext uri="{D42A27DB-BD31-4B8C-83A1-F6EECF244321}">
                <p14:modId xmlns:p14="http://schemas.microsoft.com/office/powerpoint/2010/main" val="1121700218"/>
              </p:ext>
            </p:extLst>
          </p:nvPr>
        </p:nvGraphicFramePr>
        <p:xfrm>
          <a:off x="0" y="0"/>
          <a:ext cx="6858000" cy="9144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a:extLst>
              <a:ext uri="{FF2B5EF4-FFF2-40B4-BE49-F238E27FC236}">
                <a16:creationId xmlns:a16="http://schemas.microsoft.com/office/drawing/2014/main" id="{1A185981-CDAB-407A-A621-6E93C049D066}"/>
              </a:ext>
            </a:extLst>
          </p:cNvPr>
          <p:cNvGraphicFramePr>
            <a:graphicFrameLocks/>
          </p:cNvGraphicFramePr>
          <p:nvPr>
            <p:extLst>
              <p:ext uri="{D42A27DB-BD31-4B8C-83A1-F6EECF244321}">
                <p14:modId xmlns:p14="http://schemas.microsoft.com/office/powerpoint/2010/main" val="1510285711"/>
              </p:ext>
            </p:extLst>
          </p:nvPr>
        </p:nvGraphicFramePr>
        <p:xfrm>
          <a:off x="260648" y="2706696"/>
          <a:ext cx="6719888" cy="589084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Диаграмма 11">
            <a:extLst>
              <a:ext uri="{FF2B5EF4-FFF2-40B4-BE49-F238E27FC236}">
                <a16:creationId xmlns:a16="http://schemas.microsoft.com/office/drawing/2014/main" id="{A3B04C85-F0A1-477A-AFD6-2598FB774826}"/>
              </a:ext>
            </a:extLst>
          </p:cNvPr>
          <p:cNvGraphicFramePr>
            <a:graphicFrameLocks/>
          </p:cNvGraphicFramePr>
          <p:nvPr>
            <p:extLst>
              <p:ext uri="{D42A27DB-BD31-4B8C-83A1-F6EECF244321}">
                <p14:modId xmlns:p14="http://schemas.microsoft.com/office/powerpoint/2010/main" val="1572083276"/>
              </p:ext>
            </p:extLst>
          </p:nvPr>
        </p:nvGraphicFramePr>
        <p:xfrm>
          <a:off x="-4059832" y="360044"/>
          <a:ext cx="6858000" cy="7956372"/>
        </p:xfrm>
        <a:graphic>
          <a:graphicData uri="http://schemas.openxmlformats.org/drawingml/2006/chart">
            <c:chart xmlns:c="http://schemas.openxmlformats.org/drawingml/2006/chart" xmlns:r="http://schemas.openxmlformats.org/officeDocument/2006/relationships" r:id="rId5"/>
          </a:graphicData>
        </a:graphic>
      </p:graphicFrame>
      <p:pic>
        <p:nvPicPr>
          <p:cNvPr id="2" name="Рисунок 1">
            <a:extLst>
              <a:ext uri="{FF2B5EF4-FFF2-40B4-BE49-F238E27FC236}">
                <a16:creationId xmlns:a16="http://schemas.microsoft.com/office/drawing/2014/main" id="{DC89DF30-099C-4228-BD4C-FED6A30B6880}"/>
              </a:ext>
            </a:extLst>
          </p:cNvPr>
          <p:cNvPicPr>
            <a:picLocks noChangeAspect="1"/>
          </p:cNvPicPr>
          <p:nvPr/>
        </p:nvPicPr>
        <p:blipFill>
          <a:blip r:embed="rId6"/>
          <a:stretch>
            <a:fillRect/>
          </a:stretch>
        </p:blipFill>
        <p:spPr>
          <a:xfrm>
            <a:off x="938119" y="3203329"/>
            <a:ext cx="5364945" cy="2737341"/>
          </a:xfrm>
          <a:prstGeom prst="rect">
            <a:avLst/>
          </a:prstGeom>
        </p:spPr>
      </p:pic>
      <p:graphicFrame>
        <p:nvGraphicFramePr>
          <p:cNvPr id="14" name="Диаграмма 13">
            <a:extLst>
              <a:ext uri="{FF2B5EF4-FFF2-40B4-BE49-F238E27FC236}">
                <a16:creationId xmlns:a16="http://schemas.microsoft.com/office/drawing/2014/main" id="{838FD84A-23AA-4743-A68A-6640A7C484D6}"/>
              </a:ext>
            </a:extLst>
          </p:cNvPr>
          <p:cNvGraphicFramePr>
            <a:graphicFrameLocks/>
          </p:cNvGraphicFramePr>
          <p:nvPr>
            <p:extLst>
              <p:ext uri="{D42A27DB-BD31-4B8C-83A1-F6EECF244321}">
                <p14:modId xmlns:p14="http://schemas.microsoft.com/office/powerpoint/2010/main" val="3845052762"/>
              </p:ext>
            </p:extLst>
          </p:nvPr>
        </p:nvGraphicFramePr>
        <p:xfrm>
          <a:off x="437716" y="6012160"/>
          <a:ext cx="5367548" cy="2736304"/>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4129454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Заголовок 4"/>
          <p:cNvSpPr>
            <a:spLocks noGrp="1"/>
          </p:cNvSpPr>
          <p:nvPr>
            <p:ph type="title"/>
          </p:nvPr>
        </p:nvSpPr>
        <p:spPr>
          <a:xfrm>
            <a:off x="404664" y="72012"/>
            <a:ext cx="6120680" cy="1619669"/>
          </a:xfrm>
        </p:spPr>
        <p:txBody>
          <a:bodyPr>
            <a:noAutofit/>
          </a:bodyPr>
          <a:lstStyle/>
          <a:p>
            <a:pPr algn="ctr"/>
            <a:r>
              <a:rPr lang="ru-RU" b="1" dirty="0">
                <a:solidFill>
                  <a:schemeClr val="accent6">
                    <a:lumMod val="75000"/>
                  </a:schemeClr>
                </a:solidFill>
              </a:rPr>
              <a:t>ИЗМЕНЕНИЕ ОБЪЕМОВ ПОСТУПЛЕНИЙ </a:t>
            </a:r>
            <a:br>
              <a:rPr lang="ru-RU" b="1" dirty="0">
                <a:solidFill>
                  <a:schemeClr val="accent6">
                    <a:lumMod val="75000"/>
                  </a:schemeClr>
                </a:solidFill>
              </a:rPr>
            </a:br>
            <a:r>
              <a:rPr lang="ru-RU" b="1" dirty="0">
                <a:solidFill>
                  <a:schemeClr val="accent6">
                    <a:lumMod val="75000"/>
                  </a:schemeClr>
                </a:solidFill>
              </a:rPr>
              <a:t>ПО НАЛОГОВЫМ И НЕНАЛОГОВЫМ ДОХОДАМ В РАЗРЕЗЕ ОСНОВНЫХ ВИДОВ ДОХОДОВ,   </a:t>
            </a:r>
            <a:br>
              <a:rPr lang="ru-RU" b="1" dirty="0">
                <a:solidFill>
                  <a:schemeClr val="accent6">
                    <a:lumMod val="75000"/>
                  </a:schemeClr>
                </a:solidFill>
              </a:rPr>
            </a:br>
            <a:r>
              <a:rPr lang="ru-RU" b="1" dirty="0">
                <a:solidFill>
                  <a:schemeClr val="accent6">
                    <a:lumMod val="75000"/>
                  </a:schemeClr>
                </a:solidFill>
              </a:rPr>
              <a:t>тыс. рублей.</a:t>
            </a:r>
            <a:br>
              <a:rPr lang="ru-RU" b="1" dirty="0">
                <a:solidFill>
                  <a:schemeClr val="accent6">
                    <a:lumMod val="75000"/>
                  </a:schemeClr>
                </a:solidFill>
              </a:rPr>
            </a:br>
            <a:endParaRPr lang="ru-RU" b="1" dirty="0">
              <a:solidFill>
                <a:schemeClr val="accent6">
                  <a:lumMod val="75000"/>
                </a:schemeClr>
              </a:solidFill>
            </a:endParaRPr>
          </a:p>
        </p:txBody>
      </p:sp>
      <p:graphicFrame>
        <p:nvGraphicFramePr>
          <p:cNvPr id="8" name="Диаграмма 7"/>
          <p:cNvGraphicFramePr>
            <a:graphicFrameLocks/>
          </p:cNvGraphicFramePr>
          <p:nvPr>
            <p:extLst>
              <p:ext uri="{D42A27DB-BD31-4B8C-83A1-F6EECF244321}">
                <p14:modId xmlns:p14="http://schemas.microsoft.com/office/powerpoint/2010/main" val="3987466036"/>
              </p:ext>
            </p:extLst>
          </p:nvPr>
        </p:nvGraphicFramePr>
        <p:xfrm>
          <a:off x="0" y="1331640"/>
          <a:ext cx="6858000" cy="4824536"/>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548680" y="6368753"/>
            <a:ext cx="5832648" cy="2492990"/>
          </a:xfrm>
          <a:prstGeom prst="rect">
            <a:avLst/>
          </a:prstGeom>
          <a:noFill/>
        </p:spPr>
        <p:txBody>
          <a:bodyPr wrap="square" rtlCol="0">
            <a:spAutoFit/>
          </a:bodyPr>
          <a:lstStyle/>
          <a:p>
            <a:pPr algn="ctr"/>
            <a:r>
              <a:rPr lang="ru-RU" b="1" dirty="0">
                <a:solidFill>
                  <a:schemeClr val="accent6">
                    <a:lumMod val="75000"/>
                  </a:schemeClr>
                </a:solidFill>
              </a:rPr>
              <a:t>Основные источники налоговых и  </a:t>
            </a:r>
          </a:p>
          <a:p>
            <a:pPr algn="ctr"/>
            <a:r>
              <a:rPr lang="ru-RU" b="1" dirty="0">
                <a:solidFill>
                  <a:schemeClr val="accent6">
                    <a:lumMod val="75000"/>
                  </a:schemeClr>
                </a:solidFill>
              </a:rPr>
              <a:t>неналоговых доходов  в 2022году:</a:t>
            </a:r>
          </a:p>
          <a:p>
            <a:pPr algn="just"/>
            <a:endParaRPr lang="ru-RU" sz="1500" dirty="0">
              <a:solidFill>
                <a:schemeClr val="accent6">
                  <a:lumMod val="75000"/>
                </a:schemeClr>
              </a:solidFill>
            </a:endParaRPr>
          </a:p>
          <a:p>
            <a:pPr marL="342900" indent="-342900" algn="just">
              <a:buAutoNum type="arabicPeriod"/>
            </a:pPr>
            <a:r>
              <a:rPr lang="ru-RU" sz="1500" dirty="0">
                <a:solidFill>
                  <a:schemeClr val="accent6">
                    <a:lumMod val="75000"/>
                  </a:schemeClr>
                </a:solidFill>
              </a:rPr>
              <a:t>Налог на доходы физических лиц – 415 761,6 тыс. рублей.</a:t>
            </a:r>
          </a:p>
          <a:p>
            <a:pPr marL="342900" indent="-342900" algn="just">
              <a:buAutoNum type="arabicPeriod"/>
            </a:pPr>
            <a:r>
              <a:rPr lang="ru-RU" sz="1500" dirty="0">
                <a:solidFill>
                  <a:schemeClr val="accent6">
                    <a:lumMod val="75000"/>
                  </a:schemeClr>
                </a:solidFill>
              </a:rPr>
              <a:t>Налог на совокупный доход – 40 481,6 тыс. рублей.</a:t>
            </a:r>
          </a:p>
          <a:p>
            <a:pPr algn="just"/>
            <a:r>
              <a:rPr lang="ru-RU" sz="1500" dirty="0">
                <a:solidFill>
                  <a:schemeClr val="accent6">
                    <a:lumMod val="75000"/>
                  </a:schemeClr>
                </a:solidFill>
              </a:rPr>
              <a:t>3. Доходы от использования имущества, находящегося в государственной и муниципальной собственности –                             21 952,1 тыс. рублей.</a:t>
            </a:r>
          </a:p>
          <a:p>
            <a:pPr algn="just"/>
            <a:r>
              <a:rPr lang="ru-RU" sz="1500" dirty="0">
                <a:solidFill>
                  <a:schemeClr val="accent6">
                    <a:lumMod val="75000"/>
                  </a:schemeClr>
                </a:solidFill>
              </a:rPr>
              <a:t>4. Доходы от оказания платных услуг и компенсации затрат государства – 27 600,0 тыс. рублей.		</a:t>
            </a:r>
          </a:p>
        </p:txBody>
      </p:sp>
      <p:graphicFrame>
        <p:nvGraphicFramePr>
          <p:cNvPr id="9" name="Диаграмма 8">
            <a:extLst>
              <a:ext uri="{FF2B5EF4-FFF2-40B4-BE49-F238E27FC236}">
                <a16:creationId xmlns:a16="http://schemas.microsoft.com/office/drawing/2014/main" id="{D90B93CC-8103-4FB5-96E7-CBCE714F58D0}"/>
              </a:ext>
            </a:extLst>
          </p:cNvPr>
          <p:cNvGraphicFramePr>
            <a:graphicFrameLocks/>
          </p:cNvGraphicFramePr>
          <p:nvPr>
            <p:extLst>
              <p:ext uri="{D42A27DB-BD31-4B8C-83A1-F6EECF244321}">
                <p14:modId xmlns:p14="http://schemas.microsoft.com/office/powerpoint/2010/main" val="3962389751"/>
              </p:ext>
            </p:extLst>
          </p:nvPr>
        </p:nvGraphicFramePr>
        <p:xfrm>
          <a:off x="188639" y="1085454"/>
          <a:ext cx="6480721" cy="53169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83643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gradFill>
          <a:gsLst>
            <a:gs pos="20000">
              <a:schemeClr val="bg2">
                <a:tint val="80000"/>
                <a:lumMod val="100000"/>
              </a:schemeClr>
            </a:gs>
            <a:gs pos="100000">
              <a:schemeClr val="bg2">
                <a:tint val="100000"/>
                <a:lumMod val="80000"/>
              </a:schemeClr>
            </a:gs>
          </a:gsLst>
          <a:path path="circle">
            <a:fillToRect l="50000" t="20000" r="100000" b="100000"/>
          </a:path>
        </a:grad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Прямоугольник 6"/>
          <p:cNvSpPr/>
          <p:nvPr/>
        </p:nvSpPr>
        <p:spPr>
          <a:xfrm>
            <a:off x="1916832" y="4932040"/>
            <a:ext cx="5802240" cy="553998"/>
          </a:xfrm>
          <a:prstGeom prst="rect">
            <a:avLst/>
          </a:prstGeom>
        </p:spPr>
        <p:txBody>
          <a:bodyPr wrap="square">
            <a:spAutoFit/>
          </a:bodyPr>
          <a:lstStyle/>
          <a:p>
            <a:pPr indent="361950" algn="just"/>
            <a:endParaRPr lang="ru-RU" sz="1400" dirty="0">
              <a:solidFill>
                <a:srgbClr val="000000"/>
              </a:solidFill>
              <a:latin typeface="+mj-lt"/>
            </a:endParaRPr>
          </a:p>
          <a:p>
            <a:pPr indent="361950"/>
            <a:endParaRPr lang="ru-RU" sz="1600" dirty="0">
              <a:solidFill>
                <a:srgbClr val="000000"/>
              </a:solidFill>
              <a:latin typeface="+mj-lt"/>
            </a:endParaRPr>
          </a:p>
        </p:txBody>
      </p:sp>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4" name="Прямоугольник 13"/>
          <p:cNvSpPr/>
          <p:nvPr/>
        </p:nvSpPr>
        <p:spPr>
          <a:xfrm>
            <a:off x="592569" y="6511671"/>
            <a:ext cx="5832648" cy="1600438"/>
          </a:xfrm>
          <a:prstGeom prst="rect">
            <a:avLst/>
          </a:prstGeom>
        </p:spPr>
        <p:txBody>
          <a:bodyPr wrap="square">
            <a:spAutoFit/>
          </a:bodyPr>
          <a:lstStyle/>
          <a:p>
            <a:pPr indent="268288" algn="just"/>
            <a:r>
              <a:rPr lang="ru-RU" sz="1400" dirty="0">
                <a:solidFill>
                  <a:schemeClr val="accent6">
                    <a:lumMod val="75000"/>
                  </a:schemeClr>
                </a:solidFill>
                <a:cs typeface="Arial" pitchFamily="34" charset="0"/>
              </a:rPr>
              <a:t>Налог на доходы физических лиц в отчетном году поступил в размере 415 761,6 тыс. рублей или 102,2 % к уточненному годовому плану.</a:t>
            </a:r>
          </a:p>
          <a:p>
            <a:pPr indent="268288" algn="just"/>
            <a:r>
              <a:rPr lang="ru-RU" sz="1400" dirty="0">
                <a:solidFill>
                  <a:schemeClr val="accent6">
                    <a:lumMod val="75000"/>
                  </a:schemeClr>
                </a:solidFill>
                <a:cs typeface="Arial" pitchFamily="34" charset="0"/>
              </a:rPr>
              <a:t>Рост поступлений данного налога к уровню 2021 года составил 25,3 % или  83 992,8 тыс. рублей. Удельный вес налога на доходы физических лиц в общей сумме налоговых доходов составляет 85,8%. </a:t>
            </a:r>
          </a:p>
        </p:txBody>
      </p:sp>
      <p:graphicFrame>
        <p:nvGraphicFramePr>
          <p:cNvPr id="8" name="Диаграмма 7">
            <a:extLst>
              <a:ext uri="{FF2B5EF4-FFF2-40B4-BE49-F238E27FC236}">
                <a16:creationId xmlns:a16="http://schemas.microsoft.com/office/drawing/2014/main" id="{76F5D5F6-DEBF-444F-BBCC-4D9C29083BA5}"/>
              </a:ext>
            </a:extLst>
          </p:cNvPr>
          <p:cNvGraphicFramePr>
            <a:graphicFrameLocks/>
          </p:cNvGraphicFramePr>
          <p:nvPr>
            <p:extLst>
              <p:ext uri="{D42A27DB-BD31-4B8C-83A1-F6EECF244321}">
                <p14:modId xmlns:p14="http://schemas.microsoft.com/office/powerpoint/2010/main" val="1834862585"/>
              </p:ext>
            </p:extLst>
          </p:nvPr>
        </p:nvGraphicFramePr>
        <p:xfrm>
          <a:off x="164159" y="1907704"/>
          <a:ext cx="6669360" cy="4325838"/>
        </p:xfrm>
        <a:graphic>
          <a:graphicData uri="http://schemas.openxmlformats.org/drawingml/2006/chart">
            <c:chart xmlns:c="http://schemas.openxmlformats.org/drawingml/2006/chart" xmlns:r="http://schemas.openxmlformats.org/officeDocument/2006/relationships" r:id="rId3"/>
          </a:graphicData>
        </a:graphic>
      </p:graphicFrame>
      <p:sp>
        <p:nvSpPr>
          <p:cNvPr id="3" name="Прямоугольник 2">
            <a:extLst>
              <a:ext uri="{FF2B5EF4-FFF2-40B4-BE49-F238E27FC236}">
                <a16:creationId xmlns:a16="http://schemas.microsoft.com/office/drawing/2014/main" id="{17B2C9F1-1904-4D7E-9A21-4FB6930D0AED}"/>
              </a:ext>
            </a:extLst>
          </p:cNvPr>
          <p:cNvSpPr/>
          <p:nvPr/>
        </p:nvSpPr>
        <p:spPr>
          <a:xfrm>
            <a:off x="1484784" y="456322"/>
            <a:ext cx="4212468" cy="1200329"/>
          </a:xfrm>
          <a:prstGeom prst="rect">
            <a:avLst/>
          </a:prstGeom>
        </p:spPr>
        <p:txBody>
          <a:bodyPr wrap="square">
            <a:spAutoFit/>
          </a:bodyPr>
          <a:lstStyle/>
          <a:p>
            <a:pPr algn="ctr">
              <a:defRPr sz="1800" b="1" i="0" u="none" strike="noStrike" kern="1200" baseline="0">
                <a:solidFill>
                  <a:prstClr val="black"/>
                </a:solidFill>
                <a:latin typeface="+mn-lt"/>
                <a:ea typeface="+mn-ea"/>
                <a:cs typeface="+mn-cs"/>
              </a:defRPr>
            </a:pPr>
            <a:r>
              <a:rPr lang="ru-RU" b="1" cap="all" dirty="0">
                <a:solidFill>
                  <a:schemeClr val="accent6">
                    <a:lumMod val="75000"/>
                  </a:schemeClr>
                </a:solidFill>
              </a:rPr>
              <a:t>Поступление </a:t>
            </a:r>
            <a:r>
              <a:rPr lang="ru-RU" dirty="0"/>
              <a:t> </a:t>
            </a:r>
            <a:r>
              <a:rPr lang="ru-RU" b="1" cap="all" dirty="0">
                <a:solidFill>
                  <a:schemeClr val="accent6">
                    <a:lumMod val="75000"/>
                  </a:schemeClr>
                </a:solidFill>
              </a:rPr>
              <a:t>НДФЛ                                              в бюджет Павловского муниципального района,  тыс. рублей </a:t>
            </a:r>
            <a:endParaRPr lang="en-US" b="1" cap="all" dirty="0">
              <a:solidFill>
                <a:schemeClr val="accent6">
                  <a:lumMod val="75000"/>
                </a:schemeClr>
              </a:solidFill>
            </a:endParaRPr>
          </a:p>
        </p:txBody>
      </p:sp>
    </p:spTree>
    <p:extLst>
      <p:ext uri="{BB962C8B-B14F-4D97-AF65-F5344CB8AC3E}">
        <p14:creationId xmlns:p14="http://schemas.microsoft.com/office/powerpoint/2010/main" val="563439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Заголовок 4"/>
          <p:cNvSpPr>
            <a:spLocks noGrp="1"/>
          </p:cNvSpPr>
          <p:nvPr>
            <p:ph type="title"/>
          </p:nvPr>
        </p:nvSpPr>
        <p:spPr>
          <a:xfrm>
            <a:off x="812522" y="437991"/>
            <a:ext cx="5343835" cy="1442566"/>
          </a:xfrm>
        </p:spPr>
        <p:txBody>
          <a:bodyPr>
            <a:noAutofit/>
          </a:bodyPr>
          <a:lstStyle/>
          <a:p>
            <a:pPr algn="ctr"/>
            <a:r>
              <a:rPr lang="ru-RU" sz="2000" b="1" dirty="0">
                <a:solidFill>
                  <a:schemeClr val="accent6">
                    <a:lumMod val="75000"/>
                  </a:schemeClr>
                </a:solidFill>
              </a:rPr>
              <a:t>КРУПНЕЙШИЕ НАЛОГОПЛАТЕЛЬЩИКИ ПАВЛОВСКОГО МУНИЦИПАЛЬНОГО РАЙОНА ВОРОНЕЖСКОЙ ОБЛАСТИ</a:t>
            </a:r>
          </a:p>
        </p:txBody>
      </p:sp>
      <p:pic>
        <p:nvPicPr>
          <p:cNvPr id="9220" name="Picture 4" descr="http://pavlovsk-granit.ru/images/about/KVR_000133_00082_1_t2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972" y="2723444"/>
            <a:ext cx="2581996" cy="16316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9222" name="Picture 6" descr="https://i.ytimg.com/vi/6PJO0ObUtZc/maxresdefaul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7059" y="7344023"/>
            <a:ext cx="972106" cy="5839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9226" name="Picture 10" descr="https://avatars.mds.yandex.net/get-altay/1594075/2a0000016c3ca9de44d348e154b3763d3fe3/XX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861046" y="2723444"/>
            <a:ext cx="2491364" cy="16316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AutoShape 14" descr="https://open4business.com.ua/wp-content/uploads/2018/05/Home_slider_Rastenevodstvo.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16" descr="https://open4business.com.ua/wp-content/uploads/2018/05/Home_slider_Rastenevodstvo.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18" descr="https://open4business.com.ua/wp-content/uploads/2018/05/Home_slider_Rastenevodstvo.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20" descr="https://open4business.com.ua/wp-content/uploads/2018/05/Home_slider_Rastenevodstvo.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22" descr="https://open4business.com.ua/wp-content/uploads/2018/05/Home_slider_Rastenevodstvo.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TextBox 9"/>
          <p:cNvSpPr txBox="1"/>
          <p:nvPr/>
        </p:nvSpPr>
        <p:spPr>
          <a:xfrm>
            <a:off x="612775" y="2062095"/>
            <a:ext cx="2528193" cy="523220"/>
          </a:xfrm>
          <a:prstGeom prst="rect">
            <a:avLst/>
          </a:prstGeom>
          <a:noFill/>
        </p:spPr>
        <p:txBody>
          <a:bodyPr wrap="square" rtlCol="0">
            <a:spAutoFit/>
          </a:bodyPr>
          <a:lstStyle/>
          <a:p>
            <a:pPr algn="ctr"/>
            <a:r>
              <a:rPr lang="ru-RU" sz="1400" dirty="0">
                <a:solidFill>
                  <a:schemeClr val="accent6">
                    <a:lumMod val="75000"/>
                  </a:schemeClr>
                </a:solidFill>
              </a:rPr>
              <a:t>ОАО</a:t>
            </a:r>
          </a:p>
          <a:p>
            <a:pPr algn="ctr"/>
            <a:r>
              <a:rPr lang="ru-RU" sz="1400" dirty="0">
                <a:solidFill>
                  <a:schemeClr val="accent6">
                    <a:lumMod val="75000"/>
                  </a:schemeClr>
                </a:solidFill>
              </a:rPr>
              <a:t> «Павловск Неруд»</a:t>
            </a:r>
            <a:endParaRPr lang="ru-RU" dirty="0">
              <a:solidFill>
                <a:schemeClr val="accent6">
                  <a:lumMod val="75000"/>
                </a:schemeClr>
              </a:solidFill>
            </a:endParaRPr>
          </a:p>
        </p:txBody>
      </p:sp>
      <p:sp>
        <p:nvSpPr>
          <p:cNvPr id="19" name="TextBox 18"/>
          <p:cNvSpPr txBox="1"/>
          <p:nvPr/>
        </p:nvSpPr>
        <p:spPr>
          <a:xfrm>
            <a:off x="3859288" y="2098120"/>
            <a:ext cx="2483725" cy="523220"/>
          </a:xfrm>
          <a:prstGeom prst="rect">
            <a:avLst/>
          </a:prstGeom>
          <a:noFill/>
        </p:spPr>
        <p:txBody>
          <a:bodyPr wrap="square" rtlCol="0">
            <a:spAutoFit/>
          </a:bodyPr>
          <a:lstStyle/>
          <a:p>
            <a:pPr algn="ctr"/>
            <a:r>
              <a:rPr lang="ru-RU" sz="1400" dirty="0">
                <a:solidFill>
                  <a:schemeClr val="accent6">
                    <a:lumMod val="75000"/>
                  </a:schemeClr>
                </a:solidFill>
              </a:rPr>
              <a:t>ЗАО «</a:t>
            </a:r>
            <a:r>
              <a:rPr lang="ru-RU" sz="1400" dirty="0" err="1">
                <a:solidFill>
                  <a:schemeClr val="accent6">
                    <a:lumMod val="75000"/>
                  </a:schemeClr>
                </a:solidFill>
              </a:rPr>
              <a:t>Павловскагропродукт</a:t>
            </a:r>
            <a:r>
              <a:rPr lang="ru-RU" sz="1400" dirty="0">
                <a:solidFill>
                  <a:schemeClr val="accent6">
                    <a:lumMod val="75000"/>
                  </a:schemeClr>
                </a:solidFill>
              </a:rPr>
              <a:t>»</a:t>
            </a:r>
          </a:p>
        </p:txBody>
      </p:sp>
      <p:pic>
        <p:nvPicPr>
          <p:cNvPr id="8196" name="Picture 4">
            <a:extLst>
              <a:ext uri="{FF2B5EF4-FFF2-40B4-BE49-F238E27FC236}">
                <a16:creationId xmlns:a16="http://schemas.microsoft.com/office/drawing/2014/main" id="{2F83F4F7-34A0-49F9-AB8D-F94A1BBB4B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972" y="6874063"/>
            <a:ext cx="2580464" cy="172054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a:extLst>
              <a:ext uri="{FF2B5EF4-FFF2-40B4-BE49-F238E27FC236}">
                <a16:creationId xmlns:a16="http://schemas.microsoft.com/office/drawing/2014/main" id="{F2BCB1C2-46AC-4EFB-AC29-773A68BFD95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7440" y="4788024"/>
            <a:ext cx="2581996" cy="1653106"/>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a:extLst>
              <a:ext uri="{FF2B5EF4-FFF2-40B4-BE49-F238E27FC236}">
                <a16:creationId xmlns:a16="http://schemas.microsoft.com/office/drawing/2014/main" id="{328E2502-0556-48A8-8117-4D5E8C8800A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87699" y="4788024"/>
            <a:ext cx="2455314" cy="1653106"/>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a:extLst>
              <a:ext uri="{FF2B5EF4-FFF2-40B4-BE49-F238E27FC236}">
                <a16:creationId xmlns:a16="http://schemas.microsoft.com/office/drawing/2014/main" id="{F1D23F00-98F5-40AF-9E13-BDB5ADC4422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59288" y="6874063"/>
            <a:ext cx="2491364" cy="1720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84849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Прямоугольник 1"/>
          <p:cNvSpPr/>
          <p:nvPr/>
        </p:nvSpPr>
        <p:spPr>
          <a:xfrm>
            <a:off x="620689" y="5724128"/>
            <a:ext cx="5938326" cy="2462213"/>
          </a:xfrm>
          <a:prstGeom prst="rect">
            <a:avLst/>
          </a:prstGeom>
        </p:spPr>
        <p:txBody>
          <a:bodyPr wrap="square">
            <a:spAutoFit/>
          </a:bodyPr>
          <a:lstStyle/>
          <a:p>
            <a:pPr indent="268288" algn="just"/>
            <a:r>
              <a:rPr lang="ru-RU" sz="1400" dirty="0">
                <a:solidFill>
                  <a:schemeClr val="accent6">
                    <a:lumMod val="75000"/>
                  </a:schemeClr>
                </a:solidFill>
                <a:cs typeface="Arial" pitchFamily="34" charset="0"/>
              </a:rPr>
              <a:t>Расходная часть бюджета Павловского муниципального района Воронежской области за 2022 год выполнена на 97,2 % к годовым назначениям и составила 2 287 958,5 тыс. рублей. </a:t>
            </a:r>
            <a:r>
              <a:rPr lang="ru-RU" sz="1400" dirty="0">
                <a:solidFill>
                  <a:schemeClr val="accent6">
                    <a:lumMod val="75000"/>
                  </a:schemeClr>
                </a:solidFill>
              </a:rPr>
              <a:t>По сравнению с предыдущим годом произошло увеличение расходной части на  37,5  %  или на  624 569,5 тыс. рублей. </a:t>
            </a:r>
          </a:p>
          <a:p>
            <a:pPr indent="268288" algn="just"/>
            <a:r>
              <a:rPr lang="ru-RU" sz="1400" dirty="0">
                <a:solidFill>
                  <a:schemeClr val="accent6">
                    <a:lumMod val="75000"/>
                  </a:schemeClr>
                </a:solidFill>
                <a:cs typeface="Arial" pitchFamily="34" charset="0"/>
              </a:rPr>
              <a:t>В 2022 году за счет средств бюджета Павловского муниципального района Воронежской области получили финансовую поддержку 14 муниципальных программ. Доля расходов бюджета муниципального района в рамках муниципальных программ в общем объеме расходов составила 98%. </a:t>
            </a:r>
          </a:p>
          <a:p>
            <a:pPr indent="268288" algn="just"/>
            <a:r>
              <a:rPr lang="ru-RU" sz="1400" dirty="0">
                <a:solidFill>
                  <a:schemeClr val="accent6">
                    <a:lumMod val="75000"/>
                  </a:schemeClr>
                </a:solidFill>
                <a:cs typeface="Arial" pitchFamily="34" charset="0"/>
              </a:rPr>
              <a:t>  </a:t>
            </a:r>
          </a:p>
        </p:txBody>
      </p:sp>
      <p:sp>
        <p:nvSpPr>
          <p:cNvPr id="6" name="Заголовок 4"/>
          <p:cNvSpPr>
            <a:spLocks noGrp="1"/>
          </p:cNvSpPr>
          <p:nvPr>
            <p:ph type="title"/>
          </p:nvPr>
        </p:nvSpPr>
        <p:spPr>
          <a:xfrm>
            <a:off x="834210" y="395537"/>
            <a:ext cx="5547118" cy="576063"/>
          </a:xfrm>
        </p:spPr>
        <p:txBody>
          <a:bodyPr>
            <a:normAutofit/>
          </a:bodyPr>
          <a:lstStyle/>
          <a:p>
            <a:pPr algn="ctr"/>
            <a:r>
              <a:rPr lang="ru-RU" sz="2000" b="1" dirty="0">
                <a:solidFill>
                  <a:schemeClr val="accent6">
                    <a:lumMod val="75000"/>
                  </a:schemeClr>
                </a:solidFill>
              </a:rPr>
              <a:t>РАСХОДЫ БЮДЖЕТА</a:t>
            </a:r>
          </a:p>
        </p:txBody>
      </p:sp>
      <p:sp>
        <p:nvSpPr>
          <p:cNvPr id="3" name="Rectangle 126"/>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227"/>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27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 name="Объект 8"/>
          <p:cNvGraphicFramePr>
            <a:graphicFrameLocks/>
          </p:cNvGraphicFramePr>
          <p:nvPr>
            <p:extLst>
              <p:ext uri="{D42A27DB-BD31-4B8C-83A1-F6EECF244321}">
                <p14:modId xmlns:p14="http://schemas.microsoft.com/office/powerpoint/2010/main" val="4099252925"/>
              </p:ext>
            </p:extLst>
          </p:nvPr>
        </p:nvGraphicFramePr>
        <p:xfrm>
          <a:off x="346868" y="899592"/>
          <a:ext cx="6212147" cy="4643115"/>
        </p:xfrm>
        <a:graphic>
          <a:graphicData uri="http://schemas.openxmlformats.org/presentationml/2006/ole">
            <mc:AlternateContent xmlns:mc="http://schemas.openxmlformats.org/markup-compatibility/2006">
              <mc:Choice xmlns:v="urn:schemas-microsoft-com:vml" Requires="v">
                <p:oleObj spid="_x0000_s4432" name="Диаграмма" r:id="rId3" imgW="6153088" imgH="4286250" progId="">
                  <p:embed/>
                </p:oleObj>
              </mc:Choice>
              <mc:Fallback>
                <p:oleObj name="Диаграмма" r:id="rId3" imgW="6153088" imgH="4286250" progId="">
                  <p:embed/>
                  <p:pic>
                    <p:nvPicPr>
                      <p:cNvPr id="0" name="Picture 328"/>
                      <p:cNvPicPr>
                        <a:picLocks noChangeArrowheads="1"/>
                      </p:cNvPicPr>
                      <p:nvPr/>
                    </p:nvPicPr>
                    <p:blipFill>
                      <a:blip r:embed="rId4">
                        <a:lum bright="20000" contrast="-20000"/>
                        <a:extLst>
                          <a:ext uri="{28A0092B-C50C-407E-A947-70E740481C1C}">
                            <a14:useLocalDpi xmlns:a14="http://schemas.microsoft.com/office/drawing/2010/main" val="0"/>
                          </a:ext>
                        </a:extLst>
                      </a:blip>
                      <a:srcRect/>
                      <a:stretch>
                        <a:fillRect/>
                      </a:stretch>
                    </p:blipFill>
                    <p:spPr bwMode="auto">
                      <a:xfrm>
                        <a:off x="346868" y="899592"/>
                        <a:ext cx="6212147" cy="4643115"/>
                      </a:xfrm>
                      <a:prstGeom prst="rect">
                        <a:avLst/>
                      </a:prstGeom>
                      <a:solidFill>
                        <a:srgbClr val="BED3E1"/>
                      </a:solidFill>
                      <a:ln w="9525">
                        <a:solidFill>
                          <a:srgbClr val="406F8D"/>
                        </a:solidFill>
                        <a:miter lim="800000"/>
                        <a:headEnd/>
                        <a:tailEnd/>
                      </a:ln>
                    </p:spPr>
                  </p:pic>
                </p:oleObj>
              </mc:Fallback>
            </mc:AlternateContent>
          </a:graphicData>
        </a:graphic>
      </p:graphicFrame>
    </p:spTree>
    <p:extLst>
      <p:ext uri="{BB962C8B-B14F-4D97-AF65-F5344CB8AC3E}">
        <p14:creationId xmlns:p14="http://schemas.microsoft.com/office/powerpoint/2010/main" val="2543300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Таблица 5"/>
          <p:cNvGraphicFramePr>
            <a:graphicFrameLocks noGrp="1"/>
          </p:cNvGraphicFramePr>
          <p:nvPr>
            <p:extLst>
              <p:ext uri="{D42A27DB-BD31-4B8C-83A1-F6EECF244321}">
                <p14:modId xmlns:p14="http://schemas.microsoft.com/office/powerpoint/2010/main" val="3770617946"/>
              </p:ext>
            </p:extLst>
          </p:nvPr>
        </p:nvGraphicFramePr>
        <p:xfrm>
          <a:off x="296652" y="361872"/>
          <a:ext cx="6264696" cy="8350327"/>
        </p:xfrm>
        <a:graphic>
          <a:graphicData uri="http://schemas.openxmlformats.org/drawingml/2006/table">
            <a:tbl>
              <a:tblPr>
                <a:tableStyleId>{8A107856-5554-42FB-B03E-39F5DBC370BA}</a:tableStyleId>
              </a:tblPr>
              <a:tblGrid>
                <a:gridCol w="1872208">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1024020">
                  <a:extLst>
                    <a:ext uri="{9D8B030D-6E8A-4147-A177-3AD203B41FA5}">
                      <a16:colId xmlns:a16="http://schemas.microsoft.com/office/drawing/2014/main" val="20002"/>
                    </a:ext>
                  </a:extLst>
                </a:gridCol>
                <a:gridCol w="884192">
                  <a:extLst>
                    <a:ext uri="{9D8B030D-6E8A-4147-A177-3AD203B41FA5}">
                      <a16:colId xmlns:a16="http://schemas.microsoft.com/office/drawing/2014/main" val="20003"/>
                    </a:ext>
                  </a:extLst>
                </a:gridCol>
                <a:gridCol w="783714">
                  <a:extLst>
                    <a:ext uri="{9D8B030D-6E8A-4147-A177-3AD203B41FA5}">
                      <a16:colId xmlns:a16="http://schemas.microsoft.com/office/drawing/2014/main" val="20004"/>
                    </a:ext>
                  </a:extLst>
                </a:gridCol>
                <a:gridCol w="764458">
                  <a:extLst>
                    <a:ext uri="{9D8B030D-6E8A-4147-A177-3AD203B41FA5}">
                      <a16:colId xmlns:a16="http://schemas.microsoft.com/office/drawing/2014/main" val="20005"/>
                    </a:ext>
                  </a:extLst>
                </a:gridCol>
              </a:tblGrid>
              <a:tr h="613744">
                <a:tc gridSpan="6">
                  <a:txBody>
                    <a:bodyPr/>
                    <a:lstStyle/>
                    <a:p>
                      <a:pPr algn="ctr" fontAlgn="b"/>
                      <a:r>
                        <a:rPr lang="ru-RU" sz="2000" b="1" u="none" strike="noStrike" dirty="0">
                          <a:solidFill>
                            <a:schemeClr val="accent6">
                              <a:lumMod val="75000"/>
                            </a:schemeClr>
                          </a:solidFill>
                          <a:effectLst/>
                        </a:rPr>
                        <a:t>ИСПОЛНЕНИЕ ПО МУНИЦИПАЛЬНЫМ ПРОГРАММАМ ЗА 2021-2022 ГГ. </a:t>
                      </a:r>
                      <a:endParaRPr lang="ru-RU" sz="2000" b="1" i="0" u="none" strike="noStrike" dirty="0">
                        <a:solidFill>
                          <a:schemeClr val="accent6">
                            <a:lumMod val="75000"/>
                          </a:schemeClr>
                        </a:solidFill>
                        <a:effectLst/>
                        <a:latin typeface="+mj-lt"/>
                      </a:endParaRPr>
                    </a:p>
                  </a:txBody>
                  <a:tcPr marL="2739" marR="2739" marT="2739"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308245">
                <a:tc gridSpan="6">
                  <a:txBody>
                    <a:bodyPr/>
                    <a:lstStyle/>
                    <a:p>
                      <a:pPr algn="r" fontAlgn="b"/>
                      <a:r>
                        <a:rPr lang="ru-RU" sz="1400" b="0" u="none" strike="noStrike" dirty="0">
                          <a:solidFill>
                            <a:schemeClr val="accent6">
                              <a:lumMod val="75000"/>
                            </a:schemeClr>
                          </a:solidFill>
                          <a:effectLst/>
                        </a:rPr>
                        <a:t>тыс. рублей</a:t>
                      </a:r>
                      <a:endParaRPr lang="ru-RU" sz="1400" b="0" i="0" u="none" strike="noStrike" dirty="0">
                        <a:solidFill>
                          <a:schemeClr val="accent6">
                            <a:lumMod val="75000"/>
                          </a:schemeClr>
                        </a:solidFill>
                        <a:effectLst/>
                        <a:latin typeface="+mj-lt"/>
                      </a:endParaRPr>
                    </a:p>
                  </a:txBody>
                  <a:tcPr marL="2739" marR="2739" marT="2739"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1102544">
                <a:tc>
                  <a:txBody>
                    <a:bodyPr/>
                    <a:lstStyle/>
                    <a:p>
                      <a:pPr algn="ctr" fontAlgn="b"/>
                      <a:r>
                        <a:rPr lang="ru-RU" sz="1200" b="1" u="none" strike="noStrike" dirty="0">
                          <a:solidFill>
                            <a:schemeClr val="accent6">
                              <a:lumMod val="75000"/>
                            </a:schemeClr>
                          </a:solidFill>
                          <a:effectLst/>
                          <a:latin typeface="+mn-lt"/>
                          <a:cs typeface="Arial" pitchFamily="34" charset="0"/>
                        </a:rPr>
                        <a:t>Наименование программы, непрограммных мероприятий</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Исполнено за 2021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Уточненный план</a:t>
                      </a:r>
                    </a:p>
                    <a:p>
                      <a:pPr algn="ctr" fontAlgn="b"/>
                      <a:r>
                        <a:rPr lang="ru-RU" sz="1200" b="1" u="none" strike="noStrike" dirty="0">
                          <a:solidFill>
                            <a:schemeClr val="accent6">
                              <a:lumMod val="75000"/>
                            </a:schemeClr>
                          </a:solidFill>
                          <a:effectLst/>
                          <a:latin typeface="+mn-lt"/>
                          <a:cs typeface="Arial" pitchFamily="34" charset="0"/>
                        </a:rPr>
                        <a:t>2022</a:t>
                      </a:r>
                      <a:r>
                        <a:rPr lang="ru-RU" sz="1200" b="1" u="none" strike="noStrike" baseline="0" dirty="0">
                          <a:solidFill>
                            <a:schemeClr val="accent6">
                              <a:lumMod val="75000"/>
                            </a:schemeClr>
                          </a:solidFill>
                          <a:effectLst/>
                          <a:latin typeface="+mn-lt"/>
                          <a:cs typeface="Arial" pitchFamily="34" charset="0"/>
                        </a:rPr>
                        <a:t>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Исполнено за 2022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 исполнения к уточненному плану</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ctr" fontAlgn="b"/>
                      <a:r>
                        <a:rPr lang="ru-RU" sz="1200" b="1" u="none" strike="noStrike" kern="1200" dirty="0">
                          <a:solidFill>
                            <a:schemeClr val="accent6">
                              <a:lumMod val="75000"/>
                            </a:schemeClr>
                          </a:solidFill>
                          <a:effectLst/>
                          <a:latin typeface="+mn-lt"/>
                          <a:ea typeface="+mn-ea"/>
                          <a:cs typeface="Arial" pitchFamily="34" charset="0"/>
                        </a:rPr>
                        <a:t>% роста к 2021 г</a:t>
                      </a:r>
                      <a:r>
                        <a:rPr lang="ru-RU" sz="1200" b="1" u="none" strike="noStrike" dirty="0">
                          <a:solidFill>
                            <a:schemeClr val="accent6">
                              <a:lumMod val="75000"/>
                            </a:schemeClr>
                          </a:solidFill>
                          <a:effectLst/>
                          <a:latin typeface="+mn-lt"/>
                          <a:cs typeface="Arial" pitchFamily="34" charset="0"/>
                        </a:rPr>
                        <a:t>.</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lnT w="12700" cap="flat" cmpd="sng" algn="ctr">
                      <a:solidFill>
                        <a:schemeClr val="tx1"/>
                      </a:solidFill>
                      <a:prstDash val="solid"/>
                      <a:round/>
                      <a:headEnd type="none" w="med" len="med"/>
                      <a:tailEnd type="none" w="med" len="med"/>
                    </a:lnT>
                    <a:solidFill>
                      <a:schemeClr val="accent2">
                        <a:lumMod val="40000"/>
                        <a:lumOff val="60000"/>
                      </a:schemeClr>
                    </a:solidFill>
                  </a:tcPr>
                </a:tc>
                <a:extLst>
                  <a:ext uri="{0D108BD9-81ED-4DB2-BD59-A6C34878D82A}">
                    <a16:rowId xmlns:a16="http://schemas.microsoft.com/office/drawing/2014/main" val="10002"/>
                  </a:ext>
                </a:extLst>
              </a:tr>
              <a:tr h="335097">
                <a:tc>
                  <a:txBody>
                    <a:bodyPr/>
                    <a:lstStyle/>
                    <a:p>
                      <a:pPr algn="l" fontAlgn="b"/>
                      <a:r>
                        <a:rPr lang="ru-RU" sz="1150" u="none" strike="noStrike" dirty="0">
                          <a:solidFill>
                            <a:schemeClr val="accent6">
                              <a:lumMod val="75000"/>
                            </a:schemeClr>
                          </a:solidFill>
                          <a:effectLst/>
                        </a:rPr>
                        <a:t>Муниципальная программа «Развитие образования»</a:t>
                      </a:r>
                      <a:endParaRPr lang="ru-RU" sz="1150" b="0" i="0" u="none" strike="noStrike" dirty="0">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u="none" strike="noStrike" dirty="0">
                          <a:solidFill>
                            <a:schemeClr val="accent6">
                              <a:lumMod val="75000"/>
                            </a:schemeClr>
                          </a:solidFill>
                          <a:effectLst/>
                          <a:latin typeface="+mn-lt"/>
                        </a:rPr>
                        <a:t>941 492,3</a:t>
                      </a:r>
                      <a:endParaRPr lang="ru-RU" sz="120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u="none" strike="noStrike" dirty="0">
                          <a:solidFill>
                            <a:schemeClr val="accent6">
                              <a:lumMod val="75000"/>
                            </a:schemeClr>
                          </a:solidFill>
                          <a:effectLst/>
                          <a:latin typeface="+mn-lt"/>
                        </a:rPr>
                        <a:t>1 006 648,9</a:t>
                      </a:r>
                      <a:endParaRPr lang="ru-RU" sz="120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u="none" strike="noStrike" dirty="0">
                          <a:solidFill>
                            <a:schemeClr val="accent6">
                              <a:lumMod val="75000"/>
                            </a:schemeClr>
                          </a:solidFill>
                          <a:effectLst/>
                          <a:latin typeface="+mn-lt"/>
                        </a:rPr>
                        <a:t>998 672,1</a:t>
                      </a:r>
                      <a:endParaRPr lang="ru-RU" sz="120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u="none" strike="noStrike" dirty="0">
                          <a:solidFill>
                            <a:schemeClr val="accent6">
                              <a:lumMod val="75000"/>
                            </a:schemeClr>
                          </a:solidFill>
                          <a:effectLst/>
                          <a:latin typeface="+mn-lt"/>
                        </a:rPr>
                        <a:t>99,2</a:t>
                      </a: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106,1</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3"/>
                  </a:ext>
                </a:extLst>
              </a:tr>
              <a:tr h="839027">
                <a:tc>
                  <a:txBody>
                    <a:bodyPr/>
                    <a:lstStyle/>
                    <a:p>
                      <a:pPr algn="l" fontAlgn="b"/>
                      <a:r>
                        <a:rPr lang="ru-RU" sz="1150" u="none" strike="noStrike" dirty="0">
                          <a:solidFill>
                            <a:schemeClr val="accent6">
                              <a:lumMod val="75000"/>
                            </a:schemeClr>
                          </a:solidFill>
                          <a:effectLst/>
                        </a:rPr>
                        <a:t>Муниципальная программа Павловского муниципального района «Социальная поддержка граждан»</a:t>
                      </a:r>
                      <a:endParaRPr lang="ru-RU" sz="1150" b="0" i="0" u="none" strike="noStrike" dirty="0">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13 170,1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15 726,0</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15 700,7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119,2</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4"/>
                  </a:ext>
                </a:extLst>
              </a:tr>
              <a:tr h="835481">
                <a:tc>
                  <a:txBody>
                    <a:bodyPr/>
                    <a:lstStyle/>
                    <a:p>
                      <a:pPr algn="l" fontAlgn="b"/>
                      <a:r>
                        <a:rPr lang="ru-RU" sz="1150" u="none" strike="noStrike">
                          <a:solidFill>
                            <a:schemeClr val="accent6">
                              <a:lumMod val="75000"/>
                            </a:schemeClr>
                          </a:solidFill>
                          <a:effectLst/>
                        </a:rPr>
                        <a:t>Муниципальная программа «Обеспечение общественного порядка и противодействие преступности»</a:t>
                      </a:r>
                      <a:endParaRPr lang="ru-RU" sz="1150" b="0" i="0" u="none" strike="noStrike">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5 477,5</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4 580,5</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4 569,3</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83,1</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5"/>
                  </a:ext>
                </a:extLst>
              </a:tr>
              <a:tr h="1540765">
                <a:tc>
                  <a:txBody>
                    <a:bodyPr/>
                    <a:lstStyle/>
                    <a:p>
                      <a:pPr algn="l" fontAlgn="b"/>
                      <a:r>
                        <a:rPr lang="ru-RU" sz="1150" u="none" strike="noStrike" dirty="0">
                          <a:solidFill>
                            <a:schemeClr val="accent6">
                              <a:lumMod val="75000"/>
                            </a:schemeClr>
                          </a:solidFill>
                          <a:effectLst/>
                        </a:rPr>
                        <a:t>Муниципальная программа «Защита населения и территорий Павловского муниципального района от чрезвычайных ситуаций, обеспечение пожарной безопасности и безопасности людей на водных объектах»</a:t>
                      </a:r>
                      <a:endParaRPr lang="ru-RU" sz="1150" b="0" i="0" u="none" strike="noStrike" dirty="0">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3 373,8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4 814,2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4 770,3</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141,4</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6"/>
                  </a:ext>
                </a:extLst>
              </a:tr>
              <a:tr h="352191">
                <a:tc>
                  <a:txBody>
                    <a:bodyPr/>
                    <a:lstStyle/>
                    <a:p>
                      <a:pPr algn="l" fontAlgn="b"/>
                      <a:r>
                        <a:rPr lang="ru-RU" sz="1150" u="none" strike="noStrike" dirty="0">
                          <a:solidFill>
                            <a:schemeClr val="accent6">
                              <a:lumMod val="75000"/>
                            </a:schemeClr>
                          </a:solidFill>
                          <a:effectLst/>
                        </a:rPr>
                        <a:t>Муниципальная программа «Развитие культуры»</a:t>
                      </a:r>
                      <a:endParaRPr lang="ru-RU" sz="1150" b="0" i="0" u="none" strike="noStrike" dirty="0">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147 551,6</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212 479,3</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209 570,8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98,6</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142,0</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7"/>
                  </a:ext>
                </a:extLst>
              </a:tr>
              <a:tr h="1162591">
                <a:tc>
                  <a:txBody>
                    <a:bodyPr/>
                    <a:lstStyle/>
                    <a:p>
                      <a:pPr algn="l" fontAlgn="b"/>
                      <a:r>
                        <a:rPr lang="ru-RU" sz="1150" u="none" strike="noStrike" dirty="0">
                          <a:solidFill>
                            <a:schemeClr val="accent6">
                              <a:lumMod val="75000"/>
                            </a:schemeClr>
                          </a:solidFill>
                          <a:effectLst/>
                        </a:rPr>
                        <a:t>Муниципальная программа «Развитие и поддержка малого и среднего предпринимательства в Павловском муниципальном районе Воронежской области»</a:t>
                      </a:r>
                      <a:endParaRPr lang="ru-RU" sz="1150" b="0" i="0" u="none" strike="noStrike" dirty="0">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18 318,3</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11 980,6</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11 256,4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61,4</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7" name="Таблица 6"/>
          <p:cNvGraphicFramePr>
            <a:graphicFrameLocks noGrp="1"/>
          </p:cNvGraphicFramePr>
          <p:nvPr/>
        </p:nvGraphicFramePr>
        <p:xfrm>
          <a:off x="9227127" y="4441371"/>
          <a:ext cx="208280" cy="365760"/>
        </p:xfrm>
        <a:graphic>
          <a:graphicData uri="http://schemas.openxmlformats.org/drawingml/2006/table">
            <a:tbl>
              <a:tblPr/>
              <a:tblGrid>
                <a:gridCol w="208280">
                  <a:extLst>
                    <a:ext uri="{9D8B030D-6E8A-4147-A177-3AD203B41FA5}">
                      <a16:colId xmlns:a16="http://schemas.microsoft.com/office/drawing/2014/main" val="20000"/>
                    </a:ext>
                  </a:extLst>
                </a:gridCol>
              </a:tblGrid>
              <a:tr h="0">
                <a:tc>
                  <a:txBody>
                    <a:bodyPr/>
                    <a:lstStyle/>
                    <a:p>
                      <a:endParaRPr lang="ru-RU" dirty="0"/>
                    </a:p>
                  </a:txBody>
                  <a:tcPr>
                    <a:lnL w="12700" cmpd="sng">
                      <a:solidFill>
                        <a:schemeClr val="accent1">
                          <a:lumMod val="40000"/>
                          <a:lumOff val="60000"/>
                        </a:schemeClr>
                      </a:solidFill>
                      <a:prstDash val="solid"/>
                    </a:lnL>
                    <a:lnR w="12700" cmpd="sng">
                      <a:solidFill>
                        <a:schemeClr val="accent1">
                          <a:lumMod val="40000"/>
                          <a:lumOff val="60000"/>
                        </a:schemeClr>
                      </a:solidFill>
                      <a:prstDash val="solid"/>
                    </a:lnR>
                    <a:lnT w="12700" cmpd="sng">
                      <a:solidFill>
                        <a:schemeClr val="accent1">
                          <a:lumMod val="40000"/>
                          <a:lumOff val="60000"/>
                        </a:schemeClr>
                      </a:solidFill>
                      <a:prstDash val="solid"/>
                    </a:lnT>
                    <a:lnB w="12700" cmpd="sng">
                      <a:solidFill>
                        <a:schemeClr val="accent1">
                          <a:lumMod val="40000"/>
                          <a:lumOff val="60000"/>
                        </a:schemeClr>
                      </a:solidFill>
                      <a:prstDash val="soli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5759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Таблица 5"/>
          <p:cNvGraphicFramePr>
            <a:graphicFrameLocks noGrp="1"/>
          </p:cNvGraphicFramePr>
          <p:nvPr>
            <p:extLst>
              <p:ext uri="{D42A27DB-BD31-4B8C-83A1-F6EECF244321}">
                <p14:modId xmlns:p14="http://schemas.microsoft.com/office/powerpoint/2010/main" val="72263450"/>
              </p:ext>
            </p:extLst>
          </p:nvPr>
        </p:nvGraphicFramePr>
        <p:xfrm>
          <a:off x="296652" y="539552"/>
          <a:ext cx="6264696" cy="7800631"/>
        </p:xfrm>
        <a:graphic>
          <a:graphicData uri="http://schemas.openxmlformats.org/drawingml/2006/table">
            <a:tbl>
              <a:tblPr>
                <a:tableStyleId>{8A107856-5554-42FB-B03E-39F5DBC370BA}</a:tableStyleId>
              </a:tblPr>
              <a:tblGrid>
                <a:gridCol w="2016224">
                  <a:extLst>
                    <a:ext uri="{9D8B030D-6E8A-4147-A177-3AD203B41FA5}">
                      <a16:colId xmlns:a16="http://schemas.microsoft.com/office/drawing/2014/main" val="20000"/>
                    </a:ext>
                  </a:extLst>
                </a:gridCol>
                <a:gridCol w="912660">
                  <a:extLst>
                    <a:ext uri="{9D8B030D-6E8A-4147-A177-3AD203B41FA5}">
                      <a16:colId xmlns:a16="http://schemas.microsoft.com/office/drawing/2014/main" val="20001"/>
                    </a:ext>
                  </a:extLst>
                </a:gridCol>
                <a:gridCol w="1031556">
                  <a:extLst>
                    <a:ext uri="{9D8B030D-6E8A-4147-A177-3AD203B41FA5}">
                      <a16:colId xmlns:a16="http://schemas.microsoft.com/office/drawing/2014/main" val="20002"/>
                    </a:ext>
                  </a:extLst>
                </a:gridCol>
                <a:gridCol w="936104">
                  <a:extLst>
                    <a:ext uri="{9D8B030D-6E8A-4147-A177-3AD203B41FA5}">
                      <a16:colId xmlns:a16="http://schemas.microsoft.com/office/drawing/2014/main" val="20003"/>
                    </a:ext>
                  </a:extLst>
                </a:gridCol>
                <a:gridCol w="792088">
                  <a:extLst>
                    <a:ext uri="{9D8B030D-6E8A-4147-A177-3AD203B41FA5}">
                      <a16:colId xmlns:a16="http://schemas.microsoft.com/office/drawing/2014/main" val="20004"/>
                    </a:ext>
                  </a:extLst>
                </a:gridCol>
                <a:gridCol w="576064">
                  <a:extLst>
                    <a:ext uri="{9D8B030D-6E8A-4147-A177-3AD203B41FA5}">
                      <a16:colId xmlns:a16="http://schemas.microsoft.com/office/drawing/2014/main" val="20005"/>
                    </a:ext>
                  </a:extLst>
                </a:gridCol>
              </a:tblGrid>
              <a:tr h="1095147">
                <a:tc>
                  <a:txBody>
                    <a:bodyPr/>
                    <a:lstStyle/>
                    <a:p>
                      <a:pPr algn="ctr" fontAlgn="b"/>
                      <a:r>
                        <a:rPr lang="ru-RU" sz="1200" b="1" u="none" strike="noStrike" dirty="0">
                          <a:solidFill>
                            <a:schemeClr val="accent6">
                              <a:lumMod val="75000"/>
                            </a:schemeClr>
                          </a:solidFill>
                          <a:effectLst/>
                          <a:latin typeface="+mn-lt"/>
                          <a:cs typeface="Arial" pitchFamily="34" charset="0"/>
                        </a:rPr>
                        <a:t>Наименование программы, непрограммных мероприятий</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Исполнено за 2021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Уточненный план</a:t>
                      </a:r>
                    </a:p>
                    <a:p>
                      <a:pPr algn="ctr" fontAlgn="b"/>
                      <a:r>
                        <a:rPr lang="ru-RU" sz="1200" b="1" u="none" strike="noStrike" dirty="0">
                          <a:solidFill>
                            <a:schemeClr val="accent6">
                              <a:lumMod val="75000"/>
                            </a:schemeClr>
                          </a:solidFill>
                          <a:effectLst/>
                          <a:latin typeface="+mn-lt"/>
                          <a:cs typeface="Arial" pitchFamily="34" charset="0"/>
                        </a:rPr>
                        <a:t>2022</a:t>
                      </a:r>
                      <a:r>
                        <a:rPr lang="ru-RU" sz="1200" b="1" u="none" strike="noStrike" baseline="0" dirty="0">
                          <a:solidFill>
                            <a:schemeClr val="accent6">
                              <a:lumMod val="75000"/>
                            </a:schemeClr>
                          </a:solidFill>
                          <a:effectLst/>
                          <a:latin typeface="+mn-lt"/>
                          <a:cs typeface="Arial" pitchFamily="34" charset="0"/>
                        </a:rPr>
                        <a:t>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Исполнено за 2022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 исполнения к уточненному плану</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kern="1200" dirty="0">
                          <a:solidFill>
                            <a:schemeClr val="accent6">
                              <a:lumMod val="75000"/>
                            </a:schemeClr>
                          </a:solidFill>
                          <a:effectLst/>
                          <a:latin typeface="+mn-lt"/>
                          <a:ea typeface="+mn-ea"/>
                          <a:cs typeface="Arial" pitchFamily="34" charset="0"/>
                        </a:rPr>
                        <a:t>% роста к 2021 г</a:t>
                      </a:r>
                      <a:r>
                        <a:rPr lang="ru-RU" sz="1200" b="1" u="none" strike="noStrike" dirty="0">
                          <a:solidFill>
                            <a:schemeClr val="accent6">
                              <a:lumMod val="75000"/>
                            </a:schemeClr>
                          </a:solidFill>
                          <a:effectLst/>
                          <a:latin typeface="+mn-lt"/>
                          <a:cs typeface="Arial" pitchFamily="34" charset="0"/>
                        </a:rPr>
                        <a:t>.</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extLst>
                  <a:ext uri="{0D108BD9-81ED-4DB2-BD59-A6C34878D82A}">
                    <a16:rowId xmlns:a16="http://schemas.microsoft.com/office/drawing/2014/main" val="10000"/>
                  </a:ext>
                </a:extLst>
              </a:tr>
              <a:tr h="544600">
                <a:tc>
                  <a:txBody>
                    <a:bodyPr/>
                    <a:lstStyle/>
                    <a:p>
                      <a:pPr algn="l" fontAlgn="b"/>
                      <a:r>
                        <a:rPr lang="ru-RU" sz="1150" u="none" strike="noStrike" dirty="0">
                          <a:solidFill>
                            <a:schemeClr val="accent6">
                              <a:lumMod val="75000"/>
                            </a:schemeClr>
                          </a:solidFill>
                          <a:effectLst/>
                          <a:latin typeface="+mn-lt"/>
                        </a:rPr>
                        <a:t>Муниципальная программа «Развитие сельского хозяйства на территории Павловского муниципального района»</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10 040,4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13 287,4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13 004,0</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97,9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129,5</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1"/>
                  </a:ext>
                </a:extLst>
              </a:tr>
              <a:tr h="544600">
                <a:tc>
                  <a:txBody>
                    <a:bodyPr/>
                    <a:lstStyle/>
                    <a:p>
                      <a:pPr algn="l" fontAlgn="b"/>
                      <a:r>
                        <a:rPr lang="ru-RU" sz="1150" u="none" strike="noStrike" dirty="0">
                          <a:solidFill>
                            <a:schemeClr val="accent6">
                              <a:lumMod val="75000"/>
                            </a:schemeClr>
                          </a:solidFill>
                          <a:effectLst/>
                          <a:latin typeface="+mn-lt"/>
                        </a:rPr>
                        <a:t>Муниципальная программа «Управление муниципальным имуществом»</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73 535,6</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82 121,2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81 620,9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111,0</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2"/>
                  </a:ext>
                </a:extLst>
              </a:tr>
              <a:tr h="692051">
                <a:tc>
                  <a:txBody>
                    <a:bodyPr/>
                    <a:lstStyle/>
                    <a:p>
                      <a:pPr algn="l" fontAlgn="b"/>
                      <a:r>
                        <a:rPr lang="ru-RU" sz="1150" u="none" strike="noStrike" dirty="0">
                          <a:solidFill>
                            <a:schemeClr val="accent6">
                              <a:lumMod val="75000"/>
                            </a:schemeClr>
                          </a:solidFill>
                          <a:effectLst/>
                          <a:latin typeface="+mn-lt"/>
                        </a:rPr>
                        <a:t>Муниципальная программа «Содействие развитию муниципальных образований и местного самоуправления»</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187 897,8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556 070,2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507 011,1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91,2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269,8</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3"/>
                  </a:ext>
                </a:extLst>
              </a:tr>
              <a:tr h="1319301">
                <a:tc>
                  <a:txBody>
                    <a:bodyPr/>
                    <a:lstStyle/>
                    <a:p>
                      <a:pPr algn="l" fontAlgn="b"/>
                      <a:r>
                        <a:rPr lang="ru-RU" sz="1150" u="none" strike="noStrike" dirty="0">
                          <a:solidFill>
                            <a:schemeClr val="accent6">
                              <a:lumMod val="75000"/>
                            </a:schemeClr>
                          </a:solidFill>
                          <a:effectLst/>
                          <a:latin typeface="+mn-lt"/>
                        </a:rPr>
                        <a:t>Муниципальная программа «Управление муниципальными финансами, повышение устойчивости бюджетов муниципальных образований Павловского муниципального района»</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129 507,7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128 931,9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127 416,2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98,8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98,4</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4"/>
                  </a:ext>
                </a:extLst>
              </a:tr>
              <a:tr h="479498">
                <a:tc>
                  <a:txBody>
                    <a:bodyPr/>
                    <a:lstStyle/>
                    <a:p>
                      <a:pPr algn="l" fontAlgn="b"/>
                      <a:r>
                        <a:rPr lang="ru-RU" sz="1150" u="none" strike="noStrike" dirty="0">
                          <a:solidFill>
                            <a:schemeClr val="accent6">
                              <a:lumMod val="75000"/>
                            </a:schemeClr>
                          </a:solidFill>
                          <a:effectLst/>
                          <a:latin typeface="+mn-lt"/>
                        </a:rPr>
                        <a:t>Муниципальная программа «Развитие физической культуры и спорта»</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34 197,0</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92 036,1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91 213,1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266,7</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5"/>
                  </a:ext>
                </a:extLst>
              </a:tr>
              <a:tr h="701845">
                <a:tc>
                  <a:txBody>
                    <a:bodyPr/>
                    <a:lstStyle/>
                    <a:p>
                      <a:pPr algn="l" fontAlgn="b"/>
                      <a:r>
                        <a:rPr lang="ru-RU" sz="1150" u="none" strike="noStrike" dirty="0">
                          <a:solidFill>
                            <a:schemeClr val="accent6">
                              <a:lumMod val="75000"/>
                            </a:schemeClr>
                          </a:solidFill>
                          <a:effectLst/>
                          <a:latin typeface="+mn-lt"/>
                        </a:rPr>
                        <a:t>Муниципальная программа «Профилактика и преодоление социального сиротства»</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28 259,5</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28 039,7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28 029,5</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100,0</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99,2</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6"/>
                  </a:ext>
                </a:extLst>
              </a:tr>
              <a:tr h="472973">
                <a:tc>
                  <a:txBody>
                    <a:bodyPr/>
                    <a:lstStyle/>
                    <a:p>
                      <a:pPr algn="l" fontAlgn="b"/>
                      <a:r>
                        <a:rPr lang="ru-RU" sz="1150" u="none" strike="noStrike" dirty="0">
                          <a:solidFill>
                            <a:schemeClr val="accent6">
                              <a:lumMod val="75000"/>
                            </a:schemeClr>
                          </a:solidFill>
                          <a:effectLst/>
                          <a:latin typeface="+mn-lt"/>
                        </a:rPr>
                        <a:t>Муниципальная программа «Развитие молодежной политики»</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2 565,3</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2 966,9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2 966,9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100,0</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115,7</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7"/>
                  </a:ext>
                </a:extLst>
              </a:tr>
              <a:tr h="480899">
                <a:tc>
                  <a:txBody>
                    <a:bodyPr/>
                    <a:lstStyle/>
                    <a:p>
                      <a:pPr algn="l" fontAlgn="b"/>
                      <a:r>
                        <a:rPr lang="ru-RU" sz="1150" b="0" i="0" u="none" strike="noStrike" dirty="0">
                          <a:solidFill>
                            <a:schemeClr val="accent6">
                              <a:lumMod val="75000"/>
                            </a:schemeClr>
                          </a:solidFill>
                          <a:effectLst/>
                          <a:latin typeface="+mn-lt"/>
                        </a:rPr>
                        <a:t>Муниципальная программа «Охрана окружающей среды и природные ресурсы»</a:t>
                      </a: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15 547,8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83 828,4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83 802,4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100,0</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 539,0</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8"/>
                  </a:ext>
                </a:extLst>
              </a:tr>
              <a:tr h="701845">
                <a:tc>
                  <a:txBody>
                    <a:bodyPr/>
                    <a:lstStyle/>
                    <a:p>
                      <a:pPr algn="l" fontAlgn="b"/>
                      <a:r>
                        <a:rPr lang="ru-RU" sz="1150" u="none" strike="noStrike" dirty="0">
                          <a:solidFill>
                            <a:schemeClr val="accent6">
                              <a:lumMod val="75000"/>
                            </a:schemeClr>
                          </a:solidFill>
                          <a:effectLst/>
                          <a:latin typeface="+mn-lt"/>
                        </a:rPr>
                        <a:t>Обеспечение деятельности Контрольно-счетной комиссии Павловского муниципального района</a:t>
                      </a:r>
                      <a:endParaRPr lang="ru-RU" sz="115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1 808,7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1 980,2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1 883,9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95,1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104,2</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860804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757082" y="395537"/>
            <a:ext cx="5343835" cy="792088"/>
          </a:xfrm>
        </p:spPr>
        <p:txBody>
          <a:bodyPr>
            <a:normAutofit/>
          </a:bodyPr>
          <a:lstStyle/>
          <a:p>
            <a:pPr algn="ctr"/>
            <a:r>
              <a:rPr lang="ru-RU" sz="2000" b="1" dirty="0">
                <a:solidFill>
                  <a:schemeClr val="accent6">
                    <a:lumMod val="75000"/>
                  </a:schemeClr>
                </a:solidFill>
              </a:rPr>
              <a:t>Бюджет для граждан</a:t>
            </a:r>
          </a:p>
        </p:txBody>
      </p:sp>
      <p:sp>
        <p:nvSpPr>
          <p:cNvPr id="6" name="Текст 1"/>
          <p:cNvSpPr txBox="1">
            <a:spLocks/>
          </p:cNvSpPr>
          <p:nvPr/>
        </p:nvSpPr>
        <p:spPr>
          <a:xfrm>
            <a:off x="620688" y="1115616"/>
            <a:ext cx="5904656" cy="7344816"/>
          </a:xfrm>
          <a:prstGeom prst="rect">
            <a:avLst/>
          </a:prstGeom>
        </p:spPr>
        <p:txBody>
          <a:bodyPr vert="horz" lIns="0" tIns="45720" rIns="0" bIns="45720" rtlCol="0">
            <a:no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0" indent="273050" algn="just">
              <a:buNone/>
            </a:pPr>
            <a:r>
              <a:rPr lang="ru-RU" sz="1400" dirty="0">
                <a:solidFill>
                  <a:schemeClr val="accent6">
                    <a:lumMod val="75000"/>
                  </a:schemeClr>
                </a:solidFill>
                <a:cs typeface="Arial" pitchFamily="34" charset="0"/>
              </a:rPr>
              <a:t>«Бюджет для граждан» разработан в рамках реализации на территории региона программы по повышению финансовой грамотности населения. Изучение брошюры позволит Вам составить представление об источниках формирования доходов бюджета Павловского муниципального района Воронежской области, направлениях расходования бюджетных средств в 2022 году и сделать выводы об эффективности использования бюджетных средств. </a:t>
            </a:r>
          </a:p>
          <a:p>
            <a:pPr marL="0" indent="273050" algn="just">
              <a:buNone/>
            </a:pPr>
            <a:r>
              <a:rPr lang="ru-RU" sz="1400" dirty="0">
                <a:solidFill>
                  <a:schemeClr val="accent6">
                    <a:lumMod val="75000"/>
                  </a:schemeClr>
                </a:solidFill>
                <a:cs typeface="Arial" pitchFamily="34" charset="0"/>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пенсионерам и другим категориям населения, так как бюджет затрагивает интересы каждого жителя района.</a:t>
            </a:r>
          </a:p>
          <a:p>
            <a:pPr marL="0" indent="273050" algn="just">
              <a:buNone/>
            </a:pPr>
            <a:r>
              <a:rPr lang="ru-RU" sz="1400" dirty="0">
                <a:solidFill>
                  <a:schemeClr val="accent6">
                    <a:lumMod val="75000"/>
                  </a:schemeClr>
                </a:solidFill>
                <a:cs typeface="Arial" pitchFamily="34" charset="0"/>
              </a:rPr>
              <a:t> Граждане — и как налогоплательщики, и как потребители общественных благ — должны быть уверены в том, что передаваемые ими в распоряжение государства средства используются прозрачно и эффективно, приносят конкретные результаты как для общества в целом, так и для каждой семьи, для каждого человека. Мы постарались в доступной и понятной для граждан форме показать основные параметры исполнения бюджета Павловского муниципального района Воронежской области. </a:t>
            </a:r>
          </a:p>
          <a:p>
            <a:pPr marL="0" indent="273050" algn="just">
              <a:buNone/>
            </a:pPr>
            <a:r>
              <a:rPr lang="ru-RU" sz="1400" dirty="0">
                <a:solidFill>
                  <a:schemeClr val="accent6">
                    <a:lumMod val="75000"/>
                  </a:schemeClr>
                </a:solidFill>
                <a:cs typeface="Arial" pitchFamily="34" charset="0"/>
              </a:rPr>
              <a:t>Проект предусматривает распространение информации о бюджете посредством публикации основных положений бюджета в формате, доступном для граждан. Администрация Павловского муниципального района Воронежской области размещает электронную версию брошюры на официальном сайте администрации </a:t>
            </a:r>
            <a:r>
              <a:rPr lang="en-US" sz="1400" dirty="0">
                <a:solidFill>
                  <a:schemeClr val="accent2">
                    <a:lumMod val="50000"/>
                  </a:schemeClr>
                </a:solidFill>
                <a:cs typeface="Arial" pitchFamily="34" charset="0"/>
              </a:rPr>
              <a:t>http://pavlovsk-region.ru/broshyura-byudzhet-dlya-grazhdan</a:t>
            </a:r>
            <a:r>
              <a:rPr lang="ru-RU" sz="1400" dirty="0">
                <a:solidFill>
                  <a:schemeClr val="accent2">
                    <a:lumMod val="50000"/>
                  </a:schemeClr>
                </a:solidFill>
                <a:cs typeface="Arial" pitchFamily="34" charset="0"/>
              </a:rPr>
              <a:t> </a:t>
            </a:r>
            <a:r>
              <a:rPr lang="en-US" sz="1400" dirty="0">
                <a:solidFill>
                  <a:schemeClr val="accent2">
                    <a:lumMod val="50000"/>
                  </a:schemeClr>
                </a:solidFill>
                <a:cs typeface="Arial" pitchFamily="34" charset="0"/>
              </a:rPr>
              <a:t> </a:t>
            </a:r>
            <a:r>
              <a:rPr lang="ru-RU" sz="1400" dirty="0">
                <a:solidFill>
                  <a:schemeClr val="accent2">
                    <a:lumMod val="50000"/>
                  </a:schemeClr>
                </a:solidFill>
                <a:cs typeface="Arial" pitchFamily="34" charset="0"/>
              </a:rPr>
              <a:t>  </a:t>
            </a:r>
            <a:r>
              <a:rPr lang="ru-RU" sz="1400" dirty="0">
                <a:solidFill>
                  <a:schemeClr val="accent6">
                    <a:lumMod val="75000"/>
                  </a:schemeClr>
                </a:solidFill>
                <a:cs typeface="Arial" pitchFamily="34" charset="0"/>
              </a:rPr>
              <a:t>на основании:</a:t>
            </a:r>
          </a:p>
          <a:p>
            <a:pPr marL="285750" indent="-285750" algn="just">
              <a:buFont typeface="Wingdings" pitchFamily="2" charset="2"/>
              <a:buChar char="ü"/>
            </a:pPr>
            <a:r>
              <a:rPr lang="ru-RU" sz="1400" dirty="0">
                <a:solidFill>
                  <a:schemeClr val="accent6">
                    <a:lumMod val="75000"/>
                  </a:schemeClr>
                </a:solidFill>
                <a:cs typeface="Arial" pitchFamily="34" charset="0"/>
              </a:rPr>
              <a:t>решения Совета народных депутатов Павловского муниципального района Воронежской области на очередной финансовый год и плановый период;</a:t>
            </a:r>
          </a:p>
          <a:p>
            <a:pPr marL="285750" indent="-285750" algn="just">
              <a:buFont typeface="Wingdings" pitchFamily="2" charset="2"/>
              <a:buChar char="ü"/>
            </a:pPr>
            <a:r>
              <a:rPr lang="ru-RU" sz="1400" dirty="0">
                <a:solidFill>
                  <a:schemeClr val="accent6">
                    <a:lumMod val="75000"/>
                  </a:schemeClr>
                </a:solidFill>
                <a:cs typeface="Arial" pitchFamily="34" charset="0"/>
              </a:rPr>
              <a:t>решения совета народных депутатов Павловского муниципального района Воронежской области об исполнении бюджета Павловского муниципального района Воронежской области за отчетный финансовый год.</a:t>
            </a:r>
          </a:p>
          <a:p>
            <a:pPr marL="285750" indent="-285750" algn="just">
              <a:buFont typeface="Wingdings" pitchFamily="2" charset="2"/>
              <a:buChar char="Ø"/>
            </a:pPr>
            <a:endParaRPr lang="ru-RU" sz="1400" dirty="0">
              <a:solidFill>
                <a:schemeClr val="bg1"/>
              </a:solidFill>
            </a:endParaRPr>
          </a:p>
        </p:txBody>
      </p:sp>
    </p:spTree>
    <p:extLst>
      <p:ext uri="{BB962C8B-B14F-4D97-AF65-F5344CB8AC3E}">
        <p14:creationId xmlns:p14="http://schemas.microsoft.com/office/powerpoint/2010/main" val="1207611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Прямоугольник 3"/>
          <p:cNvSpPr/>
          <p:nvPr/>
        </p:nvSpPr>
        <p:spPr>
          <a:xfrm>
            <a:off x="568547" y="3491880"/>
            <a:ext cx="5877284" cy="1815882"/>
          </a:xfrm>
          <a:prstGeom prst="rect">
            <a:avLst/>
          </a:prstGeom>
        </p:spPr>
        <p:txBody>
          <a:bodyPr wrap="square">
            <a:spAutoFit/>
          </a:bodyPr>
          <a:lstStyle/>
          <a:p>
            <a:pPr indent="268288" algn="just"/>
            <a:r>
              <a:rPr lang="ru-RU" sz="1400" dirty="0">
                <a:solidFill>
                  <a:schemeClr val="accent6">
                    <a:lumMod val="75000"/>
                  </a:schemeClr>
                </a:solidFill>
                <a:cs typeface="Arial" pitchFamily="34" charset="0"/>
              </a:rPr>
              <a:t>Как и в предыдущие годы, бюджет  имеет выраженную социальную направленность. На содержание социально – культурной сферы муниципального района (образование, культура, социальная политика,  физическая культура и спорт) были направлены средства в размере  1 358 144,8 тыс. рублей, что составляет 59,4 % общего объема расходов бюджета муниципального района.</a:t>
            </a:r>
            <a:r>
              <a:rPr lang="ru-RU" sz="1400" dirty="0"/>
              <a:t>	</a:t>
            </a:r>
          </a:p>
          <a:p>
            <a:pPr indent="268288" algn="just"/>
            <a:r>
              <a:rPr lang="ru-RU" sz="1400" dirty="0">
                <a:solidFill>
                  <a:schemeClr val="accent6">
                    <a:lumMod val="75000"/>
                  </a:schemeClr>
                </a:solidFill>
              </a:rPr>
              <a:t>	</a:t>
            </a:r>
          </a:p>
        </p:txBody>
      </p:sp>
      <p:pic>
        <p:nvPicPr>
          <p:cNvPr id="8195" name="Picture 3" descr="E:\2021\для бюджета для граждан\для подготовки бюджета для граждан\картинки\debate-portada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1284" y="5148064"/>
            <a:ext cx="2704290" cy="202821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aphicFrame>
        <p:nvGraphicFramePr>
          <p:cNvPr id="2" name="Таблица 1"/>
          <p:cNvGraphicFramePr>
            <a:graphicFrameLocks noGrp="1"/>
          </p:cNvGraphicFramePr>
          <p:nvPr>
            <p:extLst>
              <p:ext uri="{D42A27DB-BD31-4B8C-83A1-F6EECF244321}">
                <p14:modId xmlns:p14="http://schemas.microsoft.com/office/powerpoint/2010/main" val="1311012615"/>
              </p:ext>
            </p:extLst>
          </p:nvPr>
        </p:nvGraphicFramePr>
        <p:xfrm>
          <a:off x="296652" y="611560"/>
          <a:ext cx="6264696" cy="2664296"/>
        </p:xfrm>
        <a:graphic>
          <a:graphicData uri="http://schemas.openxmlformats.org/drawingml/2006/table">
            <a:tbl>
              <a:tblPr>
                <a:tableStyleId>{8A107856-5554-42FB-B03E-39F5DBC370BA}</a:tableStyleId>
              </a:tblPr>
              <a:tblGrid>
                <a:gridCol w="2016224">
                  <a:extLst>
                    <a:ext uri="{9D8B030D-6E8A-4147-A177-3AD203B41FA5}">
                      <a16:colId xmlns:a16="http://schemas.microsoft.com/office/drawing/2014/main" val="20000"/>
                    </a:ext>
                  </a:extLst>
                </a:gridCol>
                <a:gridCol w="912660">
                  <a:extLst>
                    <a:ext uri="{9D8B030D-6E8A-4147-A177-3AD203B41FA5}">
                      <a16:colId xmlns:a16="http://schemas.microsoft.com/office/drawing/2014/main" val="20001"/>
                    </a:ext>
                  </a:extLst>
                </a:gridCol>
                <a:gridCol w="1031556">
                  <a:extLst>
                    <a:ext uri="{9D8B030D-6E8A-4147-A177-3AD203B41FA5}">
                      <a16:colId xmlns:a16="http://schemas.microsoft.com/office/drawing/2014/main" val="20002"/>
                    </a:ext>
                  </a:extLst>
                </a:gridCol>
                <a:gridCol w="936104">
                  <a:extLst>
                    <a:ext uri="{9D8B030D-6E8A-4147-A177-3AD203B41FA5}">
                      <a16:colId xmlns:a16="http://schemas.microsoft.com/office/drawing/2014/main" val="20003"/>
                    </a:ext>
                  </a:extLst>
                </a:gridCol>
                <a:gridCol w="792088">
                  <a:extLst>
                    <a:ext uri="{9D8B030D-6E8A-4147-A177-3AD203B41FA5}">
                      <a16:colId xmlns:a16="http://schemas.microsoft.com/office/drawing/2014/main" val="20004"/>
                    </a:ext>
                  </a:extLst>
                </a:gridCol>
                <a:gridCol w="576064">
                  <a:extLst>
                    <a:ext uri="{9D8B030D-6E8A-4147-A177-3AD203B41FA5}">
                      <a16:colId xmlns:a16="http://schemas.microsoft.com/office/drawing/2014/main" val="20005"/>
                    </a:ext>
                  </a:extLst>
                </a:gridCol>
              </a:tblGrid>
              <a:tr h="1095147">
                <a:tc>
                  <a:txBody>
                    <a:bodyPr/>
                    <a:lstStyle/>
                    <a:p>
                      <a:pPr algn="ctr" fontAlgn="b"/>
                      <a:r>
                        <a:rPr lang="ru-RU" sz="1200" b="1" u="none" strike="noStrike" dirty="0">
                          <a:solidFill>
                            <a:schemeClr val="accent6">
                              <a:lumMod val="75000"/>
                            </a:schemeClr>
                          </a:solidFill>
                          <a:effectLst/>
                          <a:latin typeface="+mn-lt"/>
                          <a:cs typeface="Arial" pitchFamily="34" charset="0"/>
                        </a:rPr>
                        <a:t>Наименование программы, непрограммных мероприятий</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Исполнено за 2021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Уточненный план</a:t>
                      </a:r>
                    </a:p>
                    <a:p>
                      <a:pPr algn="ctr" fontAlgn="b"/>
                      <a:r>
                        <a:rPr lang="ru-RU" sz="1200" b="1" u="none" strike="noStrike" dirty="0">
                          <a:solidFill>
                            <a:schemeClr val="accent6">
                              <a:lumMod val="75000"/>
                            </a:schemeClr>
                          </a:solidFill>
                          <a:effectLst/>
                          <a:latin typeface="+mn-lt"/>
                          <a:cs typeface="Arial" pitchFamily="34" charset="0"/>
                        </a:rPr>
                        <a:t>2022</a:t>
                      </a:r>
                      <a:r>
                        <a:rPr lang="ru-RU" sz="1200" b="1" u="none" strike="noStrike" baseline="0" dirty="0">
                          <a:solidFill>
                            <a:schemeClr val="accent6">
                              <a:lumMod val="75000"/>
                            </a:schemeClr>
                          </a:solidFill>
                          <a:effectLst/>
                          <a:latin typeface="+mn-lt"/>
                          <a:cs typeface="Arial" pitchFamily="34" charset="0"/>
                        </a:rPr>
                        <a:t>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Исполнено за 2022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 исполнения к уточненному плану</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tc>
                  <a:txBody>
                    <a:bodyPr/>
                    <a:lstStyle/>
                    <a:p>
                      <a:pPr algn="ctr" fontAlgn="b"/>
                      <a:r>
                        <a:rPr lang="ru-RU" sz="1200" b="1" u="none" strike="noStrike" dirty="0">
                          <a:solidFill>
                            <a:schemeClr val="accent6">
                              <a:lumMod val="75000"/>
                            </a:schemeClr>
                          </a:solidFill>
                          <a:effectLst/>
                          <a:latin typeface="+mn-lt"/>
                          <a:cs typeface="Arial" pitchFamily="34" charset="0"/>
                        </a:rPr>
                        <a:t>% роста к 2021 г.</a:t>
                      </a:r>
                      <a:endParaRPr lang="ru-RU" sz="1200" b="1" i="0" u="none" strike="noStrike" dirty="0">
                        <a:solidFill>
                          <a:schemeClr val="accent6">
                            <a:lumMod val="75000"/>
                          </a:schemeClr>
                        </a:solidFill>
                        <a:effectLst/>
                        <a:latin typeface="+mn-lt"/>
                        <a:cs typeface="Arial" pitchFamily="34" charset="0"/>
                      </a:endParaRPr>
                    </a:p>
                  </a:txBody>
                  <a:tcPr marL="2739" marR="2739" marT="2739" marB="0" anchor="ctr">
                    <a:solidFill>
                      <a:schemeClr val="accent2">
                        <a:lumMod val="40000"/>
                        <a:lumOff val="60000"/>
                      </a:schemeClr>
                    </a:solidFill>
                  </a:tcPr>
                </a:tc>
                <a:extLst>
                  <a:ext uri="{0D108BD9-81ED-4DB2-BD59-A6C34878D82A}">
                    <a16:rowId xmlns:a16="http://schemas.microsoft.com/office/drawing/2014/main" val="10000"/>
                  </a:ext>
                </a:extLst>
              </a:tr>
              <a:tr h="544600">
                <a:tc>
                  <a:txBody>
                    <a:bodyPr/>
                    <a:lstStyle/>
                    <a:p>
                      <a:pPr algn="l" fontAlgn="b"/>
                      <a:r>
                        <a:rPr lang="ru-RU" sz="1100" u="none" strike="noStrike" dirty="0">
                          <a:solidFill>
                            <a:schemeClr val="accent6">
                              <a:lumMod val="75000"/>
                            </a:schemeClr>
                          </a:solidFill>
                          <a:effectLst/>
                          <a:latin typeface="+mn-lt"/>
                        </a:rPr>
                        <a:t>Обеспечение деятельности Совета народных депутатов Павловского муниципального района</a:t>
                      </a:r>
                      <a:endParaRPr lang="ru-RU" sz="1100" b="0" i="0" u="none" strike="noStrike" dirty="0">
                        <a:solidFill>
                          <a:schemeClr val="accent6">
                            <a:lumMod val="75000"/>
                          </a:schemeClr>
                        </a:solidFill>
                        <a:effectLst/>
                        <a:latin typeface="+mn-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1 930,4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1 638,3</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1 551,8</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94,7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80,4</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1"/>
                  </a:ext>
                </a:extLst>
              </a:tr>
              <a:tr h="544600">
                <a:tc>
                  <a:txBody>
                    <a:bodyPr/>
                    <a:lstStyle/>
                    <a:p>
                      <a:pPr algn="l" fontAlgn="b"/>
                      <a:r>
                        <a:rPr lang="ru-RU" sz="1100" u="none" strike="noStrike" dirty="0">
                          <a:solidFill>
                            <a:schemeClr val="accent6">
                              <a:lumMod val="75000"/>
                            </a:schemeClr>
                          </a:solidFill>
                          <a:effectLst/>
                        </a:rPr>
                        <a:t>Непрограммные расходы администрации Павловского муниципального района</a:t>
                      </a:r>
                      <a:endParaRPr lang="ru-RU" sz="1100" b="0" i="0" u="none" strike="noStrike" dirty="0">
                        <a:solidFill>
                          <a:schemeClr val="accent6">
                            <a:lumMod val="75000"/>
                          </a:schemeClr>
                        </a:solidFill>
                        <a:effectLst/>
                        <a:latin typeface="+mj-lt"/>
                      </a:endParaRPr>
                    </a:p>
                  </a:txBody>
                  <a:tcPr marL="2739" marR="2739" marT="2739"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48 715,2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106 839,7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104 919,1</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98,2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215,4</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2"/>
                  </a:ext>
                </a:extLst>
              </a:tr>
              <a:tr h="346378">
                <a:tc>
                  <a:txBody>
                    <a:bodyPr/>
                    <a:lstStyle/>
                    <a:p>
                      <a:pPr algn="l" fontAlgn="b"/>
                      <a:r>
                        <a:rPr lang="ru-RU" sz="1100" b="1" u="none" strike="noStrike" dirty="0">
                          <a:solidFill>
                            <a:schemeClr val="accent6">
                              <a:lumMod val="75000"/>
                            </a:schemeClr>
                          </a:solidFill>
                          <a:effectLst/>
                        </a:rPr>
                        <a:t>ИТОГО</a:t>
                      </a:r>
                      <a:endParaRPr lang="ru-RU" sz="1100" b="1" i="0" u="none" strike="noStrike" dirty="0">
                        <a:solidFill>
                          <a:schemeClr val="accent6">
                            <a:lumMod val="75000"/>
                          </a:schemeClr>
                        </a:solidFill>
                        <a:effectLst/>
                        <a:latin typeface="+mj-lt"/>
                      </a:endParaRPr>
                    </a:p>
                  </a:txBody>
                  <a:tcPr marL="2739" marR="2739" marT="2739" marB="0" anchor="ctr">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1 663 389,0</a:t>
                      </a:r>
                    </a:p>
                  </a:txBody>
                  <a:tcPr marL="7620" marR="7620" marT="7620" marB="0" anchor="ctr">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2 353 969,5</a:t>
                      </a:r>
                    </a:p>
                  </a:txBody>
                  <a:tcPr marL="7620" marR="7620" marT="7620" marB="0" anchor="ctr">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2 287 958,5</a:t>
                      </a:r>
                    </a:p>
                  </a:txBody>
                  <a:tcPr marL="7620" marR="7620" marT="7620" marB="0" anchor="ctr">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97,2</a:t>
                      </a:r>
                    </a:p>
                  </a:txBody>
                  <a:tcPr marL="7620" marR="7620" marT="7620" marB="0" anchor="ctr">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137,5</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pic>
        <p:nvPicPr>
          <p:cNvPr id="11266" name="Picture 2" descr="E:\2022\для бюджета для граждан\для подготовки бюджета для граждан\muniz pr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696" y="6601981"/>
            <a:ext cx="2736304" cy="217398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079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 name="Таблица 7"/>
          <p:cNvGraphicFramePr>
            <a:graphicFrameLocks noGrp="1"/>
          </p:cNvGraphicFramePr>
          <p:nvPr>
            <p:extLst>
              <p:ext uri="{D42A27DB-BD31-4B8C-83A1-F6EECF244321}">
                <p14:modId xmlns:p14="http://schemas.microsoft.com/office/powerpoint/2010/main" val="1197002735"/>
              </p:ext>
            </p:extLst>
          </p:nvPr>
        </p:nvGraphicFramePr>
        <p:xfrm>
          <a:off x="548680" y="4932040"/>
          <a:ext cx="5976664" cy="3888433"/>
        </p:xfrm>
        <a:graphic>
          <a:graphicData uri="http://schemas.openxmlformats.org/drawingml/2006/table">
            <a:tbl>
              <a:tblPr firstRow="1" bandRow="1">
                <a:tableStyleId>{8A107856-5554-42FB-B03E-39F5DBC370BA}</a:tableStyleId>
              </a:tblPr>
              <a:tblGrid>
                <a:gridCol w="2241249">
                  <a:extLst>
                    <a:ext uri="{9D8B030D-6E8A-4147-A177-3AD203B41FA5}">
                      <a16:colId xmlns:a16="http://schemas.microsoft.com/office/drawing/2014/main" val="20000"/>
                    </a:ext>
                  </a:extLst>
                </a:gridCol>
                <a:gridCol w="1195333">
                  <a:extLst>
                    <a:ext uri="{9D8B030D-6E8A-4147-A177-3AD203B41FA5}">
                      <a16:colId xmlns:a16="http://schemas.microsoft.com/office/drawing/2014/main" val="20001"/>
                    </a:ext>
                  </a:extLst>
                </a:gridCol>
                <a:gridCol w="1243418">
                  <a:extLst>
                    <a:ext uri="{9D8B030D-6E8A-4147-A177-3AD203B41FA5}">
                      <a16:colId xmlns:a16="http://schemas.microsoft.com/office/drawing/2014/main" val="20002"/>
                    </a:ext>
                  </a:extLst>
                </a:gridCol>
                <a:gridCol w="1296664">
                  <a:extLst>
                    <a:ext uri="{9D8B030D-6E8A-4147-A177-3AD203B41FA5}">
                      <a16:colId xmlns:a16="http://schemas.microsoft.com/office/drawing/2014/main" val="20003"/>
                    </a:ext>
                  </a:extLst>
                </a:gridCol>
              </a:tblGrid>
              <a:tr h="324072">
                <a:tc>
                  <a:txBody>
                    <a:bodyPr/>
                    <a:lstStyle/>
                    <a:p>
                      <a:pPr algn="ctr" fontAlgn="b"/>
                      <a:r>
                        <a:rPr lang="ru-RU" sz="1200" u="none" strike="noStrike" dirty="0">
                          <a:solidFill>
                            <a:schemeClr val="accent6">
                              <a:lumMod val="75000"/>
                            </a:schemeClr>
                          </a:solidFill>
                          <a:effectLst/>
                        </a:rPr>
                        <a:t>Наименование показателя</a:t>
                      </a:r>
                      <a:endParaRPr lang="ru-RU" sz="1200" b="1"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40000"/>
                        <a:lumOff val="60000"/>
                      </a:schemeClr>
                    </a:solidFill>
                  </a:tcPr>
                </a:tc>
                <a:tc>
                  <a:txBody>
                    <a:bodyPr/>
                    <a:lstStyle/>
                    <a:p>
                      <a:pPr algn="ctr" fontAlgn="b"/>
                      <a:r>
                        <a:rPr lang="ru-RU" sz="1200" u="none" strike="noStrike" dirty="0">
                          <a:solidFill>
                            <a:schemeClr val="accent6">
                              <a:lumMod val="75000"/>
                            </a:schemeClr>
                          </a:solidFill>
                          <a:effectLst/>
                        </a:rPr>
                        <a:t>План</a:t>
                      </a:r>
                      <a:endParaRPr lang="ru-RU" sz="1200" b="1"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40000"/>
                        <a:lumOff val="60000"/>
                      </a:schemeClr>
                    </a:solidFill>
                  </a:tcPr>
                </a:tc>
                <a:tc>
                  <a:txBody>
                    <a:bodyPr/>
                    <a:lstStyle/>
                    <a:p>
                      <a:pPr algn="ctr" fontAlgn="b"/>
                      <a:r>
                        <a:rPr lang="ru-RU" sz="1200" u="none" strike="noStrike" dirty="0">
                          <a:solidFill>
                            <a:schemeClr val="accent6">
                              <a:lumMod val="75000"/>
                            </a:schemeClr>
                          </a:solidFill>
                          <a:effectLst/>
                        </a:rPr>
                        <a:t>Факт</a:t>
                      </a:r>
                      <a:endParaRPr lang="ru-RU" sz="1200" b="1"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40000"/>
                        <a:lumOff val="60000"/>
                      </a:schemeClr>
                    </a:solidFill>
                  </a:tcPr>
                </a:tc>
                <a:tc>
                  <a:txBody>
                    <a:bodyPr/>
                    <a:lstStyle/>
                    <a:p>
                      <a:pPr algn="ctr" fontAlgn="b"/>
                      <a:r>
                        <a:rPr lang="ru-RU" sz="1200" u="none" strike="noStrike" dirty="0">
                          <a:solidFill>
                            <a:schemeClr val="accent6">
                              <a:lumMod val="75000"/>
                            </a:schemeClr>
                          </a:solidFill>
                          <a:effectLst/>
                        </a:rPr>
                        <a:t>% исполнения</a:t>
                      </a:r>
                      <a:endParaRPr lang="ru-RU" sz="1200" b="1"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40000"/>
                        <a:lumOff val="60000"/>
                      </a:schemeClr>
                    </a:solidFill>
                  </a:tcPr>
                </a:tc>
                <a:extLst>
                  <a:ext uri="{0D108BD9-81ED-4DB2-BD59-A6C34878D82A}">
                    <a16:rowId xmlns:a16="http://schemas.microsoft.com/office/drawing/2014/main" val="10000"/>
                  </a:ext>
                </a:extLst>
              </a:tr>
              <a:tr h="286582">
                <a:tc>
                  <a:txBody>
                    <a:bodyPr/>
                    <a:lstStyle/>
                    <a:p>
                      <a:pPr algn="l" fontAlgn="b"/>
                      <a:r>
                        <a:rPr lang="ru-RU" sz="1200" b="1" u="none" strike="noStrike" dirty="0">
                          <a:solidFill>
                            <a:schemeClr val="accent6">
                              <a:lumMod val="75000"/>
                            </a:schemeClr>
                          </a:solidFill>
                          <a:effectLst/>
                        </a:rPr>
                        <a:t>ВСЕГО РАСХОДОВ</a:t>
                      </a:r>
                      <a:endParaRPr lang="ru-RU" sz="1200" b="1" i="1"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2 353 969,5</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1" i="0" u="none" strike="noStrike" kern="1200" dirty="0">
                          <a:solidFill>
                            <a:schemeClr val="accent6">
                              <a:lumMod val="75000"/>
                            </a:schemeClr>
                          </a:solidFill>
                          <a:effectLst/>
                          <a:latin typeface="+mn-lt"/>
                          <a:ea typeface="+mn-ea"/>
                          <a:cs typeface="+mn-cs"/>
                        </a:rPr>
                        <a:t>2 287 958,5</a:t>
                      </a:r>
                    </a:p>
                  </a:txBody>
                  <a:tcPr marL="7620" marR="7620" marT="7620" marB="0" anchor="b">
                    <a:solidFill>
                      <a:schemeClr val="accent2">
                        <a:lumMod val="20000"/>
                        <a:lumOff val="80000"/>
                      </a:schemeClr>
                    </a:solidFill>
                  </a:tcPr>
                </a:tc>
                <a:tc>
                  <a:txBody>
                    <a:bodyPr/>
                    <a:lstStyle/>
                    <a:p>
                      <a:pPr algn="ctr" fontAlgn="b"/>
                      <a:r>
                        <a:rPr lang="ru-RU" sz="1200" b="1" i="0" u="none" strike="noStrike" dirty="0">
                          <a:solidFill>
                            <a:schemeClr val="accent6">
                              <a:lumMod val="75000"/>
                            </a:schemeClr>
                          </a:solidFill>
                          <a:effectLst/>
                          <a:latin typeface="+mn-lt"/>
                        </a:rPr>
                        <a:t>97,2</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1"/>
                  </a:ext>
                </a:extLst>
              </a:tr>
              <a:tr h="379823">
                <a:tc>
                  <a:txBody>
                    <a:bodyPr/>
                    <a:lstStyle/>
                    <a:p>
                      <a:pPr algn="l" fontAlgn="b"/>
                      <a:r>
                        <a:rPr lang="ru-RU" sz="1200" u="none" strike="noStrike" dirty="0">
                          <a:solidFill>
                            <a:schemeClr val="accent6">
                              <a:lumMod val="75000"/>
                            </a:schemeClr>
                          </a:solidFill>
                          <a:effectLst/>
                        </a:rPr>
                        <a:t>Общегосударственные вопросы</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150 761,7</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147 092,9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97,6</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2"/>
                  </a:ext>
                </a:extLst>
              </a:tr>
              <a:tr h="565859">
                <a:tc>
                  <a:txBody>
                    <a:bodyPr/>
                    <a:lstStyle/>
                    <a:p>
                      <a:pPr algn="l" fontAlgn="b"/>
                      <a:r>
                        <a:rPr lang="ru-RU" sz="1200" u="none" strike="noStrike" dirty="0">
                          <a:solidFill>
                            <a:schemeClr val="accent6">
                              <a:lumMod val="75000"/>
                            </a:schemeClr>
                          </a:solidFill>
                          <a:effectLst/>
                        </a:rPr>
                        <a:t>Национальная безопасность и правоохранительная деятельность</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62 949,3</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62 905,4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99,9</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3"/>
                  </a:ext>
                </a:extLst>
              </a:tr>
              <a:tr h="227169">
                <a:tc>
                  <a:txBody>
                    <a:bodyPr/>
                    <a:lstStyle/>
                    <a:p>
                      <a:pPr algn="l" fontAlgn="b"/>
                      <a:r>
                        <a:rPr lang="ru-RU" sz="1200" u="none" strike="noStrike" dirty="0">
                          <a:solidFill>
                            <a:schemeClr val="accent6">
                              <a:lumMod val="75000"/>
                            </a:schemeClr>
                          </a:solidFill>
                          <a:effectLst/>
                        </a:rPr>
                        <a:t>Национальная экономика</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181 840,5</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158 447,4</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87,1</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4"/>
                  </a:ext>
                </a:extLst>
              </a:tr>
              <a:tr h="379823">
                <a:tc>
                  <a:txBody>
                    <a:bodyPr/>
                    <a:lstStyle/>
                    <a:p>
                      <a:pPr algn="l" fontAlgn="b"/>
                      <a:r>
                        <a:rPr lang="ru-RU" sz="1200" u="none" strike="noStrike" dirty="0">
                          <a:solidFill>
                            <a:schemeClr val="accent6">
                              <a:lumMod val="75000"/>
                            </a:schemeClr>
                          </a:solidFill>
                          <a:effectLst/>
                        </a:rPr>
                        <a:t>Жилищно-коммунальное хозяйство</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503 031,1</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475 882,6</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94,6</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5"/>
                  </a:ext>
                </a:extLst>
              </a:tr>
              <a:tr h="227169">
                <a:tc>
                  <a:txBody>
                    <a:bodyPr/>
                    <a:lstStyle/>
                    <a:p>
                      <a:pPr algn="l" fontAlgn="b"/>
                      <a:r>
                        <a:rPr lang="ru-RU" sz="1200" u="none" strike="noStrike" dirty="0">
                          <a:solidFill>
                            <a:schemeClr val="accent6">
                              <a:lumMod val="75000"/>
                            </a:schemeClr>
                          </a:solidFill>
                          <a:effectLst/>
                        </a:rPr>
                        <a:t>Образование</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1 048 850,8</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1 040 225,5</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99,2</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7"/>
                  </a:ext>
                </a:extLst>
              </a:tr>
              <a:tr h="227169">
                <a:tc>
                  <a:txBody>
                    <a:bodyPr/>
                    <a:lstStyle/>
                    <a:p>
                      <a:pPr algn="l" fontAlgn="b"/>
                      <a:r>
                        <a:rPr lang="ru-RU" sz="1200" u="none" strike="noStrike" dirty="0">
                          <a:solidFill>
                            <a:schemeClr val="accent6">
                              <a:lumMod val="75000"/>
                            </a:schemeClr>
                          </a:solidFill>
                          <a:effectLst/>
                        </a:rPr>
                        <a:t>Культура, кинематография</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185 184,0</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182 912,7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98,8</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8"/>
                  </a:ext>
                </a:extLst>
              </a:tr>
              <a:tr h="227169">
                <a:tc>
                  <a:txBody>
                    <a:bodyPr/>
                    <a:lstStyle/>
                    <a:p>
                      <a:pPr algn="l" fontAlgn="b"/>
                      <a:r>
                        <a:rPr lang="ru-RU" sz="1200" u="none" strike="noStrike">
                          <a:solidFill>
                            <a:schemeClr val="accent6">
                              <a:lumMod val="75000"/>
                            </a:schemeClr>
                          </a:solidFill>
                          <a:effectLst/>
                        </a:rPr>
                        <a:t>Социальная политика</a:t>
                      </a:r>
                      <a:endParaRPr lang="ru-RU" sz="1200" b="0" i="0" u="none" strike="noStrike">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43 467,9</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43 432,7</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99,9</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09"/>
                  </a:ext>
                </a:extLst>
              </a:tr>
              <a:tr h="227169">
                <a:tc>
                  <a:txBody>
                    <a:bodyPr/>
                    <a:lstStyle/>
                    <a:p>
                      <a:pPr algn="l" fontAlgn="b"/>
                      <a:r>
                        <a:rPr lang="ru-RU" sz="1200" u="none" strike="noStrike">
                          <a:solidFill>
                            <a:schemeClr val="accent6">
                              <a:lumMod val="75000"/>
                            </a:schemeClr>
                          </a:solidFill>
                          <a:effectLst/>
                        </a:rPr>
                        <a:t>Физическая культура и спорт</a:t>
                      </a:r>
                      <a:endParaRPr lang="ru-RU" sz="1200" b="0" i="0" u="none" strike="noStrike">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92 396,9</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91 573,9</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99,1</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10"/>
                  </a:ext>
                </a:extLst>
              </a:tr>
              <a:tr h="607139">
                <a:tc>
                  <a:txBody>
                    <a:bodyPr/>
                    <a:lstStyle/>
                    <a:p>
                      <a:pPr algn="l" fontAlgn="b"/>
                      <a:r>
                        <a:rPr lang="ru-RU" sz="1200" u="none" strike="noStrike" dirty="0">
                          <a:solidFill>
                            <a:schemeClr val="accent6">
                              <a:lumMod val="75000"/>
                            </a:schemeClr>
                          </a:solidFill>
                          <a:effectLst/>
                        </a:rPr>
                        <a:t>Обслуживание государственного и муниципального долга</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11,0</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9,2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83,6</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11"/>
                  </a:ext>
                </a:extLst>
              </a:tr>
              <a:tr h="209290">
                <a:tc>
                  <a:txBody>
                    <a:bodyPr/>
                    <a:lstStyle/>
                    <a:p>
                      <a:pPr algn="l" fontAlgn="b"/>
                      <a:r>
                        <a:rPr lang="ru-RU" sz="1200" u="none" strike="noStrike" dirty="0">
                          <a:solidFill>
                            <a:schemeClr val="accent6">
                              <a:lumMod val="75000"/>
                            </a:schemeClr>
                          </a:solidFill>
                          <a:effectLst/>
                        </a:rPr>
                        <a:t>Межбюджетные трансферты</a:t>
                      </a:r>
                      <a:endParaRPr lang="ru-RU" sz="1200" b="0" i="0" u="none" strike="noStrike" dirty="0">
                        <a:solidFill>
                          <a:schemeClr val="accent6">
                            <a:lumMod val="75000"/>
                          </a:schemeClr>
                        </a:solidFill>
                        <a:effectLst/>
                        <a:latin typeface="Verdana" pitchFamily="34" charset="0"/>
                        <a:ea typeface="Verdana" pitchFamily="34" charset="0"/>
                        <a:cs typeface="Verdana" pitchFamily="34" charset="0"/>
                      </a:endParaRPr>
                    </a:p>
                  </a:txBody>
                  <a:tcPr marL="7620" marR="7620" marT="7620" marB="0" anchor="ctr">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85 476,2</a:t>
                      </a:r>
                    </a:p>
                  </a:txBody>
                  <a:tcPr marL="7620" marR="7620" marT="7620" marB="0" anchor="b">
                    <a:solidFill>
                      <a:schemeClr val="accent2">
                        <a:lumMod val="20000"/>
                        <a:lumOff val="80000"/>
                      </a:schemeClr>
                    </a:solidFill>
                  </a:tcPr>
                </a:tc>
                <a:tc>
                  <a:txBody>
                    <a:bodyPr/>
                    <a:lstStyle/>
                    <a:p>
                      <a:pPr marL="0" algn="ctr" defTabSz="914400" rtl="0" eaLnBrk="1" fontAlgn="b" latinLnBrk="0" hangingPunct="1"/>
                      <a:r>
                        <a:rPr lang="ru-RU" sz="1200" b="0" i="0" u="none" strike="noStrike" kern="1200" dirty="0">
                          <a:solidFill>
                            <a:schemeClr val="accent6">
                              <a:lumMod val="75000"/>
                            </a:schemeClr>
                          </a:solidFill>
                          <a:effectLst/>
                          <a:latin typeface="+mn-lt"/>
                          <a:ea typeface="+mn-ea"/>
                          <a:cs typeface="+mn-cs"/>
                        </a:rPr>
                        <a:t>85 476,2</a:t>
                      </a:r>
                    </a:p>
                  </a:txBody>
                  <a:tcPr marL="7620" marR="7620" marT="7620" marB="0" anchor="b">
                    <a:solidFill>
                      <a:schemeClr val="accent2">
                        <a:lumMod val="20000"/>
                        <a:lumOff val="80000"/>
                      </a:schemeClr>
                    </a:solidFill>
                  </a:tcPr>
                </a:tc>
                <a:tc>
                  <a:txBody>
                    <a:bodyPr/>
                    <a:lstStyle/>
                    <a:p>
                      <a:pPr algn="ctr" fontAlgn="b"/>
                      <a:r>
                        <a:rPr lang="ru-RU" sz="1200" b="0" i="0" u="none" strike="noStrike" dirty="0">
                          <a:solidFill>
                            <a:schemeClr val="accent6">
                              <a:lumMod val="75000"/>
                            </a:schemeClr>
                          </a:solidFill>
                          <a:effectLst/>
                          <a:latin typeface="+mn-lt"/>
                        </a:rPr>
                        <a:t>100,0</a:t>
                      </a:r>
                    </a:p>
                  </a:txBody>
                  <a:tcPr marL="7620" marR="7620" marT="7620" marB="0" anchor="b">
                    <a:solidFill>
                      <a:schemeClr val="accent2">
                        <a:lumMod val="20000"/>
                        <a:lumOff val="80000"/>
                      </a:schemeClr>
                    </a:solidFill>
                  </a:tcPr>
                </a:tc>
                <a:extLst>
                  <a:ext uri="{0D108BD9-81ED-4DB2-BD59-A6C34878D82A}">
                    <a16:rowId xmlns:a16="http://schemas.microsoft.com/office/drawing/2014/main" val="10012"/>
                  </a:ext>
                </a:extLst>
              </a:tr>
            </a:tbl>
          </a:graphicData>
        </a:graphic>
      </p:graphicFrame>
      <p:sp>
        <p:nvSpPr>
          <p:cNvPr id="4" name="Rectangle 131"/>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Rectangle 228"/>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0" name="Объект 9"/>
          <p:cNvGraphicFramePr>
            <a:graphicFrameLocks/>
          </p:cNvGraphicFramePr>
          <p:nvPr>
            <p:extLst>
              <p:ext uri="{D42A27DB-BD31-4B8C-83A1-F6EECF244321}">
                <p14:modId xmlns:p14="http://schemas.microsoft.com/office/powerpoint/2010/main" val="2322990242"/>
              </p:ext>
            </p:extLst>
          </p:nvPr>
        </p:nvGraphicFramePr>
        <p:xfrm>
          <a:off x="476672" y="251520"/>
          <a:ext cx="6133975" cy="4608512"/>
        </p:xfrm>
        <a:graphic>
          <a:graphicData uri="http://schemas.openxmlformats.org/presentationml/2006/ole">
            <mc:AlternateContent xmlns:mc="http://schemas.openxmlformats.org/markup-compatibility/2006">
              <mc:Choice xmlns:v="urn:schemas-microsoft-com:vml" Requires="v">
                <p:oleObj spid="_x0000_s5124" name="Диаграмма" r:id="rId4" imgW="6896224" imgH="4952880" progId="Excel.Chart.8">
                  <p:embed/>
                </p:oleObj>
              </mc:Choice>
              <mc:Fallback>
                <p:oleObj name="Диаграмма" r:id="rId4" imgW="6896224" imgH="4952880" progId="Excel.Chart.8">
                  <p:embed/>
                  <p:pic>
                    <p:nvPicPr>
                      <p:cNvPr id="0" name="Object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672" y="251520"/>
                        <a:ext cx="6133975" cy="4608512"/>
                      </a:xfrm>
                      <a:prstGeom prst="rect">
                        <a:avLst/>
                      </a:prstGeom>
                      <a:noFill/>
                    </p:spPr>
                  </p:pic>
                </p:oleObj>
              </mc:Fallback>
            </mc:AlternateContent>
          </a:graphicData>
        </a:graphic>
      </p:graphicFrame>
    </p:spTree>
    <p:extLst>
      <p:ext uri="{BB962C8B-B14F-4D97-AF65-F5344CB8AC3E}">
        <p14:creationId xmlns:p14="http://schemas.microsoft.com/office/powerpoint/2010/main" val="14216445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 name="Диаграмма 2"/>
          <p:cNvGraphicFramePr/>
          <p:nvPr>
            <p:extLst>
              <p:ext uri="{D42A27DB-BD31-4B8C-83A1-F6EECF244321}">
                <p14:modId xmlns:p14="http://schemas.microsoft.com/office/powerpoint/2010/main" val="136359640"/>
              </p:ext>
            </p:extLst>
          </p:nvPr>
        </p:nvGraphicFramePr>
        <p:xfrm>
          <a:off x="272903" y="2411760"/>
          <a:ext cx="6312194" cy="6245316"/>
        </p:xfrm>
        <a:graphic>
          <a:graphicData uri="http://schemas.openxmlformats.org/drawingml/2006/chart">
            <c:chart xmlns:c="http://schemas.openxmlformats.org/drawingml/2006/chart" xmlns:r="http://schemas.openxmlformats.org/officeDocument/2006/relationships" r:id="rId3"/>
          </a:graphicData>
        </a:graphic>
      </p:graphicFrame>
      <p:sp>
        <p:nvSpPr>
          <p:cNvPr id="9" name="Прямоугольник 8"/>
          <p:cNvSpPr/>
          <p:nvPr/>
        </p:nvSpPr>
        <p:spPr>
          <a:xfrm>
            <a:off x="808906" y="539552"/>
            <a:ext cx="5616624" cy="1631216"/>
          </a:xfrm>
          <a:prstGeom prst="rect">
            <a:avLst/>
          </a:prstGeom>
        </p:spPr>
        <p:txBody>
          <a:bodyPr wrap="square">
            <a:spAutoFit/>
          </a:bodyPr>
          <a:lstStyle/>
          <a:p>
            <a:pPr indent="361950" algn="ctr"/>
            <a:r>
              <a:rPr lang="ru-RU" sz="2000" b="1" dirty="0">
                <a:solidFill>
                  <a:schemeClr val="accent6">
                    <a:lumMod val="75000"/>
                  </a:schemeClr>
                </a:solidFill>
                <a:latin typeface="+mj-lt"/>
              </a:rPr>
              <a:t>ДИНАМИКА РОСТА СРЕДНЕЙ ЗАРАБОТНОЙ ПЛАТЫ ПО ОТДЕЛЬНЫМ КАТЕГОРИЯМ РАБОТНИКОВ УЧРЕЖДЕНИЙ КУЛЬТУРЫ И ОБРАЗОВАНИЯ, РУБ.</a:t>
            </a:r>
          </a:p>
        </p:txBody>
      </p:sp>
    </p:spTree>
    <p:extLst>
      <p:ext uri="{BB962C8B-B14F-4D97-AF65-F5344CB8AC3E}">
        <p14:creationId xmlns:p14="http://schemas.microsoft.com/office/powerpoint/2010/main" val="29413955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3325636782"/>
              </p:ext>
            </p:extLst>
          </p:nvPr>
        </p:nvGraphicFramePr>
        <p:xfrm>
          <a:off x="907951" y="1691681"/>
          <a:ext cx="5617393" cy="4997729"/>
        </p:xfrm>
        <a:graphic>
          <a:graphicData uri="http://schemas.openxmlformats.org/drawingml/2006/table">
            <a:tbl>
              <a:tblPr>
                <a:tableStyleId>{8A107856-5554-42FB-B03E-39F5DBC370BA}</a:tableStyleId>
              </a:tblPr>
              <a:tblGrid>
                <a:gridCol w="4105225">
                  <a:extLst>
                    <a:ext uri="{9D8B030D-6E8A-4147-A177-3AD203B41FA5}">
                      <a16:colId xmlns:a16="http://schemas.microsoft.com/office/drawing/2014/main" val="20000"/>
                    </a:ext>
                  </a:extLst>
                </a:gridCol>
                <a:gridCol w="1512168">
                  <a:extLst>
                    <a:ext uri="{9D8B030D-6E8A-4147-A177-3AD203B41FA5}">
                      <a16:colId xmlns:a16="http://schemas.microsoft.com/office/drawing/2014/main" val="20001"/>
                    </a:ext>
                  </a:extLst>
                </a:gridCol>
              </a:tblGrid>
              <a:tr h="691952">
                <a:tc>
                  <a:txBody>
                    <a:bodyPr/>
                    <a:lstStyle/>
                    <a:p>
                      <a:pPr algn="ctr">
                        <a:spcAft>
                          <a:spcPts val="0"/>
                        </a:spcAft>
                      </a:pPr>
                      <a:r>
                        <a:rPr lang="ru-RU" sz="1400" b="1" dirty="0">
                          <a:solidFill>
                            <a:schemeClr val="accent6">
                              <a:lumMod val="75000"/>
                            </a:schemeClr>
                          </a:solidFill>
                          <a:effectLst/>
                        </a:rPr>
                        <a:t>Наименование публично-нормативного обязательства</a:t>
                      </a:r>
                      <a:endParaRPr lang="ru-RU" sz="1400" b="1" dirty="0">
                        <a:solidFill>
                          <a:schemeClr val="accent6">
                            <a:lumMod val="75000"/>
                          </a:schemeClr>
                        </a:solidFill>
                        <a:effectLst/>
                        <a:latin typeface="+mj-lt"/>
                        <a:ea typeface="Times New Roman"/>
                      </a:endParaRPr>
                    </a:p>
                  </a:txBody>
                  <a:tcPr marL="62026" marR="62026" marT="0" marB="0" anchor="ctr">
                    <a:solidFill>
                      <a:schemeClr val="accent2">
                        <a:lumMod val="40000"/>
                        <a:lumOff val="60000"/>
                      </a:schemeClr>
                    </a:solidFill>
                  </a:tcPr>
                </a:tc>
                <a:tc>
                  <a:txBody>
                    <a:bodyPr/>
                    <a:lstStyle/>
                    <a:p>
                      <a:pPr algn="ctr">
                        <a:spcAft>
                          <a:spcPts val="0"/>
                        </a:spcAft>
                      </a:pPr>
                      <a:r>
                        <a:rPr lang="ru-RU" sz="1400" b="1" dirty="0">
                          <a:solidFill>
                            <a:schemeClr val="accent6">
                              <a:lumMod val="75000"/>
                            </a:schemeClr>
                          </a:solidFill>
                          <a:effectLst/>
                        </a:rPr>
                        <a:t>Исполнено за </a:t>
                      </a:r>
                    </a:p>
                    <a:p>
                      <a:pPr algn="ctr">
                        <a:spcAft>
                          <a:spcPts val="0"/>
                        </a:spcAft>
                      </a:pPr>
                      <a:r>
                        <a:rPr lang="ru-RU" sz="1400" b="1" dirty="0">
                          <a:solidFill>
                            <a:schemeClr val="accent6">
                              <a:lumMod val="75000"/>
                            </a:schemeClr>
                          </a:solidFill>
                          <a:effectLst/>
                        </a:rPr>
                        <a:t>2022 год, тыс. руб.</a:t>
                      </a:r>
                      <a:endParaRPr lang="ru-RU" sz="1400" b="1" dirty="0">
                        <a:solidFill>
                          <a:schemeClr val="accent6">
                            <a:lumMod val="75000"/>
                          </a:schemeClr>
                        </a:solidFill>
                        <a:effectLst/>
                        <a:latin typeface="+mj-lt"/>
                        <a:ea typeface="Times New Roman"/>
                      </a:endParaRPr>
                    </a:p>
                  </a:txBody>
                  <a:tcPr marL="62026" marR="62026" marT="0" marB="0">
                    <a:solidFill>
                      <a:schemeClr val="accent2">
                        <a:lumMod val="40000"/>
                        <a:lumOff val="60000"/>
                      </a:schemeClr>
                    </a:solidFill>
                  </a:tcPr>
                </a:tc>
                <a:extLst>
                  <a:ext uri="{0D108BD9-81ED-4DB2-BD59-A6C34878D82A}">
                    <a16:rowId xmlns:a16="http://schemas.microsoft.com/office/drawing/2014/main" val="10000"/>
                  </a:ext>
                </a:extLst>
              </a:tr>
              <a:tr h="400737">
                <a:tc>
                  <a:txBody>
                    <a:bodyPr/>
                    <a:lstStyle/>
                    <a:p>
                      <a:pPr>
                        <a:spcAft>
                          <a:spcPts val="0"/>
                        </a:spcAft>
                      </a:pPr>
                      <a:r>
                        <a:rPr lang="ru-RU" sz="1200" dirty="0">
                          <a:solidFill>
                            <a:schemeClr val="accent6">
                              <a:lumMod val="75000"/>
                            </a:schemeClr>
                          </a:solidFill>
                          <a:effectLst/>
                        </a:rPr>
                        <a:t>Субсидии на обеспечение жильем  </a:t>
                      </a:r>
                      <a:endParaRPr lang="ru-RU" sz="1200"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dirty="0">
                          <a:solidFill>
                            <a:schemeClr val="accent6">
                              <a:lumMod val="75000"/>
                            </a:schemeClr>
                          </a:solidFill>
                          <a:effectLst/>
                          <a:latin typeface="+mn-lt"/>
                          <a:ea typeface="Times New Roman"/>
                        </a:rPr>
                        <a:t>5 276,9</a:t>
                      </a:r>
                    </a:p>
                  </a:txBody>
                  <a:tcPr marL="68580" marR="68580" marT="0" marB="0" anchor="ctr">
                    <a:solidFill>
                      <a:schemeClr val="accent2">
                        <a:lumMod val="20000"/>
                        <a:lumOff val="80000"/>
                      </a:schemeClr>
                    </a:solidFill>
                  </a:tcPr>
                </a:tc>
                <a:extLst>
                  <a:ext uri="{0D108BD9-81ED-4DB2-BD59-A6C34878D82A}">
                    <a16:rowId xmlns:a16="http://schemas.microsoft.com/office/drawing/2014/main" val="10001"/>
                  </a:ext>
                </a:extLst>
              </a:tr>
              <a:tr h="635502">
                <a:tc>
                  <a:txBody>
                    <a:bodyPr/>
                    <a:lstStyle/>
                    <a:p>
                      <a:pPr>
                        <a:spcAft>
                          <a:spcPts val="0"/>
                        </a:spcAft>
                      </a:pPr>
                      <a:r>
                        <a:rPr lang="ru-RU" sz="1200" dirty="0">
                          <a:solidFill>
                            <a:schemeClr val="accent6">
                              <a:lumMod val="75000"/>
                            </a:schemeClr>
                          </a:solidFill>
                          <a:effectLst/>
                        </a:rPr>
                        <a:t>Оказание социальной помощи отдельным категориям граждан                                   </a:t>
                      </a:r>
                      <a:endParaRPr lang="ru-RU" sz="1200"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dirty="0">
                          <a:solidFill>
                            <a:schemeClr val="accent6">
                              <a:lumMod val="75000"/>
                            </a:schemeClr>
                          </a:solidFill>
                          <a:effectLst/>
                          <a:latin typeface="+mn-lt"/>
                          <a:ea typeface="Times New Roman"/>
                        </a:rPr>
                        <a:t>1</a:t>
                      </a:r>
                      <a:r>
                        <a:rPr lang="ru-RU" sz="1200" baseline="0" dirty="0">
                          <a:solidFill>
                            <a:schemeClr val="accent6">
                              <a:lumMod val="75000"/>
                            </a:schemeClr>
                          </a:solidFill>
                          <a:effectLst/>
                          <a:latin typeface="+mn-lt"/>
                          <a:ea typeface="Times New Roman"/>
                        </a:rPr>
                        <a:t> 150,6</a:t>
                      </a:r>
                      <a:endParaRPr lang="ru-RU" sz="1200" dirty="0">
                        <a:solidFill>
                          <a:schemeClr val="accent6">
                            <a:lumMod val="75000"/>
                          </a:schemeClr>
                        </a:solidFill>
                        <a:effectLst/>
                        <a:latin typeface="+mn-lt"/>
                        <a:ea typeface="Times New Roman"/>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2"/>
                  </a:ext>
                </a:extLst>
              </a:tr>
              <a:tr h="648072">
                <a:tc>
                  <a:txBody>
                    <a:bodyPr/>
                    <a:lstStyle/>
                    <a:p>
                      <a:pPr>
                        <a:spcAft>
                          <a:spcPts val="0"/>
                        </a:spcAft>
                      </a:pPr>
                      <a:r>
                        <a:rPr lang="ru-RU" sz="1200" dirty="0">
                          <a:solidFill>
                            <a:schemeClr val="accent6">
                              <a:lumMod val="75000"/>
                            </a:schemeClr>
                          </a:solidFill>
                          <a:effectLst/>
                        </a:rPr>
                        <a:t>Социальная поддержка граждан и семей, оказавшихся в трудной жизненной ситуации  </a:t>
                      </a:r>
                      <a:endParaRPr lang="ru-RU" sz="1200"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dirty="0">
                          <a:solidFill>
                            <a:schemeClr val="accent6">
                              <a:lumMod val="75000"/>
                            </a:schemeClr>
                          </a:solidFill>
                          <a:effectLst/>
                          <a:latin typeface="+mn-lt"/>
                          <a:ea typeface="Times New Roman"/>
                        </a:rPr>
                        <a:t>564,2</a:t>
                      </a:r>
                    </a:p>
                  </a:txBody>
                  <a:tcPr marL="68580" marR="68580" marT="0" marB="0" anchor="ctr">
                    <a:solidFill>
                      <a:schemeClr val="accent2">
                        <a:lumMod val="20000"/>
                        <a:lumOff val="80000"/>
                      </a:schemeClr>
                    </a:solidFill>
                  </a:tcPr>
                </a:tc>
                <a:extLst>
                  <a:ext uri="{0D108BD9-81ED-4DB2-BD59-A6C34878D82A}">
                    <a16:rowId xmlns:a16="http://schemas.microsoft.com/office/drawing/2014/main" val="10003"/>
                  </a:ext>
                </a:extLst>
              </a:tr>
              <a:tr h="720080">
                <a:tc>
                  <a:txBody>
                    <a:bodyPr/>
                    <a:lstStyle/>
                    <a:p>
                      <a:pPr>
                        <a:spcAft>
                          <a:spcPts val="0"/>
                        </a:spcAft>
                      </a:pPr>
                      <a:r>
                        <a:rPr lang="ru-RU" sz="1200" dirty="0">
                          <a:solidFill>
                            <a:schemeClr val="accent6">
                              <a:lumMod val="75000"/>
                            </a:schemeClr>
                          </a:solidFill>
                          <a:effectLst/>
                        </a:rPr>
                        <a:t>Дополнительное материальное обеспечение гражданам, имеющим государственные награды </a:t>
                      </a:r>
                      <a:endParaRPr lang="ru-RU" sz="1200"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dirty="0">
                          <a:solidFill>
                            <a:schemeClr val="accent6">
                              <a:lumMod val="75000"/>
                            </a:schemeClr>
                          </a:solidFill>
                          <a:effectLst/>
                          <a:latin typeface="+mn-lt"/>
                          <a:ea typeface="Times New Roman"/>
                        </a:rPr>
                        <a:t>135,4</a:t>
                      </a:r>
                    </a:p>
                  </a:txBody>
                  <a:tcPr marL="68580" marR="68580" marT="0" marB="0" anchor="ctr">
                    <a:solidFill>
                      <a:schemeClr val="accent2">
                        <a:lumMod val="20000"/>
                        <a:lumOff val="80000"/>
                      </a:schemeClr>
                    </a:solidFill>
                  </a:tcPr>
                </a:tc>
                <a:extLst>
                  <a:ext uri="{0D108BD9-81ED-4DB2-BD59-A6C34878D82A}">
                    <a16:rowId xmlns:a16="http://schemas.microsoft.com/office/drawing/2014/main" val="10004"/>
                  </a:ext>
                </a:extLst>
              </a:tr>
              <a:tr h="864096">
                <a:tc>
                  <a:txBody>
                    <a:bodyPr/>
                    <a:lstStyle/>
                    <a:p>
                      <a:pPr>
                        <a:spcAft>
                          <a:spcPts val="0"/>
                        </a:spcAft>
                      </a:pPr>
                      <a:r>
                        <a:rPr lang="ru-RU" sz="1200" dirty="0">
                          <a:solidFill>
                            <a:schemeClr val="accent6">
                              <a:lumMod val="75000"/>
                            </a:schemeClr>
                          </a:solidFill>
                          <a:effectLst/>
                        </a:rPr>
                        <a:t>Компенсация, выплачиваемая родителям в целях материальной поддержки воспитания и обучения детей, посещающих дошкольные образовательные учреждения </a:t>
                      </a:r>
                      <a:endParaRPr lang="ru-RU" sz="1200"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dirty="0">
                          <a:solidFill>
                            <a:schemeClr val="accent6">
                              <a:lumMod val="75000"/>
                            </a:schemeClr>
                          </a:solidFill>
                          <a:effectLst/>
                          <a:latin typeface="+mn-lt"/>
                          <a:ea typeface="Times New Roman"/>
                        </a:rPr>
                        <a:t>539,4</a:t>
                      </a:r>
                    </a:p>
                  </a:txBody>
                  <a:tcPr marL="68580" marR="68580" marT="0" marB="0" anchor="ctr">
                    <a:solidFill>
                      <a:schemeClr val="accent2">
                        <a:lumMod val="20000"/>
                        <a:lumOff val="80000"/>
                      </a:schemeClr>
                    </a:solidFill>
                  </a:tcPr>
                </a:tc>
                <a:extLst>
                  <a:ext uri="{0D108BD9-81ED-4DB2-BD59-A6C34878D82A}">
                    <a16:rowId xmlns:a16="http://schemas.microsoft.com/office/drawing/2014/main" val="10005"/>
                  </a:ext>
                </a:extLst>
              </a:tr>
              <a:tr h="648072">
                <a:tc>
                  <a:txBody>
                    <a:bodyPr/>
                    <a:lstStyle/>
                    <a:p>
                      <a:pPr>
                        <a:spcAft>
                          <a:spcPts val="0"/>
                        </a:spcAft>
                      </a:pPr>
                      <a:r>
                        <a:rPr lang="ru-RU" sz="1200" dirty="0">
                          <a:solidFill>
                            <a:schemeClr val="accent6">
                              <a:lumMod val="75000"/>
                            </a:schemeClr>
                          </a:solidFill>
                          <a:effectLst/>
                        </a:rPr>
                        <a:t>Государственная поддержка детей-сирот и детей, нуждающихся в особой защите государства </a:t>
                      </a:r>
                      <a:endParaRPr lang="ru-RU" sz="1200"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dirty="0">
                          <a:solidFill>
                            <a:schemeClr val="accent6">
                              <a:lumMod val="75000"/>
                            </a:schemeClr>
                          </a:solidFill>
                          <a:effectLst/>
                          <a:latin typeface="+mn-lt"/>
                          <a:ea typeface="Times New Roman"/>
                        </a:rPr>
                        <a:t> </a:t>
                      </a:r>
                    </a:p>
                    <a:p>
                      <a:pPr algn="ctr">
                        <a:spcAft>
                          <a:spcPts val="0"/>
                        </a:spcAft>
                      </a:pPr>
                      <a:r>
                        <a:rPr lang="ru-RU" sz="1200" dirty="0">
                          <a:solidFill>
                            <a:schemeClr val="accent6">
                              <a:lumMod val="75000"/>
                            </a:schemeClr>
                          </a:solidFill>
                          <a:effectLst/>
                          <a:latin typeface="+mn-lt"/>
                          <a:ea typeface="Times New Roman"/>
                        </a:rPr>
                        <a:t>25 723,5</a:t>
                      </a:r>
                    </a:p>
                    <a:p>
                      <a:pPr algn="ctr">
                        <a:spcAft>
                          <a:spcPts val="0"/>
                        </a:spcAft>
                      </a:pPr>
                      <a:r>
                        <a:rPr lang="ru-RU" sz="1200" dirty="0">
                          <a:solidFill>
                            <a:schemeClr val="accent6">
                              <a:lumMod val="75000"/>
                            </a:schemeClr>
                          </a:solidFill>
                          <a:effectLst/>
                          <a:latin typeface="+mn-lt"/>
                          <a:ea typeface="Times New Roman"/>
                        </a:rPr>
                        <a:t> </a:t>
                      </a:r>
                    </a:p>
                  </a:txBody>
                  <a:tcPr marL="68580" marR="68580" marT="0" marB="0" anchor="ctr">
                    <a:solidFill>
                      <a:schemeClr val="accent2">
                        <a:lumMod val="20000"/>
                        <a:lumOff val="80000"/>
                      </a:schemeClr>
                    </a:solidFill>
                  </a:tcPr>
                </a:tc>
                <a:extLst>
                  <a:ext uri="{0D108BD9-81ED-4DB2-BD59-A6C34878D82A}">
                    <a16:rowId xmlns:a16="http://schemas.microsoft.com/office/drawing/2014/main" val="10006"/>
                  </a:ext>
                </a:extLst>
              </a:tr>
              <a:tr h="389218">
                <a:tc>
                  <a:txBody>
                    <a:bodyPr/>
                    <a:lstStyle/>
                    <a:p>
                      <a:pPr>
                        <a:spcAft>
                          <a:spcPts val="0"/>
                        </a:spcAft>
                      </a:pPr>
                      <a:r>
                        <a:rPr lang="ru-RU" sz="1200" b="1" dirty="0">
                          <a:solidFill>
                            <a:schemeClr val="accent6">
                              <a:lumMod val="75000"/>
                            </a:schemeClr>
                          </a:solidFill>
                          <a:effectLst/>
                        </a:rPr>
                        <a:t>Всего</a:t>
                      </a:r>
                      <a:endParaRPr lang="ru-RU" sz="1200" b="1" dirty="0">
                        <a:solidFill>
                          <a:schemeClr val="accent6">
                            <a:lumMod val="75000"/>
                          </a:schemeClr>
                        </a:solidFill>
                        <a:effectLst/>
                        <a:latin typeface="Verdana" pitchFamily="34" charset="0"/>
                        <a:ea typeface="Verdana" pitchFamily="34" charset="0"/>
                        <a:cs typeface="Verdana" pitchFamily="34" charset="0"/>
                      </a:endParaRPr>
                    </a:p>
                  </a:txBody>
                  <a:tcPr marL="68580" marR="68580" marT="0" marB="0" anchor="ctr">
                    <a:solidFill>
                      <a:schemeClr val="accent2">
                        <a:lumMod val="20000"/>
                        <a:lumOff val="80000"/>
                      </a:schemeClr>
                    </a:solidFill>
                  </a:tcPr>
                </a:tc>
                <a:tc>
                  <a:txBody>
                    <a:bodyPr/>
                    <a:lstStyle/>
                    <a:p>
                      <a:pPr algn="ctr">
                        <a:spcAft>
                          <a:spcPts val="0"/>
                        </a:spcAft>
                      </a:pPr>
                      <a:r>
                        <a:rPr lang="ru-RU" sz="1200" b="1" dirty="0">
                          <a:solidFill>
                            <a:schemeClr val="accent6">
                              <a:lumMod val="75000"/>
                            </a:schemeClr>
                          </a:solidFill>
                          <a:effectLst/>
                          <a:latin typeface="+mn-lt"/>
                          <a:ea typeface="Times New Roman"/>
                        </a:rPr>
                        <a:t>33 390,0</a:t>
                      </a:r>
                    </a:p>
                  </a:txBody>
                  <a:tcPr marL="68580" marR="68580" marT="0" marB="0" anchor="ctr">
                    <a:solidFill>
                      <a:schemeClr val="accent2">
                        <a:lumMod val="20000"/>
                        <a:lumOff val="80000"/>
                      </a:schemeClr>
                    </a:solidFill>
                  </a:tcPr>
                </a:tc>
                <a:extLst>
                  <a:ext uri="{0D108BD9-81ED-4DB2-BD59-A6C34878D82A}">
                    <a16:rowId xmlns:a16="http://schemas.microsoft.com/office/drawing/2014/main" val="10007"/>
                  </a:ext>
                </a:extLst>
              </a:tr>
            </a:tbl>
          </a:graphicData>
        </a:graphic>
      </p:graphicFrame>
      <p:sp>
        <p:nvSpPr>
          <p:cNvPr id="6" name="Прямоугольник 5"/>
          <p:cNvSpPr/>
          <p:nvPr/>
        </p:nvSpPr>
        <p:spPr>
          <a:xfrm>
            <a:off x="836712" y="539552"/>
            <a:ext cx="5616624" cy="954107"/>
          </a:xfrm>
          <a:prstGeom prst="rect">
            <a:avLst/>
          </a:prstGeom>
        </p:spPr>
        <p:txBody>
          <a:bodyPr wrap="square">
            <a:spAutoFit/>
          </a:bodyPr>
          <a:lstStyle/>
          <a:p>
            <a:pPr indent="266700" algn="just"/>
            <a:r>
              <a:rPr lang="ru-RU" sz="1400" dirty="0">
                <a:solidFill>
                  <a:schemeClr val="accent6">
                    <a:lumMod val="75000"/>
                  </a:schemeClr>
                </a:solidFill>
              </a:rPr>
              <a:t>На финансирование публично-нормативных обязательств в отчетном году было направлено за счет бюджетов всех уровней  33</a:t>
            </a:r>
            <a:r>
              <a:rPr lang="en-US" sz="1400" dirty="0">
                <a:solidFill>
                  <a:schemeClr val="accent6">
                    <a:lumMod val="75000"/>
                  </a:schemeClr>
                </a:solidFill>
              </a:rPr>
              <a:t> </a:t>
            </a:r>
            <a:r>
              <a:rPr lang="ru-RU" sz="1400" dirty="0">
                <a:solidFill>
                  <a:schemeClr val="accent6">
                    <a:lumMod val="75000"/>
                  </a:schemeClr>
                </a:solidFill>
              </a:rPr>
              <a:t>390,0 тыс. рублей, из них за счет собственных средств бюджета 2 950,2 тыс. рублей:</a:t>
            </a:r>
          </a:p>
        </p:txBody>
      </p:sp>
      <p:pic>
        <p:nvPicPr>
          <p:cNvPr id="8194" name="Picture 2" descr="E:\2023\для бюджета для граждан\для подготовки бюджета для граждан\12657bfb7112ddc22f2c23b188eb65e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4864" y="6732240"/>
            <a:ext cx="2784309" cy="208823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441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50590" y="539552"/>
            <a:ext cx="5976664" cy="4185761"/>
          </a:xfrm>
          <a:prstGeom prst="rect">
            <a:avLst/>
          </a:prstGeom>
        </p:spPr>
        <p:txBody>
          <a:bodyPr wrap="square">
            <a:spAutoFit/>
          </a:bodyPr>
          <a:lstStyle/>
          <a:p>
            <a:pPr indent="268288" algn="just"/>
            <a:r>
              <a:rPr lang="ru-RU" sz="1400" dirty="0">
                <a:solidFill>
                  <a:schemeClr val="accent6">
                    <a:lumMod val="75000"/>
                  </a:schemeClr>
                </a:solidFill>
              </a:rPr>
              <a:t>В 2022 году за счет средств федерального, областного и местного бюджетов на территории муниципального района были реализованы 3 региональных проекта на общую сумму 1 077,1 тыс. рублей, в рамках которых были проведены</a:t>
            </a:r>
          </a:p>
          <a:p>
            <a:pPr indent="268288" algn="just"/>
            <a:r>
              <a:rPr lang="ru-RU" sz="1400" b="1" dirty="0">
                <a:solidFill>
                  <a:schemeClr val="accent6">
                    <a:lumMod val="75000"/>
                  </a:schemeClr>
                </a:solidFill>
              </a:rPr>
              <a:t>1. Региональный проект «Творческие люди»:</a:t>
            </a:r>
          </a:p>
          <a:p>
            <a:pPr indent="268288" algn="just"/>
            <a:r>
              <a:rPr lang="ru-RU" sz="1400" dirty="0">
                <a:solidFill>
                  <a:schemeClr val="accent6">
                    <a:lumMod val="75000"/>
                  </a:schemeClr>
                </a:solidFill>
              </a:rPr>
              <a:t>- государственная поддержка лучших работников сельских учреждений культуры -    51,1 тыс. рублей;</a:t>
            </a:r>
          </a:p>
          <a:p>
            <a:pPr indent="268288" algn="just"/>
            <a:r>
              <a:rPr lang="ru-RU" sz="1400" b="1" dirty="0">
                <a:solidFill>
                  <a:schemeClr val="accent6">
                    <a:lumMod val="75000"/>
                  </a:schemeClr>
                </a:solidFill>
              </a:rPr>
              <a:t>2. Региональный проект «Успех каждого ребенка»:</a:t>
            </a:r>
          </a:p>
          <a:p>
            <a:pPr indent="268288" algn="just"/>
            <a:r>
              <a:rPr lang="ru-RU" sz="1400" dirty="0">
                <a:solidFill>
                  <a:schemeClr val="accent6">
                    <a:lumMod val="75000"/>
                  </a:schemeClr>
                </a:solidFill>
              </a:rPr>
              <a:t>- устройство спортивной площадки МКОУ Покровская СОШ  - 600,2  тыс. рублей.</a:t>
            </a:r>
          </a:p>
          <a:p>
            <a:pPr indent="268288" algn="just"/>
            <a:r>
              <a:rPr lang="ru-RU" sz="1400" b="1" dirty="0">
                <a:solidFill>
                  <a:schemeClr val="accent6">
                    <a:lumMod val="75000"/>
                  </a:schemeClr>
                </a:solidFill>
              </a:rPr>
              <a:t>3. Региональный проект «Патриотическое воспитание граждан Российской Федерации, обеспечивающего достижение целей, показателей и результатов федерального проекта «Патриотическое воспитание граждан РФ»»:</a:t>
            </a:r>
          </a:p>
          <a:p>
            <a:pPr indent="268288" algn="just"/>
            <a:r>
              <a:rPr lang="ru-RU" sz="1400" dirty="0">
                <a:solidFill>
                  <a:schemeClr val="accent6">
                    <a:lumMod val="75000"/>
                  </a:schemeClr>
                </a:solidFill>
              </a:rPr>
              <a:t>- расходы на обеспечение деятельности советников директора по воспитанию и взаимодействию с детскими общественными объединениями в общеобразовательных организациях за счет средств резервного фонда Правительства Российской Федерации  -  425,8 тыс. рублей.</a:t>
            </a:r>
          </a:p>
        </p:txBody>
      </p:sp>
      <p:pic>
        <p:nvPicPr>
          <p:cNvPr id="9218" name="Picture 2" descr="E:\2023\для бюджета для граждан\для подготовки бюджета для граждан\ed124836a1bd50aa171cc1539802b6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1048" y="4932041"/>
            <a:ext cx="2397740" cy="169520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9219" name="Picture 3" descr="E:\2023\для бюджета для граждан\для подготовки бюджета для граждан\NS_vp1pGMD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704" y="4932041"/>
            <a:ext cx="2530152" cy="169520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9221" name="Picture 5" descr="E:\2023\для бюджета для граждан\для подготовки бюджета для граждан\1_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90378" y="6948264"/>
            <a:ext cx="3168352" cy="17071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772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4664" y="323528"/>
            <a:ext cx="6336704" cy="1415772"/>
          </a:xfrm>
          <a:prstGeom prst="rect">
            <a:avLst/>
          </a:prstGeom>
        </p:spPr>
        <p:txBody>
          <a:bodyPr wrap="square">
            <a:spAutoFit/>
          </a:bodyPr>
          <a:lstStyle/>
          <a:p>
            <a:pPr algn="ctr"/>
            <a:r>
              <a:rPr lang="ru-RU" b="1" dirty="0">
                <a:solidFill>
                  <a:schemeClr val="accent6">
                    <a:lumMod val="75000"/>
                  </a:schemeClr>
                </a:solidFill>
                <a:latin typeface="+mj-lt"/>
              </a:rPr>
              <a:t>ИНФОРМАЦИЯ О РЕАЛИЗАЦИИ МЕРОПРИЯТИЙ В РАМКАХ  РЕГИОНАЛЬНЫХ ПРОЕКТОВ НА ТЕРРИТОРИИ ПАВЛОВСКОГО МУНИЦИПАЛЬНОГО РАЙОНА</a:t>
            </a:r>
          </a:p>
          <a:p>
            <a:pPr algn="r"/>
            <a:r>
              <a:rPr lang="ru-RU" sz="1400" dirty="0">
                <a:solidFill>
                  <a:schemeClr val="accent6">
                    <a:lumMod val="75000"/>
                  </a:schemeClr>
                </a:solidFill>
                <a:latin typeface="+mj-lt"/>
              </a:rPr>
              <a:t>тыс. руб.</a:t>
            </a:r>
          </a:p>
        </p:txBody>
      </p:sp>
      <p:graphicFrame>
        <p:nvGraphicFramePr>
          <p:cNvPr id="4" name="Таблица 3"/>
          <p:cNvGraphicFramePr>
            <a:graphicFrameLocks noGrp="1"/>
          </p:cNvGraphicFramePr>
          <p:nvPr>
            <p:extLst>
              <p:ext uri="{D42A27DB-BD31-4B8C-83A1-F6EECF244321}">
                <p14:modId xmlns:p14="http://schemas.microsoft.com/office/powerpoint/2010/main" val="4051356867"/>
              </p:ext>
            </p:extLst>
          </p:nvPr>
        </p:nvGraphicFramePr>
        <p:xfrm>
          <a:off x="260648" y="1691680"/>
          <a:ext cx="6336704" cy="6182052"/>
        </p:xfrm>
        <a:graphic>
          <a:graphicData uri="http://schemas.openxmlformats.org/drawingml/2006/table">
            <a:tbl>
              <a:tblPr>
                <a:tableStyleId>{8A107856-5554-42FB-B03E-39F5DBC370BA}</a:tableStyleId>
              </a:tblPr>
              <a:tblGrid>
                <a:gridCol w="1152128">
                  <a:extLst>
                    <a:ext uri="{9D8B030D-6E8A-4147-A177-3AD203B41FA5}">
                      <a16:colId xmlns:a16="http://schemas.microsoft.com/office/drawing/2014/main" val="20000"/>
                    </a:ext>
                  </a:extLst>
                </a:gridCol>
                <a:gridCol w="1440160">
                  <a:extLst>
                    <a:ext uri="{9D8B030D-6E8A-4147-A177-3AD203B41FA5}">
                      <a16:colId xmlns:a16="http://schemas.microsoft.com/office/drawing/2014/main" val="20001"/>
                    </a:ext>
                  </a:extLst>
                </a:gridCol>
                <a:gridCol w="576064">
                  <a:extLst>
                    <a:ext uri="{9D8B030D-6E8A-4147-A177-3AD203B41FA5}">
                      <a16:colId xmlns:a16="http://schemas.microsoft.com/office/drawing/2014/main" val="20002"/>
                    </a:ext>
                  </a:extLst>
                </a:gridCol>
                <a:gridCol w="504056">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360040">
                  <a:extLst>
                    <a:ext uri="{9D8B030D-6E8A-4147-A177-3AD203B41FA5}">
                      <a16:colId xmlns:a16="http://schemas.microsoft.com/office/drawing/2014/main" val="20005"/>
                    </a:ext>
                  </a:extLst>
                </a:gridCol>
                <a:gridCol w="504056">
                  <a:extLst>
                    <a:ext uri="{9D8B030D-6E8A-4147-A177-3AD203B41FA5}">
                      <a16:colId xmlns:a16="http://schemas.microsoft.com/office/drawing/2014/main" val="20006"/>
                    </a:ext>
                  </a:extLst>
                </a:gridCol>
                <a:gridCol w="504056">
                  <a:extLst>
                    <a:ext uri="{9D8B030D-6E8A-4147-A177-3AD203B41FA5}">
                      <a16:colId xmlns:a16="http://schemas.microsoft.com/office/drawing/2014/main" val="20007"/>
                    </a:ext>
                  </a:extLst>
                </a:gridCol>
                <a:gridCol w="432048">
                  <a:extLst>
                    <a:ext uri="{9D8B030D-6E8A-4147-A177-3AD203B41FA5}">
                      <a16:colId xmlns:a16="http://schemas.microsoft.com/office/drawing/2014/main" val="20008"/>
                    </a:ext>
                  </a:extLst>
                </a:gridCol>
                <a:gridCol w="360040">
                  <a:extLst>
                    <a:ext uri="{9D8B030D-6E8A-4147-A177-3AD203B41FA5}">
                      <a16:colId xmlns:a16="http://schemas.microsoft.com/office/drawing/2014/main" val="20009"/>
                    </a:ext>
                  </a:extLst>
                </a:gridCol>
              </a:tblGrid>
              <a:tr h="289892">
                <a:tc rowSpan="2">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Наименование регионального  проекта</a:t>
                      </a:r>
                    </a:p>
                  </a:txBody>
                  <a:tcPr marL="5933" marR="5933" marT="5933" marB="0" anchor="ctr">
                    <a:solidFill>
                      <a:schemeClr val="accent2">
                        <a:lumMod val="40000"/>
                        <a:lumOff val="60000"/>
                      </a:schemeClr>
                    </a:solidFill>
                  </a:tcPr>
                </a:tc>
                <a:tc rowSpan="2">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Наименование мероприятия (объекта)</a:t>
                      </a:r>
                    </a:p>
                  </a:txBody>
                  <a:tcPr marL="5933" marR="5933" marT="5933" marB="0" anchor="ctr">
                    <a:solidFill>
                      <a:schemeClr val="accent2">
                        <a:lumMod val="40000"/>
                        <a:lumOff val="60000"/>
                      </a:schemeClr>
                    </a:solidFill>
                  </a:tcPr>
                </a:tc>
                <a:tc gridSpan="4">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ПЛАН</a:t>
                      </a:r>
                    </a:p>
                  </a:txBody>
                  <a:tcPr marL="5933" marR="5933" marT="5933" marB="0" anchor="ctr">
                    <a:solidFill>
                      <a:schemeClr val="accent2">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marL="0" algn="ctr" defTabSz="914400" rtl="0" eaLnBrk="1" fontAlgn="ctr" latinLnBrk="0" hangingPunct="1"/>
                      <a:r>
                        <a:rPr lang="ru-RU" sz="1000" kern="1200">
                          <a:solidFill>
                            <a:schemeClr val="accent6">
                              <a:lumMod val="75000"/>
                            </a:schemeClr>
                          </a:solidFill>
                          <a:latin typeface="+mn-lt"/>
                          <a:ea typeface="+mn-ea"/>
                          <a:cs typeface="+mn-cs"/>
                        </a:rPr>
                        <a:t>ФАКТ</a:t>
                      </a:r>
                    </a:p>
                  </a:txBody>
                  <a:tcPr marL="5933" marR="5933" marT="5933" marB="0" anchor="ctr">
                    <a:solidFill>
                      <a:schemeClr val="accent2">
                        <a:lumMod val="40000"/>
                        <a:lumOff val="6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504056">
                <a:tc vMerge="1">
                  <a:txBody>
                    <a:bodyPr/>
                    <a:lstStyle/>
                    <a:p>
                      <a:endParaRPr lang="ru-RU"/>
                    </a:p>
                  </a:txBody>
                  <a:tcPr/>
                </a:tc>
                <a:tc vMerge="1">
                  <a:txBody>
                    <a:bodyPr/>
                    <a:lstStyle/>
                    <a:p>
                      <a:endParaRPr lang="ru-RU"/>
                    </a:p>
                  </a:txBody>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Всего</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ФБ</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ОБ</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МБ</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Всего</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ФБ</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ОБ</a:t>
                      </a:r>
                    </a:p>
                  </a:txBody>
                  <a:tcPr marL="5933" marR="5933" marT="5933" marB="0" anchor="ctr">
                    <a:solidFill>
                      <a:schemeClr val="accent2">
                        <a:lumMod val="40000"/>
                        <a:lumOff val="60000"/>
                      </a:schemeClr>
                    </a:solidFill>
                  </a:tcPr>
                </a:tc>
                <a:tc>
                  <a:txBody>
                    <a:bodyPr/>
                    <a:lstStyle/>
                    <a:p>
                      <a:pPr marL="0" algn="ctr" defTabSz="914400" rtl="0" eaLnBrk="1" fontAlgn="ctr" latinLnBrk="0" hangingPunct="1"/>
                      <a:r>
                        <a:rPr lang="ru-RU" sz="1000" kern="1200" dirty="0">
                          <a:solidFill>
                            <a:schemeClr val="accent6">
                              <a:lumMod val="75000"/>
                            </a:schemeClr>
                          </a:solidFill>
                          <a:latin typeface="+mn-lt"/>
                          <a:ea typeface="+mn-ea"/>
                          <a:cs typeface="+mn-cs"/>
                        </a:rPr>
                        <a:t>МБ</a:t>
                      </a:r>
                    </a:p>
                  </a:txBody>
                  <a:tcPr marL="5933" marR="5933" marT="5933" marB="0" anchor="ctr">
                    <a:solidFill>
                      <a:schemeClr val="accent2">
                        <a:lumMod val="40000"/>
                        <a:lumOff val="60000"/>
                      </a:schemeClr>
                    </a:solidFill>
                  </a:tcPr>
                </a:tc>
                <a:extLst>
                  <a:ext uri="{0D108BD9-81ED-4DB2-BD59-A6C34878D82A}">
                    <a16:rowId xmlns:a16="http://schemas.microsoft.com/office/drawing/2014/main" val="10001"/>
                  </a:ext>
                </a:extLst>
              </a:tr>
              <a:tr h="216024">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1</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2</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3</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4</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6</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7</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8</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9</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10</a:t>
                      </a:r>
                    </a:p>
                  </a:txBody>
                  <a:tcPr marL="5933" marR="5933" marT="5933" marB="0" anchor="ctr"/>
                </a:tc>
                <a:extLst>
                  <a:ext uri="{0D108BD9-81ED-4DB2-BD59-A6C34878D82A}">
                    <a16:rowId xmlns:a16="http://schemas.microsoft.com/office/drawing/2014/main" val="10002"/>
                  </a:ext>
                </a:extLst>
              </a:tr>
              <a:tr h="1150268">
                <a:tc>
                  <a:txBody>
                    <a:bodyPr/>
                    <a:lstStyle/>
                    <a:p>
                      <a:pPr marL="0" algn="l" defTabSz="914400" rtl="0" eaLnBrk="1" fontAlgn="b" latinLnBrk="0" hangingPunct="1"/>
                      <a:r>
                        <a:rPr lang="ru-RU" sz="1000" kern="1200" dirty="0">
                          <a:solidFill>
                            <a:schemeClr val="accent6">
                              <a:lumMod val="75000"/>
                            </a:schemeClr>
                          </a:solidFill>
                          <a:latin typeface="+mn-lt"/>
                          <a:ea typeface="+mn-ea"/>
                          <a:cs typeface="+mn-cs"/>
                        </a:rPr>
                        <a:t>Творческие люди</a:t>
                      </a:r>
                    </a:p>
                  </a:txBody>
                  <a:tcPr marL="7620" marR="7620" marT="7620" marB="0" anchor="ctr"/>
                </a:tc>
                <a:tc>
                  <a:txBody>
                    <a:bodyPr/>
                    <a:lstStyle/>
                    <a:p>
                      <a:pPr marL="0" algn="l" defTabSz="914400" rtl="0" eaLnBrk="1" fontAlgn="b" latinLnBrk="0" hangingPunct="1"/>
                      <a:r>
                        <a:rPr lang="ru-RU" sz="1000" kern="1200" dirty="0">
                          <a:solidFill>
                            <a:schemeClr val="accent6">
                              <a:lumMod val="75000"/>
                            </a:schemeClr>
                          </a:solidFill>
                          <a:latin typeface="+mn-lt"/>
                          <a:ea typeface="+mn-ea"/>
                          <a:cs typeface="+mn-cs"/>
                        </a:rPr>
                        <a:t>Государственная поддержка лучших работников сельских учреждений культуры и лучших сельских учреждений культуры</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51,08</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50,0</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1,06</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0,023</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51,08</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50,0</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1,06</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0,023</a:t>
                      </a:r>
                    </a:p>
                  </a:txBody>
                  <a:tcPr marL="5933" marR="5933" marT="5933" marB="0" anchor="ctr"/>
                </a:tc>
                <a:extLst>
                  <a:ext uri="{0D108BD9-81ED-4DB2-BD59-A6C34878D82A}">
                    <a16:rowId xmlns:a16="http://schemas.microsoft.com/office/drawing/2014/main" val="10003"/>
                  </a:ext>
                </a:extLst>
              </a:tr>
              <a:tr h="1296144">
                <a:tc>
                  <a:txBody>
                    <a:bodyPr/>
                    <a:lstStyle/>
                    <a:p>
                      <a:pPr marL="0" algn="l" defTabSz="914400" rtl="0" eaLnBrk="1" fontAlgn="b" latinLnBrk="0" hangingPunct="1"/>
                      <a:r>
                        <a:rPr lang="ru-RU" sz="1000" kern="1200" dirty="0">
                          <a:solidFill>
                            <a:schemeClr val="accent6">
                              <a:lumMod val="75000"/>
                            </a:schemeClr>
                          </a:solidFill>
                          <a:latin typeface="+mn-lt"/>
                          <a:ea typeface="+mn-ea"/>
                          <a:cs typeface="+mn-cs"/>
                        </a:rPr>
                        <a:t>Успех каждого ребенка</a:t>
                      </a:r>
                    </a:p>
                  </a:txBody>
                  <a:tcPr marL="7620" marR="7620" marT="7620" marB="0" anchor="ctr"/>
                </a:tc>
                <a:tc>
                  <a:txBody>
                    <a:bodyPr/>
                    <a:lstStyle/>
                    <a:p>
                      <a:pPr marL="0" algn="l" defTabSz="914400" rtl="0" eaLnBrk="1" fontAlgn="b" latinLnBrk="0" hangingPunct="1"/>
                      <a:r>
                        <a:rPr lang="ru-RU" sz="1000" kern="1200" dirty="0">
                          <a:solidFill>
                            <a:schemeClr val="accent6">
                              <a:lumMod val="75000"/>
                            </a:schemeClr>
                          </a:solidFill>
                          <a:latin typeface="+mn-lt"/>
                          <a:ea typeface="+mn-ea"/>
                          <a:cs typeface="+mn-cs"/>
                        </a:rPr>
                        <a:t>Устройство спортивной площадки МКОУ Покровская СОШ, адрес: Воронежская область, Павловский район, </a:t>
                      </a:r>
                      <a:r>
                        <a:rPr lang="ru-RU" sz="1000" kern="1200" dirty="0" err="1">
                          <a:solidFill>
                            <a:schemeClr val="accent6">
                              <a:lumMod val="75000"/>
                            </a:schemeClr>
                          </a:solidFill>
                          <a:latin typeface="+mn-lt"/>
                          <a:ea typeface="+mn-ea"/>
                          <a:cs typeface="+mn-cs"/>
                        </a:rPr>
                        <a:t>с.Покровка</a:t>
                      </a:r>
                      <a:r>
                        <a:rPr lang="ru-RU" sz="1000" kern="1200" dirty="0">
                          <a:solidFill>
                            <a:schemeClr val="accent6">
                              <a:lumMod val="75000"/>
                            </a:schemeClr>
                          </a:solidFill>
                          <a:latin typeface="+mn-lt"/>
                          <a:ea typeface="+mn-ea"/>
                          <a:cs typeface="+mn-cs"/>
                        </a:rPr>
                        <a:t>, ул. Советская, д.62</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600,22</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588,00</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12,00</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0,22</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600,22</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588,00</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12,00</a:t>
                      </a:r>
                    </a:p>
                  </a:txBody>
                  <a:tcPr marL="5933" marR="5933" marT="5933"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0,22</a:t>
                      </a:r>
                    </a:p>
                  </a:txBody>
                  <a:tcPr marL="5933" marR="5933" marT="5933" marB="0" anchor="ctr"/>
                </a:tc>
                <a:extLst>
                  <a:ext uri="{0D108BD9-81ED-4DB2-BD59-A6C34878D82A}">
                    <a16:rowId xmlns:a16="http://schemas.microsoft.com/office/drawing/2014/main" val="10004"/>
                  </a:ext>
                </a:extLst>
              </a:tr>
              <a:tr h="1296144">
                <a:tc>
                  <a:txBody>
                    <a:bodyPr/>
                    <a:lstStyle/>
                    <a:p>
                      <a:pPr marL="0" algn="l" defTabSz="914400" rtl="0" eaLnBrk="1" fontAlgn="b" latinLnBrk="0" hangingPunct="1"/>
                      <a:r>
                        <a:rPr lang="ru-RU" sz="1000" kern="1200" dirty="0">
                          <a:solidFill>
                            <a:schemeClr val="accent6">
                              <a:lumMod val="75000"/>
                            </a:schemeClr>
                          </a:solidFill>
                          <a:latin typeface="+mn-lt"/>
                          <a:ea typeface="+mn-ea"/>
                          <a:cs typeface="+mn-cs"/>
                        </a:rPr>
                        <a:t>Патриотическое воспитание граждан Российской Федерации, обеспечивающего достижение целей, показателей и результатов федерального проекта «Патриотическое воспитание граждан РФ»</a:t>
                      </a:r>
                    </a:p>
                  </a:txBody>
                  <a:tcPr marL="7620" marR="7620" marT="7620" marB="0" anchor="ctr"/>
                </a:tc>
                <a:tc>
                  <a:txBody>
                    <a:bodyPr/>
                    <a:lstStyle/>
                    <a:p>
                      <a:pPr marL="0" algn="l" defTabSz="914400" rtl="0" eaLnBrk="1" fontAlgn="b" latinLnBrk="0" hangingPunct="1"/>
                      <a:r>
                        <a:rPr lang="ru-RU" sz="1000" kern="1200" dirty="0">
                          <a:solidFill>
                            <a:schemeClr val="accent6">
                              <a:lumMod val="75000"/>
                            </a:schemeClr>
                          </a:solidFill>
                          <a:latin typeface="+mn-lt"/>
                          <a:ea typeface="+mn-ea"/>
                          <a:cs typeface="+mn-cs"/>
                        </a:rPr>
                        <a:t>Расходы на обеспечение деятельности советников директора по воспитанию и взаимодействию с детскими общественными объединениями в общеобразовательных организациях за счет средств резервного фонда Правительства Российской Федерации</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425,80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417,30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8,50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0,00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425,80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417,30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8,50</a:t>
                      </a:r>
                    </a:p>
                  </a:txBody>
                  <a:tcPr marL="7620" marR="7620" marT="7620" marB="0" anchor="ctr"/>
                </a:tc>
                <a:tc>
                  <a:txBody>
                    <a:bodyPr/>
                    <a:lstStyle/>
                    <a:p>
                      <a:pPr marL="0" algn="ctr" defTabSz="914400" rtl="0" eaLnBrk="1" fontAlgn="b" latinLnBrk="0" hangingPunct="1"/>
                      <a:r>
                        <a:rPr lang="ru-RU" sz="1000" kern="1200" dirty="0">
                          <a:solidFill>
                            <a:schemeClr val="accent6">
                              <a:lumMod val="75000"/>
                            </a:schemeClr>
                          </a:solidFill>
                          <a:latin typeface="+mn-lt"/>
                          <a:ea typeface="+mn-ea"/>
                          <a:cs typeface="+mn-cs"/>
                        </a:rPr>
                        <a:t>0,00</a:t>
                      </a:r>
                    </a:p>
                  </a:txBody>
                  <a:tcPr marL="7620" marR="7620" marT="7620" marB="0" anchor="ctr"/>
                </a:tc>
                <a:extLst>
                  <a:ext uri="{0D108BD9-81ED-4DB2-BD59-A6C34878D82A}">
                    <a16:rowId xmlns:a16="http://schemas.microsoft.com/office/drawing/2014/main" val="10005"/>
                  </a:ext>
                </a:extLst>
              </a:tr>
              <a:tr h="432048">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ВСЕГО</a:t>
                      </a:r>
                    </a:p>
                  </a:txBody>
                  <a:tcPr marL="7620" marR="7620" marT="7620" marB="0" anchor="ctr"/>
                </a:tc>
                <a:tc>
                  <a:txBody>
                    <a:bodyPr/>
                    <a:lstStyle/>
                    <a:p>
                      <a:pPr marL="0" algn="ctr" defTabSz="914400" rtl="0" eaLnBrk="1" fontAlgn="b" latinLnBrk="0" hangingPunct="1"/>
                      <a:endParaRPr lang="ru-RU" sz="1000" b="1" kern="1200" dirty="0">
                        <a:solidFill>
                          <a:schemeClr val="accent6">
                            <a:lumMod val="75000"/>
                          </a:schemeClr>
                        </a:solidFill>
                        <a:latin typeface="+mn-lt"/>
                        <a:ea typeface="+mn-ea"/>
                        <a:cs typeface="+mn-cs"/>
                      </a:endParaRP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1 077,10</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1 055,30</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21,56</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0,24</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1 077,10</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1 055,30</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21,56</a:t>
                      </a:r>
                    </a:p>
                  </a:txBody>
                  <a:tcPr marL="7620" marR="7620" marT="7620" marB="0" anchor="ctr"/>
                </a:tc>
                <a:tc>
                  <a:txBody>
                    <a:bodyPr/>
                    <a:lstStyle/>
                    <a:p>
                      <a:pPr marL="0" algn="ctr" defTabSz="914400" rtl="0" eaLnBrk="1" fontAlgn="b" latinLnBrk="0" hangingPunct="1"/>
                      <a:r>
                        <a:rPr lang="ru-RU" sz="1000" b="1" kern="1200" dirty="0">
                          <a:solidFill>
                            <a:schemeClr val="accent6">
                              <a:lumMod val="75000"/>
                            </a:schemeClr>
                          </a:solidFill>
                          <a:latin typeface="+mn-lt"/>
                          <a:ea typeface="+mn-ea"/>
                          <a:cs typeface="+mn-cs"/>
                        </a:rPr>
                        <a:t>0,24</a:t>
                      </a:r>
                    </a:p>
                  </a:txBody>
                  <a:tcPr marL="7620" marR="7620" marT="7620" marB="0" anchor="ctr"/>
                </a:tc>
                <a:extLst>
                  <a:ext uri="{0D108BD9-81ED-4DB2-BD59-A6C34878D82A}">
                    <a16:rowId xmlns:a16="http://schemas.microsoft.com/office/drawing/2014/main" val="10006"/>
                  </a:ext>
                </a:extLst>
              </a:tr>
            </a:tbl>
          </a:graphicData>
        </a:graphic>
      </p:graphicFrame>
      <p:pic>
        <p:nvPicPr>
          <p:cNvPr id="5" name="Picture 2" descr="E:\2022\для бюджета для граждан\Нац проекты 2-20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6862" y="8028385"/>
            <a:ext cx="2772308" cy="8864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806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934495" y="1699231"/>
            <a:ext cx="5616624" cy="738664"/>
          </a:xfrm>
          <a:prstGeom prst="rect">
            <a:avLst/>
          </a:prstGeom>
        </p:spPr>
        <p:txBody>
          <a:bodyPr wrap="square">
            <a:spAutoFit/>
          </a:bodyPr>
          <a:lstStyle/>
          <a:p>
            <a:pPr indent="361950" algn="just"/>
            <a:r>
              <a:rPr lang="ru-RU" sz="1400" b="1" dirty="0">
                <a:solidFill>
                  <a:schemeClr val="accent6">
                    <a:lumMod val="75000"/>
                  </a:schemeClr>
                </a:solidFill>
              </a:rPr>
              <a:t>Межбюджетные трансферты </a:t>
            </a:r>
            <a:r>
              <a:rPr lang="ru-RU" sz="1400" dirty="0">
                <a:solidFill>
                  <a:schemeClr val="accent6">
                    <a:lumMod val="75000"/>
                  </a:schemeClr>
                </a:solidFill>
              </a:rPr>
              <a:t>– это денежные средства, перечисляемые из одного бюджета бюджетной системы Российской Федерации другому.</a:t>
            </a:r>
          </a:p>
        </p:txBody>
      </p:sp>
      <p:graphicFrame>
        <p:nvGraphicFramePr>
          <p:cNvPr id="7" name="Объект 6"/>
          <p:cNvGraphicFramePr>
            <a:graphicFrameLocks/>
          </p:cNvGraphicFramePr>
          <p:nvPr>
            <p:extLst>
              <p:ext uri="{D42A27DB-BD31-4B8C-83A1-F6EECF244321}">
                <p14:modId xmlns:p14="http://schemas.microsoft.com/office/powerpoint/2010/main" val="4201878272"/>
              </p:ext>
            </p:extLst>
          </p:nvPr>
        </p:nvGraphicFramePr>
        <p:xfrm>
          <a:off x="815631" y="2699792"/>
          <a:ext cx="5637705" cy="3744416"/>
        </p:xfrm>
        <a:graphic>
          <a:graphicData uri="http://schemas.openxmlformats.org/drawingml/2006/table">
            <a:tbl>
              <a:tblPr firstRow="1" bandRow="1">
                <a:tableStyleId>{8A107856-5554-42FB-B03E-39F5DBC370BA}</a:tableStyleId>
              </a:tblPr>
              <a:tblGrid>
                <a:gridCol w="2352435">
                  <a:extLst>
                    <a:ext uri="{9D8B030D-6E8A-4147-A177-3AD203B41FA5}">
                      <a16:colId xmlns:a16="http://schemas.microsoft.com/office/drawing/2014/main" val="20000"/>
                    </a:ext>
                  </a:extLst>
                </a:gridCol>
                <a:gridCol w="3285270">
                  <a:extLst>
                    <a:ext uri="{9D8B030D-6E8A-4147-A177-3AD203B41FA5}">
                      <a16:colId xmlns:a16="http://schemas.microsoft.com/office/drawing/2014/main" val="20001"/>
                    </a:ext>
                  </a:extLst>
                </a:gridCol>
              </a:tblGrid>
              <a:tr h="837150">
                <a:tc>
                  <a:txBody>
                    <a:bodyPr/>
                    <a:lstStyle/>
                    <a:p>
                      <a:pPr algn="ctr"/>
                      <a:r>
                        <a:rPr lang="ru-RU" sz="1600" dirty="0">
                          <a:solidFill>
                            <a:schemeClr val="accent6">
                              <a:lumMod val="75000"/>
                            </a:schemeClr>
                          </a:solidFill>
                        </a:rPr>
                        <a:t>Виды межбюджетных трансфертов </a:t>
                      </a:r>
                    </a:p>
                  </a:txBody>
                  <a:tcPr anchor="ctr">
                    <a:solidFill>
                      <a:schemeClr val="accent2">
                        <a:lumMod val="40000"/>
                        <a:lumOff val="60000"/>
                      </a:schemeClr>
                    </a:solidFill>
                  </a:tcPr>
                </a:tc>
                <a:tc>
                  <a:txBody>
                    <a:bodyPr/>
                    <a:lstStyle/>
                    <a:p>
                      <a:pPr algn="ctr"/>
                      <a:r>
                        <a:rPr lang="ru-RU" sz="1600" dirty="0">
                          <a:solidFill>
                            <a:schemeClr val="accent6">
                              <a:lumMod val="75000"/>
                            </a:schemeClr>
                          </a:solidFill>
                        </a:rPr>
                        <a:t>Определение</a:t>
                      </a:r>
                    </a:p>
                  </a:txBody>
                  <a:tcPr anchor="ctr">
                    <a:solidFill>
                      <a:schemeClr val="accent2">
                        <a:lumMod val="40000"/>
                        <a:lumOff val="60000"/>
                      </a:schemeClr>
                    </a:solidFill>
                  </a:tcPr>
                </a:tc>
                <a:extLst>
                  <a:ext uri="{0D108BD9-81ED-4DB2-BD59-A6C34878D82A}">
                    <a16:rowId xmlns:a16="http://schemas.microsoft.com/office/drawing/2014/main" val="10000"/>
                  </a:ext>
                </a:extLst>
              </a:tr>
              <a:tr h="837150">
                <a:tc>
                  <a:txBody>
                    <a:bodyPr/>
                    <a:lstStyle/>
                    <a:p>
                      <a:r>
                        <a:rPr lang="ru-RU" sz="1600" dirty="0">
                          <a:solidFill>
                            <a:schemeClr val="accent6">
                              <a:lumMod val="75000"/>
                            </a:schemeClr>
                          </a:solidFill>
                        </a:rPr>
                        <a:t>Дотации (от лат. «</a:t>
                      </a:r>
                      <a:r>
                        <a:rPr lang="ru-RU" sz="1600" dirty="0" err="1">
                          <a:solidFill>
                            <a:schemeClr val="accent6">
                              <a:lumMod val="75000"/>
                            </a:schemeClr>
                          </a:solidFill>
                        </a:rPr>
                        <a:t>Dotatio</a:t>
                      </a:r>
                      <a:r>
                        <a:rPr lang="ru-RU" sz="1600" dirty="0">
                          <a:solidFill>
                            <a:schemeClr val="accent6">
                              <a:lumMod val="75000"/>
                            </a:schemeClr>
                          </a:solidFill>
                        </a:rPr>
                        <a:t>» - дар, пожертвование)</a:t>
                      </a:r>
                    </a:p>
                  </a:txBody>
                  <a:tcPr anchor="ctr">
                    <a:solidFill>
                      <a:schemeClr val="accent2">
                        <a:lumMod val="20000"/>
                        <a:lumOff val="80000"/>
                      </a:schemeClr>
                    </a:solidFill>
                  </a:tcPr>
                </a:tc>
                <a:tc>
                  <a:txBody>
                    <a:bodyPr/>
                    <a:lstStyle/>
                    <a:p>
                      <a:r>
                        <a:rPr lang="ru-RU" sz="1600" dirty="0">
                          <a:solidFill>
                            <a:schemeClr val="accent6">
                              <a:lumMod val="75000"/>
                            </a:schemeClr>
                          </a:solidFill>
                        </a:rPr>
                        <a:t>Предоставляются без определения конкретной цели их использования </a:t>
                      </a:r>
                    </a:p>
                  </a:txBody>
                  <a:tcPr anchor="ctr">
                    <a:solidFill>
                      <a:schemeClr val="accent2">
                        <a:lumMod val="20000"/>
                        <a:lumOff val="80000"/>
                      </a:schemeClr>
                    </a:solidFill>
                  </a:tcPr>
                </a:tc>
                <a:extLst>
                  <a:ext uri="{0D108BD9-81ED-4DB2-BD59-A6C34878D82A}">
                    <a16:rowId xmlns:a16="http://schemas.microsoft.com/office/drawing/2014/main" val="10001"/>
                  </a:ext>
                </a:extLst>
              </a:tr>
              <a:tr h="1206020">
                <a:tc>
                  <a:txBody>
                    <a:bodyPr/>
                    <a:lstStyle/>
                    <a:p>
                      <a:r>
                        <a:rPr lang="ru-RU" sz="1600" dirty="0">
                          <a:solidFill>
                            <a:schemeClr val="accent6">
                              <a:lumMod val="75000"/>
                            </a:schemeClr>
                          </a:solidFill>
                        </a:rPr>
                        <a:t>Субвенции (от лат. «</a:t>
                      </a:r>
                      <a:r>
                        <a:rPr lang="ru-RU" sz="1600" dirty="0" err="1">
                          <a:solidFill>
                            <a:schemeClr val="accent6">
                              <a:lumMod val="75000"/>
                            </a:schemeClr>
                          </a:solidFill>
                        </a:rPr>
                        <a:t>Subvenire</a:t>
                      </a:r>
                      <a:r>
                        <a:rPr lang="ru-RU" sz="1600" dirty="0">
                          <a:solidFill>
                            <a:schemeClr val="accent6">
                              <a:lumMod val="75000"/>
                            </a:schemeClr>
                          </a:solidFill>
                        </a:rPr>
                        <a:t>» - приходить на помощь) </a:t>
                      </a:r>
                    </a:p>
                  </a:txBody>
                  <a:tcPr anchor="ctr">
                    <a:solidFill>
                      <a:schemeClr val="accent2">
                        <a:lumMod val="20000"/>
                        <a:lumOff val="80000"/>
                      </a:schemeClr>
                    </a:solidFill>
                  </a:tcPr>
                </a:tc>
                <a:tc>
                  <a:txBody>
                    <a:bodyPr/>
                    <a:lstStyle/>
                    <a:p>
                      <a:r>
                        <a:rPr lang="ru-RU" sz="1600" dirty="0">
                          <a:solidFill>
                            <a:schemeClr val="accent6">
                              <a:lumMod val="75000"/>
                            </a:schemeClr>
                          </a:solidFill>
                        </a:rPr>
                        <a:t>Предоставляются на финансирование «переданных» другим публично-правовым образованиям полномочий</a:t>
                      </a:r>
                    </a:p>
                  </a:txBody>
                  <a:tcPr anchor="ctr">
                    <a:solidFill>
                      <a:schemeClr val="accent2">
                        <a:lumMod val="20000"/>
                        <a:lumOff val="80000"/>
                      </a:schemeClr>
                    </a:solidFill>
                  </a:tcPr>
                </a:tc>
                <a:extLst>
                  <a:ext uri="{0D108BD9-81ED-4DB2-BD59-A6C34878D82A}">
                    <a16:rowId xmlns:a16="http://schemas.microsoft.com/office/drawing/2014/main" val="10002"/>
                  </a:ext>
                </a:extLst>
              </a:tr>
              <a:tr h="864096">
                <a:tc>
                  <a:txBody>
                    <a:bodyPr/>
                    <a:lstStyle/>
                    <a:p>
                      <a:r>
                        <a:rPr lang="ru-RU" sz="1600" dirty="0">
                          <a:solidFill>
                            <a:schemeClr val="accent6">
                              <a:lumMod val="75000"/>
                            </a:schemeClr>
                          </a:solidFill>
                        </a:rPr>
                        <a:t>Субсидии (от лат. «</a:t>
                      </a:r>
                      <a:r>
                        <a:rPr lang="ru-RU" sz="1600" dirty="0" err="1">
                          <a:solidFill>
                            <a:schemeClr val="accent6">
                              <a:lumMod val="75000"/>
                            </a:schemeClr>
                          </a:solidFill>
                        </a:rPr>
                        <a:t>Subsidium</a:t>
                      </a:r>
                      <a:r>
                        <a:rPr lang="ru-RU" sz="1600" dirty="0">
                          <a:solidFill>
                            <a:schemeClr val="accent6">
                              <a:lumMod val="75000"/>
                            </a:schemeClr>
                          </a:solidFill>
                        </a:rPr>
                        <a:t>» - поддержка) </a:t>
                      </a:r>
                    </a:p>
                  </a:txBody>
                  <a:tcPr anchor="ctr">
                    <a:solidFill>
                      <a:schemeClr val="accent2">
                        <a:lumMod val="20000"/>
                        <a:lumOff val="80000"/>
                      </a:schemeClr>
                    </a:solidFill>
                  </a:tcPr>
                </a:tc>
                <a:tc>
                  <a:txBody>
                    <a:bodyPr/>
                    <a:lstStyle/>
                    <a:p>
                      <a:r>
                        <a:rPr lang="ru-RU" sz="1600" dirty="0">
                          <a:solidFill>
                            <a:schemeClr val="accent6">
                              <a:lumMod val="75000"/>
                            </a:schemeClr>
                          </a:solidFill>
                        </a:rPr>
                        <a:t>Предоставляются на условиях долевого </a:t>
                      </a:r>
                      <a:r>
                        <a:rPr lang="ru-RU" sz="1600" dirty="0" err="1">
                          <a:solidFill>
                            <a:schemeClr val="accent6">
                              <a:lumMod val="75000"/>
                            </a:schemeClr>
                          </a:solidFill>
                        </a:rPr>
                        <a:t>софинансирования</a:t>
                      </a:r>
                      <a:r>
                        <a:rPr lang="ru-RU" sz="1600" dirty="0">
                          <a:solidFill>
                            <a:schemeClr val="accent6">
                              <a:lumMod val="75000"/>
                            </a:schemeClr>
                          </a:solidFill>
                        </a:rPr>
                        <a:t> расходов других бюджетов</a:t>
                      </a:r>
                    </a:p>
                  </a:txBody>
                  <a:tcPr anchor="ct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sp>
        <p:nvSpPr>
          <p:cNvPr id="8" name="Прямоугольник 7"/>
          <p:cNvSpPr/>
          <p:nvPr/>
        </p:nvSpPr>
        <p:spPr>
          <a:xfrm>
            <a:off x="836712" y="683568"/>
            <a:ext cx="5616624" cy="1015663"/>
          </a:xfrm>
          <a:prstGeom prst="rect">
            <a:avLst/>
          </a:prstGeom>
        </p:spPr>
        <p:txBody>
          <a:bodyPr wrap="square">
            <a:spAutoFit/>
          </a:bodyPr>
          <a:lstStyle/>
          <a:p>
            <a:pPr marL="45720" indent="0" algn="ctr">
              <a:buNone/>
            </a:pPr>
            <a:r>
              <a:rPr lang="ru-RU" sz="2000" b="1" dirty="0">
                <a:solidFill>
                  <a:schemeClr val="accent6">
                    <a:lumMod val="75000"/>
                  </a:schemeClr>
                </a:solidFill>
                <a:latin typeface="+mj-lt"/>
              </a:rPr>
              <a:t>МЕЖБЮДЖЕТНЫЕ ТРАНСФЕРТЫ – ОСНОВНОЙ ВИД БЕЗВОЗМЕЗДНЫХ ПЕРЕЧИСЛЕНИЙ</a:t>
            </a:r>
          </a:p>
        </p:txBody>
      </p:sp>
      <p:pic>
        <p:nvPicPr>
          <p:cNvPr id="8194" name="Picture 2" descr="E:\2022\для бюджета для граждан\для подготовки бюджета для граждан\scale_12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2896" y="6660232"/>
            <a:ext cx="2088232" cy="227856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2696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934495" y="1699231"/>
            <a:ext cx="5616624" cy="1600438"/>
          </a:xfrm>
          <a:prstGeom prst="rect">
            <a:avLst/>
          </a:prstGeom>
        </p:spPr>
        <p:txBody>
          <a:bodyPr wrap="square">
            <a:spAutoFit/>
          </a:bodyPr>
          <a:lstStyle/>
          <a:p>
            <a:pPr indent="361950" algn="just"/>
            <a:r>
              <a:rPr lang="ru-RU" sz="1400" dirty="0">
                <a:solidFill>
                  <a:schemeClr val="accent6">
                    <a:lumMod val="75000"/>
                  </a:schemeClr>
                </a:solidFill>
                <a:latin typeface="+mj-lt"/>
              </a:rPr>
              <a:t>Оказание финансовой поддержки муниципальным образованиям в целях сглаживания диспропорции в уровне бюджетных возможностей местных бюджетов и реализации ими полномочий по решению вопросов местного значения осуществляется путем предоставления дотаций на выравнивание бюджетной обеспеченности и на поддержку мер по обеспечению сбалансированности бюджетов поселений.       </a:t>
            </a:r>
          </a:p>
        </p:txBody>
      </p:sp>
      <p:sp>
        <p:nvSpPr>
          <p:cNvPr id="8" name="Прямоугольник 7"/>
          <p:cNvSpPr/>
          <p:nvPr/>
        </p:nvSpPr>
        <p:spPr>
          <a:xfrm>
            <a:off x="692694" y="467544"/>
            <a:ext cx="5858423" cy="1015663"/>
          </a:xfrm>
          <a:prstGeom prst="rect">
            <a:avLst/>
          </a:prstGeom>
        </p:spPr>
        <p:txBody>
          <a:bodyPr wrap="square">
            <a:spAutoFit/>
          </a:bodyPr>
          <a:lstStyle/>
          <a:p>
            <a:pPr marL="45720" indent="0" algn="ctr">
              <a:buNone/>
            </a:pPr>
            <a:r>
              <a:rPr lang="ru-RU" sz="2000" b="1" dirty="0">
                <a:solidFill>
                  <a:schemeClr val="accent6">
                    <a:lumMod val="75000"/>
                  </a:schemeClr>
                </a:solidFill>
                <a:latin typeface="+mj-lt"/>
              </a:rPr>
              <a:t>РАСПРЕДЕЛЕНИЕ ФИНАНСОВОЙ ПОМОЩИ НА ОБЩЕЕ ПОКРЫТИЕ РАСХОДОВ ПОСЕЛЕНИЙ В  2022 ГОДУ</a:t>
            </a:r>
          </a:p>
        </p:txBody>
      </p:sp>
      <p:graphicFrame>
        <p:nvGraphicFramePr>
          <p:cNvPr id="9" name="Объект 7"/>
          <p:cNvGraphicFramePr>
            <a:graphicFrameLocks/>
          </p:cNvGraphicFramePr>
          <p:nvPr>
            <p:extLst>
              <p:ext uri="{D42A27DB-BD31-4B8C-83A1-F6EECF244321}">
                <p14:modId xmlns:p14="http://schemas.microsoft.com/office/powerpoint/2010/main" val="2508154075"/>
              </p:ext>
            </p:extLst>
          </p:nvPr>
        </p:nvGraphicFramePr>
        <p:xfrm>
          <a:off x="764705" y="3761332"/>
          <a:ext cx="5688632" cy="4418356"/>
        </p:xfrm>
        <a:graphic>
          <a:graphicData uri="http://schemas.openxmlformats.org/drawingml/2006/table">
            <a:tbl>
              <a:tblPr firstRow="1" bandRow="1">
                <a:tableStyleId>{8A107856-5554-42FB-B03E-39F5DBC370BA}</a:tableStyleId>
              </a:tblPr>
              <a:tblGrid>
                <a:gridCol w="1944215">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2016225">
                  <a:extLst>
                    <a:ext uri="{9D8B030D-6E8A-4147-A177-3AD203B41FA5}">
                      <a16:colId xmlns:a16="http://schemas.microsoft.com/office/drawing/2014/main" val="20002"/>
                    </a:ext>
                  </a:extLst>
                </a:gridCol>
              </a:tblGrid>
              <a:tr h="882676">
                <a:tc>
                  <a:txBody>
                    <a:bodyPr/>
                    <a:lstStyle/>
                    <a:p>
                      <a:pPr algn="ctr" fontAlgn="ctr"/>
                      <a:r>
                        <a:rPr lang="ru-RU" sz="1400" u="none" strike="noStrike" dirty="0">
                          <a:solidFill>
                            <a:schemeClr val="accent6">
                              <a:lumMod val="75000"/>
                            </a:schemeClr>
                          </a:solidFill>
                          <a:effectLst/>
                        </a:rPr>
                        <a:t>Наименование поселения</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tc>
                  <a:txBody>
                    <a:bodyPr/>
                    <a:lstStyle/>
                    <a:p>
                      <a:pPr algn="ctr" fontAlgn="t"/>
                      <a:r>
                        <a:rPr lang="ru-RU" sz="1400" u="none" strike="noStrike" dirty="0">
                          <a:solidFill>
                            <a:schemeClr val="accent6">
                              <a:lumMod val="75000"/>
                            </a:schemeClr>
                          </a:solidFill>
                          <a:effectLst/>
                        </a:rPr>
                        <a:t>На выравнивание бюджетной  обеспеченности </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tc>
                  <a:txBody>
                    <a:bodyPr/>
                    <a:lstStyle/>
                    <a:p>
                      <a:pPr algn="ctr" fontAlgn="b"/>
                      <a:r>
                        <a:rPr lang="ru-RU" sz="1400" u="none" strike="noStrike" dirty="0">
                          <a:solidFill>
                            <a:schemeClr val="accent6">
                              <a:lumMod val="75000"/>
                            </a:schemeClr>
                          </a:solidFill>
                          <a:effectLst/>
                        </a:rPr>
                        <a:t>На поддержку мер по обеспечению</a:t>
                      </a:r>
                      <a:r>
                        <a:rPr lang="ru-RU" sz="1400" u="none" strike="noStrike" baseline="0" dirty="0">
                          <a:solidFill>
                            <a:schemeClr val="accent6">
                              <a:lumMod val="75000"/>
                            </a:schemeClr>
                          </a:solidFill>
                          <a:effectLst/>
                        </a:rPr>
                        <a:t> </a:t>
                      </a:r>
                      <a:r>
                        <a:rPr lang="ru-RU" sz="1400" u="none" strike="noStrike" dirty="0">
                          <a:solidFill>
                            <a:schemeClr val="accent6">
                              <a:lumMod val="75000"/>
                            </a:schemeClr>
                          </a:solidFill>
                          <a:effectLst/>
                        </a:rPr>
                        <a:t>сбалансированности</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extLst>
                  <a:ext uri="{0D108BD9-81ED-4DB2-BD59-A6C34878D82A}">
                    <a16:rowId xmlns:a16="http://schemas.microsoft.com/office/drawing/2014/main" val="10000"/>
                  </a:ext>
                </a:extLst>
              </a:tr>
              <a:tr h="216000">
                <a:tc>
                  <a:txBody>
                    <a:bodyPr/>
                    <a:lstStyle/>
                    <a:p>
                      <a:pPr algn="l" fontAlgn="b"/>
                      <a:r>
                        <a:rPr lang="ru-RU" sz="1400" u="none" strike="noStrike" dirty="0">
                          <a:solidFill>
                            <a:schemeClr val="accent6">
                              <a:lumMod val="75000"/>
                            </a:schemeClr>
                          </a:solidFill>
                          <a:effectLst/>
                        </a:rPr>
                        <a:t>Александровское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506,7</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7 780,0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1"/>
                  </a:ext>
                </a:extLst>
              </a:tr>
              <a:tr h="216000">
                <a:tc>
                  <a:txBody>
                    <a:bodyPr/>
                    <a:lstStyle/>
                    <a:p>
                      <a:pPr algn="l" fontAlgn="b"/>
                      <a:r>
                        <a:rPr lang="ru-RU" sz="1400" u="none" strike="noStrike" dirty="0">
                          <a:solidFill>
                            <a:schemeClr val="accent6">
                              <a:lumMod val="75000"/>
                            </a:schemeClr>
                          </a:solidFill>
                          <a:effectLst/>
                        </a:rPr>
                        <a:t>Александро-Донское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1 348,3</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5 569,0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2"/>
                  </a:ext>
                </a:extLst>
              </a:tr>
              <a:tr h="216000">
                <a:tc>
                  <a:txBody>
                    <a:bodyPr/>
                    <a:lstStyle/>
                    <a:p>
                      <a:pPr algn="l" fontAlgn="b"/>
                      <a:r>
                        <a:rPr lang="ru-RU" sz="1400" u="none" strike="noStrike" dirty="0" err="1">
                          <a:solidFill>
                            <a:schemeClr val="accent6">
                              <a:lumMod val="75000"/>
                            </a:schemeClr>
                          </a:solidFill>
                          <a:effectLst/>
                        </a:rPr>
                        <a:t>Воронцовское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4 218,5</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5 201,2</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3"/>
                  </a:ext>
                </a:extLst>
              </a:tr>
              <a:tr h="216000">
                <a:tc>
                  <a:txBody>
                    <a:bodyPr/>
                    <a:lstStyle/>
                    <a:p>
                      <a:pPr algn="l" fontAlgn="b"/>
                      <a:r>
                        <a:rPr lang="ru-RU" sz="1400" u="none" strike="noStrike" dirty="0" err="1">
                          <a:solidFill>
                            <a:schemeClr val="accent6">
                              <a:lumMod val="75000"/>
                            </a:schemeClr>
                          </a:solidFill>
                          <a:effectLst/>
                        </a:rPr>
                        <a:t>Гаврильское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1 606,0</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2 894,0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4"/>
                  </a:ext>
                </a:extLst>
              </a:tr>
              <a:tr h="216000">
                <a:tc>
                  <a:txBody>
                    <a:bodyPr/>
                    <a:lstStyle/>
                    <a:p>
                      <a:pPr algn="l" fontAlgn="b"/>
                      <a:r>
                        <a:rPr lang="ru-RU" sz="1400" u="none" strike="noStrike" dirty="0" err="1">
                          <a:solidFill>
                            <a:schemeClr val="accent6">
                              <a:lumMod val="75000"/>
                            </a:schemeClr>
                          </a:solidFill>
                          <a:effectLst/>
                        </a:rPr>
                        <a:t>Елизаветовское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475,4</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5"/>
                  </a:ext>
                </a:extLst>
              </a:tr>
              <a:tr h="216000">
                <a:tc>
                  <a:txBody>
                    <a:bodyPr/>
                    <a:lstStyle/>
                    <a:p>
                      <a:pPr algn="l" fontAlgn="b"/>
                      <a:r>
                        <a:rPr lang="ru-RU" sz="1400" u="none" strike="noStrike" dirty="0" err="1">
                          <a:solidFill>
                            <a:schemeClr val="accent6">
                              <a:lumMod val="75000"/>
                            </a:schemeClr>
                          </a:solidFill>
                          <a:effectLst/>
                        </a:rPr>
                        <a:t>Ерышевское</a:t>
                      </a:r>
                      <a:r>
                        <a:rPr lang="ru-RU" sz="1400" u="none" strike="noStrike" dirty="0">
                          <a:solidFill>
                            <a:schemeClr val="accent6">
                              <a:lumMod val="75000"/>
                            </a:schemeClr>
                          </a:solidFill>
                          <a:effectLst/>
                        </a:rPr>
                        <a:t> </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909,2</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3 456,1</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6"/>
                  </a:ext>
                </a:extLst>
              </a:tr>
              <a:tr h="216000">
                <a:tc>
                  <a:txBody>
                    <a:bodyPr/>
                    <a:lstStyle/>
                    <a:p>
                      <a:pPr algn="l" fontAlgn="b"/>
                      <a:r>
                        <a:rPr lang="ru-RU" sz="1400" u="none" strike="noStrike" dirty="0" err="1">
                          <a:solidFill>
                            <a:schemeClr val="accent6">
                              <a:lumMod val="75000"/>
                            </a:schemeClr>
                          </a:solidFill>
                          <a:effectLst/>
                        </a:rPr>
                        <a:t>Казинское</a:t>
                      </a:r>
                      <a:r>
                        <a:rPr lang="ru-RU" sz="1400" u="none" strike="noStrike" dirty="0">
                          <a:solidFill>
                            <a:schemeClr val="accent6">
                              <a:lumMod val="75000"/>
                            </a:schemeClr>
                          </a:solidFill>
                          <a:effectLst/>
                        </a:rPr>
                        <a:t> </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392,5</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7 568,0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7"/>
                  </a:ext>
                </a:extLst>
              </a:tr>
              <a:tr h="216000">
                <a:tc>
                  <a:txBody>
                    <a:bodyPr/>
                    <a:lstStyle/>
                    <a:p>
                      <a:pPr algn="l" fontAlgn="b"/>
                      <a:r>
                        <a:rPr lang="ru-RU" sz="1400" u="none" strike="noStrike" dirty="0">
                          <a:solidFill>
                            <a:schemeClr val="accent6">
                              <a:lumMod val="75000"/>
                            </a:schemeClr>
                          </a:solidFill>
                          <a:effectLst/>
                        </a:rPr>
                        <a:t>Красное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1 167,0</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8 395,8</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8"/>
                  </a:ext>
                </a:extLst>
              </a:tr>
              <a:tr h="216000">
                <a:tc>
                  <a:txBody>
                    <a:bodyPr/>
                    <a:lstStyle/>
                    <a:p>
                      <a:pPr algn="l" fontAlgn="b"/>
                      <a:r>
                        <a:rPr lang="ru-RU" sz="1400" u="none" strike="noStrike" dirty="0" err="1">
                          <a:solidFill>
                            <a:schemeClr val="accent6">
                              <a:lumMod val="75000"/>
                            </a:schemeClr>
                          </a:solidFill>
                          <a:effectLst/>
                        </a:rPr>
                        <a:t>Ливенское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593,8</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7 374,0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09"/>
                  </a:ext>
                </a:extLst>
              </a:tr>
              <a:tr h="216000">
                <a:tc>
                  <a:txBody>
                    <a:bodyPr/>
                    <a:lstStyle/>
                    <a:p>
                      <a:pPr algn="l" fontAlgn="b"/>
                      <a:r>
                        <a:rPr lang="ru-RU" sz="1400" u="none" strike="noStrike" dirty="0" err="1">
                          <a:solidFill>
                            <a:schemeClr val="accent6">
                              <a:lumMod val="75000"/>
                            </a:schemeClr>
                          </a:solidFill>
                          <a:effectLst/>
                        </a:rPr>
                        <a:t>Лосевское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2 045,1</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3 198,0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0"/>
                  </a:ext>
                </a:extLst>
              </a:tr>
              <a:tr h="216000">
                <a:tc>
                  <a:txBody>
                    <a:bodyPr/>
                    <a:lstStyle/>
                    <a:p>
                      <a:pPr algn="l" fontAlgn="b"/>
                      <a:r>
                        <a:rPr lang="ru-RU" sz="1400" u="none" strike="noStrike" dirty="0" err="1">
                          <a:solidFill>
                            <a:schemeClr val="accent6">
                              <a:lumMod val="75000"/>
                            </a:schemeClr>
                          </a:solidFill>
                          <a:effectLst/>
                        </a:rPr>
                        <a:t>Песковское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1 853,4</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2 408,0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1"/>
                  </a:ext>
                </a:extLst>
              </a:tr>
              <a:tr h="216000">
                <a:tc>
                  <a:txBody>
                    <a:bodyPr/>
                    <a:lstStyle/>
                    <a:p>
                      <a:pPr algn="l" fontAlgn="b"/>
                      <a:r>
                        <a:rPr lang="ru-RU" sz="1400" u="none" strike="noStrike" dirty="0">
                          <a:solidFill>
                            <a:schemeClr val="accent6">
                              <a:lumMod val="75000"/>
                            </a:schemeClr>
                          </a:solidFill>
                          <a:effectLst/>
                        </a:rPr>
                        <a:t>Петровское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931,3</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4 819,0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2"/>
                  </a:ext>
                </a:extLst>
              </a:tr>
              <a:tr h="216000">
                <a:tc>
                  <a:txBody>
                    <a:bodyPr/>
                    <a:lstStyle/>
                    <a:p>
                      <a:pPr algn="l" fontAlgn="b"/>
                      <a:r>
                        <a:rPr lang="ru-RU" sz="1400" u="none" strike="noStrike" dirty="0">
                          <a:solidFill>
                            <a:schemeClr val="accent6">
                              <a:lumMod val="75000"/>
                            </a:schemeClr>
                          </a:solidFill>
                          <a:effectLst/>
                        </a:rPr>
                        <a:t>Покровское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1 665,0</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4 420,0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3"/>
                  </a:ext>
                </a:extLst>
              </a:tr>
              <a:tr h="216000">
                <a:tc>
                  <a:txBody>
                    <a:bodyPr/>
                    <a:lstStyle/>
                    <a:p>
                      <a:pPr algn="l" fontAlgn="b"/>
                      <a:r>
                        <a:rPr lang="ru-RU" sz="1400" u="none" strike="noStrike" dirty="0">
                          <a:solidFill>
                            <a:schemeClr val="accent6">
                              <a:lumMod val="75000"/>
                            </a:schemeClr>
                          </a:solidFill>
                          <a:effectLst/>
                        </a:rPr>
                        <a:t>Русско - </a:t>
                      </a:r>
                      <a:r>
                        <a:rPr lang="ru-RU" sz="1400" u="none" strike="noStrike" dirty="0" err="1">
                          <a:solidFill>
                            <a:schemeClr val="accent6">
                              <a:lumMod val="75000"/>
                            </a:schemeClr>
                          </a:solidFill>
                          <a:effectLst/>
                        </a:rPr>
                        <a:t>Буйловское</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588,4</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159,0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4"/>
                  </a:ext>
                </a:extLst>
              </a:tr>
              <a:tr h="0">
                <a:tc>
                  <a:txBody>
                    <a:bodyPr/>
                    <a:lstStyle/>
                    <a:p>
                      <a:pPr algn="l" fontAlgn="b"/>
                      <a:r>
                        <a:rPr lang="ru-RU" sz="1400" u="none" strike="noStrike" dirty="0">
                          <a:solidFill>
                            <a:schemeClr val="accent6">
                              <a:lumMod val="75000"/>
                            </a:schemeClr>
                          </a:solidFill>
                          <a:effectLst/>
                        </a:rPr>
                        <a:t>город Павловск</a:t>
                      </a:r>
                      <a:endParaRPr lang="ru-RU" sz="1400" b="0"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300" u="none" strike="noStrike" dirty="0">
                          <a:solidFill>
                            <a:schemeClr val="accent6">
                              <a:lumMod val="75000"/>
                            </a:schemeClr>
                          </a:solidFill>
                          <a:effectLst/>
                        </a:rPr>
                        <a:t>2 941,1</a:t>
                      </a: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300" u="none" strike="noStrike" kern="1200" dirty="0">
                          <a:solidFill>
                            <a:schemeClr val="accent6">
                              <a:lumMod val="75000"/>
                            </a:schemeClr>
                          </a:solidFill>
                          <a:effectLst/>
                          <a:latin typeface="+mn-lt"/>
                          <a:ea typeface="+mn-ea"/>
                          <a:cs typeface="+mn-cs"/>
                        </a:rPr>
                        <a:t>0</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5"/>
                  </a:ext>
                </a:extLst>
              </a:tr>
              <a:tr h="216000">
                <a:tc>
                  <a:txBody>
                    <a:bodyPr/>
                    <a:lstStyle/>
                    <a:p>
                      <a:pPr algn="l" fontAlgn="b"/>
                      <a:r>
                        <a:rPr lang="ru-RU" sz="1400" b="1" u="none" strike="noStrike" dirty="0">
                          <a:solidFill>
                            <a:schemeClr val="accent6">
                              <a:lumMod val="75000"/>
                            </a:schemeClr>
                          </a:solidFill>
                          <a:effectLst/>
                        </a:rPr>
                        <a:t>ВСЕГО</a:t>
                      </a:r>
                      <a:endParaRPr lang="ru-RU" sz="1400" b="1"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algn="ctr" fontAlgn="b"/>
                      <a:r>
                        <a:rPr lang="ru-RU" sz="1400" b="1" kern="1200" dirty="0">
                          <a:solidFill>
                            <a:schemeClr val="accent6">
                              <a:lumMod val="75000"/>
                            </a:schemeClr>
                          </a:solidFill>
                          <a:effectLst/>
                          <a:latin typeface="+mn-lt"/>
                          <a:ea typeface="+mn-ea"/>
                          <a:cs typeface="+mn-cs"/>
                        </a:rPr>
                        <a:t>21 241,7</a:t>
                      </a:r>
                      <a:endParaRPr lang="ru-RU" sz="1400" b="1" i="0" u="none" strike="noStrike" dirty="0">
                        <a:solidFill>
                          <a:schemeClr val="accent6">
                            <a:lumMod val="75000"/>
                          </a:schemeClr>
                        </a:solidFill>
                        <a:effectLst/>
                        <a:latin typeface="Times New Roman"/>
                      </a:endParaRPr>
                    </a:p>
                  </a:txBody>
                  <a:tcPr marL="7620" marR="7620" marT="7620" marB="0" anchor="ctr">
                    <a:solidFill>
                      <a:schemeClr val="accent2">
                        <a:lumMod val="20000"/>
                        <a:lumOff val="80000"/>
                      </a:schemeClr>
                    </a:solidFill>
                  </a:tcPr>
                </a:tc>
                <a:tc>
                  <a:txBody>
                    <a:bodyPr/>
                    <a:lstStyle/>
                    <a:p>
                      <a:pPr marL="0" algn="ctr" defTabSz="914400" rtl="0" eaLnBrk="1" fontAlgn="b" latinLnBrk="0" hangingPunct="1"/>
                      <a:r>
                        <a:rPr lang="ru-RU" sz="1400" b="1" u="none" strike="noStrike" kern="1200" dirty="0">
                          <a:solidFill>
                            <a:schemeClr val="accent6">
                              <a:lumMod val="75000"/>
                            </a:schemeClr>
                          </a:solidFill>
                          <a:effectLst/>
                          <a:latin typeface="+mn-lt"/>
                          <a:ea typeface="+mn-ea"/>
                          <a:cs typeface="+mn-cs"/>
                        </a:rPr>
                        <a:t>63 242,2</a:t>
                      </a:r>
                    </a:p>
                  </a:txBody>
                  <a:tcPr marL="7620" marR="7620" marT="7620" marB="0" anchor="ctr">
                    <a:solidFill>
                      <a:schemeClr val="accent2">
                        <a:lumMod val="20000"/>
                        <a:lumOff val="80000"/>
                      </a:schemeClr>
                    </a:solidFill>
                  </a:tcPr>
                </a:tc>
                <a:extLst>
                  <a:ext uri="{0D108BD9-81ED-4DB2-BD59-A6C34878D82A}">
                    <a16:rowId xmlns:a16="http://schemas.microsoft.com/office/drawing/2014/main" val="10016"/>
                  </a:ext>
                </a:extLst>
              </a:tr>
            </a:tbl>
          </a:graphicData>
        </a:graphic>
      </p:graphicFrame>
      <p:sp>
        <p:nvSpPr>
          <p:cNvPr id="6" name="Прямоугольник 5"/>
          <p:cNvSpPr/>
          <p:nvPr/>
        </p:nvSpPr>
        <p:spPr>
          <a:xfrm>
            <a:off x="5155589" y="3438169"/>
            <a:ext cx="1282723" cy="307777"/>
          </a:xfrm>
          <a:prstGeom prst="rect">
            <a:avLst/>
          </a:prstGeom>
        </p:spPr>
        <p:txBody>
          <a:bodyPr wrap="none">
            <a:spAutoFit/>
          </a:bodyPr>
          <a:lstStyle/>
          <a:p>
            <a:pPr indent="361950" algn="just"/>
            <a:r>
              <a:rPr lang="ru-RU" sz="1400" dirty="0">
                <a:solidFill>
                  <a:schemeClr val="accent6">
                    <a:lumMod val="75000"/>
                  </a:schemeClr>
                </a:solidFill>
                <a:latin typeface="+mj-lt"/>
              </a:rPr>
              <a:t>тыс. руб.</a:t>
            </a:r>
          </a:p>
        </p:txBody>
      </p:sp>
    </p:spTree>
    <p:extLst>
      <p:ext uri="{BB962C8B-B14F-4D97-AF65-F5344CB8AC3E}">
        <p14:creationId xmlns:p14="http://schemas.microsoft.com/office/powerpoint/2010/main" val="3465961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53917" y="539552"/>
            <a:ext cx="5688632" cy="400110"/>
          </a:xfrm>
          <a:prstGeom prst="rect">
            <a:avLst/>
          </a:prstGeom>
        </p:spPr>
        <p:txBody>
          <a:bodyPr wrap="square">
            <a:spAutoFit/>
          </a:bodyPr>
          <a:lstStyle/>
          <a:p>
            <a:pPr algn="ctr"/>
            <a:r>
              <a:rPr lang="ru-RU" sz="2000" b="1" dirty="0">
                <a:solidFill>
                  <a:schemeClr val="accent6">
                    <a:lumMod val="75000"/>
                  </a:schemeClr>
                </a:solidFill>
                <a:latin typeface="+mj-lt"/>
              </a:rPr>
              <a:t>СТРУКТУРА МУНИЦИПАЛЬНОГО ДОЛГА</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298" y="2347114"/>
            <a:ext cx="2024499" cy="699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8255" y="2331562"/>
            <a:ext cx="2079957" cy="71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8212" y="2339337"/>
            <a:ext cx="1927244" cy="699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69" y="3583352"/>
            <a:ext cx="1743787" cy="1131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6703" y="3492108"/>
            <a:ext cx="1731963" cy="73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4477" y="4644008"/>
            <a:ext cx="1731963"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14477" y="5829147"/>
            <a:ext cx="1749737" cy="920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69768" y="3485182"/>
            <a:ext cx="2088232" cy="711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4848" y="4574157"/>
            <a:ext cx="2088232" cy="101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04848" y="5829146"/>
            <a:ext cx="2397060" cy="920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a:extLst>
              <a:ext uri="{FF2B5EF4-FFF2-40B4-BE49-F238E27FC236}">
                <a16:creationId xmlns:a16="http://schemas.microsoft.com/office/drawing/2014/main" id="{BFFED5AB-E81F-43ED-87FB-B447C486DEE8}"/>
              </a:ext>
            </a:extLst>
          </p:cNvPr>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contrast="42000"/>
                    </a14:imgEffect>
                  </a14:imgLayer>
                </a14:imgProps>
              </a:ext>
              <a:ext uri="{28A0092B-C50C-407E-A947-70E740481C1C}">
                <a14:useLocalDpi xmlns:a14="http://schemas.microsoft.com/office/drawing/2010/main" val="0"/>
              </a:ext>
            </a:extLst>
          </a:blip>
          <a:srcRect/>
          <a:stretch>
            <a:fillRect/>
          </a:stretch>
        </p:blipFill>
        <p:spPr bwMode="auto">
          <a:xfrm>
            <a:off x="211430" y="5595997"/>
            <a:ext cx="2173843" cy="3008451"/>
          </a:xfrm>
          <a:prstGeom prst="rect">
            <a:avLst/>
          </a:prstGeom>
          <a:noFill/>
          <a:effectLst>
            <a:glow rad="889000">
              <a:schemeClr val="bg1">
                <a:lumMod val="75000"/>
                <a:alpha val="14000"/>
              </a:schemeClr>
            </a:glow>
            <a:softEdge rad="3302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616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a:extLst>
              <a:ext uri="{FF2B5EF4-FFF2-40B4-BE49-F238E27FC236}">
                <a16:creationId xmlns:a16="http://schemas.microsoft.com/office/drawing/2014/main" id="{289A642F-9E45-452D-A5CD-87443D316FD1}"/>
              </a:ext>
            </a:extLst>
          </p:cNvPr>
          <p:cNvGraphicFramePr>
            <a:graphicFrameLocks/>
          </p:cNvGraphicFramePr>
          <p:nvPr>
            <p:extLst>
              <p:ext uri="{D42A27DB-BD31-4B8C-83A1-F6EECF244321}">
                <p14:modId xmlns:p14="http://schemas.microsoft.com/office/powerpoint/2010/main" val="1792871837"/>
              </p:ext>
            </p:extLst>
          </p:nvPr>
        </p:nvGraphicFramePr>
        <p:xfrm>
          <a:off x="476673" y="31903"/>
          <a:ext cx="6048672" cy="4716016"/>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2">
            <a:extLst>
              <a:ext uri="{FF2B5EF4-FFF2-40B4-BE49-F238E27FC236}">
                <a16:creationId xmlns:a16="http://schemas.microsoft.com/office/drawing/2014/main" id="{886A70E8-63AF-4B3F-8956-1EC2CDA1100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4000" contrast="-3000"/>
                    </a14:imgEffect>
                  </a14:imgLayer>
                </a14:imgProps>
              </a:ext>
              <a:ext uri="{28A0092B-C50C-407E-A947-70E740481C1C}">
                <a14:useLocalDpi xmlns:a14="http://schemas.microsoft.com/office/drawing/2010/main" val="0"/>
              </a:ext>
            </a:extLst>
          </a:blip>
          <a:srcRect/>
          <a:stretch>
            <a:fillRect/>
          </a:stretch>
        </p:blipFill>
        <p:spPr bwMode="auto">
          <a:xfrm>
            <a:off x="0" y="5076056"/>
            <a:ext cx="6858000" cy="4079776"/>
          </a:xfrm>
          <a:prstGeom prst="rect">
            <a:avLst/>
          </a:prstGeom>
          <a:effectLst>
            <a:softEdge rad="304800"/>
          </a:effectLst>
        </p:spPr>
      </p:pic>
    </p:spTree>
    <p:extLst>
      <p:ext uri="{BB962C8B-B14F-4D97-AF65-F5344CB8AC3E}">
        <p14:creationId xmlns:p14="http://schemas.microsoft.com/office/powerpoint/2010/main" val="3841052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4294967295"/>
          </p:nvPr>
        </p:nvSpPr>
        <p:spPr>
          <a:xfrm>
            <a:off x="604689" y="6179481"/>
            <a:ext cx="6048671" cy="2376264"/>
          </a:xfrm>
        </p:spPr>
        <p:txBody>
          <a:bodyPr>
            <a:noAutofit/>
          </a:bodyPr>
          <a:lstStyle/>
          <a:p>
            <a:pPr marL="0" indent="0" algn="just">
              <a:buNone/>
            </a:pPr>
            <a:r>
              <a:rPr lang="ru-RU" sz="1300" i="0" dirty="0">
                <a:solidFill>
                  <a:schemeClr val="accent6">
                    <a:lumMod val="75000"/>
                  </a:schemeClr>
                </a:solidFill>
                <a:cs typeface="Arial" pitchFamily="34" charset="0"/>
              </a:rPr>
              <a:t>    </a:t>
            </a:r>
            <a:r>
              <a:rPr lang="ru-RU" sz="1400" i="0" dirty="0">
                <a:solidFill>
                  <a:schemeClr val="accent6">
                    <a:lumMod val="75000"/>
                  </a:schemeClr>
                </a:solidFill>
                <a:cs typeface="Arial" pitchFamily="34" charset="0"/>
              </a:rPr>
              <a:t>Территория района составляет 1,9 тыс. кв. км. Численность постоянного населения составляет 51,86 тыс. человек,</a:t>
            </a:r>
            <a:r>
              <a:rPr lang="ru-RU" sz="1400" i="0" dirty="0">
                <a:cs typeface="Arial" pitchFamily="34" charset="0"/>
              </a:rPr>
              <a:t> </a:t>
            </a:r>
            <a:r>
              <a:rPr lang="ru-RU" sz="1400" i="0" dirty="0">
                <a:solidFill>
                  <a:schemeClr val="accent6">
                    <a:lumMod val="75000"/>
                  </a:schemeClr>
                </a:solidFill>
                <a:cs typeface="Arial" pitchFamily="34" charset="0"/>
              </a:rPr>
              <a:t>это 2,3 % населения области, из которых 28,05 тыс. человек – сельские жители.</a:t>
            </a:r>
          </a:p>
          <a:p>
            <a:pPr marL="0" indent="0" algn="just">
              <a:buNone/>
            </a:pPr>
            <a:r>
              <a:rPr lang="ru-RU" sz="1400" i="0" dirty="0">
                <a:solidFill>
                  <a:schemeClr val="accent6">
                    <a:lumMod val="75000"/>
                  </a:schemeClr>
                </a:solidFill>
                <a:cs typeface="Arial" pitchFamily="34" charset="0"/>
              </a:rPr>
              <a:t>     В состав Павловского муниципального района Воронежской области входят 1 городское и 14 сельских поселений. На территории района находится 54 населенных пункта: 1 город, 28 сел, 10 поселков, 14 хуторов, 1 деревня.</a:t>
            </a:r>
          </a:p>
          <a:p>
            <a:pPr marL="0" indent="0" algn="just">
              <a:buNone/>
            </a:pPr>
            <a:r>
              <a:rPr lang="ru-RU" sz="1400" i="0" dirty="0">
                <a:solidFill>
                  <a:schemeClr val="accent6">
                    <a:lumMod val="75000"/>
                  </a:schemeClr>
                </a:solidFill>
                <a:cs typeface="Arial" pitchFamily="34" charset="0"/>
              </a:rPr>
              <a:t>     Административный центр района – город Павловск, основанный в 1709 году. Павловск включен в список исторических городов России. На государственной охране состоят 40 памятников истории и архитектуры.</a:t>
            </a:r>
          </a:p>
          <a:p>
            <a:pPr indent="363538" algn="just"/>
            <a:endParaRPr lang="ru-RU" sz="1300" b="1" i="1" dirty="0">
              <a:solidFill>
                <a:schemeClr val="accent6">
                  <a:lumMod val="75000"/>
                </a:schemeClr>
              </a:solidFill>
              <a:cs typeface="Arial" pitchFamily="34" charset="0"/>
            </a:endParaRPr>
          </a:p>
        </p:txBody>
      </p:sp>
      <p:sp>
        <p:nvSpPr>
          <p:cNvPr id="5" name="Заголовок 4"/>
          <p:cNvSpPr>
            <a:spLocks noGrp="1"/>
          </p:cNvSpPr>
          <p:nvPr>
            <p:ph type="title" idx="4294967295"/>
          </p:nvPr>
        </p:nvSpPr>
        <p:spPr>
          <a:xfrm>
            <a:off x="620688" y="467544"/>
            <a:ext cx="5800725" cy="1366838"/>
          </a:xfrm>
        </p:spPr>
        <p:txBody>
          <a:bodyPr>
            <a:normAutofit/>
          </a:bodyPr>
          <a:lstStyle/>
          <a:p>
            <a:pPr algn="ctr"/>
            <a:r>
              <a:rPr lang="ru-RU" sz="2000" b="1" dirty="0">
                <a:solidFill>
                  <a:schemeClr val="accent6">
                    <a:lumMod val="75000"/>
                  </a:schemeClr>
                </a:solidFill>
              </a:rPr>
              <a:t>АДМИНИСТРАТИВНО – ТЕРРИТОРИАЛЬНОЕ ДЕЛЕНИЕ ПАВЛОВСКОГО МУНИЦИПАЛЬНОГО РАЙОНА ВОРОНЕЖСКОЙ ОБЛАСТИ</a:t>
            </a:r>
          </a:p>
        </p:txBody>
      </p:sp>
      <p:sp>
        <p:nvSpPr>
          <p:cNvPr id="7" name="Текст 1"/>
          <p:cNvSpPr txBox="1">
            <a:spLocks/>
          </p:cNvSpPr>
          <p:nvPr/>
        </p:nvSpPr>
        <p:spPr>
          <a:xfrm>
            <a:off x="620688" y="1619672"/>
            <a:ext cx="5904656" cy="5976664"/>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285750" indent="-285750" algn="just">
              <a:buFont typeface="Wingdings" pitchFamily="2" charset="2"/>
              <a:buChar char="Ø"/>
            </a:pPr>
            <a:endParaRPr lang="ru-RU" sz="1600" dirty="0">
              <a:solidFill>
                <a:schemeClr val="bg1"/>
              </a:solidFill>
            </a:endParaRPr>
          </a:p>
        </p:txBody>
      </p:sp>
      <p:pic>
        <p:nvPicPr>
          <p:cNvPr id="8" name="Объект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5376" y="1921937"/>
            <a:ext cx="4507880" cy="424271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8285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11"/>
          <p:cNvSpPr txBox="1">
            <a:spLocks/>
          </p:cNvSpPr>
          <p:nvPr/>
        </p:nvSpPr>
        <p:spPr>
          <a:xfrm>
            <a:off x="836712" y="671810"/>
            <a:ext cx="5688632" cy="8220669"/>
          </a:xfrm>
          <a:prstGeom prst="rect">
            <a:avLst/>
          </a:prstGeom>
        </p:spPr>
        <p:txBody>
          <a:bodyPr vert="horz" lIns="91440" tIns="45720" rIns="91440" bIns="45720" rtlCol="0">
            <a:no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1" i="0" u="none" strike="noStrike" kern="1200" cap="none" spc="0" normalizeH="0" baseline="0" noProof="0" dirty="0">
                <a:ln>
                  <a:noFill/>
                </a:ln>
                <a:solidFill>
                  <a:schemeClr val="tx2">
                    <a:lumMod val="75000"/>
                  </a:schemeClr>
                </a:solidFill>
                <a:effectLst/>
                <a:uLnTx/>
                <a:uFillTx/>
              </a:rPr>
              <a:t>А</a:t>
            </a:r>
            <a:r>
              <a:rPr kumimoji="0" lang="ru-RU" sz="1400" b="0" i="0" u="none" strike="noStrike" kern="1200" cap="none" spc="0" normalizeH="0" baseline="0" noProof="0" dirty="0">
                <a:ln>
                  <a:noFill/>
                </a:ln>
                <a:solidFill>
                  <a:srgbClr val="FF0000"/>
                </a:solidFill>
                <a:effectLst/>
                <a:uLnTx/>
                <a:uFillTx/>
              </a:rPr>
              <a:t> </a:t>
            </a: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1" i="1" u="none" strike="noStrike" kern="1200" cap="none" spc="0" normalizeH="0" baseline="0" noProof="0" dirty="0">
                <a:ln>
                  <a:noFill/>
                </a:ln>
                <a:solidFill>
                  <a:schemeClr val="accent6">
                    <a:lumMod val="75000"/>
                  </a:schemeClr>
                </a:solidFill>
                <a:effectLst/>
                <a:uLnTx/>
                <a:uFillTx/>
              </a:rPr>
              <a:t>Администратор доходов бюджета</a:t>
            </a: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0" i="0" u="none" strike="noStrike" kern="1200" cap="none" spc="0" normalizeH="0" baseline="0" noProof="0" dirty="0">
                <a:ln>
                  <a:noFill/>
                </a:ln>
                <a:solidFill>
                  <a:schemeClr val="accent6">
                    <a:lumMod val="75000"/>
                  </a:schemeClr>
                </a:solidFill>
                <a:effectLst/>
                <a:uLnTx/>
                <a:uFillTx/>
              </a:rPr>
              <a:t>Орган государственной власти (местного самоуправления), орган управления государственным внебюджетным фондом, Центральный банк Российской Федерации, казенное учреждение, осуществляющий(ее): - контроль за правильностью исчисления, - полнотой и своевременностью уплаты, - начисление, - учет, - взыскание, - принятие решений о возврате (зачете) излишне уплаченных (взысканных) платежей, пеней и штрафов по ним, являющихся доходами бюджетов бюджетной системы РФ. </a:t>
            </a: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1" i="0" u="none" strike="noStrike" kern="1200" cap="none" spc="0" normalizeH="0" baseline="0" noProof="0" dirty="0">
                <a:ln>
                  <a:noFill/>
                </a:ln>
                <a:solidFill>
                  <a:schemeClr val="tx2">
                    <a:lumMod val="75000"/>
                  </a:schemeClr>
                </a:solidFill>
                <a:effectLst/>
                <a:uLnTx/>
                <a:uFillTx/>
              </a:rPr>
              <a:t>Б</a:t>
            </a:r>
            <a:r>
              <a:rPr kumimoji="0" lang="ru-RU" sz="1400" b="0" i="0" u="none" strike="noStrike" kern="1200" cap="none" spc="0" normalizeH="0" baseline="0" noProof="0" dirty="0">
                <a:ln>
                  <a:noFill/>
                </a:ln>
                <a:solidFill>
                  <a:sysClr val="windowText" lastClr="000000">
                    <a:lumMod val="75000"/>
                    <a:lumOff val="25000"/>
                  </a:sysClr>
                </a:solidFill>
                <a:effectLst/>
                <a:uLnTx/>
                <a:uFillTx/>
              </a:rPr>
              <a:t> </a:t>
            </a: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1" i="1" u="none" strike="noStrike" kern="1200" cap="none" spc="0" normalizeH="0" baseline="0" noProof="0" dirty="0">
                <a:ln>
                  <a:noFill/>
                </a:ln>
                <a:solidFill>
                  <a:schemeClr val="accent6">
                    <a:lumMod val="75000"/>
                  </a:schemeClr>
                </a:solidFill>
                <a:effectLst/>
                <a:uLnTx/>
                <a:uFillTx/>
              </a:rPr>
              <a:t>Бюджет </a:t>
            </a: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0" i="0" u="none" strike="noStrike" kern="1200" cap="none" spc="0" normalizeH="0" baseline="0" noProof="0" dirty="0">
                <a:ln>
                  <a:noFill/>
                </a:ln>
                <a:solidFill>
                  <a:schemeClr val="accent6">
                    <a:lumMod val="75000"/>
                  </a:schemeClr>
                </a:solidFill>
                <a:effectLst/>
                <a:uLnTx/>
                <a:uFillTx/>
              </a:rPr>
              <a:t>1. Фонд денежных средств, предназначенный для финансирования функций государства (федеральный и региональный уровень) и местного самоуправления (местный уровень). </a:t>
            </a: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r>
              <a:rPr kumimoji="0" lang="ru-RU" sz="1400" b="0" i="0" u="none" strike="noStrike" kern="1200" cap="none" spc="0" normalizeH="0" baseline="0" noProof="0" dirty="0">
                <a:ln>
                  <a:noFill/>
                </a:ln>
                <a:solidFill>
                  <a:schemeClr val="accent6">
                    <a:lumMod val="75000"/>
                  </a:schemeClr>
                </a:solidFill>
                <a:effectLst/>
                <a:uLnTx/>
                <a:uFillTx/>
              </a:rPr>
              <a:t>2. Представляет собой главный финансовый документ страны (региона, муниципалитета, поселения), утверждаемый органом законодательной власти соответствующего уровня управления.</a:t>
            </a:r>
          </a:p>
          <a:p>
            <a:pPr marL="45720" lvl="0" indent="0" algn="just">
              <a:buClr>
                <a:srgbClr val="F14124">
                  <a:lumMod val="75000"/>
                </a:srgbClr>
              </a:buClr>
              <a:buNone/>
            </a:pPr>
            <a:r>
              <a:rPr lang="ru-RU" sz="1400" b="1" i="1" dirty="0">
                <a:solidFill>
                  <a:schemeClr val="accent6">
                    <a:lumMod val="75000"/>
                  </a:schemeClr>
                </a:solidFill>
              </a:rPr>
              <a:t>Бюджет консолидированный</a:t>
            </a:r>
          </a:p>
          <a:p>
            <a:pPr marL="45720" lvl="0" indent="0" algn="just">
              <a:buClr>
                <a:srgbClr val="F14124">
                  <a:lumMod val="75000"/>
                </a:srgbClr>
              </a:buClr>
              <a:buNone/>
            </a:pPr>
            <a:r>
              <a:rPr lang="ru-RU" sz="1400" dirty="0">
                <a:solidFill>
                  <a:schemeClr val="accent6">
                    <a:lumMod val="75000"/>
                  </a:schemeClr>
                </a:solidFill>
              </a:rPr>
              <a:t>Свод бюджетов бюджетной системы Российской Федерации на соответствующей территории (за исключением бюджетов государственных внебюджетных фондов). </a:t>
            </a:r>
          </a:p>
          <a:p>
            <a:pPr marL="45720" indent="0" algn="just">
              <a:buClr>
                <a:srgbClr val="F14124">
                  <a:lumMod val="75000"/>
                </a:srgbClr>
              </a:buClr>
              <a:buNone/>
              <a:defRPr/>
            </a:pPr>
            <a:r>
              <a:rPr lang="ru-RU" sz="1400" dirty="0">
                <a:solidFill>
                  <a:schemeClr val="accent6">
                    <a:lumMod val="75000"/>
                  </a:schemeClr>
                </a:solidFill>
              </a:rPr>
              <a:t>Консолидированным может быть бюджет на местном уровне (свод бюджета муниципального образования и бюджетов входящих в него поселений), региональном (свод бюджета субъекта Российской Федерации и бюджетов входящих в него муниципальных образований), федеральном (свод всех бюджетов бюджетной системы Российской Федерации).</a:t>
            </a:r>
          </a:p>
          <a:p>
            <a:pPr marL="0" indent="0" algn="just">
              <a:lnSpc>
                <a:spcPts val="2500"/>
              </a:lnSpc>
              <a:spcBef>
                <a:spcPts val="384"/>
              </a:spcBef>
              <a:buNone/>
            </a:pPr>
            <a:r>
              <a:rPr lang="ru-RU" sz="1400" b="1" i="1" dirty="0">
                <a:solidFill>
                  <a:schemeClr val="accent6">
                    <a:lumMod val="75000"/>
                  </a:schemeClr>
                </a:solidFill>
              </a:rPr>
              <a:t>Бюджет муниципального образования</a:t>
            </a:r>
          </a:p>
          <a:p>
            <a:pPr marL="0" indent="0" algn="just">
              <a:spcBef>
                <a:spcPts val="384"/>
              </a:spcBef>
              <a:buNone/>
            </a:pPr>
            <a:r>
              <a:rPr lang="ru-RU" sz="1400" dirty="0">
                <a:solidFill>
                  <a:schemeClr val="accent6">
                    <a:lumMod val="75000"/>
                  </a:schemeClr>
                </a:solidFill>
              </a:rPr>
              <a:t>1.       Фонд     денежных     средств,      предназначенный       для</a:t>
            </a:r>
          </a:p>
          <a:p>
            <a:pPr marL="0" indent="0" algn="just">
              <a:spcBef>
                <a:spcPts val="384"/>
              </a:spcBef>
              <a:buNone/>
            </a:pPr>
            <a:endParaRPr lang="ru-RU" sz="1400" dirty="0">
              <a:solidFill>
                <a:schemeClr val="accent6">
                  <a:lumMod val="75000"/>
                </a:schemeClr>
              </a:solidFill>
            </a:endParaRP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endParaRPr kumimoji="0" lang="ru-RU" sz="1400" b="0" i="0" u="none" strike="noStrike" kern="1200" cap="none" spc="0" normalizeH="0" baseline="0" noProof="0" dirty="0">
              <a:ln>
                <a:noFill/>
              </a:ln>
              <a:solidFill>
                <a:sysClr val="windowText" lastClr="000000">
                  <a:lumMod val="75000"/>
                  <a:lumOff val="25000"/>
                </a:sysClr>
              </a:solidFill>
              <a:effectLst/>
              <a:uLnTx/>
              <a:uFillTx/>
            </a:endParaRPr>
          </a:p>
          <a:p>
            <a:pPr marL="45720" marR="0" lvl="0" indent="0" algn="just" defTabSz="914400" rtl="0" eaLnBrk="1" fontAlgn="auto" latinLnBrk="0" hangingPunct="1">
              <a:lnSpc>
                <a:spcPct val="100000"/>
              </a:lnSpc>
              <a:spcBef>
                <a:spcPct val="20000"/>
              </a:spcBef>
              <a:spcAft>
                <a:spcPts val="300"/>
              </a:spcAft>
              <a:buClr>
                <a:srgbClr val="F14124">
                  <a:lumMod val="75000"/>
                </a:srgbClr>
              </a:buClr>
              <a:buSzPct val="130000"/>
              <a:buFont typeface="Georgia" pitchFamily="18" charset="0"/>
              <a:buNone/>
              <a:tabLst/>
              <a:defRPr/>
            </a:pPr>
            <a:endParaRPr kumimoji="0" lang="ru-RU" sz="1400" b="0" i="0" u="none" strike="noStrike" kern="1200" cap="none" spc="0" normalizeH="0" baseline="0" noProof="0" dirty="0">
              <a:ln>
                <a:noFill/>
              </a:ln>
              <a:solidFill>
                <a:sysClr val="windowText" lastClr="000000">
                  <a:lumMod val="75000"/>
                  <a:lumOff val="25000"/>
                </a:sysClr>
              </a:solidFill>
              <a:effectLst/>
              <a:uLnTx/>
              <a:uFillTx/>
            </a:endParaRPr>
          </a:p>
        </p:txBody>
      </p:sp>
      <p:sp>
        <p:nvSpPr>
          <p:cNvPr id="4" name="Заголовок 4"/>
          <p:cNvSpPr>
            <a:spLocks noGrp="1"/>
          </p:cNvSpPr>
          <p:nvPr>
            <p:ph type="title"/>
          </p:nvPr>
        </p:nvSpPr>
        <p:spPr>
          <a:xfrm>
            <a:off x="1009111" y="251520"/>
            <a:ext cx="5343835" cy="648072"/>
          </a:xfrm>
        </p:spPr>
        <p:txBody>
          <a:bodyPr>
            <a:normAutofit/>
          </a:bodyPr>
          <a:lstStyle/>
          <a:p>
            <a:pPr algn="ctr"/>
            <a:r>
              <a:rPr lang="ru-RU" sz="2000" b="1" dirty="0">
                <a:solidFill>
                  <a:schemeClr val="accent6">
                    <a:lumMod val="75000"/>
                  </a:schemeClr>
                </a:solidFill>
              </a:rPr>
              <a:t>ГЛОССАРИЙ</a:t>
            </a:r>
          </a:p>
        </p:txBody>
      </p:sp>
    </p:spTree>
    <p:extLst>
      <p:ext uri="{BB962C8B-B14F-4D97-AF65-F5344CB8AC3E}">
        <p14:creationId xmlns:p14="http://schemas.microsoft.com/office/powerpoint/2010/main" val="3473053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92696" y="611560"/>
            <a:ext cx="5760640" cy="8404865"/>
          </a:xfrm>
          <a:prstGeom prst="rect">
            <a:avLst/>
          </a:prstGeom>
        </p:spPr>
        <p:txBody>
          <a:bodyPr wrap="square">
            <a:spAutoFit/>
          </a:bodyPr>
          <a:lstStyle/>
          <a:p>
            <a:pPr marL="46800" algn="just">
              <a:spcBef>
                <a:spcPts val="384"/>
              </a:spcBef>
              <a:spcAft>
                <a:spcPts val="300"/>
              </a:spcAft>
            </a:pPr>
            <a:r>
              <a:rPr lang="ru-RU" sz="1400" dirty="0">
                <a:solidFill>
                  <a:schemeClr val="accent6">
                    <a:lumMod val="75000"/>
                  </a:schemeClr>
                </a:solidFill>
              </a:rPr>
              <a:t>финансирования функций, отнесенных к предметам ведения местного самоуправления </a:t>
            </a:r>
          </a:p>
          <a:p>
            <a:pPr marL="46800" algn="just">
              <a:spcBef>
                <a:spcPts val="384"/>
              </a:spcBef>
              <a:spcAft>
                <a:spcPts val="300"/>
              </a:spcAft>
            </a:pPr>
            <a:r>
              <a:rPr lang="ru-RU" sz="1400" dirty="0">
                <a:solidFill>
                  <a:schemeClr val="accent6">
                    <a:lumMod val="75000"/>
                  </a:schemeClr>
                </a:solidFill>
                <a:latin typeface="+mj-lt"/>
              </a:rPr>
              <a:t>2. Основной финансовый документ муниципального образования, поселения на текущий финансовый год, принимаемый представительным органом местного самоуправления.</a:t>
            </a:r>
          </a:p>
          <a:p>
            <a:pPr marL="46800" algn="just">
              <a:spcBef>
                <a:spcPts val="384"/>
              </a:spcBef>
              <a:spcAft>
                <a:spcPts val="300"/>
              </a:spcAft>
            </a:pPr>
            <a:r>
              <a:rPr lang="ru-RU" sz="1400" b="1" i="1" dirty="0">
                <a:solidFill>
                  <a:schemeClr val="accent6">
                    <a:lumMod val="75000"/>
                  </a:schemeClr>
                </a:solidFill>
                <a:latin typeface="+mj-lt"/>
              </a:rPr>
              <a:t>Бюджетная классификация </a:t>
            </a:r>
          </a:p>
          <a:p>
            <a:pPr marL="46800" algn="just">
              <a:spcBef>
                <a:spcPts val="384"/>
              </a:spcBef>
              <a:spcAft>
                <a:spcPts val="300"/>
              </a:spcAft>
            </a:pPr>
            <a:r>
              <a:rPr lang="ru-RU" sz="1400" dirty="0">
                <a:solidFill>
                  <a:schemeClr val="accent6">
                    <a:lumMod val="75000"/>
                  </a:schemeClr>
                </a:solidFill>
                <a:latin typeface="+mj-lt"/>
              </a:rPr>
              <a:t>Группировка доходов и расходов бюджетов всех уровней бюджетной системы РФ, а также источников финансирования дефицитов этих бюджетов, используемая для составления и исполнения бюджетов.</a:t>
            </a:r>
          </a:p>
          <a:p>
            <a:pPr marL="46800" algn="just">
              <a:spcBef>
                <a:spcPts val="384"/>
              </a:spcBef>
              <a:spcAft>
                <a:spcPts val="300"/>
              </a:spcAft>
            </a:pPr>
            <a:r>
              <a:rPr lang="ru-RU" sz="1400" b="1" i="1" dirty="0">
                <a:solidFill>
                  <a:schemeClr val="accent6">
                    <a:lumMod val="75000"/>
                  </a:schemeClr>
                </a:solidFill>
                <a:latin typeface="+mj-lt"/>
              </a:rPr>
              <a:t>Бюджетная роспись </a:t>
            </a:r>
          </a:p>
          <a:p>
            <a:pPr marL="46800" algn="just">
              <a:spcBef>
                <a:spcPts val="384"/>
              </a:spcBef>
              <a:spcAft>
                <a:spcPts val="300"/>
              </a:spcAft>
            </a:pPr>
            <a:r>
              <a:rPr lang="ru-RU" sz="1400" dirty="0">
                <a:solidFill>
                  <a:schemeClr val="accent6">
                    <a:lumMod val="75000"/>
                  </a:schemeClr>
                </a:solidFill>
                <a:latin typeface="+mj-lt"/>
              </a:rPr>
              <a:t>Документ, который составляется и ведется: - Главным распорядителем бюджетных средств – в целях исполнения бюджета в части расходов; - Главным администратором источников </a:t>
            </a:r>
            <a:r>
              <a:rPr lang="ru-RU" sz="1400" dirty="0">
                <a:solidFill>
                  <a:schemeClr val="accent6">
                    <a:lumMod val="75000"/>
                  </a:schemeClr>
                </a:solidFill>
              </a:rPr>
              <a:t>финансирования дефицита бюджета - в целях исполнения бюджета в части источников финансирования дефицита бюджета.</a:t>
            </a:r>
          </a:p>
          <a:p>
            <a:pPr marL="45720" lvl="0" algn="just">
              <a:spcBef>
                <a:spcPts val="384"/>
              </a:spcBef>
              <a:spcAft>
                <a:spcPts val="300"/>
              </a:spcAft>
              <a:buClr>
                <a:srgbClr val="F14124">
                  <a:lumMod val="75000"/>
                </a:srgbClr>
              </a:buClr>
              <a:buSzPct val="130000"/>
            </a:pPr>
            <a:r>
              <a:rPr lang="ru-RU" sz="1400" b="1" dirty="0">
                <a:solidFill>
                  <a:schemeClr val="tx2">
                    <a:lumMod val="75000"/>
                  </a:schemeClr>
                </a:solidFill>
              </a:rPr>
              <a:t>Г</a:t>
            </a:r>
          </a:p>
          <a:p>
            <a:pPr marL="45720" lvl="0" algn="just">
              <a:spcBef>
                <a:spcPts val="384"/>
              </a:spcBef>
              <a:spcAft>
                <a:spcPts val="300"/>
              </a:spcAft>
              <a:buClr>
                <a:srgbClr val="F14124">
                  <a:lumMod val="75000"/>
                </a:srgbClr>
              </a:buClr>
              <a:buSzPct val="130000"/>
            </a:pPr>
            <a:r>
              <a:rPr lang="ru-RU" sz="1400" b="1" i="1" dirty="0">
                <a:solidFill>
                  <a:schemeClr val="accent6">
                    <a:lumMod val="75000"/>
                  </a:schemeClr>
                </a:solidFill>
              </a:rPr>
              <a:t>Главный администратор доходов бюджета</a:t>
            </a:r>
          </a:p>
          <a:p>
            <a:pPr marL="45720" lvl="0" algn="just">
              <a:spcBef>
                <a:spcPts val="384"/>
              </a:spcBef>
              <a:spcAft>
                <a:spcPts val="300"/>
              </a:spcAft>
              <a:buClr>
                <a:srgbClr val="F14124">
                  <a:lumMod val="75000"/>
                </a:srgbClr>
              </a:buClr>
              <a:buSzPct val="130000"/>
            </a:pPr>
            <a:r>
              <a:rPr lang="ru-RU" sz="1400" dirty="0">
                <a:solidFill>
                  <a:schemeClr val="accent6">
                    <a:lumMod val="75000"/>
                  </a:schemeClr>
                </a:solidFill>
              </a:rPr>
              <a:t>Орган государственной власти (местного самоуправления), орган управления государственным внебюджетным фондом, Центральный банк Российской Федерации, казенное учреждение, имеющий(ее) в своем ведении администраторов доходов бюджета. </a:t>
            </a:r>
          </a:p>
          <a:p>
            <a:pPr marL="45720" lvl="0" algn="just">
              <a:spcBef>
                <a:spcPts val="384"/>
              </a:spcBef>
              <a:spcAft>
                <a:spcPts val="300"/>
              </a:spcAft>
              <a:buClr>
                <a:srgbClr val="F14124">
                  <a:lumMod val="75000"/>
                </a:srgbClr>
              </a:buClr>
              <a:buSzPct val="130000"/>
            </a:pPr>
            <a:r>
              <a:rPr lang="ru-RU" sz="1400" b="1" i="1" dirty="0">
                <a:solidFill>
                  <a:schemeClr val="accent6">
                    <a:lumMod val="75000"/>
                  </a:schemeClr>
                </a:solidFill>
              </a:rPr>
              <a:t>Главный распорядитель бюджетных средств (ГРБС)</a:t>
            </a:r>
          </a:p>
          <a:p>
            <a:pPr marL="45720" lvl="0" algn="just">
              <a:spcBef>
                <a:spcPts val="384"/>
              </a:spcBef>
              <a:spcAft>
                <a:spcPts val="300"/>
              </a:spcAft>
              <a:buClr>
                <a:srgbClr val="F14124">
                  <a:lumMod val="75000"/>
                </a:srgbClr>
              </a:buClr>
              <a:buSzPct val="130000"/>
            </a:pPr>
            <a:r>
              <a:rPr lang="ru-RU" sz="1400" dirty="0">
                <a:solidFill>
                  <a:schemeClr val="accent6">
                    <a:lumMod val="75000"/>
                  </a:schemeClr>
                </a:solidFill>
              </a:rPr>
              <a:t>Орган государственной власти (местного самоуправления), орган управления государственным внебюджетным фондом, или наиболее значимое учреждение науки, образования, культуры и здравоохранения, напрямую получающий(ее) средства из бюджета и наделенный правом распределять их между подведомственными распорядителями и получателями бюджетных средств.</a:t>
            </a:r>
          </a:p>
          <a:p>
            <a:pPr marL="46800">
              <a:spcBef>
                <a:spcPts val="384"/>
              </a:spcBef>
              <a:spcAft>
                <a:spcPts val="300"/>
              </a:spcAft>
            </a:pPr>
            <a:endParaRPr lang="ru-RU" sz="1400" dirty="0">
              <a:solidFill>
                <a:schemeClr val="accent6">
                  <a:lumMod val="75000"/>
                </a:schemeClr>
              </a:solidFill>
            </a:endParaRPr>
          </a:p>
        </p:txBody>
      </p:sp>
    </p:spTree>
    <p:extLst>
      <p:ext uri="{BB962C8B-B14F-4D97-AF65-F5344CB8AC3E}">
        <p14:creationId xmlns:p14="http://schemas.microsoft.com/office/powerpoint/2010/main" val="31597637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92696" y="611560"/>
            <a:ext cx="5760640" cy="369332"/>
          </a:xfrm>
          <a:prstGeom prst="rect">
            <a:avLst/>
          </a:prstGeom>
        </p:spPr>
        <p:txBody>
          <a:bodyPr wrap="square">
            <a:spAutoFit/>
          </a:bodyPr>
          <a:lstStyle/>
          <a:p>
            <a:pPr marL="46800">
              <a:spcBef>
                <a:spcPts val="384"/>
              </a:spcBef>
              <a:spcAft>
                <a:spcPts val="300"/>
              </a:spcAft>
            </a:pPr>
            <a:endParaRPr lang="ru-RU" dirty="0"/>
          </a:p>
        </p:txBody>
      </p:sp>
      <p:sp>
        <p:nvSpPr>
          <p:cNvPr id="3" name="Прямоугольник 2"/>
          <p:cNvSpPr/>
          <p:nvPr/>
        </p:nvSpPr>
        <p:spPr>
          <a:xfrm>
            <a:off x="692696" y="395536"/>
            <a:ext cx="5760640" cy="7861126"/>
          </a:xfrm>
          <a:prstGeom prst="rect">
            <a:avLst/>
          </a:prstGeom>
        </p:spPr>
        <p:txBody>
          <a:bodyPr wrap="square">
            <a:spAutoFit/>
          </a:bodyPr>
          <a:lstStyle/>
          <a:p>
            <a:pPr marL="45720" indent="0" algn="just">
              <a:spcBef>
                <a:spcPts val="384"/>
              </a:spcBef>
              <a:spcAft>
                <a:spcPts val="300"/>
              </a:spcAft>
              <a:buNone/>
            </a:pPr>
            <a:r>
              <a:rPr lang="ru-RU" sz="1400" b="1" dirty="0">
                <a:solidFill>
                  <a:schemeClr val="tx2">
                    <a:lumMod val="75000"/>
                  </a:schemeClr>
                </a:solidFill>
                <a:latin typeface="+mj-lt"/>
              </a:rPr>
              <a:t>Д </a:t>
            </a:r>
          </a:p>
          <a:p>
            <a:pPr marL="45720" indent="0" algn="just">
              <a:spcBef>
                <a:spcPts val="384"/>
              </a:spcBef>
              <a:spcAft>
                <a:spcPts val="300"/>
              </a:spcAft>
              <a:buNone/>
            </a:pPr>
            <a:r>
              <a:rPr lang="ru-RU" sz="1400" b="1" i="1" dirty="0">
                <a:solidFill>
                  <a:schemeClr val="accent6">
                    <a:lumMod val="75000"/>
                  </a:schemeClr>
                </a:solidFill>
                <a:latin typeface="+mj-lt"/>
              </a:rPr>
              <a:t>Дефицит бюджета </a:t>
            </a:r>
          </a:p>
          <a:p>
            <a:pPr marL="45720" indent="0" algn="just">
              <a:spcBef>
                <a:spcPts val="384"/>
              </a:spcBef>
              <a:spcAft>
                <a:spcPts val="300"/>
              </a:spcAft>
              <a:buNone/>
            </a:pPr>
            <a:r>
              <a:rPr lang="ru-RU" sz="1400" dirty="0">
                <a:solidFill>
                  <a:schemeClr val="accent6">
                    <a:lumMod val="75000"/>
                  </a:schemeClr>
                </a:solidFill>
                <a:latin typeface="+mj-lt"/>
              </a:rPr>
              <a:t>Превышение расходов бюджета над его доходами.</a:t>
            </a:r>
          </a:p>
          <a:p>
            <a:pPr marL="45720" indent="0" algn="just">
              <a:spcBef>
                <a:spcPts val="384"/>
              </a:spcBef>
              <a:spcAft>
                <a:spcPts val="300"/>
              </a:spcAft>
              <a:buNone/>
            </a:pPr>
            <a:r>
              <a:rPr lang="ru-RU" sz="1400" b="1" i="1" dirty="0">
                <a:solidFill>
                  <a:schemeClr val="accent6">
                    <a:lumMod val="75000"/>
                  </a:schemeClr>
                </a:solidFill>
                <a:latin typeface="+mj-lt"/>
              </a:rPr>
              <a:t>Дотации</a:t>
            </a:r>
            <a:r>
              <a:rPr lang="ru-RU" sz="1400" dirty="0">
                <a:solidFill>
                  <a:schemeClr val="accent6">
                    <a:lumMod val="75000"/>
                  </a:schemeClr>
                </a:solidFill>
                <a:latin typeface="+mj-lt"/>
              </a:rPr>
              <a:t> </a:t>
            </a:r>
          </a:p>
          <a:p>
            <a:pPr marL="45720" indent="0" algn="just">
              <a:spcBef>
                <a:spcPts val="384"/>
              </a:spcBef>
              <a:spcAft>
                <a:spcPts val="300"/>
              </a:spcAft>
              <a:buNone/>
            </a:pPr>
            <a:r>
              <a:rPr lang="ru-RU" sz="1400" dirty="0">
                <a:solidFill>
                  <a:schemeClr val="accent6">
                    <a:lumMod val="75000"/>
                  </a:schemeClr>
                </a:solidFill>
                <a:latin typeface="+mj-lt"/>
              </a:rPr>
              <a:t>Средства,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a:t>
            </a:r>
          </a:p>
          <a:p>
            <a:pPr marL="45720" indent="0" algn="just">
              <a:spcBef>
                <a:spcPts val="384"/>
              </a:spcBef>
              <a:spcAft>
                <a:spcPts val="300"/>
              </a:spcAft>
              <a:buNone/>
            </a:pPr>
            <a:r>
              <a:rPr lang="ru-RU" sz="1400" b="1" i="1" dirty="0">
                <a:solidFill>
                  <a:schemeClr val="accent6">
                    <a:lumMod val="75000"/>
                  </a:schemeClr>
                </a:solidFill>
              </a:rPr>
              <a:t>Доходы бюджета </a:t>
            </a:r>
          </a:p>
          <a:p>
            <a:pPr marL="45720" indent="0" algn="just">
              <a:spcBef>
                <a:spcPts val="384"/>
              </a:spcBef>
              <a:spcAft>
                <a:spcPts val="300"/>
              </a:spcAft>
              <a:buNone/>
            </a:pPr>
            <a:r>
              <a:rPr lang="ru-RU" sz="1400" dirty="0">
                <a:solidFill>
                  <a:schemeClr val="accent6">
                    <a:lumMod val="75000"/>
                  </a:schemeClr>
                </a:solidFill>
              </a:rPr>
              <a:t>Поступающие от населения, организаций, учреждений в бюджет денежные средства в виде: - налогов; - неналоговых поступлений (пошлины, доходы от продажи имущества, штрафы и т.п.); - безвозмездных поступлений; - доходов от предпринимательской деятельности бюджетных организаций. Кредиты, доходы от выпуска ценных бумаг, полученные государством (органами местного самоуправления), не включаются в состав доходов. </a:t>
            </a:r>
            <a:endParaRPr lang="ru-RU" sz="1400" b="1" dirty="0">
              <a:solidFill>
                <a:schemeClr val="accent6">
                  <a:lumMod val="75000"/>
                </a:schemeClr>
              </a:solidFill>
            </a:endParaRPr>
          </a:p>
          <a:p>
            <a:pPr marL="45720" indent="0" algn="just">
              <a:spcBef>
                <a:spcPts val="384"/>
              </a:spcBef>
              <a:spcAft>
                <a:spcPts val="300"/>
              </a:spcAft>
              <a:buNone/>
            </a:pPr>
            <a:r>
              <a:rPr lang="ru-RU" sz="1400" b="1" dirty="0">
                <a:solidFill>
                  <a:schemeClr val="tx2">
                    <a:lumMod val="75000"/>
                  </a:schemeClr>
                </a:solidFill>
              </a:rPr>
              <a:t>М</a:t>
            </a:r>
          </a:p>
          <a:p>
            <a:pPr marL="45720" indent="0" algn="just">
              <a:spcBef>
                <a:spcPts val="384"/>
              </a:spcBef>
              <a:spcAft>
                <a:spcPts val="300"/>
              </a:spcAft>
              <a:buNone/>
            </a:pPr>
            <a:r>
              <a:rPr lang="ru-RU" sz="1400" b="1" i="1" dirty="0">
                <a:solidFill>
                  <a:schemeClr val="accent6">
                    <a:lumMod val="75000"/>
                  </a:schemeClr>
                </a:solidFill>
              </a:rPr>
              <a:t>Межбюджетные трансферты </a:t>
            </a:r>
          </a:p>
          <a:p>
            <a:pPr marL="45720" indent="0" algn="just">
              <a:spcBef>
                <a:spcPts val="384"/>
              </a:spcBef>
              <a:spcAft>
                <a:spcPts val="300"/>
              </a:spcAft>
              <a:buNone/>
            </a:pPr>
            <a:r>
              <a:rPr lang="ru-RU" sz="1400" dirty="0">
                <a:solidFill>
                  <a:schemeClr val="accent6">
                    <a:lumMod val="75000"/>
                  </a:schemeClr>
                </a:solidFill>
              </a:rPr>
              <a:t>Средства, предоставляемые одним бюджетом бюджетной системы РФ другому бюджету.</a:t>
            </a:r>
          </a:p>
          <a:p>
            <a:pPr marL="45720" lvl="0" algn="just">
              <a:spcBef>
                <a:spcPct val="20000"/>
              </a:spcBef>
              <a:spcAft>
                <a:spcPts val="300"/>
              </a:spcAft>
              <a:buClr>
                <a:srgbClr val="F14124">
                  <a:lumMod val="75000"/>
                </a:srgbClr>
              </a:buClr>
              <a:buSzPct val="130000"/>
            </a:pPr>
            <a:r>
              <a:rPr lang="ru-RU" sz="1400" b="1" dirty="0">
                <a:solidFill>
                  <a:schemeClr val="tx2">
                    <a:lumMod val="75000"/>
                  </a:schemeClr>
                </a:solidFill>
              </a:rPr>
              <a:t>Н</a:t>
            </a:r>
            <a:r>
              <a:rPr lang="ru-RU" sz="1400" b="1" dirty="0">
                <a:solidFill>
                  <a:schemeClr val="accent6">
                    <a:lumMod val="75000"/>
                  </a:schemeClr>
                </a:solidFill>
              </a:rPr>
              <a:t> </a:t>
            </a:r>
          </a:p>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rPr>
              <a:t>Национальные  проекты</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rPr>
              <a:t>Направлены на обеспечение прорывного научно-технологического и социально-экономического развития России, повышения уровня жизни, создания условий и возможностей для самореализации и раскрытия таланта каждого человека</a:t>
            </a:r>
          </a:p>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rPr>
              <a:t>Неналоговые доходы местных бюджетов</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rPr>
              <a:t>Доходы от муниципальной собственности или от деятельности с ней; от продажи имущества; административные платежи и штрафные санкции и другие.</a:t>
            </a:r>
          </a:p>
          <a:p>
            <a:pPr marL="45720" indent="0" algn="just">
              <a:spcBef>
                <a:spcPts val="384"/>
              </a:spcBef>
              <a:spcAft>
                <a:spcPts val="300"/>
              </a:spcAft>
              <a:buNone/>
            </a:pPr>
            <a:endParaRPr lang="ru-RU" sz="1400" dirty="0">
              <a:solidFill>
                <a:schemeClr val="accent6">
                  <a:lumMod val="75000"/>
                </a:schemeClr>
              </a:solidFill>
              <a:latin typeface="+mj-lt"/>
            </a:endParaRPr>
          </a:p>
        </p:txBody>
      </p:sp>
    </p:spTree>
    <p:extLst>
      <p:ext uri="{BB962C8B-B14F-4D97-AF65-F5344CB8AC3E}">
        <p14:creationId xmlns:p14="http://schemas.microsoft.com/office/powerpoint/2010/main" val="2235529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92696" y="611560"/>
            <a:ext cx="5760640" cy="369332"/>
          </a:xfrm>
          <a:prstGeom prst="rect">
            <a:avLst/>
          </a:prstGeom>
        </p:spPr>
        <p:txBody>
          <a:bodyPr wrap="square">
            <a:spAutoFit/>
          </a:bodyPr>
          <a:lstStyle/>
          <a:p>
            <a:pPr marL="46800">
              <a:spcBef>
                <a:spcPts val="384"/>
              </a:spcBef>
              <a:spcAft>
                <a:spcPts val="300"/>
              </a:spcAft>
            </a:pPr>
            <a:endParaRPr lang="ru-RU" dirty="0"/>
          </a:p>
        </p:txBody>
      </p:sp>
      <p:sp>
        <p:nvSpPr>
          <p:cNvPr id="3" name="Прямоугольник 2"/>
          <p:cNvSpPr/>
          <p:nvPr/>
        </p:nvSpPr>
        <p:spPr>
          <a:xfrm>
            <a:off x="692696" y="812510"/>
            <a:ext cx="5760640" cy="7552324"/>
          </a:xfrm>
          <a:prstGeom prst="rect">
            <a:avLst/>
          </a:prstGeom>
        </p:spPr>
        <p:txBody>
          <a:bodyPr wrap="square">
            <a:spAutoFit/>
          </a:bodyPr>
          <a:lstStyle/>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rPr>
              <a:t>Непрограммные расходы </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rPr>
              <a:t>Расходные обязательства, не включенные в государственные программы.</a:t>
            </a:r>
          </a:p>
          <a:p>
            <a:pPr marL="45720" lvl="0" algn="just">
              <a:spcBef>
                <a:spcPct val="20000"/>
              </a:spcBef>
              <a:spcAft>
                <a:spcPts val="300"/>
              </a:spcAft>
              <a:buClr>
                <a:srgbClr val="F14124">
                  <a:lumMod val="75000"/>
                </a:srgbClr>
              </a:buClr>
              <a:buSzPct val="130000"/>
            </a:pPr>
            <a:r>
              <a:rPr lang="ru-RU" sz="1400" b="1" dirty="0">
                <a:solidFill>
                  <a:schemeClr val="tx2">
                    <a:lumMod val="75000"/>
                  </a:schemeClr>
                </a:solidFill>
              </a:rPr>
              <a:t>П</a:t>
            </a:r>
          </a:p>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rPr>
              <a:t>Профицит бюджета </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rPr>
              <a:t>Превышение доходов бюджета над его расходами</a:t>
            </a:r>
            <a:endParaRPr lang="ru-RU" sz="1400" b="1" dirty="0">
              <a:solidFill>
                <a:schemeClr val="accent6">
                  <a:lumMod val="75000"/>
                </a:schemeClr>
              </a:solidFill>
              <a:latin typeface="+mj-lt"/>
            </a:endParaRPr>
          </a:p>
          <a:p>
            <a:pPr marL="45720" lvl="0" algn="just">
              <a:spcBef>
                <a:spcPct val="20000"/>
              </a:spcBef>
              <a:spcAft>
                <a:spcPts val="300"/>
              </a:spcAft>
              <a:buClr>
                <a:srgbClr val="F14124">
                  <a:lumMod val="75000"/>
                </a:srgbClr>
              </a:buClr>
              <a:buSzPct val="130000"/>
            </a:pPr>
            <a:r>
              <a:rPr lang="ru-RU" sz="1400" b="1" dirty="0">
                <a:solidFill>
                  <a:schemeClr val="tx2">
                    <a:lumMod val="75000"/>
                  </a:schemeClr>
                </a:solidFill>
                <a:latin typeface="+mj-lt"/>
              </a:rPr>
              <a:t>Р</a:t>
            </a:r>
            <a:r>
              <a:rPr lang="ru-RU" sz="1400" b="1" dirty="0">
                <a:solidFill>
                  <a:schemeClr val="accent6">
                    <a:lumMod val="75000"/>
                  </a:schemeClr>
                </a:solidFill>
                <a:latin typeface="+mj-lt"/>
              </a:rPr>
              <a:t> </a:t>
            </a:r>
          </a:p>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latin typeface="+mj-lt"/>
              </a:rPr>
              <a:t>Распорядитель бюджетных средств (РБС)</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latin typeface="+mj-lt"/>
              </a:rPr>
              <a:t>Орган государственной власти (местного самоуправления), орган управления государственным внебюджетным фондом, или казенное учреждение, наделенный(</a:t>
            </a:r>
            <a:r>
              <a:rPr lang="ru-RU" sz="1400" dirty="0" err="1">
                <a:solidFill>
                  <a:schemeClr val="accent6">
                    <a:lumMod val="75000"/>
                  </a:schemeClr>
                </a:solidFill>
                <a:latin typeface="+mj-lt"/>
              </a:rPr>
              <a:t>ое</a:t>
            </a:r>
            <a:r>
              <a:rPr lang="ru-RU" sz="1400" dirty="0">
                <a:solidFill>
                  <a:schemeClr val="accent6">
                    <a:lumMod val="75000"/>
                  </a:schemeClr>
                </a:solidFill>
                <a:latin typeface="+mj-lt"/>
              </a:rPr>
              <a:t>) правом распределять полученные средства бюджета между подведомственными распорядителями и получателями бюджетных средств.</a:t>
            </a:r>
          </a:p>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latin typeface="+mj-lt"/>
              </a:rPr>
              <a:t>Расходное обязательство </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latin typeface="+mj-lt"/>
              </a:rPr>
              <a:t>Обязанность публично-правового образования предоставить физическому или юридическому лицу, иному уровню бюджета, международной организации средства из соответствующего бюджета. </a:t>
            </a:r>
          </a:p>
          <a:p>
            <a:pPr marL="45720" lvl="0" algn="just">
              <a:spcBef>
                <a:spcPct val="20000"/>
              </a:spcBef>
              <a:spcAft>
                <a:spcPts val="300"/>
              </a:spcAft>
              <a:buClr>
                <a:srgbClr val="F14124">
                  <a:lumMod val="75000"/>
                </a:srgbClr>
              </a:buClr>
              <a:buSzPct val="130000"/>
            </a:pPr>
            <a:r>
              <a:rPr lang="ru-RU" sz="1400" b="1" i="1" dirty="0">
                <a:solidFill>
                  <a:schemeClr val="accent6">
                    <a:lumMod val="75000"/>
                  </a:schemeClr>
                </a:solidFill>
                <a:latin typeface="+mj-lt"/>
              </a:rPr>
              <a:t>Расходы бюджета </a:t>
            </a:r>
          </a:p>
          <a:p>
            <a:pPr marL="45720" lvl="0" algn="just">
              <a:spcBef>
                <a:spcPct val="20000"/>
              </a:spcBef>
              <a:spcAft>
                <a:spcPts val="300"/>
              </a:spcAft>
              <a:buClr>
                <a:srgbClr val="F14124">
                  <a:lumMod val="75000"/>
                </a:srgbClr>
              </a:buClr>
              <a:buSzPct val="130000"/>
            </a:pPr>
            <a:r>
              <a:rPr lang="ru-RU" sz="1400" dirty="0">
                <a:solidFill>
                  <a:schemeClr val="accent6">
                    <a:lumMod val="75000"/>
                  </a:schemeClr>
                </a:solidFill>
                <a:latin typeface="+mj-lt"/>
              </a:rPr>
              <a:t>Выплачиваемые из бюджета денежные средства</a:t>
            </a:r>
          </a:p>
          <a:p>
            <a:pPr marL="45720" indent="0" algn="just">
              <a:spcBef>
                <a:spcPts val="384"/>
              </a:spcBef>
              <a:spcAft>
                <a:spcPts val="300"/>
              </a:spcAft>
              <a:buNone/>
            </a:pPr>
            <a:r>
              <a:rPr lang="ru-RU" sz="1400" b="1" dirty="0">
                <a:solidFill>
                  <a:schemeClr val="tx2">
                    <a:lumMod val="75000"/>
                  </a:schemeClr>
                </a:solidFill>
              </a:rPr>
              <a:t>С</a:t>
            </a:r>
          </a:p>
          <a:p>
            <a:pPr marL="45720" indent="0" algn="just">
              <a:spcBef>
                <a:spcPts val="384"/>
              </a:spcBef>
              <a:spcAft>
                <a:spcPts val="300"/>
              </a:spcAft>
              <a:buNone/>
            </a:pPr>
            <a:r>
              <a:rPr lang="ru-RU" sz="1400" b="1" i="1" dirty="0">
                <a:solidFill>
                  <a:schemeClr val="accent6">
                    <a:lumMod val="75000"/>
                  </a:schemeClr>
                </a:solidFill>
              </a:rPr>
              <a:t>Субвенции</a:t>
            </a:r>
          </a:p>
          <a:p>
            <a:pPr marL="45720" indent="0" algn="just">
              <a:spcBef>
                <a:spcPts val="384"/>
              </a:spcBef>
              <a:spcAft>
                <a:spcPts val="300"/>
              </a:spcAft>
              <a:buNone/>
            </a:pPr>
            <a:r>
              <a:rPr lang="ru-RU" sz="1400" dirty="0">
                <a:solidFill>
                  <a:schemeClr val="accent6">
                    <a:lumMod val="75000"/>
                  </a:schemeClr>
                </a:solidFill>
              </a:rPr>
              <a:t>Предоставляются на финансирование «переданных» другим публично-правовым образованиям  полномочий.</a:t>
            </a:r>
            <a:endParaRPr lang="ru-RU" sz="1400" dirty="0">
              <a:solidFill>
                <a:schemeClr val="accent6">
                  <a:lumMod val="75000"/>
                </a:schemeClr>
              </a:solidFill>
              <a:latin typeface="+mj-lt"/>
            </a:endParaRPr>
          </a:p>
          <a:p>
            <a:pPr marL="45720" indent="0" algn="just">
              <a:spcBef>
                <a:spcPts val="384"/>
              </a:spcBef>
              <a:spcAft>
                <a:spcPts val="300"/>
              </a:spcAft>
              <a:buNone/>
            </a:pPr>
            <a:r>
              <a:rPr lang="ru-RU" sz="1400" b="1" i="1" dirty="0">
                <a:solidFill>
                  <a:schemeClr val="accent6">
                    <a:lumMod val="75000"/>
                  </a:schemeClr>
                </a:solidFill>
              </a:rPr>
              <a:t>Субсидии</a:t>
            </a:r>
          </a:p>
          <a:p>
            <a:pPr marL="45720" indent="0" algn="just">
              <a:spcBef>
                <a:spcPts val="384"/>
              </a:spcBef>
              <a:spcAft>
                <a:spcPts val="300"/>
              </a:spcAft>
              <a:buNone/>
            </a:pPr>
            <a:r>
              <a:rPr lang="ru-RU" sz="1400" dirty="0">
                <a:solidFill>
                  <a:schemeClr val="accent6">
                    <a:lumMod val="75000"/>
                  </a:schemeClr>
                </a:solidFill>
              </a:rPr>
              <a:t>Предоставляются на условиях долевого </a:t>
            </a:r>
            <a:r>
              <a:rPr lang="ru-RU" sz="1400" dirty="0" err="1">
                <a:solidFill>
                  <a:schemeClr val="accent6">
                    <a:lumMod val="75000"/>
                  </a:schemeClr>
                </a:solidFill>
              </a:rPr>
              <a:t>софинансирования</a:t>
            </a:r>
            <a:r>
              <a:rPr lang="ru-RU" sz="1400" dirty="0">
                <a:solidFill>
                  <a:schemeClr val="accent6">
                    <a:lumMod val="75000"/>
                  </a:schemeClr>
                </a:solidFill>
              </a:rPr>
              <a:t>  расходов других бюджетов.</a:t>
            </a:r>
          </a:p>
          <a:p>
            <a:pPr marL="45720" lvl="0" algn="just">
              <a:spcBef>
                <a:spcPct val="20000"/>
              </a:spcBef>
              <a:spcAft>
                <a:spcPts val="300"/>
              </a:spcAft>
              <a:buClr>
                <a:srgbClr val="F14124">
                  <a:lumMod val="75000"/>
                </a:srgbClr>
              </a:buClr>
              <a:buSzPct val="130000"/>
            </a:pPr>
            <a:endParaRPr lang="ru-RU" sz="1400" dirty="0">
              <a:solidFill>
                <a:schemeClr val="accent6">
                  <a:lumMod val="75000"/>
                </a:schemeClr>
              </a:solidFill>
              <a:latin typeface="+mj-lt"/>
            </a:endParaRPr>
          </a:p>
        </p:txBody>
      </p:sp>
    </p:spTree>
    <p:extLst>
      <p:ext uri="{BB962C8B-B14F-4D97-AF65-F5344CB8AC3E}">
        <p14:creationId xmlns:p14="http://schemas.microsoft.com/office/powerpoint/2010/main" val="11200270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92696" y="611560"/>
            <a:ext cx="5760640" cy="369332"/>
          </a:xfrm>
          <a:prstGeom prst="rect">
            <a:avLst/>
          </a:prstGeom>
        </p:spPr>
        <p:txBody>
          <a:bodyPr wrap="square">
            <a:spAutoFit/>
          </a:bodyPr>
          <a:lstStyle/>
          <a:p>
            <a:pPr marL="46800">
              <a:spcBef>
                <a:spcPts val="384"/>
              </a:spcBef>
              <a:spcAft>
                <a:spcPts val="300"/>
              </a:spcAft>
            </a:pPr>
            <a:endParaRPr lang="ru-RU" dirty="0"/>
          </a:p>
        </p:txBody>
      </p:sp>
      <p:sp>
        <p:nvSpPr>
          <p:cNvPr id="3" name="Прямоугольник 2"/>
          <p:cNvSpPr/>
          <p:nvPr/>
        </p:nvSpPr>
        <p:spPr>
          <a:xfrm>
            <a:off x="658416" y="418843"/>
            <a:ext cx="5760640" cy="5258363"/>
          </a:xfrm>
          <a:prstGeom prst="rect">
            <a:avLst/>
          </a:prstGeom>
        </p:spPr>
        <p:txBody>
          <a:bodyPr wrap="square">
            <a:spAutoFit/>
          </a:bodyPr>
          <a:lstStyle/>
          <a:p>
            <a:pPr marL="45720" indent="0" algn="just">
              <a:spcBef>
                <a:spcPts val="384"/>
              </a:spcBef>
              <a:spcAft>
                <a:spcPts val="300"/>
              </a:spcAft>
              <a:buNone/>
            </a:pPr>
            <a:r>
              <a:rPr lang="ru-RU" sz="1400" b="1" dirty="0">
                <a:solidFill>
                  <a:schemeClr val="tx2">
                    <a:lumMod val="75000"/>
                  </a:schemeClr>
                </a:solidFill>
                <a:latin typeface="+mj-lt"/>
              </a:rPr>
              <a:t>У</a:t>
            </a:r>
            <a:r>
              <a:rPr lang="ru-RU" sz="1400" b="1" dirty="0">
                <a:solidFill>
                  <a:schemeClr val="accent6">
                    <a:lumMod val="75000"/>
                  </a:schemeClr>
                </a:solidFill>
                <a:latin typeface="+mj-lt"/>
              </a:rPr>
              <a:t> </a:t>
            </a:r>
          </a:p>
          <a:p>
            <a:pPr marL="45720" indent="0" algn="just">
              <a:spcBef>
                <a:spcPts val="384"/>
              </a:spcBef>
              <a:spcAft>
                <a:spcPts val="300"/>
              </a:spcAft>
              <a:buNone/>
            </a:pPr>
            <a:r>
              <a:rPr lang="ru-RU" sz="1400" b="1" i="1" dirty="0">
                <a:solidFill>
                  <a:schemeClr val="accent6">
                    <a:lumMod val="75000"/>
                  </a:schemeClr>
                </a:solidFill>
                <a:latin typeface="+mj-lt"/>
              </a:rPr>
              <a:t>Участники бюджетного процесса </a:t>
            </a:r>
          </a:p>
          <a:p>
            <a:pPr marL="45720" indent="0" algn="just">
              <a:spcBef>
                <a:spcPts val="384"/>
              </a:spcBef>
              <a:spcAft>
                <a:spcPts val="300"/>
              </a:spcAft>
              <a:buNone/>
            </a:pPr>
            <a:r>
              <a:rPr lang="ru-RU" sz="1400" dirty="0">
                <a:solidFill>
                  <a:schemeClr val="accent6">
                    <a:lumMod val="75000"/>
                  </a:schemeClr>
                </a:solidFill>
                <a:latin typeface="+mj-lt"/>
              </a:rPr>
              <a:t>Субъекты, осуществляющие деятельность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a:t>
            </a:r>
          </a:p>
          <a:p>
            <a:pPr marL="45720" indent="0" algn="just">
              <a:spcBef>
                <a:spcPts val="384"/>
              </a:spcBef>
              <a:spcAft>
                <a:spcPts val="300"/>
              </a:spcAft>
              <a:buNone/>
            </a:pPr>
            <a:r>
              <a:rPr lang="ru-RU" sz="1400" b="1" i="1" dirty="0">
                <a:solidFill>
                  <a:schemeClr val="tx2">
                    <a:lumMod val="75000"/>
                  </a:schemeClr>
                </a:solidFill>
                <a:latin typeface="+mj-lt"/>
              </a:rPr>
              <a:t>Ф</a:t>
            </a:r>
            <a:r>
              <a:rPr lang="ru-RU" sz="1400" b="1" i="1" dirty="0">
                <a:solidFill>
                  <a:schemeClr val="accent6">
                    <a:lumMod val="75000"/>
                  </a:schemeClr>
                </a:solidFill>
                <a:latin typeface="+mj-lt"/>
              </a:rPr>
              <a:t> </a:t>
            </a:r>
          </a:p>
          <a:p>
            <a:pPr marL="45720" indent="0" algn="just">
              <a:spcBef>
                <a:spcPts val="384"/>
              </a:spcBef>
              <a:spcAft>
                <a:spcPts val="300"/>
              </a:spcAft>
              <a:buNone/>
            </a:pPr>
            <a:r>
              <a:rPr lang="ru-RU" sz="1400" b="1" i="1" dirty="0">
                <a:solidFill>
                  <a:schemeClr val="accent6">
                    <a:lumMod val="75000"/>
                  </a:schemeClr>
                </a:solidFill>
                <a:latin typeface="+mj-lt"/>
              </a:rPr>
              <a:t>Финансовый орган </a:t>
            </a:r>
          </a:p>
          <a:p>
            <a:pPr marL="45720" indent="0" algn="just">
              <a:spcBef>
                <a:spcPts val="384"/>
              </a:spcBef>
              <a:spcAft>
                <a:spcPts val="300"/>
              </a:spcAft>
              <a:buNone/>
            </a:pPr>
            <a:r>
              <a:rPr lang="ru-RU" sz="1400" dirty="0">
                <a:solidFill>
                  <a:schemeClr val="accent6">
                    <a:lumMod val="75000"/>
                  </a:schemeClr>
                </a:solidFill>
                <a:latin typeface="+mj-lt"/>
              </a:rPr>
              <a:t>На федеральном уровне – Министерство финансов Российской Федерации. На уровне субъекта РФ – органы исполнительной власти субъектов РФ, осуществляющие составление и организацию исполнения бюджетов субъектов РФ (министерства финансов, департаменты финансов, управления финансов и др.). На местном уровне – органы (должностные лица) местных администраций, осуществляющие составление и организацию исполнения местных бюджетов (департаменты финансов, управления финансов, финансовые отделы и др.).</a:t>
            </a:r>
          </a:p>
          <a:p>
            <a:pPr marL="45720" indent="0" algn="just">
              <a:spcBef>
                <a:spcPts val="384"/>
              </a:spcBef>
              <a:spcAft>
                <a:spcPts val="300"/>
              </a:spcAft>
              <a:buNone/>
            </a:pPr>
            <a:endParaRPr lang="ru-RU" sz="1400" dirty="0">
              <a:solidFill>
                <a:schemeClr val="accent6">
                  <a:lumMod val="75000"/>
                </a:schemeClr>
              </a:solidFill>
              <a:latin typeface="+mj-lt"/>
            </a:endParaRPr>
          </a:p>
          <a:p>
            <a:pPr marL="45720" indent="0" algn="just">
              <a:buNone/>
            </a:pPr>
            <a:endParaRPr lang="ru-RU" sz="1400" dirty="0">
              <a:solidFill>
                <a:schemeClr val="accent6">
                  <a:lumMod val="75000"/>
                </a:schemeClr>
              </a:solidFill>
              <a:latin typeface="+mj-lt"/>
            </a:endParaRPr>
          </a:p>
          <a:p>
            <a:pPr marL="45720" lvl="0" algn="just">
              <a:spcBef>
                <a:spcPct val="20000"/>
              </a:spcBef>
              <a:spcAft>
                <a:spcPts val="300"/>
              </a:spcAft>
              <a:buClr>
                <a:srgbClr val="F14124">
                  <a:lumMod val="75000"/>
                </a:srgbClr>
              </a:buClr>
              <a:buSzPct val="130000"/>
            </a:pPr>
            <a:endParaRPr lang="ru-RU" sz="1400" dirty="0">
              <a:solidFill>
                <a:schemeClr val="accent6">
                  <a:lumMod val="75000"/>
                </a:schemeClr>
              </a:solidFill>
              <a:latin typeface="+mj-lt"/>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7833" y="5652505"/>
            <a:ext cx="3010366" cy="30103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846960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txBox="1">
            <a:spLocks/>
          </p:cNvSpPr>
          <p:nvPr/>
        </p:nvSpPr>
        <p:spPr>
          <a:xfrm>
            <a:off x="692697" y="1475656"/>
            <a:ext cx="5904656" cy="6552728"/>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700"/>
              </a:spcBef>
              <a:buClr>
                <a:schemeClr val="accent1"/>
              </a:buClr>
              <a:buSzPct val="85000"/>
              <a:buFontTx/>
              <a:buNone/>
              <a:defRPr sz="16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Tx/>
              <a:buNone/>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Tx/>
              <a:buNone/>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Tx/>
              <a:buNone/>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Tx/>
              <a:buNone/>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45720" algn="ctr" fontAlgn="b"/>
            <a:r>
              <a:rPr lang="ru-RU" sz="2000" b="1" dirty="0">
                <a:solidFill>
                  <a:schemeClr val="accent6">
                    <a:lumMod val="75000"/>
                  </a:schemeClr>
                </a:solidFill>
              </a:rPr>
              <a:t>Муниципальный отдел по финансам </a:t>
            </a:r>
            <a:br>
              <a:rPr lang="ru-RU" sz="2000" b="1" dirty="0">
                <a:solidFill>
                  <a:schemeClr val="accent6">
                    <a:lumMod val="75000"/>
                  </a:schemeClr>
                </a:solidFill>
              </a:rPr>
            </a:br>
            <a:r>
              <a:rPr lang="ru-RU" sz="2000" b="1" dirty="0">
                <a:solidFill>
                  <a:schemeClr val="accent6">
                    <a:lumMod val="75000"/>
                  </a:schemeClr>
                </a:solidFill>
              </a:rPr>
              <a:t>администрации Павловского муниципального района    Воронежской области:</a:t>
            </a:r>
            <a:endParaRPr lang="ru-RU" sz="2000" dirty="0">
              <a:solidFill>
                <a:schemeClr val="accent6">
                  <a:lumMod val="75000"/>
                </a:schemeClr>
              </a:solidFill>
            </a:endParaRPr>
          </a:p>
          <a:p>
            <a:pPr marL="45720" algn="ctr" fontAlgn="b"/>
            <a:r>
              <a:rPr lang="ru-RU" dirty="0">
                <a:solidFill>
                  <a:schemeClr val="accent6">
                    <a:lumMod val="75000"/>
                  </a:schemeClr>
                </a:solidFill>
              </a:rPr>
              <a:t>396422, Воронежская область, г. Павловск, </a:t>
            </a:r>
          </a:p>
          <a:p>
            <a:pPr marL="45720" algn="ctr" fontAlgn="b"/>
            <a:r>
              <a:rPr lang="ru-RU" dirty="0">
                <a:solidFill>
                  <a:schemeClr val="accent6">
                    <a:lumMod val="75000"/>
                  </a:schemeClr>
                </a:solidFill>
              </a:rPr>
              <a:t>пр. Революции,  дом 8.</a:t>
            </a:r>
          </a:p>
          <a:p>
            <a:pPr marL="45720" algn="ctr" fontAlgn="b"/>
            <a:endParaRPr lang="ru-RU" dirty="0">
              <a:solidFill>
                <a:schemeClr val="accent6">
                  <a:lumMod val="75000"/>
                </a:schemeClr>
              </a:solidFill>
            </a:endParaRPr>
          </a:p>
          <a:p>
            <a:pPr marL="45720" algn="ctr" fontAlgn="b"/>
            <a:r>
              <a:rPr lang="ru-RU" b="1" dirty="0">
                <a:solidFill>
                  <a:schemeClr val="accent6">
                    <a:lumMod val="75000"/>
                  </a:schemeClr>
                </a:solidFill>
              </a:rPr>
              <a:t>Контактные телефоны: </a:t>
            </a:r>
          </a:p>
          <a:p>
            <a:pPr marL="45720" algn="ctr" fontAlgn="b"/>
            <a:r>
              <a:rPr lang="ru-RU" u="sng" dirty="0">
                <a:solidFill>
                  <a:schemeClr val="accent6">
                    <a:lumMod val="75000"/>
                  </a:schemeClr>
                </a:solidFill>
              </a:rPr>
              <a:t>Руководитель муниципального отдела по финансам </a:t>
            </a:r>
          </a:p>
          <a:p>
            <a:pPr marL="45720" algn="ctr" fontAlgn="b"/>
            <a:r>
              <a:rPr lang="ru-RU" dirty="0">
                <a:solidFill>
                  <a:schemeClr val="accent6">
                    <a:lumMod val="75000"/>
                  </a:schemeClr>
                </a:solidFill>
              </a:rPr>
              <a:t>8(47362)24901,  </a:t>
            </a:r>
            <a:r>
              <a:rPr lang="ru-RU" u="sng" dirty="0">
                <a:solidFill>
                  <a:schemeClr val="accent6">
                    <a:lumMod val="75000"/>
                  </a:schemeClr>
                </a:solidFill>
              </a:rPr>
              <a:t>(факс)</a:t>
            </a:r>
            <a:r>
              <a:rPr lang="ru-RU" dirty="0">
                <a:solidFill>
                  <a:schemeClr val="accent6">
                    <a:lumMod val="75000"/>
                  </a:schemeClr>
                </a:solidFill>
              </a:rPr>
              <a:t>  8(47362)24886</a:t>
            </a:r>
          </a:p>
          <a:p>
            <a:pPr marL="45720" algn="ctr" fontAlgn="b"/>
            <a:endParaRPr lang="ru-RU" dirty="0">
              <a:solidFill>
                <a:schemeClr val="accent6">
                  <a:lumMod val="75000"/>
                </a:schemeClr>
              </a:solidFill>
            </a:endParaRPr>
          </a:p>
          <a:p>
            <a:pPr marL="45720" algn="ctr" fontAlgn="b"/>
            <a:r>
              <a:rPr lang="ru-RU" b="1" dirty="0">
                <a:solidFill>
                  <a:schemeClr val="accent6">
                    <a:lumMod val="75000"/>
                  </a:schemeClr>
                </a:solidFill>
              </a:rPr>
              <a:t>Адрес электронной почты: </a:t>
            </a:r>
          </a:p>
          <a:p>
            <a:pPr marL="45720" algn="ctr" fontAlgn="b"/>
            <a:r>
              <a:rPr lang="en-US" sz="2000" dirty="0" err="1">
                <a:solidFill>
                  <a:schemeClr val="accent6">
                    <a:lumMod val="75000"/>
                  </a:schemeClr>
                </a:solidFill>
                <a:latin typeface="Times New Roman" pitchFamily="18" charset="0"/>
                <a:cs typeface="Times New Roman" pitchFamily="18" charset="0"/>
              </a:rPr>
              <a:t>otdfin.pavl@govvrn</a:t>
            </a:r>
            <a:r>
              <a:rPr lang="ru-RU" sz="2000" dirty="0">
                <a:solidFill>
                  <a:schemeClr val="accent6">
                    <a:lumMod val="75000"/>
                  </a:schemeClr>
                </a:solidFill>
                <a:latin typeface="Times New Roman" pitchFamily="18" charset="0"/>
                <a:cs typeface="Times New Roman" pitchFamily="18" charset="0"/>
              </a:rPr>
              <a:t>.</a:t>
            </a:r>
            <a:r>
              <a:rPr lang="en-US" sz="2000" dirty="0" err="1">
                <a:solidFill>
                  <a:schemeClr val="accent6">
                    <a:lumMod val="75000"/>
                  </a:schemeClr>
                </a:solidFill>
                <a:latin typeface="Times New Roman" pitchFamily="18" charset="0"/>
                <a:cs typeface="Times New Roman" pitchFamily="18" charset="0"/>
              </a:rPr>
              <a:t>ru</a:t>
            </a:r>
            <a:r>
              <a:rPr lang="en-US" sz="2000" dirty="0">
                <a:solidFill>
                  <a:schemeClr val="accent6">
                    <a:lumMod val="75000"/>
                  </a:schemeClr>
                </a:solidFill>
                <a:latin typeface="Times New Roman" pitchFamily="18" charset="0"/>
                <a:cs typeface="Times New Roman" pitchFamily="18" charset="0"/>
              </a:rPr>
              <a:t> </a:t>
            </a:r>
            <a:endParaRPr lang="ru-RU" sz="2000" dirty="0">
              <a:solidFill>
                <a:schemeClr val="accent6">
                  <a:lumMod val="75000"/>
                </a:schemeClr>
              </a:solidFill>
              <a:latin typeface="Times New Roman" pitchFamily="18" charset="0"/>
              <a:cs typeface="Times New Roman" pitchFamily="18" charset="0"/>
            </a:endParaRPr>
          </a:p>
          <a:p>
            <a:pPr marL="45720" algn="ctr" fontAlgn="b"/>
            <a:endParaRPr lang="ru-RU" dirty="0">
              <a:solidFill>
                <a:schemeClr val="accent6">
                  <a:lumMod val="75000"/>
                </a:schemeClr>
              </a:solidFill>
            </a:endParaRPr>
          </a:p>
          <a:p>
            <a:pPr marL="45720" algn="ctr" fontAlgn="b"/>
            <a:r>
              <a:rPr lang="ru-RU" b="1" dirty="0">
                <a:solidFill>
                  <a:schemeClr val="accent6">
                    <a:lumMod val="75000"/>
                  </a:schemeClr>
                </a:solidFill>
              </a:rPr>
              <a:t>График работы муниципального отдела по финансам:</a:t>
            </a:r>
            <a:r>
              <a:rPr lang="ru-RU" dirty="0">
                <a:solidFill>
                  <a:schemeClr val="accent6">
                    <a:lumMod val="75000"/>
                  </a:schemeClr>
                </a:solidFill>
              </a:rPr>
              <a:t> </a:t>
            </a:r>
            <a:br>
              <a:rPr lang="ru-RU" dirty="0">
                <a:solidFill>
                  <a:schemeClr val="accent6">
                    <a:lumMod val="75000"/>
                  </a:schemeClr>
                </a:solidFill>
              </a:rPr>
            </a:br>
            <a:r>
              <a:rPr lang="ru-RU" dirty="0">
                <a:solidFill>
                  <a:schemeClr val="accent6">
                    <a:lumMod val="75000"/>
                  </a:schemeClr>
                </a:solidFill>
              </a:rPr>
              <a:t>понедельник - пятница с 9-00 до 18-00.</a:t>
            </a:r>
          </a:p>
          <a:p>
            <a:pPr marL="45720"/>
            <a:endParaRPr lang="ru-RU" dirty="0">
              <a:solidFill>
                <a:schemeClr val="accent6">
                  <a:lumMod val="75000"/>
                </a:schemeClr>
              </a:solidFill>
            </a:endParaRPr>
          </a:p>
        </p:txBody>
      </p:sp>
      <p:sp>
        <p:nvSpPr>
          <p:cNvPr id="10" name="Заголовок 4"/>
          <p:cNvSpPr>
            <a:spLocks noGrp="1"/>
          </p:cNvSpPr>
          <p:nvPr>
            <p:ph type="title"/>
          </p:nvPr>
        </p:nvSpPr>
        <p:spPr>
          <a:xfrm>
            <a:off x="836712" y="395537"/>
            <a:ext cx="5343835" cy="1008112"/>
          </a:xfrm>
        </p:spPr>
        <p:txBody>
          <a:bodyPr>
            <a:normAutofit/>
          </a:bodyPr>
          <a:lstStyle/>
          <a:p>
            <a:pPr algn="ctr"/>
            <a:r>
              <a:rPr lang="ru-RU" sz="2000" b="1" dirty="0">
                <a:solidFill>
                  <a:schemeClr val="accent6">
                    <a:lumMod val="75000"/>
                  </a:schemeClr>
                </a:solidFill>
              </a:rPr>
              <a:t>КОНТАКТНАЯ  ИНФОРМАЦИЯ ДЛЯ ГРАЖДАН</a:t>
            </a:r>
          </a:p>
        </p:txBody>
      </p:sp>
      <p:pic>
        <p:nvPicPr>
          <p:cNvPr id="6147" name="Picture 3" descr="E:\2023\для бюджета для граждан\для подготовки бюджета для граждан\картинки\2694092360_kontaktnaya_informaciya_foreks_brokera_partner_grupp.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6872" y="7020272"/>
            <a:ext cx="2537405" cy="169168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55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20688" y="323528"/>
            <a:ext cx="5832648" cy="8602355"/>
          </a:xfrm>
          <a:prstGeom prst="rect">
            <a:avLst/>
          </a:prstGeom>
        </p:spPr>
        <p:txBody>
          <a:bodyPr wrap="square">
            <a:spAutoFit/>
          </a:bodyPr>
          <a:lstStyle/>
          <a:p>
            <a:pPr algn="ctr">
              <a:lnSpc>
                <a:spcPct val="150000"/>
              </a:lnSpc>
            </a:pPr>
            <a:r>
              <a:rPr lang="ru-RU" sz="1400" b="1" dirty="0">
                <a:solidFill>
                  <a:schemeClr val="accent6">
                    <a:lumMod val="75000"/>
                  </a:schemeClr>
                </a:solidFill>
                <a:cs typeface="Arial" pitchFamily="34" charset="0"/>
              </a:rPr>
              <a:t>Географическое положение</a:t>
            </a:r>
          </a:p>
          <a:p>
            <a:pPr indent="271463" algn="just"/>
            <a:endParaRPr lang="ru-RU" sz="1400" dirty="0">
              <a:solidFill>
                <a:schemeClr val="accent6">
                  <a:lumMod val="75000"/>
                </a:schemeClr>
              </a:solidFill>
              <a:cs typeface="Arial" pitchFamily="34" charset="0"/>
            </a:endParaRPr>
          </a:p>
          <a:p>
            <a:pPr indent="271463" algn="just"/>
            <a:r>
              <a:rPr lang="ru-RU" sz="1400" dirty="0">
                <a:solidFill>
                  <a:schemeClr val="accent6">
                    <a:lumMod val="75000"/>
                  </a:schemeClr>
                </a:solidFill>
                <a:cs typeface="Arial" pitchFamily="34" charset="0"/>
              </a:rPr>
              <a:t>Район расположен на крайнем западе </a:t>
            </a:r>
            <a:r>
              <a:rPr lang="ru-RU" sz="1400" dirty="0" err="1">
                <a:solidFill>
                  <a:schemeClr val="accent6">
                    <a:lumMod val="75000"/>
                  </a:schemeClr>
                </a:solidFill>
                <a:cs typeface="Arial" pitchFamily="34" charset="0"/>
              </a:rPr>
              <a:t>Калачской</a:t>
            </a:r>
            <a:r>
              <a:rPr lang="ru-RU" sz="1400" dirty="0">
                <a:solidFill>
                  <a:schemeClr val="accent6">
                    <a:lumMod val="75000"/>
                  </a:schemeClr>
                </a:solidFill>
                <a:cs typeface="Arial" pitchFamily="34" charset="0"/>
              </a:rPr>
              <a:t> возвышенности. Павловский муниципальный район граничит с девятью муниципальными районами. Граница с Подгоренским и </a:t>
            </a:r>
            <a:r>
              <a:rPr lang="ru-RU" sz="1400" dirty="0" err="1">
                <a:solidFill>
                  <a:schemeClr val="accent6">
                    <a:lumMod val="75000"/>
                  </a:schemeClr>
                </a:solidFill>
                <a:cs typeface="Arial" pitchFamily="34" charset="0"/>
              </a:rPr>
              <a:t>Россошанским</a:t>
            </a:r>
            <a:r>
              <a:rPr lang="ru-RU" sz="1400" dirty="0">
                <a:solidFill>
                  <a:schemeClr val="accent6">
                    <a:lumMod val="75000"/>
                  </a:schemeClr>
                </a:solidFill>
                <a:cs typeface="Arial" pitchFamily="34" charset="0"/>
              </a:rPr>
              <a:t> районами проходит по фарватеру реки Дон. С запада на восток через территорию муниципального района проходит автодорога внутриобластного значения, соединяющая район с соседними </a:t>
            </a:r>
            <a:r>
              <a:rPr lang="ru-RU" sz="1400" dirty="0" err="1">
                <a:solidFill>
                  <a:schemeClr val="accent6">
                    <a:lumMod val="75000"/>
                  </a:schemeClr>
                </a:solidFill>
                <a:cs typeface="Arial" pitchFamily="34" charset="0"/>
              </a:rPr>
              <a:t>Воробьёвским</a:t>
            </a:r>
            <a:r>
              <a:rPr lang="ru-RU" sz="1400" dirty="0">
                <a:solidFill>
                  <a:schemeClr val="accent6">
                    <a:lumMod val="75000"/>
                  </a:schemeClr>
                </a:solidFill>
                <a:cs typeface="Arial" pitchFamily="34" charset="0"/>
              </a:rPr>
              <a:t> и </a:t>
            </a:r>
            <a:r>
              <a:rPr lang="ru-RU" sz="1400" dirty="0" err="1">
                <a:solidFill>
                  <a:schemeClr val="accent6">
                    <a:lumMod val="75000"/>
                  </a:schemeClr>
                </a:solidFill>
                <a:cs typeface="Arial" pitchFamily="34" charset="0"/>
              </a:rPr>
              <a:t>Калачеевским</a:t>
            </a:r>
            <a:r>
              <a:rPr lang="ru-RU" sz="1400" dirty="0">
                <a:solidFill>
                  <a:schemeClr val="accent6">
                    <a:lumMod val="75000"/>
                  </a:schemeClr>
                </a:solidFill>
                <a:cs typeface="Arial" pitchFamily="34" charset="0"/>
              </a:rPr>
              <a:t> районами. Кроме того, район граничит с </a:t>
            </a:r>
            <a:r>
              <a:rPr lang="ru-RU" sz="1400" dirty="0" err="1">
                <a:solidFill>
                  <a:schemeClr val="accent6">
                    <a:lumMod val="75000"/>
                  </a:schemeClr>
                </a:solidFill>
                <a:cs typeface="Arial" pitchFamily="34" charset="0"/>
              </a:rPr>
              <a:t>Бутурлиновским</a:t>
            </a:r>
            <a:r>
              <a:rPr lang="ru-RU" sz="1400" dirty="0">
                <a:solidFill>
                  <a:schemeClr val="accent6">
                    <a:lumMod val="75000"/>
                  </a:schemeClr>
                </a:solidFill>
                <a:cs typeface="Arial" pitchFamily="34" charset="0"/>
              </a:rPr>
              <a:t>, </a:t>
            </a:r>
            <a:r>
              <a:rPr lang="ru-RU" sz="1400" dirty="0" err="1">
                <a:solidFill>
                  <a:schemeClr val="accent6">
                    <a:lumMod val="75000"/>
                  </a:schemeClr>
                </a:solidFill>
                <a:cs typeface="Arial" pitchFamily="34" charset="0"/>
              </a:rPr>
              <a:t>Верхнемамонским</a:t>
            </a:r>
            <a:r>
              <a:rPr lang="ru-RU" sz="1400" dirty="0">
                <a:solidFill>
                  <a:schemeClr val="accent6">
                    <a:lumMod val="75000"/>
                  </a:schemeClr>
                </a:solidFill>
                <a:cs typeface="Arial" pitchFamily="34" charset="0"/>
              </a:rPr>
              <a:t>, Каменским, </a:t>
            </a:r>
            <a:r>
              <a:rPr lang="ru-RU" sz="1400" dirty="0" err="1">
                <a:solidFill>
                  <a:schemeClr val="accent6">
                    <a:lumMod val="75000"/>
                  </a:schemeClr>
                </a:solidFill>
                <a:cs typeface="Arial" pitchFamily="34" charset="0"/>
              </a:rPr>
              <a:t>Лискинским</a:t>
            </a:r>
            <a:r>
              <a:rPr lang="ru-RU" sz="1400" dirty="0">
                <a:solidFill>
                  <a:schemeClr val="accent6">
                    <a:lumMod val="75000"/>
                  </a:schemeClr>
                </a:solidFill>
                <a:cs typeface="Arial" pitchFamily="34" charset="0"/>
              </a:rPr>
              <a:t> и Бобровским районами.</a:t>
            </a:r>
          </a:p>
          <a:p>
            <a:pPr indent="271463" algn="just"/>
            <a:r>
              <a:rPr lang="ru-RU" sz="1400" dirty="0">
                <a:solidFill>
                  <a:schemeClr val="accent6">
                    <a:lumMod val="75000"/>
                  </a:schemeClr>
                </a:solidFill>
                <a:cs typeface="Arial" pitchFamily="34" charset="0"/>
              </a:rPr>
              <a:t>Транспортные коммуникации удобны для развития хозяйственных связей. По территории района проходит автомагистраль федерального значения М-4 «Дон», протяженностью 54 км, протяженность дорог областного значения составляет около 250 км. От предприятия АО «Павловск Неруд» до </a:t>
            </a:r>
            <a:r>
              <a:rPr lang="ru-RU" sz="1400" dirty="0" err="1">
                <a:solidFill>
                  <a:schemeClr val="accent6">
                    <a:lumMod val="75000"/>
                  </a:schemeClr>
                </a:solidFill>
                <a:cs typeface="Arial" pitchFamily="34" charset="0"/>
              </a:rPr>
              <a:t>Бутурлиновского</a:t>
            </a:r>
            <a:r>
              <a:rPr lang="ru-RU" sz="1400" dirty="0">
                <a:solidFill>
                  <a:schemeClr val="accent6">
                    <a:lumMod val="75000"/>
                  </a:schemeClr>
                </a:solidFill>
                <a:cs typeface="Arial" pitchFamily="34" charset="0"/>
              </a:rPr>
              <a:t> района проложена ветка железной дороги (ЮВЖД), по которой осуществляется перевозка и доставка щебня, твердого топлива и другого сырья.</a:t>
            </a:r>
          </a:p>
          <a:p>
            <a:pPr indent="271463" algn="ctr"/>
            <a:endParaRPr lang="ru-RU" sz="1400" dirty="0">
              <a:solidFill>
                <a:schemeClr val="accent6">
                  <a:lumMod val="75000"/>
                </a:schemeClr>
              </a:solidFill>
              <a:cs typeface="Arial" pitchFamily="34" charset="0"/>
            </a:endParaRPr>
          </a:p>
          <a:p>
            <a:pPr indent="271463" algn="ctr"/>
            <a:r>
              <a:rPr lang="ru-RU" sz="1400" b="1" dirty="0">
                <a:solidFill>
                  <a:schemeClr val="accent6">
                    <a:lumMod val="75000"/>
                  </a:schemeClr>
                </a:solidFill>
                <a:cs typeface="Arial" pitchFamily="34" charset="0"/>
              </a:rPr>
              <a:t>Природные ресурсы</a:t>
            </a:r>
          </a:p>
          <a:p>
            <a:pPr indent="271463" algn="just"/>
            <a:endParaRPr lang="ru-RU" sz="1400" dirty="0">
              <a:solidFill>
                <a:schemeClr val="accent6">
                  <a:lumMod val="75000"/>
                </a:schemeClr>
              </a:solidFill>
              <a:cs typeface="Arial" pitchFamily="34" charset="0"/>
            </a:endParaRPr>
          </a:p>
          <a:p>
            <a:pPr indent="271463" algn="just"/>
            <a:r>
              <a:rPr lang="ru-RU" sz="1400" dirty="0">
                <a:solidFill>
                  <a:schemeClr val="accent6">
                    <a:lumMod val="75000"/>
                  </a:schemeClr>
                </a:solidFill>
                <a:cs typeface="Arial" pitchFamily="34" charset="0"/>
              </a:rPr>
              <a:t>В границах Павловского района общая площадь лесного фонда – 30,6 тыс. га, что составляет 16% от общей площади района. На территории Павловского муниципального района находится большая часть </a:t>
            </a:r>
            <a:r>
              <a:rPr lang="ru-RU" sz="1400" dirty="0" err="1">
                <a:solidFill>
                  <a:schemeClr val="accent6">
                    <a:lumMod val="75000"/>
                  </a:schemeClr>
                </a:solidFill>
                <a:cs typeface="Arial" pitchFamily="34" charset="0"/>
              </a:rPr>
              <a:t>Шипова</a:t>
            </a:r>
            <a:r>
              <a:rPr lang="ru-RU" sz="1400" dirty="0">
                <a:solidFill>
                  <a:schemeClr val="accent6">
                    <a:lumMod val="75000"/>
                  </a:schemeClr>
                </a:solidFill>
                <a:cs typeface="Arial" pitchFamily="34" charset="0"/>
              </a:rPr>
              <a:t> леса. Земли сельскохозяйственного назначения составляют около 75% от общей площади района.</a:t>
            </a:r>
          </a:p>
          <a:p>
            <a:pPr indent="271463" algn="just"/>
            <a:r>
              <a:rPr lang="ru-RU" sz="1400" dirty="0">
                <a:solidFill>
                  <a:schemeClr val="accent6">
                    <a:lumMod val="75000"/>
                  </a:schemeClr>
                </a:solidFill>
                <a:cs typeface="Arial" pitchFamily="34" charset="0"/>
              </a:rPr>
              <a:t>По территории района протекают река Дон и его притоки Битюг и </a:t>
            </a:r>
            <a:r>
              <a:rPr lang="ru-RU" sz="1400" dirty="0" err="1">
                <a:solidFill>
                  <a:schemeClr val="accent6">
                    <a:lumMod val="75000"/>
                  </a:schemeClr>
                </a:solidFill>
                <a:cs typeface="Arial" pitchFamily="34" charset="0"/>
              </a:rPr>
              <a:t>Осередь</a:t>
            </a:r>
            <a:r>
              <a:rPr lang="ru-RU" sz="1400" dirty="0">
                <a:solidFill>
                  <a:schemeClr val="accent6">
                    <a:lumMod val="75000"/>
                  </a:schemeClr>
                </a:solidFill>
                <a:cs typeface="Arial" pitchFamily="34" charset="0"/>
              </a:rPr>
              <a:t>; имеется большое количество прудов и озер.</a:t>
            </a:r>
          </a:p>
          <a:p>
            <a:pPr indent="271463" algn="just"/>
            <a:r>
              <a:rPr lang="ru-RU" sz="1400" dirty="0">
                <a:solidFill>
                  <a:schemeClr val="accent6">
                    <a:lumMod val="75000"/>
                  </a:schemeClr>
                </a:solidFill>
                <a:cs typeface="Arial" pitchFamily="34" charset="0"/>
              </a:rPr>
              <a:t>Павловский район располагает месторождениями: крупнейшее в Европе </a:t>
            </a:r>
            <a:r>
              <a:rPr lang="ru-RU" sz="1400" dirty="0" err="1">
                <a:solidFill>
                  <a:schemeClr val="accent6">
                    <a:lumMod val="75000"/>
                  </a:schemeClr>
                </a:solidFill>
                <a:cs typeface="Arial" pitchFamily="34" charset="0"/>
              </a:rPr>
              <a:t>Шкурлатовское</a:t>
            </a:r>
            <a:r>
              <a:rPr lang="ru-RU" sz="1400" dirty="0">
                <a:solidFill>
                  <a:schemeClr val="accent6">
                    <a:lumMod val="75000"/>
                  </a:schemeClr>
                </a:solidFill>
                <a:cs typeface="Arial" pitchFamily="34" charset="0"/>
              </a:rPr>
              <a:t> месторождение гранита, </a:t>
            </a:r>
            <a:r>
              <a:rPr lang="ru-RU" sz="1400" dirty="0" err="1">
                <a:solidFill>
                  <a:schemeClr val="accent6">
                    <a:lumMod val="75000"/>
                  </a:schemeClr>
                </a:solidFill>
                <a:cs typeface="Arial" pitchFamily="34" charset="0"/>
              </a:rPr>
              <a:t>Казинское</a:t>
            </a:r>
            <a:r>
              <a:rPr lang="ru-RU" sz="1400" dirty="0">
                <a:solidFill>
                  <a:schemeClr val="accent6">
                    <a:lumMod val="75000"/>
                  </a:schemeClr>
                </a:solidFill>
                <a:cs typeface="Arial" pitchFamily="34" charset="0"/>
              </a:rPr>
              <a:t> месторождение строительного камня,  </a:t>
            </a:r>
            <a:r>
              <a:rPr lang="ru-RU" sz="1400" dirty="0" err="1">
                <a:solidFill>
                  <a:schemeClr val="accent6">
                    <a:lumMod val="75000"/>
                  </a:schemeClr>
                </a:solidFill>
                <a:cs typeface="Arial" pitchFamily="34" charset="0"/>
              </a:rPr>
              <a:t>Ждановское</a:t>
            </a:r>
            <a:r>
              <a:rPr lang="ru-RU" sz="1400" dirty="0">
                <a:solidFill>
                  <a:schemeClr val="accent6">
                    <a:lumMod val="75000"/>
                  </a:schemeClr>
                </a:solidFill>
                <a:cs typeface="Arial" pitchFamily="34" charset="0"/>
              </a:rPr>
              <a:t> месторождение песка, </a:t>
            </a:r>
            <a:r>
              <a:rPr lang="ru-RU" sz="1400" dirty="0" err="1">
                <a:solidFill>
                  <a:schemeClr val="accent6">
                    <a:lumMod val="75000"/>
                  </a:schemeClr>
                </a:solidFill>
                <a:cs typeface="Arial" pitchFamily="34" charset="0"/>
              </a:rPr>
              <a:t>Ждановское</a:t>
            </a:r>
            <a:r>
              <a:rPr lang="ru-RU" sz="1400" dirty="0">
                <a:solidFill>
                  <a:schemeClr val="accent6">
                    <a:lumMod val="75000"/>
                  </a:schemeClr>
                </a:solidFill>
                <a:cs typeface="Arial" pitchFamily="34" charset="0"/>
              </a:rPr>
              <a:t> и </a:t>
            </a:r>
            <a:r>
              <a:rPr lang="ru-RU" sz="1400" dirty="0" err="1">
                <a:solidFill>
                  <a:schemeClr val="accent6">
                    <a:lumMod val="75000"/>
                  </a:schemeClr>
                </a:solidFill>
                <a:cs typeface="Arial" pitchFamily="34" charset="0"/>
              </a:rPr>
              <a:t>Гаврильское</a:t>
            </a:r>
            <a:r>
              <a:rPr lang="ru-RU" sz="1400" dirty="0">
                <a:solidFill>
                  <a:schemeClr val="accent6">
                    <a:lumMod val="75000"/>
                  </a:schemeClr>
                </a:solidFill>
                <a:cs typeface="Arial" pitchFamily="34" charset="0"/>
              </a:rPr>
              <a:t> месторождения суглинков. Богатые запасы полезных ископаемых делают район перспективным для развития горнодобывающей, горно-обогатительной  и промышленности строительных материалов.</a:t>
            </a:r>
          </a:p>
          <a:p>
            <a:pPr indent="271463" algn="just"/>
            <a:r>
              <a:rPr lang="ru-RU" sz="1400" dirty="0">
                <a:solidFill>
                  <a:schemeClr val="accent6">
                    <a:lumMod val="75000"/>
                  </a:schemeClr>
                </a:solidFill>
                <a:cs typeface="Arial" pitchFamily="34" charset="0"/>
              </a:rPr>
              <a:t>В целом район является перспективным для выявления новых месторождений строительных песков и суглинков.</a:t>
            </a:r>
          </a:p>
        </p:txBody>
      </p:sp>
    </p:spTree>
    <p:extLst>
      <p:ext uri="{BB962C8B-B14F-4D97-AF65-F5344CB8AC3E}">
        <p14:creationId xmlns:p14="http://schemas.microsoft.com/office/powerpoint/2010/main" val="2528116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4294967295"/>
          </p:nvPr>
        </p:nvSpPr>
        <p:spPr>
          <a:xfrm>
            <a:off x="774700" y="1835150"/>
            <a:ext cx="5894660" cy="1441450"/>
          </a:xfrm>
        </p:spPr>
        <p:txBody>
          <a:bodyPr>
            <a:normAutofit lnSpcReduction="10000"/>
          </a:bodyPr>
          <a:lstStyle/>
          <a:p>
            <a:pPr marL="0" indent="0" algn="just">
              <a:buNone/>
            </a:pPr>
            <a:r>
              <a:rPr lang="ru-RU" sz="1400" i="0" dirty="0">
                <a:solidFill>
                  <a:schemeClr val="accent6">
                    <a:lumMod val="75000"/>
                  </a:schemeClr>
                </a:solidFill>
                <a:cs typeface="Arial" pitchFamily="34" charset="0"/>
              </a:rPr>
              <a:t>Консолидированный бюджет Павловского муниципального района Воронежской области состоит из 1 бюджета муниципального района, 1 бюджета городского поселения  и 14 бюджетов сельских поселений.</a:t>
            </a:r>
          </a:p>
          <a:p>
            <a:pPr marL="0" indent="0" algn="ctr">
              <a:buNone/>
            </a:pPr>
            <a:endParaRPr lang="ru-RU" sz="1500" b="1" i="0" dirty="0">
              <a:solidFill>
                <a:schemeClr val="accent6">
                  <a:lumMod val="75000"/>
                </a:schemeClr>
              </a:solidFill>
              <a:cs typeface="Arial" pitchFamily="34" charset="0"/>
            </a:endParaRPr>
          </a:p>
          <a:p>
            <a:pPr marL="0" indent="0" algn="ctr">
              <a:buNone/>
            </a:pPr>
            <a:r>
              <a:rPr lang="ru-RU" sz="1500" b="1" i="0" dirty="0">
                <a:solidFill>
                  <a:schemeClr val="accent6">
                    <a:lumMod val="75000"/>
                  </a:schemeClr>
                </a:solidFill>
                <a:cs typeface="Arial" pitchFamily="34" charset="0"/>
              </a:rPr>
              <a:t>Сельские поселения:</a:t>
            </a:r>
          </a:p>
          <a:p>
            <a:pPr indent="363538" algn="just"/>
            <a:endParaRPr lang="ru-RU" dirty="0">
              <a:solidFill>
                <a:schemeClr val="accent6">
                  <a:lumMod val="75000"/>
                </a:schemeClr>
              </a:solidFill>
            </a:endParaRPr>
          </a:p>
        </p:txBody>
      </p:sp>
      <p:sp>
        <p:nvSpPr>
          <p:cNvPr id="5" name="Заголовок 4"/>
          <p:cNvSpPr>
            <a:spLocks noGrp="1"/>
          </p:cNvSpPr>
          <p:nvPr>
            <p:ph type="title" idx="4294967295"/>
          </p:nvPr>
        </p:nvSpPr>
        <p:spPr>
          <a:xfrm>
            <a:off x="764329" y="453926"/>
            <a:ext cx="5800725" cy="1150938"/>
          </a:xfrm>
        </p:spPr>
        <p:txBody>
          <a:bodyPr>
            <a:normAutofit/>
          </a:bodyPr>
          <a:lstStyle/>
          <a:p>
            <a:pPr algn="ctr"/>
            <a:r>
              <a:rPr lang="ru-RU" sz="2000" b="1" dirty="0">
                <a:solidFill>
                  <a:schemeClr val="accent6">
                    <a:lumMod val="75000"/>
                  </a:schemeClr>
                </a:solidFill>
              </a:rPr>
              <a:t>БЮДЖЕТНАЯ СИСТЕМА ПАВЛОВСКОГО МУНИЦИПАЛЬНОГО РАЙОНА ВОРОНЕЖСКОЙ ОБЛАСТИ</a:t>
            </a:r>
          </a:p>
        </p:txBody>
      </p:sp>
      <p:sp>
        <p:nvSpPr>
          <p:cNvPr id="7" name="Текст 1"/>
          <p:cNvSpPr txBox="1">
            <a:spLocks/>
          </p:cNvSpPr>
          <p:nvPr/>
        </p:nvSpPr>
        <p:spPr>
          <a:xfrm>
            <a:off x="620688" y="1619672"/>
            <a:ext cx="5904656" cy="5976664"/>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285750" indent="-285750" algn="just">
              <a:buFont typeface="Wingdings" pitchFamily="2" charset="2"/>
              <a:buChar char="Ø"/>
            </a:pPr>
            <a:endParaRPr lang="ru-RU" sz="1600" dirty="0">
              <a:solidFill>
                <a:schemeClr val="bg1"/>
              </a:solidFill>
            </a:endParaRPr>
          </a:p>
        </p:txBody>
      </p:sp>
      <p:grpSp>
        <p:nvGrpSpPr>
          <p:cNvPr id="9" name="Группа 8"/>
          <p:cNvGrpSpPr/>
          <p:nvPr/>
        </p:nvGrpSpPr>
        <p:grpSpPr>
          <a:xfrm>
            <a:off x="980726" y="5699609"/>
            <a:ext cx="5184578" cy="626441"/>
            <a:chOff x="-647692" y="-1871946"/>
            <a:chExt cx="6121320" cy="1180874"/>
          </a:xfrm>
          <a:solidFill>
            <a:schemeClr val="accent2">
              <a:lumMod val="20000"/>
              <a:lumOff val="80000"/>
            </a:schemeClr>
          </a:solidFill>
        </p:grpSpPr>
        <p:sp>
          <p:nvSpPr>
            <p:cNvPr id="10" name="Прямоугольник 9"/>
            <p:cNvSpPr/>
            <p:nvPr/>
          </p:nvSpPr>
          <p:spPr>
            <a:xfrm>
              <a:off x="-647692" y="-1871946"/>
              <a:ext cx="6121320" cy="1180874"/>
            </a:xfrm>
            <a:prstGeom prst="rect">
              <a:avLst/>
            </a:prstGeom>
          </p:spPr>
          <p:style>
            <a:lnRef idx="1">
              <a:schemeClr val="accent2"/>
            </a:lnRef>
            <a:fillRef idx="2">
              <a:schemeClr val="accent2"/>
            </a:fillRef>
            <a:effectRef idx="1">
              <a:schemeClr val="accent2"/>
            </a:effectRef>
            <a:fontRef idx="minor">
              <a:schemeClr val="dk1"/>
            </a:fontRef>
          </p:style>
        </p:sp>
        <p:sp>
          <p:nvSpPr>
            <p:cNvPr id="11" name="Прямоугольник 10"/>
            <p:cNvSpPr/>
            <p:nvPr/>
          </p:nvSpPr>
          <p:spPr>
            <a:xfrm>
              <a:off x="-647692" y="-1871946"/>
              <a:ext cx="6121320" cy="1180874"/>
            </a:xfrm>
            <a:prstGeom prst="rect">
              <a:avLst/>
            </a:prstGeom>
          </p:spPr>
          <p:style>
            <a:lnRef idx="1">
              <a:schemeClr val="accent2"/>
            </a:lnRef>
            <a:fillRef idx="2">
              <a:schemeClr val="accent2"/>
            </a:fillRef>
            <a:effectRef idx="1">
              <a:schemeClr val="accent2"/>
            </a:effectRef>
            <a:fontRef idx="minor">
              <a:schemeClr val="dk1"/>
            </a:fontRef>
          </p:style>
          <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0" kern="1200" dirty="0">
                  <a:solidFill>
                    <a:schemeClr val="accent2">
                      <a:lumMod val="50000"/>
                    </a:schemeClr>
                  </a:solidFill>
                  <a:effectLst>
                    <a:outerShdw blurRad="38100" dist="38100" dir="2700000" algn="tl">
                      <a:srgbClr val="000000">
                        <a:alpha val="43137"/>
                      </a:srgbClr>
                    </a:outerShdw>
                  </a:effectLst>
                  <a:latin typeface="+mn-lt"/>
                </a:rPr>
                <a:t>Консолидированный бюджет </a:t>
              </a:r>
            </a:p>
          </p:txBody>
        </p:sp>
      </p:grpSp>
      <p:grpSp>
        <p:nvGrpSpPr>
          <p:cNvPr id="12" name="Группа 11"/>
          <p:cNvGrpSpPr/>
          <p:nvPr/>
        </p:nvGrpSpPr>
        <p:grpSpPr>
          <a:xfrm>
            <a:off x="604934" y="6690080"/>
            <a:ext cx="1851956" cy="1308462"/>
            <a:chOff x="3576415" y="1718165"/>
            <a:chExt cx="3120324" cy="736869"/>
          </a:xfrm>
        </p:grpSpPr>
        <p:sp>
          <p:nvSpPr>
            <p:cNvPr id="13" name="Прямоугольник 12"/>
            <p:cNvSpPr/>
            <p:nvPr/>
          </p:nvSpPr>
          <p:spPr>
            <a:xfrm>
              <a:off x="3602957" y="1718165"/>
              <a:ext cx="3093782" cy="736867"/>
            </a:xfrm>
            <a:prstGeom prst="rect">
              <a:avLst/>
            </a:prstGeom>
          </p:spPr>
          <p:style>
            <a:lnRef idx="1">
              <a:schemeClr val="accent2"/>
            </a:lnRef>
            <a:fillRef idx="2">
              <a:schemeClr val="accent2"/>
            </a:fillRef>
            <a:effectRef idx="1">
              <a:schemeClr val="accent2"/>
            </a:effectRef>
            <a:fontRef idx="minor">
              <a:schemeClr val="dk1"/>
            </a:fontRef>
          </p:style>
        </p:sp>
        <p:sp>
          <p:nvSpPr>
            <p:cNvPr id="14" name="Прямоугольник 13"/>
            <p:cNvSpPr/>
            <p:nvPr/>
          </p:nvSpPr>
          <p:spPr>
            <a:xfrm>
              <a:off x="3576415" y="1718167"/>
              <a:ext cx="3093782" cy="736867"/>
            </a:xfrm>
            <a:prstGeom prst="rect">
              <a:avLst/>
            </a:prstGeom>
          </p:spPr>
          <p:style>
            <a:lnRef idx="1">
              <a:schemeClr val="accent2"/>
            </a:lnRef>
            <a:fillRef idx="2">
              <a:schemeClr val="accent2"/>
            </a:fillRef>
            <a:effectRef idx="1">
              <a:schemeClr val="accent2"/>
            </a:effectRef>
            <a:fontRef idx="minor">
              <a:schemeClr val="dk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0" kern="1200" dirty="0">
                  <a:solidFill>
                    <a:schemeClr val="accent2">
                      <a:lumMod val="50000"/>
                    </a:schemeClr>
                  </a:solidFill>
                  <a:effectLst>
                    <a:outerShdw blurRad="38100" dist="38100" dir="2700000" algn="tl">
                      <a:srgbClr val="000000">
                        <a:alpha val="43137"/>
                      </a:srgbClr>
                    </a:outerShdw>
                  </a:effectLst>
                  <a:latin typeface="+mn-lt"/>
                </a:rPr>
                <a:t>Бюджет муниципального района</a:t>
              </a:r>
            </a:p>
          </p:txBody>
        </p:sp>
      </p:grpSp>
      <p:grpSp>
        <p:nvGrpSpPr>
          <p:cNvPr id="15" name="Группа 14"/>
          <p:cNvGrpSpPr/>
          <p:nvPr/>
        </p:nvGrpSpPr>
        <p:grpSpPr>
          <a:xfrm>
            <a:off x="4692846" y="6690080"/>
            <a:ext cx="1872208" cy="1308455"/>
            <a:chOff x="631231" y="1491663"/>
            <a:chExt cx="2662243" cy="736867"/>
          </a:xfrm>
          <a:noFill/>
        </p:grpSpPr>
        <p:sp>
          <p:nvSpPr>
            <p:cNvPr id="16" name="Прямоугольник 15"/>
            <p:cNvSpPr/>
            <p:nvPr/>
          </p:nvSpPr>
          <p:spPr>
            <a:xfrm>
              <a:off x="631231" y="1491663"/>
              <a:ext cx="2662243" cy="736867"/>
            </a:xfrm>
            <a:prstGeom prst="rect">
              <a:avLst/>
            </a:prstGeom>
            <a:grpFill/>
          </p:spPr>
          <p:style>
            <a:lnRef idx="0">
              <a:schemeClr val="accent4">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sp>
        <p:sp>
          <p:nvSpPr>
            <p:cNvPr id="17" name="Прямоугольник 16"/>
            <p:cNvSpPr/>
            <p:nvPr/>
          </p:nvSpPr>
          <p:spPr>
            <a:xfrm>
              <a:off x="631231" y="1491663"/>
              <a:ext cx="2662243" cy="736867"/>
            </a:xfrm>
            <a:prstGeom prst="rect">
              <a:avLst/>
            </a:prstGeom>
          </p:spPr>
          <p:style>
            <a:lnRef idx="1">
              <a:schemeClr val="accent2"/>
            </a:lnRef>
            <a:fillRef idx="2">
              <a:schemeClr val="accent2"/>
            </a:fillRef>
            <a:effectRef idx="1">
              <a:schemeClr val="accent2"/>
            </a:effectRef>
            <a:fontRef idx="minor">
              <a:schemeClr val="dk1"/>
            </a:fontRef>
          </p:style>
          <p:txBody>
            <a:bodyPr spcFirstLastPara="0" vert="horz" wrap="square" lIns="10160" tIns="10160" rIns="10160" bIns="10160" numCol="1" spcCol="1270" anchor="ctr" anchorCtr="0">
              <a:noAutofit/>
            </a:bodyPr>
            <a:lstStyle/>
            <a:p>
              <a:pPr lvl="0" algn="ctr" defTabSz="711200">
                <a:lnSpc>
                  <a:spcPct val="80000"/>
                </a:lnSpc>
                <a:spcBef>
                  <a:spcPct val="0"/>
                </a:spcBef>
                <a:spcAft>
                  <a:spcPct val="35000"/>
                </a:spcAft>
              </a:pPr>
              <a:r>
                <a:rPr lang="ru-RU" sz="1600" b="0" kern="1200" dirty="0">
                  <a:solidFill>
                    <a:schemeClr val="accent2">
                      <a:lumMod val="50000"/>
                    </a:schemeClr>
                  </a:solidFill>
                  <a:effectLst>
                    <a:outerShdw blurRad="38100" dist="38100" dir="2700000" algn="tl">
                      <a:srgbClr val="000000">
                        <a:alpha val="43137"/>
                      </a:srgbClr>
                    </a:outerShdw>
                  </a:effectLst>
                  <a:latin typeface="+mn-lt"/>
                </a:rPr>
                <a:t>Бюджеты сельских поселений</a:t>
              </a:r>
            </a:p>
          </p:txBody>
        </p:sp>
      </p:grpSp>
      <p:grpSp>
        <p:nvGrpSpPr>
          <p:cNvPr id="18" name="Группа 17"/>
          <p:cNvGrpSpPr/>
          <p:nvPr/>
        </p:nvGrpSpPr>
        <p:grpSpPr>
          <a:xfrm>
            <a:off x="2661154" y="6690080"/>
            <a:ext cx="1823723" cy="1308460"/>
            <a:chOff x="1296792" y="2538013"/>
            <a:chExt cx="3034096" cy="878826"/>
          </a:xfrm>
        </p:grpSpPr>
        <p:sp>
          <p:nvSpPr>
            <p:cNvPr id="19" name="Прямоугольник 18"/>
            <p:cNvSpPr/>
            <p:nvPr/>
          </p:nvSpPr>
          <p:spPr>
            <a:xfrm>
              <a:off x="1296792" y="2538013"/>
              <a:ext cx="3034096" cy="878825"/>
            </a:xfrm>
            <a:prstGeom prst="rect">
              <a:avLst/>
            </a:prstGeom>
          </p:spPr>
          <p:style>
            <a:lnRef idx="2">
              <a:schemeClr val="accent2"/>
            </a:lnRef>
            <a:fillRef idx="1">
              <a:schemeClr val="lt1"/>
            </a:fillRef>
            <a:effectRef idx="0">
              <a:schemeClr val="accent2"/>
            </a:effectRef>
            <a:fontRef idx="minor">
              <a:schemeClr val="dk1"/>
            </a:fontRef>
          </p:style>
        </p:sp>
        <p:sp>
          <p:nvSpPr>
            <p:cNvPr id="20" name="Прямоугольник 19"/>
            <p:cNvSpPr/>
            <p:nvPr/>
          </p:nvSpPr>
          <p:spPr>
            <a:xfrm>
              <a:off x="1296792" y="2538016"/>
              <a:ext cx="3034096" cy="878823"/>
            </a:xfrm>
            <a:prstGeom prst="rect">
              <a:avLst/>
            </a:prstGeom>
          </p:spPr>
          <p:style>
            <a:lnRef idx="1">
              <a:schemeClr val="accent2"/>
            </a:lnRef>
            <a:fillRef idx="2">
              <a:schemeClr val="accent2"/>
            </a:fillRef>
            <a:effectRef idx="1">
              <a:schemeClr val="accent2"/>
            </a:effectRef>
            <a:fontRef idx="minor">
              <a:schemeClr val="dk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0" kern="1200" dirty="0">
                  <a:solidFill>
                    <a:schemeClr val="accent2">
                      <a:lumMod val="50000"/>
                    </a:schemeClr>
                  </a:solidFill>
                  <a:effectLst>
                    <a:outerShdw blurRad="38100" dist="38100" dir="2700000" algn="tl">
                      <a:srgbClr val="000000">
                        <a:alpha val="43137"/>
                      </a:srgbClr>
                    </a:outerShdw>
                  </a:effectLst>
                  <a:latin typeface="+mn-lt"/>
                </a:rPr>
                <a:t>Бюджет городского поселения – город Павловск</a:t>
              </a:r>
            </a:p>
          </p:txBody>
        </p:sp>
      </p:grpSp>
      <p:sp>
        <p:nvSpPr>
          <p:cNvPr id="36" name="Текст 2"/>
          <p:cNvSpPr txBox="1">
            <a:spLocks/>
          </p:cNvSpPr>
          <p:nvPr/>
        </p:nvSpPr>
        <p:spPr>
          <a:xfrm>
            <a:off x="440669" y="5436096"/>
            <a:ext cx="5884601" cy="3816424"/>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700"/>
              </a:spcBef>
              <a:buClr>
                <a:schemeClr val="accent1"/>
              </a:buClr>
              <a:buSzPct val="85000"/>
              <a:buFontTx/>
              <a:buNone/>
              <a:defRPr sz="16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Tx/>
              <a:buNone/>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Tx/>
              <a:buNone/>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Tx/>
              <a:buNone/>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Tx/>
              <a:buNone/>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indent="363538" algn="just"/>
            <a:endParaRPr lang="ru-RU" dirty="0">
              <a:solidFill>
                <a:schemeClr val="bg1"/>
              </a:solidFill>
            </a:endParaRPr>
          </a:p>
        </p:txBody>
      </p:sp>
      <p:graphicFrame>
        <p:nvGraphicFramePr>
          <p:cNvPr id="52" name="Таблица 51"/>
          <p:cNvGraphicFramePr>
            <a:graphicFrameLocks noGrp="1"/>
          </p:cNvGraphicFramePr>
          <p:nvPr>
            <p:extLst>
              <p:ext uri="{D42A27DB-BD31-4B8C-83A1-F6EECF244321}">
                <p14:modId xmlns:p14="http://schemas.microsoft.com/office/powerpoint/2010/main" val="4132495952"/>
              </p:ext>
            </p:extLst>
          </p:nvPr>
        </p:nvGraphicFramePr>
        <p:xfrm>
          <a:off x="790680" y="3347863"/>
          <a:ext cx="5734664" cy="1800199"/>
        </p:xfrm>
        <a:graphic>
          <a:graphicData uri="http://schemas.openxmlformats.org/drawingml/2006/table">
            <a:tbl>
              <a:tblPr firstRow="1" bandRow="1">
                <a:tableStyleId>{2D5ABB26-0587-4C30-8999-92F81FD0307C}</a:tableStyleId>
              </a:tblPr>
              <a:tblGrid>
                <a:gridCol w="2867332">
                  <a:extLst>
                    <a:ext uri="{9D8B030D-6E8A-4147-A177-3AD203B41FA5}">
                      <a16:colId xmlns:a16="http://schemas.microsoft.com/office/drawing/2014/main" val="20000"/>
                    </a:ext>
                  </a:extLst>
                </a:gridCol>
                <a:gridCol w="2867332">
                  <a:extLst>
                    <a:ext uri="{9D8B030D-6E8A-4147-A177-3AD203B41FA5}">
                      <a16:colId xmlns:a16="http://schemas.microsoft.com/office/drawing/2014/main" val="20001"/>
                    </a:ext>
                  </a:extLst>
                </a:gridCol>
              </a:tblGrid>
              <a:tr h="1800199">
                <a:tc>
                  <a:txBody>
                    <a:bodyPr/>
                    <a:lstStyle/>
                    <a:p>
                      <a:pPr algn="ctr"/>
                      <a:r>
                        <a:rPr lang="ru-RU" sz="1500" i="1" dirty="0">
                          <a:solidFill>
                            <a:schemeClr val="accent6">
                              <a:lumMod val="75000"/>
                            </a:schemeClr>
                          </a:solidFill>
                          <a:latin typeface="+mn-lt"/>
                        </a:rPr>
                        <a:t>Александровское</a:t>
                      </a:r>
                    </a:p>
                    <a:p>
                      <a:pPr algn="ctr"/>
                      <a:r>
                        <a:rPr lang="ru-RU" sz="1500" i="1" dirty="0">
                          <a:solidFill>
                            <a:schemeClr val="accent6">
                              <a:lumMod val="75000"/>
                            </a:schemeClr>
                          </a:solidFill>
                          <a:latin typeface="+mn-lt"/>
                        </a:rPr>
                        <a:t>Александро-Донское</a:t>
                      </a:r>
                    </a:p>
                    <a:p>
                      <a:pPr algn="ctr"/>
                      <a:r>
                        <a:rPr lang="ru-RU" sz="1500" i="1" dirty="0">
                          <a:solidFill>
                            <a:schemeClr val="accent6">
                              <a:lumMod val="75000"/>
                            </a:schemeClr>
                          </a:solidFill>
                          <a:latin typeface="+mn-lt"/>
                        </a:rPr>
                        <a:t>Воронцовское</a:t>
                      </a:r>
                    </a:p>
                    <a:p>
                      <a:pPr algn="ctr"/>
                      <a:r>
                        <a:rPr lang="ru-RU" sz="1500" i="1" dirty="0">
                          <a:solidFill>
                            <a:schemeClr val="accent6">
                              <a:lumMod val="75000"/>
                            </a:schemeClr>
                          </a:solidFill>
                          <a:latin typeface="+mn-lt"/>
                        </a:rPr>
                        <a:t>Гаврильское</a:t>
                      </a:r>
                    </a:p>
                    <a:p>
                      <a:pPr algn="ctr"/>
                      <a:r>
                        <a:rPr lang="ru-RU" sz="1500" i="1" dirty="0">
                          <a:solidFill>
                            <a:schemeClr val="accent6">
                              <a:lumMod val="75000"/>
                            </a:schemeClr>
                          </a:solidFill>
                          <a:latin typeface="+mn-lt"/>
                        </a:rPr>
                        <a:t>Елизаветовское</a:t>
                      </a:r>
                    </a:p>
                    <a:p>
                      <a:pPr algn="ctr"/>
                      <a:r>
                        <a:rPr lang="ru-RU" sz="1500" i="1" dirty="0">
                          <a:solidFill>
                            <a:schemeClr val="accent6">
                              <a:lumMod val="75000"/>
                            </a:schemeClr>
                          </a:solidFill>
                          <a:latin typeface="+mn-lt"/>
                        </a:rPr>
                        <a:t>Ерышевское</a:t>
                      </a:r>
                    </a:p>
                    <a:p>
                      <a:pPr algn="ctr"/>
                      <a:r>
                        <a:rPr lang="ru-RU" sz="1500" i="1" dirty="0">
                          <a:solidFill>
                            <a:schemeClr val="accent6">
                              <a:lumMod val="75000"/>
                            </a:schemeClr>
                          </a:solidFill>
                          <a:latin typeface="+mn-lt"/>
                        </a:rPr>
                        <a:t>Казинское</a:t>
                      </a:r>
                    </a:p>
                  </a:txBody>
                  <a:tcPr/>
                </a:tc>
                <a:tc>
                  <a:txBody>
                    <a:bodyPr/>
                    <a:lstStyle/>
                    <a:p>
                      <a:pPr algn="ctr"/>
                      <a:r>
                        <a:rPr lang="ru-RU" sz="1500" i="1" dirty="0">
                          <a:solidFill>
                            <a:schemeClr val="accent6">
                              <a:lumMod val="75000"/>
                            </a:schemeClr>
                          </a:solidFill>
                          <a:latin typeface="+mn-lt"/>
                        </a:rPr>
                        <a:t>Красное</a:t>
                      </a:r>
                    </a:p>
                    <a:p>
                      <a:pPr algn="ctr"/>
                      <a:r>
                        <a:rPr lang="ru-RU" sz="1500" i="1" dirty="0">
                          <a:solidFill>
                            <a:schemeClr val="accent6">
                              <a:lumMod val="75000"/>
                            </a:schemeClr>
                          </a:solidFill>
                          <a:latin typeface="+mn-lt"/>
                        </a:rPr>
                        <a:t>Ливенское</a:t>
                      </a:r>
                    </a:p>
                    <a:p>
                      <a:pPr algn="ctr"/>
                      <a:r>
                        <a:rPr lang="ru-RU" sz="1500" i="1" dirty="0">
                          <a:solidFill>
                            <a:schemeClr val="accent6">
                              <a:lumMod val="75000"/>
                            </a:schemeClr>
                          </a:solidFill>
                          <a:latin typeface="+mn-lt"/>
                        </a:rPr>
                        <a:t>Лосевское</a:t>
                      </a:r>
                    </a:p>
                    <a:p>
                      <a:pPr algn="ctr"/>
                      <a:r>
                        <a:rPr lang="ru-RU" sz="1500" i="1" dirty="0">
                          <a:solidFill>
                            <a:schemeClr val="accent6">
                              <a:lumMod val="75000"/>
                            </a:schemeClr>
                          </a:solidFill>
                          <a:latin typeface="+mn-lt"/>
                        </a:rPr>
                        <a:t>Песковское</a:t>
                      </a:r>
                    </a:p>
                    <a:p>
                      <a:pPr algn="ctr"/>
                      <a:r>
                        <a:rPr lang="ru-RU" sz="1500" i="1" dirty="0">
                          <a:solidFill>
                            <a:schemeClr val="accent6">
                              <a:lumMod val="75000"/>
                            </a:schemeClr>
                          </a:solidFill>
                          <a:latin typeface="+mn-lt"/>
                        </a:rPr>
                        <a:t>Петровское</a:t>
                      </a:r>
                    </a:p>
                    <a:p>
                      <a:pPr algn="ctr"/>
                      <a:r>
                        <a:rPr lang="ru-RU" sz="1500" i="1" dirty="0">
                          <a:solidFill>
                            <a:schemeClr val="accent6">
                              <a:lumMod val="75000"/>
                            </a:schemeClr>
                          </a:solidFill>
                          <a:latin typeface="+mn-lt"/>
                        </a:rPr>
                        <a:t>Покровское</a:t>
                      </a:r>
                    </a:p>
                    <a:p>
                      <a:pPr algn="ctr"/>
                      <a:r>
                        <a:rPr lang="ru-RU" sz="1500" i="1" dirty="0">
                          <a:solidFill>
                            <a:schemeClr val="accent6">
                              <a:lumMod val="75000"/>
                            </a:schemeClr>
                          </a:solidFill>
                          <a:latin typeface="+mn-lt"/>
                        </a:rPr>
                        <a:t>Русско-Буйловское</a:t>
                      </a:r>
                    </a:p>
                  </a:txBody>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95725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1"/>
          <p:cNvSpPr txBox="1">
            <a:spLocks/>
          </p:cNvSpPr>
          <p:nvPr/>
        </p:nvSpPr>
        <p:spPr>
          <a:xfrm>
            <a:off x="619972" y="1619672"/>
            <a:ext cx="5904656" cy="5976664"/>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285750" indent="-285750" algn="just">
              <a:buFont typeface="Wingdings" pitchFamily="2" charset="2"/>
              <a:buChar char="Ø"/>
            </a:pPr>
            <a:endParaRPr lang="ru-RU" sz="1600" dirty="0">
              <a:solidFill>
                <a:schemeClr val="bg1"/>
              </a:solidFill>
            </a:endParaRPr>
          </a:p>
        </p:txBody>
      </p:sp>
      <p:sp>
        <p:nvSpPr>
          <p:cNvPr id="10" name="Заголовок 1"/>
          <p:cNvSpPr txBox="1">
            <a:spLocks/>
          </p:cNvSpPr>
          <p:nvPr/>
        </p:nvSpPr>
        <p:spPr>
          <a:xfrm>
            <a:off x="619973" y="1475656"/>
            <a:ext cx="5908652" cy="2376264"/>
          </a:xfrm>
          <a:prstGeom prst="rect">
            <a:avLst/>
          </a:prstGeom>
          <a:effectLst>
            <a:softEdge rad="12700"/>
          </a:effectLst>
        </p:spPr>
        <p:txBody>
          <a:bodyPr vert="horz" lIns="0" tIns="45720" rIns="0" bIns="45720" rtlCol="0" anchor="b">
            <a:noAutofit/>
          </a:bodyPr>
          <a:lstStyle>
            <a:lvl1pPr algn="l" defTabSz="914400" rtl="0" eaLnBrk="1" latinLnBrk="0" hangingPunct="1">
              <a:spcBef>
                <a:spcPct val="0"/>
              </a:spcBef>
              <a:buNone/>
              <a:defRPr sz="2200" b="0" i="0" kern="1200" cap="none"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indent="350838" algn="just"/>
            <a:r>
              <a:rPr lang="ru-RU" sz="1400" b="1" dirty="0">
                <a:solidFill>
                  <a:schemeClr val="accent6">
                    <a:lumMod val="75000"/>
                  </a:schemeClr>
                </a:solidFill>
                <a:latin typeface="+mn-lt"/>
                <a:cs typeface="Arial" pitchFamily="34" charset="0"/>
              </a:rPr>
              <a:t>БЮДЖЕТ – </a:t>
            </a:r>
            <a:r>
              <a:rPr lang="ru-RU" sz="1400" dirty="0">
                <a:solidFill>
                  <a:schemeClr val="accent6">
                    <a:lumMod val="75000"/>
                  </a:schemeClr>
                </a:solidFill>
                <a:latin typeface="+mn-lt"/>
                <a:cs typeface="Arial" pitchFamily="34" charset="0"/>
              </a:rPr>
              <a:t>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p>
          <a:p>
            <a:pPr indent="350838" algn="just"/>
            <a:r>
              <a:rPr lang="ru-RU" sz="1400" b="1" dirty="0">
                <a:solidFill>
                  <a:schemeClr val="accent6">
                    <a:lumMod val="75000"/>
                  </a:schemeClr>
                </a:solidFill>
                <a:latin typeface="+mn-lt"/>
                <a:cs typeface="Arial" pitchFamily="34" charset="0"/>
              </a:rPr>
              <a:t>Доходы</a:t>
            </a:r>
            <a:r>
              <a:rPr lang="ru-RU" sz="1400" dirty="0">
                <a:solidFill>
                  <a:schemeClr val="accent6">
                    <a:lumMod val="75000"/>
                  </a:schemeClr>
                </a:solidFill>
                <a:latin typeface="+mn-lt"/>
                <a:cs typeface="Arial" pitchFamily="34" charset="0"/>
              </a:rPr>
              <a:t> – поступающие в бюджет денежные средства (налоги, безвозмездные поступления).</a:t>
            </a:r>
          </a:p>
          <a:p>
            <a:pPr indent="350838" algn="just"/>
            <a:r>
              <a:rPr lang="ru-RU" sz="1400" b="1" dirty="0">
                <a:solidFill>
                  <a:schemeClr val="accent6">
                    <a:lumMod val="75000"/>
                  </a:schemeClr>
                </a:solidFill>
                <a:latin typeface="+mn-lt"/>
                <a:cs typeface="Arial" pitchFamily="34" charset="0"/>
              </a:rPr>
              <a:t>Расходы</a:t>
            </a:r>
            <a:r>
              <a:rPr lang="ru-RU" sz="1400" dirty="0">
                <a:solidFill>
                  <a:schemeClr val="accent6">
                    <a:lumMod val="75000"/>
                  </a:schemeClr>
                </a:solidFill>
                <a:latin typeface="+mn-lt"/>
                <a:cs typeface="Arial" pitchFamily="34" charset="0"/>
              </a:rPr>
              <a:t> – выплачиваемые из бюджета денежные средства (социальные выплаты, расходы на образование, культуру, капитальное строительство и другое).</a:t>
            </a:r>
          </a:p>
          <a:p>
            <a:pPr indent="350838" algn="just"/>
            <a:r>
              <a:rPr lang="ru-RU" sz="1400" dirty="0">
                <a:solidFill>
                  <a:schemeClr val="accent6">
                    <a:lumMod val="75000"/>
                  </a:schemeClr>
                </a:solidFill>
                <a:latin typeface="+mn-lt"/>
                <a:cs typeface="Arial" pitchFamily="34" charset="0"/>
              </a:rPr>
              <a:t>Основным принципом формирования любого бюджета является его </a:t>
            </a:r>
            <a:r>
              <a:rPr lang="ru-RU" sz="1400" b="1" dirty="0">
                <a:solidFill>
                  <a:schemeClr val="accent6">
                    <a:lumMod val="75000"/>
                  </a:schemeClr>
                </a:solidFill>
                <a:latin typeface="+mn-lt"/>
                <a:cs typeface="Arial" pitchFamily="34" charset="0"/>
              </a:rPr>
              <a:t>сбалансированность. </a:t>
            </a:r>
            <a:r>
              <a:rPr lang="ru-RU" sz="1400" dirty="0">
                <a:solidFill>
                  <a:schemeClr val="accent6">
                    <a:lumMod val="75000"/>
                  </a:schemeClr>
                </a:solidFill>
                <a:latin typeface="+mn-lt"/>
                <a:cs typeface="Arial" pitchFamily="34" charset="0"/>
              </a:rPr>
              <a:t>Это значит, что расходы бюджета в целом должны быть обеспечены доходными источниками. </a:t>
            </a:r>
          </a:p>
        </p:txBody>
      </p:sp>
      <p:sp>
        <p:nvSpPr>
          <p:cNvPr id="11" name="Заголовок 4"/>
          <p:cNvSpPr>
            <a:spLocks noGrp="1"/>
          </p:cNvSpPr>
          <p:nvPr>
            <p:ph type="title"/>
          </p:nvPr>
        </p:nvSpPr>
        <p:spPr>
          <a:xfrm>
            <a:off x="887062" y="755576"/>
            <a:ext cx="5343835" cy="574690"/>
          </a:xfrm>
        </p:spPr>
        <p:txBody>
          <a:bodyPr>
            <a:normAutofit/>
          </a:bodyPr>
          <a:lstStyle/>
          <a:p>
            <a:pPr algn="ctr"/>
            <a:r>
              <a:rPr lang="ru-RU" sz="2000" b="1" dirty="0">
                <a:solidFill>
                  <a:schemeClr val="accent6">
                    <a:lumMod val="75000"/>
                  </a:schemeClr>
                </a:solidFill>
              </a:rPr>
              <a:t>ОСНОВНЫЕ ПОНЯТИЯ</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696" y="4067944"/>
            <a:ext cx="5568618" cy="417646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2728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1"/>
          <p:cNvSpPr txBox="1">
            <a:spLocks/>
          </p:cNvSpPr>
          <p:nvPr/>
        </p:nvSpPr>
        <p:spPr>
          <a:xfrm>
            <a:off x="619972" y="1619672"/>
            <a:ext cx="5904656" cy="5976664"/>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285750" indent="-285750" algn="just">
              <a:buFont typeface="Wingdings" pitchFamily="2" charset="2"/>
              <a:buChar char="Ø"/>
            </a:pPr>
            <a:endParaRPr lang="ru-RU" sz="1600" dirty="0">
              <a:solidFill>
                <a:schemeClr val="bg1"/>
              </a:solidFill>
            </a:endParaRPr>
          </a:p>
        </p:txBody>
      </p:sp>
      <p:sp>
        <p:nvSpPr>
          <p:cNvPr id="11" name="Заголовок 4"/>
          <p:cNvSpPr>
            <a:spLocks noGrp="1"/>
          </p:cNvSpPr>
          <p:nvPr>
            <p:ph type="title"/>
          </p:nvPr>
        </p:nvSpPr>
        <p:spPr>
          <a:xfrm>
            <a:off x="802386" y="395536"/>
            <a:ext cx="5722242" cy="792088"/>
          </a:xfrm>
        </p:spPr>
        <p:txBody>
          <a:bodyPr>
            <a:normAutofit/>
          </a:bodyPr>
          <a:lstStyle/>
          <a:p>
            <a:pPr algn="ctr"/>
            <a:r>
              <a:rPr lang="ru-RU" sz="2000" b="1" dirty="0">
                <a:solidFill>
                  <a:schemeClr val="accent6">
                    <a:lumMod val="75000"/>
                  </a:schemeClr>
                </a:solidFill>
              </a:rPr>
              <a:t>ОСНОВНЫЕ ПАРАМЕТРЫ БЮДЖЕТА</a:t>
            </a:r>
          </a:p>
        </p:txBody>
      </p:sp>
      <p:sp>
        <p:nvSpPr>
          <p:cNvPr id="6" name="Заголовок 1"/>
          <p:cNvSpPr txBox="1">
            <a:spLocks/>
          </p:cNvSpPr>
          <p:nvPr/>
        </p:nvSpPr>
        <p:spPr>
          <a:xfrm>
            <a:off x="735753" y="3261633"/>
            <a:ext cx="5797851" cy="1944216"/>
          </a:xfrm>
          <a:prstGeom prst="rect">
            <a:avLst/>
          </a:prstGeom>
          <a:effectLst>
            <a:softEdge rad="12700"/>
          </a:effectLst>
        </p:spPr>
        <p:txBody>
          <a:bodyPr vert="horz" lIns="0" tIns="45720" rIns="0" bIns="45720" rtlCol="0" anchor="b">
            <a:noAutofit/>
          </a:bodyPr>
          <a:lstStyle>
            <a:lvl1pPr algn="l" defTabSz="914400" rtl="0" eaLnBrk="1" latinLnBrk="0" hangingPunct="1">
              <a:spcBef>
                <a:spcPct val="0"/>
              </a:spcBef>
              <a:buNone/>
              <a:defRPr sz="2200" b="0" i="0" kern="1200" cap="none"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indent="350838" algn="just"/>
            <a:r>
              <a:rPr lang="ru-RU" sz="1400" dirty="0">
                <a:solidFill>
                  <a:schemeClr val="accent6">
                    <a:lumMod val="75000"/>
                  </a:schemeClr>
                </a:solidFill>
                <a:latin typeface="+mn-lt"/>
                <a:cs typeface="Arial" pitchFamily="34" charset="0"/>
              </a:rPr>
              <a:t>Важная роль в обеспечении устойчивости бюджетной системы Павловского муниципального района Воронежской области отводилась снижению рисков неисполнения расходных обязательств, недопущению принятия новых расходных обязательств Павловского муниципального района Воронежской области, не обеспеченных доходными источниками, с целью достижения максимального результата и эффективного использования средств местного бюджета.</a:t>
            </a:r>
          </a:p>
        </p:txBody>
      </p:sp>
      <p:sp>
        <p:nvSpPr>
          <p:cNvPr id="2" name="Прямоугольник 1"/>
          <p:cNvSpPr/>
          <p:nvPr/>
        </p:nvSpPr>
        <p:spPr>
          <a:xfrm>
            <a:off x="769070" y="5205849"/>
            <a:ext cx="5788875" cy="707886"/>
          </a:xfrm>
          <a:prstGeom prst="rect">
            <a:avLst/>
          </a:prstGeom>
        </p:spPr>
        <p:txBody>
          <a:bodyPr wrap="square">
            <a:spAutoFit/>
          </a:bodyPr>
          <a:lstStyle/>
          <a:p>
            <a:pPr algn="ctr"/>
            <a:r>
              <a:rPr lang="ru-RU" sz="2000" b="1" dirty="0">
                <a:solidFill>
                  <a:schemeClr val="accent6">
                    <a:lumMod val="75000"/>
                  </a:schemeClr>
                </a:solidFill>
              </a:rPr>
              <a:t>Динамика основных параметров бюджета за 2020-2022 годы, тыс. руб.                                                      </a:t>
            </a:r>
          </a:p>
        </p:txBody>
      </p:sp>
      <p:graphicFrame>
        <p:nvGraphicFramePr>
          <p:cNvPr id="3" name="Таблица 2"/>
          <p:cNvGraphicFramePr>
            <a:graphicFrameLocks noGrp="1"/>
          </p:cNvGraphicFramePr>
          <p:nvPr>
            <p:extLst>
              <p:ext uri="{D42A27DB-BD31-4B8C-83A1-F6EECF244321}">
                <p14:modId xmlns:p14="http://schemas.microsoft.com/office/powerpoint/2010/main" val="3011643229"/>
              </p:ext>
            </p:extLst>
          </p:nvPr>
        </p:nvGraphicFramePr>
        <p:xfrm>
          <a:off x="513685" y="5893519"/>
          <a:ext cx="6117229" cy="2949667"/>
        </p:xfrm>
        <a:graphic>
          <a:graphicData uri="http://schemas.openxmlformats.org/drawingml/2006/table">
            <a:tbl>
              <a:tblPr firstRow="1" bandRow="1">
                <a:tableStyleId>{8A107856-5554-42FB-B03E-39F5DBC370BA}</a:tableStyleId>
              </a:tblPr>
              <a:tblGrid>
                <a:gridCol w="1796749">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tblGrid>
              <a:tr h="30277">
                <a:tc>
                  <a:txBody>
                    <a:bodyPr/>
                    <a:lstStyle/>
                    <a:p>
                      <a:pPr algn="ctr">
                        <a:lnSpc>
                          <a:spcPct val="150000"/>
                        </a:lnSpc>
                        <a:spcBef>
                          <a:spcPts val="500"/>
                        </a:spcBef>
                        <a:spcAft>
                          <a:spcPts val="0"/>
                        </a:spcAft>
                      </a:pPr>
                      <a:r>
                        <a:rPr lang="ru-RU" sz="1300" dirty="0">
                          <a:solidFill>
                            <a:schemeClr val="accent6">
                              <a:lumMod val="75000"/>
                            </a:schemeClr>
                          </a:solidFill>
                          <a:effectLst/>
                          <a:latin typeface="+mn-lt"/>
                          <a:cs typeface="Arial" pitchFamily="34" charset="0"/>
                        </a:rPr>
                        <a:t>Показатели</a:t>
                      </a:r>
                      <a:endParaRPr lang="ru-RU" sz="1300" b="1" dirty="0">
                        <a:solidFill>
                          <a:schemeClr val="accent6">
                            <a:lumMod val="75000"/>
                          </a:schemeClr>
                        </a:solidFill>
                        <a:effectLst/>
                        <a:latin typeface="+mn-lt"/>
                        <a:ea typeface="Times New Roman"/>
                        <a:cs typeface="Arial" pitchFamily="34" charset="0"/>
                      </a:endParaRPr>
                    </a:p>
                  </a:txBody>
                  <a:tcPr marL="68580" marR="68580" marT="0" marB="0" anchor="ctr">
                    <a:solidFill>
                      <a:schemeClr val="accent2">
                        <a:lumMod val="40000"/>
                        <a:lumOff val="6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mn-lt"/>
                          <a:cs typeface="Arial" pitchFamily="34" charset="0"/>
                        </a:rPr>
                        <a:t>2020</a:t>
                      </a:r>
                      <a:endParaRPr lang="ru-RU" sz="1300" b="1" dirty="0">
                        <a:solidFill>
                          <a:schemeClr val="accent6">
                            <a:lumMod val="75000"/>
                          </a:schemeClr>
                        </a:solidFill>
                        <a:effectLst/>
                        <a:latin typeface="+mn-lt"/>
                        <a:ea typeface="Times New Roman"/>
                        <a:cs typeface="Arial" pitchFamily="34" charset="0"/>
                      </a:endParaRPr>
                    </a:p>
                  </a:txBody>
                  <a:tcPr marL="68580" marR="68580" marT="0" marB="0" anchor="ctr">
                    <a:solidFill>
                      <a:schemeClr val="accent2">
                        <a:lumMod val="40000"/>
                        <a:lumOff val="6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mn-lt"/>
                          <a:cs typeface="Arial" pitchFamily="34" charset="0"/>
                        </a:rPr>
                        <a:t>2021</a:t>
                      </a:r>
                      <a:endParaRPr lang="ru-RU" sz="1300" b="1" dirty="0">
                        <a:solidFill>
                          <a:schemeClr val="accent6">
                            <a:lumMod val="75000"/>
                          </a:schemeClr>
                        </a:solidFill>
                        <a:effectLst/>
                        <a:latin typeface="+mn-lt"/>
                        <a:ea typeface="Times New Roman"/>
                        <a:cs typeface="Arial" pitchFamily="34" charset="0"/>
                      </a:endParaRPr>
                    </a:p>
                  </a:txBody>
                  <a:tcPr marL="68580" marR="68580" marT="0" marB="0" anchor="ctr">
                    <a:solidFill>
                      <a:schemeClr val="accent2">
                        <a:lumMod val="40000"/>
                        <a:lumOff val="6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mn-lt"/>
                          <a:cs typeface="Arial" pitchFamily="34" charset="0"/>
                        </a:rPr>
                        <a:t>2022</a:t>
                      </a:r>
                      <a:endParaRPr lang="ru-RU" sz="1300" b="1" dirty="0">
                        <a:solidFill>
                          <a:schemeClr val="accent6">
                            <a:lumMod val="75000"/>
                          </a:schemeClr>
                        </a:solidFill>
                        <a:effectLst/>
                        <a:latin typeface="+mn-lt"/>
                        <a:ea typeface="Times New Roman"/>
                        <a:cs typeface="Arial" pitchFamily="34" charset="0"/>
                      </a:endParaRPr>
                    </a:p>
                  </a:txBody>
                  <a:tcPr marL="68580" marR="68580" marT="0" marB="0" anchor="ctr">
                    <a:solidFill>
                      <a:schemeClr val="accent2">
                        <a:lumMod val="40000"/>
                        <a:lumOff val="6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mn-lt"/>
                          <a:cs typeface="Arial" pitchFamily="34" charset="0"/>
                        </a:rPr>
                        <a:t>% 2022/</a:t>
                      </a:r>
                    </a:p>
                    <a:p>
                      <a:pPr algn="ctr">
                        <a:lnSpc>
                          <a:spcPct val="150000"/>
                        </a:lnSpc>
                        <a:spcBef>
                          <a:spcPts val="500"/>
                        </a:spcBef>
                        <a:spcAft>
                          <a:spcPts val="0"/>
                        </a:spcAft>
                      </a:pPr>
                      <a:r>
                        <a:rPr lang="ru-RU" sz="1300" dirty="0">
                          <a:solidFill>
                            <a:schemeClr val="accent6">
                              <a:lumMod val="75000"/>
                            </a:schemeClr>
                          </a:solidFill>
                          <a:effectLst/>
                          <a:latin typeface="+mn-lt"/>
                          <a:cs typeface="Arial" pitchFamily="34" charset="0"/>
                        </a:rPr>
                        <a:t>2021</a:t>
                      </a:r>
                      <a:endParaRPr lang="ru-RU" sz="1300" b="1" dirty="0">
                        <a:solidFill>
                          <a:schemeClr val="accent6">
                            <a:lumMod val="75000"/>
                          </a:schemeClr>
                        </a:solidFill>
                        <a:effectLst/>
                        <a:latin typeface="+mn-lt"/>
                        <a:ea typeface="Times New Roman"/>
                        <a:cs typeface="Arial" pitchFamily="34" charset="0"/>
                      </a:endParaRPr>
                    </a:p>
                  </a:txBody>
                  <a:tcPr marL="68580" marR="68580" marT="0" marB="0" anchor="ctr">
                    <a:solidFill>
                      <a:schemeClr val="accent2">
                        <a:lumMod val="40000"/>
                        <a:lumOff val="60000"/>
                      </a:schemeClr>
                    </a:solidFill>
                  </a:tcPr>
                </a:tc>
                <a:extLst>
                  <a:ext uri="{0D108BD9-81ED-4DB2-BD59-A6C34878D82A}">
                    <a16:rowId xmlns:a16="http://schemas.microsoft.com/office/drawing/2014/main" val="10000"/>
                  </a:ext>
                </a:extLst>
              </a:tr>
              <a:tr h="350252">
                <a:tc>
                  <a:txBody>
                    <a:bodyPr/>
                    <a:lstStyle/>
                    <a:p>
                      <a:pPr algn="l">
                        <a:lnSpc>
                          <a:spcPct val="10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Доходы, всего</a:t>
                      </a:r>
                      <a:endParaRPr lang="ru-RU" sz="1300" b="1" i="1"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1</a:t>
                      </a:r>
                      <a:r>
                        <a:rPr lang="ru-RU" sz="1300" b="1" baseline="0" dirty="0">
                          <a:solidFill>
                            <a:schemeClr val="accent6">
                              <a:lumMod val="75000"/>
                            </a:schemeClr>
                          </a:solidFill>
                          <a:effectLst/>
                          <a:latin typeface="Arial" pitchFamily="34" charset="0"/>
                          <a:cs typeface="Arial" pitchFamily="34" charset="0"/>
                        </a:rPr>
                        <a:t> 675 679,4</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1 726 919,8</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i="0" dirty="0">
                          <a:solidFill>
                            <a:schemeClr val="accent6">
                              <a:lumMod val="75000"/>
                            </a:schemeClr>
                          </a:solidFill>
                          <a:effectLst/>
                          <a:latin typeface="Arial" pitchFamily="34" charset="0"/>
                          <a:ea typeface="Times New Roman"/>
                          <a:cs typeface="Arial" pitchFamily="34" charset="0"/>
                        </a:rPr>
                        <a:t>2 327 930,7</a:t>
                      </a: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25,8</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1"/>
                  </a:ext>
                </a:extLst>
              </a:tr>
              <a:tr h="305850">
                <a:tc>
                  <a:txBody>
                    <a:bodyPr/>
                    <a:lstStyle/>
                    <a:p>
                      <a:pPr algn="l">
                        <a:lnSpc>
                          <a:spcPct val="10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из них</a:t>
                      </a:r>
                      <a:endParaRPr lang="ru-RU" sz="1300" b="1"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500"/>
                        </a:spcAft>
                      </a:pP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500"/>
                        </a:spcAft>
                      </a:pP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500"/>
                        </a:spcAft>
                      </a:pP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500"/>
                        </a:spcAft>
                      </a:pP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2"/>
                  </a:ext>
                </a:extLst>
              </a:tr>
              <a:tr h="407149">
                <a:tc>
                  <a:txBody>
                    <a:bodyPr/>
                    <a:lstStyle/>
                    <a:p>
                      <a:pPr algn="l">
                        <a:lnSpc>
                          <a:spcPct val="100000"/>
                        </a:lnSpc>
                        <a:spcBef>
                          <a:spcPts val="500"/>
                        </a:spcBef>
                        <a:spcAft>
                          <a:spcPts val="0"/>
                        </a:spcAft>
                        <a:tabLst>
                          <a:tab pos="3155950" algn="l"/>
                        </a:tabLst>
                      </a:pPr>
                      <a:r>
                        <a:rPr lang="ru-RU" sz="1300" dirty="0">
                          <a:solidFill>
                            <a:schemeClr val="accent6">
                              <a:lumMod val="75000"/>
                            </a:schemeClr>
                          </a:solidFill>
                          <a:effectLst/>
                          <a:latin typeface="Arial" pitchFamily="34" charset="0"/>
                          <a:cs typeface="Arial" pitchFamily="34" charset="0"/>
                        </a:rPr>
                        <a:t>Налоговые + неналоговые </a:t>
                      </a:r>
                      <a:endParaRPr lang="ru-RU" sz="1300" b="1"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437 926,5</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482 623,2</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548 160,6</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11,9</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3"/>
                  </a:ext>
                </a:extLst>
              </a:tr>
              <a:tr h="439129">
                <a:tc>
                  <a:txBody>
                    <a:bodyPr/>
                    <a:lstStyle/>
                    <a:p>
                      <a:pPr algn="l">
                        <a:lnSpc>
                          <a:spcPct val="10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Безвозмездные поступления</a:t>
                      </a:r>
                      <a:endParaRPr lang="ru-RU" sz="1300" b="1"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1 237 752,9</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1 244 296,6</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1 779 770,1</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30,0</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4"/>
                  </a:ext>
                </a:extLst>
              </a:tr>
              <a:tr h="360040">
                <a:tc>
                  <a:txBody>
                    <a:bodyPr/>
                    <a:lstStyle/>
                    <a:p>
                      <a:pPr algn="l">
                        <a:lnSpc>
                          <a:spcPct val="10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Расходы, всего</a:t>
                      </a:r>
                      <a:endParaRPr lang="ru-RU" sz="1300" b="1" i="1"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1 668 323,5</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1 663 389,0</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dirty="0">
                          <a:solidFill>
                            <a:schemeClr val="accent6">
                              <a:lumMod val="75000"/>
                            </a:schemeClr>
                          </a:solidFill>
                          <a:effectLst/>
                          <a:latin typeface="Arial" pitchFamily="34" charset="0"/>
                          <a:cs typeface="Arial" pitchFamily="34" charset="0"/>
                        </a:rPr>
                        <a:t>2 287 958,5</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b="1" i="0" dirty="0">
                          <a:solidFill>
                            <a:schemeClr val="accent6">
                              <a:lumMod val="75000"/>
                            </a:schemeClr>
                          </a:solidFill>
                          <a:effectLst/>
                          <a:latin typeface="Arial" pitchFamily="34" charset="0"/>
                          <a:ea typeface="+mn-ea"/>
                          <a:cs typeface="Arial" pitchFamily="34" charset="0"/>
                        </a:rPr>
                        <a:t>27,29</a:t>
                      </a:r>
                      <a:endParaRPr lang="ru-RU" sz="1300" b="1"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5"/>
                  </a:ext>
                </a:extLst>
              </a:tr>
              <a:tr h="39034">
                <a:tc>
                  <a:txBody>
                    <a:bodyPr/>
                    <a:lstStyle/>
                    <a:p>
                      <a:pPr algn="l">
                        <a:lnSpc>
                          <a:spcPct val="10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Дефицит (-) /</a:t>
                      </a:r>
                    </a:p>
                    <a:p>
                      <a:pPr algn="l">
                        <a:lnSpc>
                          <a:spcPct val="10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профицит (+)</a:t>
                      </a:r>
                      <a:endParaRPr lang="ru-RU" sz="1300" b="1" i="1"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7 355,9</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63 530,8</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r>
                        <a:rPr lang="ru-RU" sz="1300" dirty="0">
                          <a:solidFill>
                            <a:schemeClr val="accent6">
                              <a:lumMod val="75000"/>
                            </a:schemeClr>
                          </a:solidFill>
                          <a:effectLst/>
                          <a:latin typeface="Arial" pitchFamily="34" charset="0"/>
                          <a:cs typeface="Arial" pitchFamily="34" charset="0"/>
                        </a:rPr>
                        <a:t>39 972,2</a:t>
                      </a: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tc>
                  <a:txBody>
                    <a:bodyPr/>
                    <a:lstStyle/>
                    <a:p>
                      <a:pPr algn="ctr">
                        <a:lnSpc>
                          <a:spcPct val="150000"/>
                        </a:lnSpc>
                        <a:spcBef>
                          <a:spcPts val="500"/>
                        </a:spcBef>
                        <a:spcAft>
                          <a:spcPts val="0"/>
                        </a:spcAft>
                      </a:pPr>
                      <a:endParaRPr lang="ru-RU" sz="1300" b="0" i="0" dirty="0">
                        <a:solidFill>
                          <a:schemeClr val="accent6">
                            <a:lumMod val="75000"/>
                          </a:schemeClr>
                        </a:solidFill>
                        <a:effectLst/>
                        <a:latin typeface="Arial" pitchFamily="34" charset="0"/>
                        <a:ea typeface="Times New Roman"/>
                        <a:cs typeface="Arial"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0006"/>
                  </a:ext>
                </a:extLst>
              </a:tr>
            </a:tbl>
          </a:graphicData>
        </a:graphic>
      </p:graphicFrame>
      <p:pic>
        <p:nvPicPr>
          <p:cNvPr id="6146" name="Picture 2" descr="E:\2023\для бюджета для граждан\для подготовки бюджета для граждан\картинки\byudzhet-federalniy-v-2018-god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2816" y="755576"/>
            <a:ext cx="3989953" cy="266791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068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4"/>
          <p:cNvSpPr>
            <a:spLocks noGrp="1"/>
          </p:cNvSpPr>
          <p:nvPr>
            <p:ph type="title"/>
          </p:nvPr>
        </p:nvSpPr>
        <p:spPr>
          <a:xfrm>
            <a:off x="476672" y="179512"/>
            <a:ext cx="5829300" cy="1080120"/>
          </a:xfrm>
        </p:spPr>
        <p:txBody>
          <a:bodyPr>
            <a:noAutofit/>
          </a:bodyPr>
          <a:lstStyle/>
          <a:p>
            <a:pPr algn="ctr"/>
            <a:r>
              <a:rPr lang="ru-RU" sz="2000" b="1" dirty="0">
                <a:solidFill>
                  <a:schemeClr val="accent6">
                    <a:lumMod val="75000"/>
                  </a:schemeClr>
                </a:solidFill>
              </a:rPr>
              <a:t>ДОХОДЫ</a:t>
            </a:r>
            <a:endParaRPr lang="ru-RU" sz="1600" dirty="0">
              <a:solidFill>
                <a:schemeClr val="accent6">
                  <a:lumMod val="75000"/>
                </a:schemeClr>
              </a:solidFill>
            </a:endParaRPr>
          </a:p>
        </p:txBody>
      </p:sp>
      <p:sp>
        <p:nvSpPr>
          <p:cNvPr id="2" name="Текст 1"/>
          <p:cNvSpPr>
            <a:spLocks noGrp="1"/>
          </p:cNvSpPr>
          <p:nvPr>
            <p:ph type="body" idx="1"/>
          </p:nvPr>
        </p:nvSpPr>
        <p:spPr>
          <a:xfrm>
            <a:off x="2564904" y="827584"/>
            <a:ext cx="1728192" cy="648072"/>
          </a:xfrm>
          <a:ln/>
        </p:spPr>
        <p:style>
          <a:lnRef idx="1">
            <a:schemeClr val="accent2"/>
          </a:lnRef>
          <a:fillRef idx="2">
            <a:schemeClr val="accent2"/>
          </a:fillRef>
          <a:effectRef idx="1">
            <a:schemeClr val="accent2"/>
          </a:effectRef>
          <a:fontRef idx="minor">
            <a:schemeClr val="dk1"/>
          </a:fontRef>
        </p:style>
        <p:txBody>
          <a:bodyPr>
            <a:noAutofit/>
          </a:bodyPr>
          <a:lstStyle/>
          <a:p>
            <a:pPr algn="ctr"/>
            <a:r>
              <a:rPr lang="ru-RU" sz="1600" i="0" dirty="0">
                <a:solidFill>
                  <a:schemeClr val="accent6">
                    <a:lumMod val="75000"/>
                  </a:schemeClr>
                </a:solidFill>
              </a:rPr>
              <a:t>Неналоговые доходы</a:t>
            </a:r>
          </a:p>
        </p:txBody>
      </p:sp>
      <p:sp>
        <p:nvSpPr>
          <p:cNvPr id="4" name="Объект 3"/>
          <p:cNvSpPr>
            <a:spLocks noGrp="1"/>
          </p:cNvSpPr>
          <p:nvPr>
            <p:ph sz="half" idx="2"/>
          </p:nvPr>
        </p:nvSpPr>
        <p:spPr>
          <a:xfrm>
            <a:off x="332656" y="1691680"/>
            <a:ext cx="2924894" cy="2880320"/>
          </a:xfrm>
          <a:ln/>
        </p:spPr>
        <p:style>
          <a:lnRef idx="1">
            <a:schemeClr val="accent2"/>
          </a:lnRef>
          <a:fillRef idx="2">
            <a:schemeClr val="accent2"/>
          </a:fillRef>
          <a:effectRef idx="1">
            <a:schemeClr val="accent2"/>
          </a:effectRef>
          <a:fontRef idx="minor">
            <a:schemeClr val="dk1"/>
          </a:fontRef>
        </p:style>
        <p:txBody>
          <a:bodyPr>
            <a:normAutofit/>
          </a:bodyPr>
          <a:lstStyle/>
          <a:p>
            <a:pPr marL="0" indent="0" algn="ctr">
              <a:buNone/>
            </a:pPr>
            <a:r>
              <a:rPr lang="ru-RU" sz="1500" b="1" i="0" dirty="0">
                <a:solidFill>
                  <a:schemeClr val="accent6">
                    <a:lumMod val="75000"/>
                  </a:schemeClr>
                </a:solidFill>
              </a:rPr>
              <a:t>Налоговые доходы</a:t>
            </a:r>
            <a:r>
              <a:rPr lang="ru-RU" sz="1500" i="0" dirty="0">
                <a:solidFill>
                  <a:schemeClr val="accent6">
                    <a:lumMod val="75000"/>
                  </a:schemeClr>
                </a:solidFill>
              </a:rPr>
              <a:t> – доходы от предусмотренных законодательством Российской Федерации о местных налогов и сборов, в том числе от налогов, предусмотренных специальными налоговыми режимами, а также пени и штрафы по ним.</a:t>
            </a:r>
          </a:p>
          <a:p>
            <a:endParaRPr lang="ru-RU" dirty="0">
              <a:solidFill>
                <a:schemeClr val="accent6">
                  <a:lumMod val="75000"/>
                </a:schemeClr>
              </a:solidFill>
            </a:endParaRPr>
          </a:p>
        </p:txBody>
      </p:sp>
      <p:sp>
        <p:nvSpPr>
          <p:cNvPr id="9" name="Текст 1"/>
          <p:cNvSpPr>
            <a:spLocks noGrp="1"/>
          </p:cNvSpPr>
          <p:nvPr>
            <p:ph type="body" sz="quarter" idx="3"/>
          </p:nvPr>
        </p:nvSpPr>
        <p:spPr>
          <a:xfrm>
            <a:off x="476672" y="827584"/>
            <a:ext cx="1872208" cy="648072"/>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ru-RU" sz="1600" i="0" dirty="0">
                <a:solidFill>
                  <a:schemeClr val="accent6">
                    <a:lumMod val="75000"/>
                  </a:schemeClr>
                </a:solidFill>
              </a:rPr>
              <a:t>Налоговые                   доходы</a:t>
            </a:r>
          </a:p>
        </p:txBody>
      </p:sp>
      <p:sp>
        <p:nvSpPr>
          <p:cNvPr id="7" name="Объект 6"/>
          <p:cNvSpPr>
            <a:spLocks noGrp="1"/>
          </p:cNvSpPr>
          <p:nvPr>
            <p:ph sz="quarter" idx="4"/>
          </p:nvPr>
        </p:nvSpPr>
        <p:spPr>
          <a:xfrm>
            <a:off x="3492428" y="1691680"/>
            <a:ext cx="3176932" cy="2880320"/>
          </a:xfrm>
          <a:ln/>
        </p:spPr>
        <p:style>
          <a:lnRef idx="1">
            <a:schemeClr val="accent2"/>
          </a:lnRef>
          <a:fillRef idx="2">
            <a:schemeClr val="accent2"/>
          </a:fillRef>
          <a:effectRef idx="1">
            <a:schemeClr val="accent2"/>
          </a:effectRef>
          <a:fontRef idx="minor">
            <a:schemeClr val="dk1"/>
          </a:fontRef>
        </p:style>
        <p:txBody>
          <a:bodyPr>
            <a:noAutofit/>
          </a:bodyPr>
          <a:lstStyle/>
          <a:p>
            <a:pPr marL="0" indent="0" algn="ctr">
              <a:buNone/>
            </a:pPr>
            <a:r>
              <a:rPr lang="ru-RU" sz="1500" b="1" i="0" dirty="0">
                <a:solidFill>
                  <a:schemeClr val="accent6">
                    <a:lumMod val="75000"/>
                  </a:schemeClr>
                </a:solidFill>
              </a:rPr>
              <a:t>Неналоговые доходы </a:t>
            </a:r>
            <a:r>
              <a:rPr lang="ru-RU" sz="1500" i="0" dirty="0">
                <a:solidFill>
                  <a:schemeClr val="accent6">
                    <a:lumMod val="75000"/>
                  </a:schemeClr>
                </a:solidFill>
              </a:rPr>
              <a:t>– платежи, которые классифицируются по характеру их поступления в бюджет и включают в себя возмездные операции от прямого предоставления государством разных видов услуг, а также некоторые безвозмездные платежи в виде штрафов или иных санкций за нарушение законодательства.</a:t>
            </a:r>
          </a:p>
        </p:txBody>
      </p:sp>
      <p:sp>
        <p:nvSpPr>
          <p:cNvPr id="8" name="Заголовок 1"/>
          <p:cNvSpPr txBox="1">
            <a:spLocks/>
          </p:cNvSpPr>
          <p:nvPr/>
        </p:nvSpPr>
        <p:spPr>
          <a:xfrm>
            <a:off x="4492432" y="827584"/>
            <a:ext cx="2176928" cy="648072"/>
          </a:xfrm>
          <a:prstGeom prst="rect">
            <a:avLst/>
          </a:prstGeom>
          <a:ln/>
        </p:spPr>
        <p:style>
          <a:lnRef idx="1">
            <a:schemeClr val="accent2"/>
          </a:lnRef>
          <a:fillRef idx="2">
            <a:schemeClr val="accent2"/>
          </a:fillRef>
          <a:effectRef idx="1">
            <a:schemeClr val="accent2"/>
          </a:effectRef>
          <a:fontRef idx="minor">
            <a:schemeClr val="dk1"/>
          </a:fontRef>
        </p:style>
        <p:txBody>
          <a:bodyPr vert="horz" lIns="0" tIns="45720" rIns="0" bIns="45720" rtlCol="0" anchor="t" anchorCtr="0">
            <a:noAutofit/>
          </a:bodyPr>
          <a:lstStyle>
            <a:lvl1pPr algn="l" defTabSz="914400" rtl="0" eaLnBrk="1" latinLnBrk="0" hangingPunct="1">
              <a:spcBef>
                <a:spcPct val="0"/>
              </a:spcBef>
              <a:buNone/>
              <a:defRPr sz="2200" b="0" i="0" kern="1200" cap="none"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600" dirty="0">
                <a:solidFill>
                  <a:schemeClr val="accent6">
                    <a:lumMod val="75000"/>
                  </a:schemeClr>
                </a:solidFill>
              </a:rPr>
              <a:t>Безвозмездные поступления</a:t>
            </a:r>
          </a:p>
        </p:txBody>
      </p:sp>
      <p:sp>
        <p:nvSpPr>
          <p:cNvPr id="10" name="Заголовок 1"/>
          <p:cNvSpPr txBox="1">
            <a:spLocks/>
          </p:cNvSpPr>
          <p:nvPr/>
        </p:nvSpPr>
        <p:spPr>
          <a:xfrm>
            <a:off x="1260416" y="4731838"/>
            <a:ext cx="4320480" cy="1872208"/>
          </a:xfrm>
          <a:prstGeom prst="rect">
            <a:avLst/>
          </a:prstGeom>
          <a:ln/>
        </p:spPr>
        <p:style>
          <a:lnRef idx="1">
            <a:schemeClr val="accent2"/>
          </a:lnRef>
          <a:fillRef idx="2">
            <a:schemeClr val="accent2"/>
          </a:fillRef>
          <a:effectRef idx="1">
            <a:schemeClr val="accent2"/>
          </a:effectRef>
          <a:fontRef idx="minor">
            <a:schemeClr val="dk1"/>
          </a:fontRef>
        </p:style>
        <p:txBody>
          <a:bodyPr vert="horz" lIns="0" tIns="45720" rIns="0" bIns="45720" rtlCol="0" anchor="b">
            <a:noAutofit/>
          </a:bodyPr>
          <a:lstStyle>
            <a:lvl1pPr algn="l" defTabSz="914400" rtl="0" eaLnBrk="1" latinLnBrk="0" hangingPunct="1">
              <a:spcBef>
                <a:spcPct val="0"/>
              </a:spcBef>
              <a:buNone/>
              <a:defRPr sz="2200" b="0" i="0" kern="1200" cap="none" baseline="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indent="350838" algn="ctr"/>
            <a:r>
              <a:rPr lang="ru-RU" sz="1500" b="1" dirty="0">
                <a:solidFill>
                  <a:schemeClr val="accent6">
                    <a:lumMod val="75000"/>
                  </a:schemeClr>
                </a:solidFill>
              </a:rPr>
              <a:t>Безвозмездные поступления – </a:t>
            </a:r>
            <a:r>
              <a:rPr lang="ru-RU" sz="1500" dirty="0">
                <a:solidFill>
                  <a:schemeClr val="accent6">
                    <a:lumMod val="75000"/>
                  </a:schemeClr>
                </a:solidFill>
              </a:rPr>
              <a:t>поступающие в бюджет денежные средства на безвозвратной и безвозмездной основе в виде дотаций, субсидий, субвенций из других бюджетов бюджетной системы Российской Федерации, а также перечисления от физических и юридических лиц</a:t>
            </a:r>
          </a:p>
        </p:txBody>
      </p:sp>
      <p:pic>
        <p:nvPicPr>
          <p:cNvPr id="10242" name="Picture 2" descr="E:\2022\для бюджета для граждан\для подготовки бюджета для граждан\картинки\большая-куча-монеток-икона-3d-2925959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1888" y="6876256"/>
            <a:ext cx="2438400" cy="20542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5396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0"/>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Заголовок 4"/>
          <p:cNvSpPr>
            <a:spLocks noGrp="1"/>
          </p:cNvSpPr>
          <p:nvPr>
            <p:ph type="title"/>
          </p:nvPr>
        </p:nvSpPr>
        <p:spPr>
          <a:xfrm>
            <a:off x="548680" y="395536"/>
            <a:ext cx="5976664" cy="1232633"/>
          </a:xfrm>
        </p:spPr>
        <p:txBody>
          <a:bodyPr>
            <a:noAutofit/>
          </a:bodyPr>
          <a:lstStyle/>
          <a:p>
            <a:pPr algn="ctr"/>
            <a:r>
              <a:rPr lang="ru-RU" sz="2000" b="1" dirty="0">
                <a:solidFill>
                  <a:schemeClr val="accent6">
                    <a:lumMod val="75000"/>
                  </a:schemeClr>
                </a:solidFill>
              </a:rPr>
              <a:t>НОРМАТИВЫ ОТЧИСЛЕНИЙ </a:t>
            </a:r>
            <a:br>
              <a:rPr lang="ru-RU" sz="2000" b="1" dirty="0">
                <a:solidFill>
                  <a:schemeClr val="accent6">
                    <a:lumMod val="75000"/>
                  </a:schemeClr>
                </a:solidFill>
              </a:rPr>
            </a:br>
            <a:r>
              <a:rPr lang="ru-RU" sz="2000" b="1" dirty="0">
                <a:solidFill>
                  <a:schemeClr val="accent6">
                    <a:lumMod val="75000"/>
                  </a:schemeClr>
                </a:solidFill>
              </a:rPr>
              <a:t>В БЮДЖЕТ ПАВЛОВСКОГО МУНИЦИПАЛЬНОГО РАЙОНА ВОРОНЕЖСКОЙ ОБЛАСТИ</a:t>
            </a:r>
          </a:p>
        </p:txBody>
      </p:sp>
      <p:graphicFrame>
        <p:nvGraphicFramePr>
          <p:cNvPr id="4" name="Таблица 3"/>
          <p:cNvGraphicFramePr>
            <a:graphicFrameLocks noGrp="1"/>
          </p:cNvGraphicFramePr>
          <p:nvPr>
            <p:extLst>
              <p:ext uri="{D42A27DB-BD31-4B8C-83A1-F6EECF244321}">
                <p14:modId xmlns:p14="http://schemas.microsoft.com/office/powerpoint/2010/main" val="170604246"/>
              </p:ext>
            </p:extLst>
          </p:nvPr>
        </p:nvGraphicFramePr>
        <p:xfrm>
          <a:off x="404664" y="1907704"/>
          <a:ext cx="6048672" cy="6491396"/>
        </p:xfrm>
        <a:graphic>
          <a:graphicData uri="http://schemas.openxmlformats.org/drawingml/2006/table">
            <a:tbl>
              <a:tblPr>
                <a:tableStyleId>{8A107856-5554-42FB-B03E-39F5DBC370BA}</a:tableStyleId>
              </a:tblPr>
              <a:tblGrid>
                <a:gridCol w="2160240">
                  <a:extLst>
                    <a:ext uri="{9D8B030D-6E8A-4147-A177-3AD203B41FA5}">
                      <a16:colId xmlns:a16="http://schemas.microsoft.com/office/drawing/2014/main" val="20000"/>
                    </a:ext>
                  </a:extLst>
                </a:gridCol>
                <a:gridCol w="1800200">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008112">
                  <a:extLst>
                    <a:ext uri="{9D8B030D-6E8A-4147-A177-3AD203B41FA5}">
                      <a16:colId xmlns:a16="http://schemas.microsoft.com/office/drawing/2014/main" val="20003"/>
                    </a:ext>
                  </a:extLst>
                </a:gridCol>
              </a:tblGrid>
              <a:tr h="432048">
                <a:tc rowSpan="2">
                  <a:txBody>
                    <a:bodyPr/>
                    <a:lstStyle/>
                    <a:p>
                      <a:pPr algn="ctr" fontAlgn="ctr"/>
                      <a:r>
                        <a:rPr lang="ru-RU" sz="1300" b="1" u="none" strike="noStrike" dirty="0">
                          <a:solidFill>
                            <a:schemeClr val="accent6">
                              <a:lumMod val="75000"/>
                            </a:schemeClr>
                          </a:solidFill>
                          <a:effectLst/>
                        </a:rPr>
                        <a:t>Налоги и сборы, установленные законодательством</a:t>
                      </a:r>
                      <a:endParaRPr lang="ru-RU" sz="1300" b="1"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tc gridSpan="3">
                  <a:txBody>
                    <a:bodyPr/>
                    <a:lstStyle/>
                    <a:p>
                      <a:pPr algn="ctr" fontAlgn="ctr"/>
                      <a:r>
                        <a:rPr lang="ru-RU" sz="1300" b="1" u="none" strike="noStrike" dirty="0">
                          <a:solidFill>
                            <a:schemeClr val="accent6">
                              <a:lumMod val="75000"/>
                            </a:schemeClr>
                          </a:solidFill>
                          <a:effectLst/>
                        </a:rPr>
                        <a:t>Уровни бюджета</a:t>
                      </a:r>
                      <a:endParaRPr lang="ru-RU" sz="1300" b="1"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525780">
                <a:tc vMerge="1">
                  <a:txBody>
                    <a:bodyPr/>
                    <a:lstStyle/>
                    <a:p>
                      <a:endParaRPr lang="ru-RU"/>
                    </a:p>
                  </a:txBody>
                  <a:tcPr/>
                </a:tc>
                <a:tc>
                  <a:txBody>
                    <a:bodyPr/>
                    <a:lstStyle/>
                    <a:p>
                      <a:pPr algn="ctr" fontAlgn="ctr"/>
                      <a:r>
                        <a:rPr lang="ru-RU" sz="1300" b="1" u="none" strike="noStrike" dirty="0">
                          <a:solidFill>
                            <a:schemeClr val="accent6">
                              <a:lumMod val="75000"/>
                            </a:schemeClr>
                          </a:solidFill>
                          <a:effectLst/>
                        </a:rPr>
                        <a:t>Бюджет            муниципального района</a:t>
                      </a:r>
                      <a:endParaRPr lang="ru-RU" sz="1300" b="1"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tc>
                  <a:txBody>
                    <a:bodyPr/>
                    <a:lstStyle/>
                    <a:p>
                      <a:pPr algn="ctr" fontAlgn="ctr"/>
                      <a:r>
                        <a:rPr lang="ru-RU" sz="1300" b="1" u="none" strike="noStrike" dirty="0">
                          <a:solidFill>
                            <a:schemeClr val="accent6">
                              <a:lumMod val="75000"/>
                            </a:schemeClr>
                          </a:solidFill>
                          <a:effectLst/>
                        </a:rPr>
                        <a:t>Бюджеты городских поселений</a:t>
                      </a:r>
                      <a:endParaRPr lang="ru-RU" sz="1300" b="1"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tc>
                  <a:txBody>
                    <a:bodyPr/>
                    <a:lstStyle/>
                    <a:p>
                      <a:pPr algn="ctr" fontAlgn="ctr"/>
                      <a:r>
                        <a:rPr lang="ru-RU" sz="1300" b="1" u="none" strike="noStrike" dirty="0">
                          <a:solidFill>
                            <a:schemeClr val="accent6">
                              <a:lumMod val="75000"/>
                            </a:schemeClr>
                          </a:solidFill>
                          <a:effectLst/>
                        </a:rPr>
                        <a:t>Бюджеты сельских  поселений</a:t>
                      </a:r>
                      <a:endParaRPr lang="ru-RU" sz="1300" b="1" i="0" u="none" strike="noStrike" dirty="0">
                        <a:solidFill>
                          <a:schemeClr val="accent6">
                            <a:lumMod val="75000"/>
                          </a:schemeClr>
                        </a:solidFill>
                        <a:effectLst/>
                        <a:latin typeface="Times New Roman"/>
                      </a:endParaRPr>
                    </a:p>
                  </a:txBody>
                  <a:tcPr marL="7620" marR="7620" marT="7620" marB="0" anchor="ctr">
                    <a:solidFill>
                      <a:schemeClr val="accent2">
                        <a:lumMod val="40000"/>
                        <a:lumOff val="60000"/>
                      </a:schemeClr>
                    </a:solidFill>
                  </a:tcPr>
                </a:tc>
                <a:extLst>
                  <a:ext uri="{0D108BD9-81ED-4DB2-BD59-A6C34878D82A}">
                    <a16:rowId xmlns:a16="http://schemas.microsoft.com/office/drawing/2014/main" val="10001"/>
                  </a:ext>
                </a:extLst>
              </a:tr>
              <a:tr h="762000">
                <a:tc>
                  <a:txBody>
                    <a:bodyPr/>
                    <a:lstStyle/>
                    <a:p>
                      <a:pPr algn="l" fontAlgn="ctr"/>
                      <a:r>
                        <a:rPr lang="ru-RU" sz="1300" u="none" strike="noStrike" dirty="0">
                          <a:solidFill>
                            <a:schemeClr val="accent6">
                              <a:lumMod val="75000"/>
                            </a:schemeClr>
                          </a:solidFill>
                          <a:effectLst/>
                        </a:rPr>
                        <a:t>1. Налоги на доходы физических лиц</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39,0 % с территории городских поселений         47,0 % с территории сельских поселений</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a:solidFill>
                            <a:schemeClr val="accent6">
                              <a:lumMod val="75000"/>
                            </a:schemeClr>
                          </a:solidFill>
                          <a:effectLst/>
                        </a:rPr>
                        <a:t>10%</a:t>
                      </a:r>
                      <a:endParaRPr lang="ru-RU" sz="1300" b="0" i="0" u="none" strike="noStrike">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2%</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2"/>
                  </a:ext>
                </a:extLst>
              </a:tr>
              <a:tr h="701040">
                <a:tc>
                  <a:txBody>
                    <a:bodyPr/>
                    <a:lstStyle/>
                    <a:p>
                      <a:pPr algn="l" fontAlgn="ctr"/>
                      <a:r>
                        <a:rPr lang="ru-RU" sz="1300" u="none" strike="noStrike" dirty="0">
                          <a:solidFill>
                            <a:schemeClr val="accent6">
                              <a:lumMod val="75000"/>
                            </a:schemeClr>
                          </a:solidFill>
                          <a:effectLst/>
                        </a:rPr>
                        <a:t>2. Налоги со специальными налоговыми режимами, в т. ч.</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 </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 </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 </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3"/>
                  </a:ext>
                </a:extLst>
              </a:tr>
              <a:tr h="701040">
                <a:tc>
                  <a:txBody>
                    <a:bodyPr/>
                    <a:lstStyle/>
                    <a:p>
                      <a:pPr algn="l" fontAlgn="ctr"/>
                      <a:r>
                        <a:rPr lang="ru-RU" sz="1300" u="none" strike="noStrike" dirty="0">
                          <a:solidFill>
                            <a:schemeClr val="accent6">
                              <a:lumMod val="75000"/>
                            </a:schemeClr>
                          </a:solidFill>
                          <a:effectLst/>
                        </a:rPr>
                        <a:t>2.1 налог, взымаемый в связи с применением упрощенной системы налогообложения</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10%</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4"/>
                  </a:ext>
                </a:extLst>
              </a:tr>
              <a:tr h="701040">
                <a:tc>
                  <a:txBody>
                    <a:bodyPr/>
                    <a:lstStyle/>
                    <a:p>
                      <a:pPr algn="l" fontAlgn="ctr"/>
                      <a:r>
                        <a:rPr lang="ru-RU" sz="1300" u="none" strike="noStrike">
                          <a:solidFill>
                            <a:schemeClr val="accent6">
                              <a:lumMod val="75000"/>
                            </a:schemeClr>
                          </a:solidFill>
                          <a:effectLst/>
                        </a:rPr>
                        <a:t>2.2 единый сельскохозяйственный налог</a:t>
                      </a:r>
                      <a:endParaRPr lang="ru-RU" sz="1300" b="0" i="0" u="none" strike="noStrike">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50 % с территории городских поселений         70 % с территории сельских поселений</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50%</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30%</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5"/>
                  </a:ext>
                </a:extLst>
              </a:tr>
              <a:tr h="525780">
                <a:tc>
                  <a:txBody>
                    <a:bodyPr/>
                    <a:lstStyle/>
                    <a:p>
                      <a:pPr algn="l" fontAlgn="ctr"/>
                      <a:r>
                        <a:rPr lang="ru-RU" sz="1300" u="none" strike="noStrike" dirty="0">
                          <a:solidFill>
                            <a:schemeClr val="accent6">
                              <a:lumMod val="75000"/>
                            </a:schemeClr>
                          </a:solidFill>
                          <a:effectLst/>
                        </a:rPr>
                        <a:t>2.3 налог, взымаемый с применением патентной системы налогообложения</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a:solidFill>
                            <a:schemeClr val="accent6">
                              <a:lumMod val="75000"/>
                            </a:schemeClr>
                          </a:solidFill>
                          <a:effectLst/>
                        </a:rPr>
                        <a:t>100%</a:t>
                      </a:r>
                      <a:endParaRPr lang="ru-RU" sz="1300" b="0" i="0" u="none" strike="noStrike">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6"/>
                  </a:ext>
                </a:extLst>
              </a:tr>
              <a:tr h="701040">
                <a:tc>
                  <a:txBody>
                    <a:bodyPr/>
                    <a:lstStyle/>
                    <a:p>
                      <a:pPr algn="l" fontAlgn="ctr"/>
                      <a:r>
                        <a:rPr lang="ru-RU" sz="1300" u="none" strike="noStrike" dirty="0">
                          <a:solidFill>
                            <a:schemeClr val="accent6">
                              <a:lumMod val="75000"/>
                            </a:schemeClr>
                          </a:solidFill>
                          <a:effectLst/>
                        </a:rPr>
                        <a:t>3. Государственная пошлина (в зависимости от установленных полномочий)</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a:solidFill>
                            <a:schemeClr val="accent6">
                              <a:lumMod val="75000"/>
                            </a:schemeClr>
                          </a:solidFill>
                          <a:effectLst/>
                        </a:rPr>
                        <a:t>100%</a:t>
                      </a:r>
                      <a:endParaRPr lang="ru-RU" sz="1300" b="0" i="0" u="none" strike="noStrike">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100%</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100%</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7"/>
                  </a:ext>
                </a:extLst>
              </a:tr>
              <a:tr h="854888">
                <a:tc>
                  <a:txBody>
                    <a:bodyPr/>
                    <a:lstStyle/>
                    <a:p>
                      <a:pPr algn="l" fontAlgn="ctr"/>
                      <a:r>
                        <a:rPr lang="ru-RU" sz="1300" u="none" strike="noStrike">
                          <a:solidFill>
                            <a:schemeClr val="accent6">
                              <a:lumMod val="75000"/>
                            </a:schemeClr>
                          </a:solidFill>
                          <a:effectLst/>
                        </a:rPr>
                        <a:t>4. Доходы от уплаты акцизов на нефтепродукты</a:t>
                      </a:r>
                      <a:endParaRPr lang="ru-RU" sz="1300" b="0" i="0" u="none" strike="noStrike">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0,2233938%</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0,0455688%</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tc>
                  <a:txBody>
                    <a:bodyPr/>
                    <a:lstStyle/>
                    <a:p>
                      <a:pPr algn="ctr" fontAlgn="ctr"/>
                      <a:r>
                        <a:rPr lang="ru-RU" sz="1300" u="none" strike="noStrike" dirty="0">
                          <a:solidFill>
                            <a:schemeClr val="accent6">
                              <a:lumMod val="75000"/>
                            </a:schemeClr>
                          </a:solidFill>
                          <a:effectLst/>
                        </a:rPr>
                        <a:t>-</a:t>
                      </a:r>
                      <a:endParaRPr lang="ru-RU" sz="1300" b="0" i="0" u="none" strike="noStrike" dirty="0">
                        <a:solidFill>
                          <a:schemeClr val="accent6">
                            <a:lumMod val="75000"/>
                          </a:schemeClr>
                        </a:solidFill>
                        <a:effectLst/>
                        <a:latin typeface="Times New Roman"/>
                      </a:endParaRPr>
                    </a:p>
                  </a:txBody>
                  <a:tcPr marL="7620" marR="7620" marT="7620" marB="0" anchor="ctr">
                    <a:solidFill>
                      <a:schemeClr val="accent2">
                        <a:tint val="20000"/>
                        <a:alpha val="52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415734632"/>
      </p:ext>
    </p:extLst>
  </p:cSld>
  <p:clrMapOvr>
    <a:masterClrMapping/>
  </p:clrMapOvr>
</p:sld>
</file>

<file path=ppt/theme/theme1.xml><?xml version="1.0" encoding="utf-8"?>
<a:theme xmlns:a="http://schemas.openxmlformats.org/drawingml/2006/main" name="Tradeshow">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Retrospect</Template>
  <TotalTime>5689</TotalTime>
  <Words>3635</Words>
  <Application>Microsoft Office PowerPoint</Application>
  <PresentationFormat>Экран (4:3)</PresentationFormat>
  <Paragraphs>581</Paragraphs>
  <Slides>35</Slides>
  <Notes>5</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1</vt:i4>
      </vt:variant>
      <vt:variant>
        <vt:lpstr>Заголовки слайдов</vt:lpstr>
      </vt:variant>
      <vt:variant>
        <vt:i4>35</vt:i4>
      </vt:variant>
    </vt:vector>
  </HeadingPairs>
  <TitlesOfParts>
    <vt:vector size="46" baseType="lpstr">
      <vt:lpstr>Arial</vt:lpstr>
      <vt:lpstr>Calibri</vt:lpstr>
      <vt:lpstr>Courier New</vt:lpstr>
      <vt:lpstr>Georgia</vt:lpstr>
      <vt:lpstr>Palatino Linotype</vt:lpstr>
      <vt:lpstr>Times New Roman</vt:lpstr>
      <vt:lpstr>Verdana</vt:lpstr>
      <vt:lpstr>Wingdings</vt:lpstr>
      <vt:lpstr>Wingdings 3</vt:lpstr>
      <vt:lpstr>Tradeshow</vt:lpstr>
      <vt:lpstr>Диаграмма</vt:lpstr>
      <vt:lpstr>Бюджет для граждан</vt:lpstr>
      <vt:lpstr>Бюджет для граждан</vt:lpstr>
      <vt:lpstr>АДМИНИСТРАТИВНО – ТЕРРИТОРИАЛЬНОЕ ДЕЛЕНИЕ ПАВЛОВСКОГО МУНИЦИПАЛЬНОГО РАЙОНА ВОРОНЕЖСКОЙ ОБЛАСТИ</vt:lpstr>
      <vt:lpstr>Презентация PowerPoint</vt:lpstr>
      <vt:lpstr>БЮДЖЕТНАЯ СИСТЕМА ПАВЛОВСКОГО МУНИЦИПАЛЬНОГО РАЙОНА ВОРОНЕЖСКОЙ ОБЛАСТИ</vt:lpstr>
      <vt:lpstr>ОСНОВНЫЕ ПОНЯТИЯ</vt:lpstr>
      <vt:lpstr>ОСНОВНЫЕ ПАРАМЕТРЫ БЮДЖЕТА</vt:lpstr>
      <vt:lpstr>ДОХОДЫ</vt:lpstr>
      <vt:lpstr>НОРМАТИВЫ ОТЧИСЛЕНИЙ  В БЮДЖЕТ ПАВЛОВСКОГО МУНИЦИПАЛЬНОГО РАЙОНА ВОРОНЕЖСКОЙ ОБЛАСТИ</vt:lpstr>
      <vt:lpstr>Презентация PowerPoint</vt:lpstr>
      <vt:lpstr>Презентация PowerPoint</vt:lpstr>
      <vt:lpstr>СРАВНИТЕЛЬНАЯ ХАРАКТЕРИСТИКА ДОХОДОВ БЮДЖЕТА ПАВЛОВСКОГО МУНИЦИПАЛЬНОГО РАЙОНА ВОРОНЕЖСКОЙ ОБЛАСТИ  ЗА 2021-2022 ГГ., тыс. рублей</vt:lpstr>
      <vt:lpstr>Презентация PowerPoint</vt:lpstr>
      <vt:lpstr>ИЗМЕНЕНИЕ ОБЪЕМОВ ПОСТУПЛЕНИЙ  ПО НАЛОГОВЫМ И НЕНАЛОГОВЫМ ДОХОДАМ В РАЗРЕЗЕ ОСНОВНЫХ ВИДОВ ДОХОДОВ,    тыс. рублей. </vt:lpstr>
      <vt:lpstr>Презентация PowerPoint</vt:lpstr>
      <vt:lpstr>КРУПНЕЙШИЕ НАЛОГОПЛАТЕЛЬЩИКИ ПАВЛОВСКОГО МУНИЦИПАЛЬНОГО РАЙОНА ВОРОНЕЖСКОЙ ОБЛАСТИ</vt:lpstr>
      <vt:lpstr>РАСХОДЫ БЮДЖЕТА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ГЛОССАРИЙ</vt:lpstr>
      <vt:lpstr>Презентация PowerPoint</vt:lpstr>
      <vt:lpstr>Презентация PowerPoint</vt:lpstr>
      <vt:lpstr>Презентация PowerPoint</vt:lpstr>
      <vt:lpstr>Презентация PowerPoint</vt:lpstr>
      <vt:lpstr>КОНТАКТНАЯ  ИНФОРМАЦИЯ ДЛЯ ГРАЖДАН</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plan2</dc:creator>
  <cp:lastModifiedBy>dohod1@pavl.gfu.vrn.ru</cp:lastModifiedBy>
  <cp:revision>451</cp:revision>
  <cp:lastPrinted>2022-06-29T08:27:21Z</cp:lastPrinted>
  <dcterms:created xsi:type="dcterms:W3CDTF">2020-06-04T09:46:00Z</dcterms:created>
  <dcterms:modified xsi:type="dcterms:W3CDTF">2023-03-23T09:00:39Z</dcterms:modified>
</cp:coreProperties>
</file>