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rawings/drawing2.xml" ContentType="application/vnd.openxmlformats-officedocument.drawingml.chartshape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charts/chart7.xml" ContentType="application/vnd.openxmlformats-officedocument.drawingml.chart+xml"/>
  <Default Extension="xlsx" ContentType="application/vnd.openxmlformats-officedocument.spreadsheetml.sheet"/>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drawings/drawing3.xml" ContentType="application/vnd.openxmlformats-officedocument.drawingml.chartshapes+xml"/>
  <Override PartName="/ppt/charts/style1.xml" ContentType="application/vnd.ms-office.chart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theme/themeOverride4.xml" ContentType="application/vnd.openxmlformats-officedocument.themeOverr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charts/chart8.xml" ContentType="application/vnd.openxmlformats-officedocument.drawingml.chart+xml"/>
  <Override PartName="/ppt/charts/chart12.xml" ContentType="application/vnd.openxmlformats-officedocument.drawingml.chart+xml"/>
  <Default Extension="wdp" ContentType="image/vnd.ms-photo"/>
  <Override PartName="/ppt/charts/colors1.xml" ContentType="application/vnd.ms-office.chartcolorstyle+xml"/>
  <Override PartName="/ppt/slideLayouts/slideLayout10.xml" ContentType="application/vnd.openxmlformats-officedocument.presentationml.slideLayout+xml"/>
  <Override PartName="/ppt/charts/chart6.xml" ContentType="application/vnd.openxmlformats-officedocument.drawingml.chart+xml"/>
  <Override PartName="/ppt/charts/chart10.xml" ContentType="application/vnd.openxmlformats-officedocument.drawingml.chart+xml"/>
  <Default Extension="vml" ContentType="application/vnd.openxmlformats-officedocument.vmlDrawing"/>
  <Override PartName="/ppt/charts/chart4.xml" ContentType="application/vnd.openxmlformats-officedocument.drawingml.chart+xml"/>
  <Override PartName="/ppt/slides/slide8.xml" ContentType="application/vnd.openxmlformats-officedocument.presentationml.slide+xml"/>
  <Override PartName="/ppt/handoutMasters/handoutMaster1.xml" ContentType="application/vnd.openxmlformats-officedocument.presentationml.handoutMaster+xml"/>
  <Override PartName="/ppt/charts/chart2.xml" ContentType="application/vnd.openxmlformats-officedocument.drawingml.char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88" r:id="rId1"/>
  </p:sldMasterIdLst>
  <p:notesMasterIdLst>
    <p:notesMasterId r:id="rId38"/>
  </p:notesMasterIdLst>
  <p:handoutMasterIdLst>
    <p:handoutMasterId r:id="rId39"/>
  </p:handoutMasterIdLst>
  <p:sldIdLst>
    <p:sldId id="256" r:id="rId2"/>
    <p:sldId id="258" r:id="rId3"/>
    <p:sldId id="261" r:id="rId4"/>
    <p:sldId id="314" r:id="rId5"/>
    <p:sldId id="262" r:id="rId6"/>
    <p:sldId id="267" r:id="rId7"/>
    <p:sldId id="268" r:id="rId8"/>
    <p:sldId id="298" r:id="rId9"/>
    <p:sldId id="306" r:id="rId10"/>
    <p:sldId id="307" r:id="rId11"/>
    <p:sldId id="308" r:id="rId12"/>
    <p:sldId id="309" r:id="rId13"/>
    <p:sldId id="310" r:id="rId14"/>
    <p:sldId id="311" r:id="rId15"/>
    <p:sldId id="312" r:id="rId16"/>
    <p:sldId id="304" r:id="rId17"/>
    <p:sldId id="283" r:id="rId18"/>
    <p:sldId id="284" r:id="rId19"/>
    <p:sldId id="287" r:id="rId20"/>
    <p:sldId id="288" r:id="rId21"/>
    <p:sldId id="286" r:id="rId22"/>
    <p:sldId id="295" r:id="rId23"/>
    <p:sldId id="293" r:id="rId24"/>
    <p:sldId id="296" r:id="rId25"/>
    <p:sldId id="297" r:id="rId26"/>
    <p:sldId id="315" r:id="rId27"/>
    <p:sldId id="289" r:id="rId28"/>
    <p:sldId id="290" r:id="rId29"/>
    <p:sldId id="291" r:id="rId30"/>
    <p:sldId id="313" r:id="rId31"/>
    <p:sldId id="270" r:id="rId32"/>
    <p:sldId id="271" r:id="rId33"/>
    <p:sldId id="272" r:id="rId34"/>
    <p:sldId id="274" r:id="rId35"/>
    <p:sldId id="275" r:id="rId36"/>
    <p:sldId id="279" r:id="rId37"/>
  </p:sldIdLst>
  <p:sldSz cx="6858000" cy="9144000" type="screen4x3"/>
  <p:notesSz cx="6797675" cy="9928225"/>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880">
          <p15:clr>
            <a:srgbClr val="A4A3A4"/>
          </p15:clr>
        </p15:guide>
        <p15:guide id="2" pos="2160">
          <p15:clr>
            <a:srgbClr val="A4A3A4"/>
          </p15:clr>
        </p15:guide>
      </p15:sldGuideLst>
    </p:ext>
    <p:ext uri="{2D200454-40CA-4A62-9FC3-DE9A4176ACB9}">
      <p15:notesGuideLst xmlns:p15="http://schemas.microsoft.com/office/powerpoint/2012/main" xmlns="">
        <p15:guide id="1" orient="horz" pos="3128"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C292A"/>
    <a:srgbClr val="EED6CE"/>
    <a:srgbClr val="EFE9E7"/>
    <a:srgbClr val="FDC128"/>
    <a:srgbClr val="EACCC3"/>
    <a:srgbClr val="FAF2F0"/>
    <a:srgbClr val="F6EAE6"/>
    <a:srgbClr val="CCCC00"/>
    <a:srgbClr val="CCECFF"/>
    <a:srgbClr val="9A95D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22838BEF-8BB2-4498-84A7-C5851F593DF1}" styleName="Средний стиль 4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9012ECD-51FC-41F1-AA8D-1B2483CD663E}" styleName="Светлый стиль 2 - акцент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Светлый стиль 3 - акцент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BC89EF96-8CEA-46FF-86C4-4CE0E7609802}" styleName="Светлый стиль 3 - акцент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A107856-5554-42FB-B03E-39F5DBC370BA}" styleName="Средний стиль 4 - акцент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5DA37D80-6434-44D0-A028-1B22A696006F}" styleName="Светлый стиль 3 - акцент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775DCB02-9BB8-47FD-8907-85C794F793BA}" styleName="Стиль из темы 1 - акцент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Стиль из темы 1 - акцент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Стиль из темы 1 - акцент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16D9F66E-5EB9-4882-86FB-DCBF35E3C3E4}" styleName="Средний стиль 4 - акцент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0505E3EF-67EA-436B-97B2-0124C06EBD24}" styleName="Средний стиль 4 - акцент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5439" autoAdjust="0"/>
  </p:normalViewPr>
  <p:slideViewPr>
    <p:cSldViewPr>
      <p:cViewPr varScale="1">
        <p:scale>
          <a:sx n="63" d="100"/>
          <a:sy n="63" d="100"/>
        </p:scale>
        <p:origin x="-2491" y="-53"/>
      </p:cViewPr>
      <p:guideLst>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67" d="100"/>
          <a:sy n="67" d="100"/>
        </p:scale>
        <p:origin x="-3168" y="-82"/>
      </p:cViewPr>
      <p:guideLst>
        <p:guide orient="horz" pos="3128"/>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Office_Excel1.xlsx"/></Relationships>
</file>

<file path=ppt/charts/_rels/chart10.xml.rels><?xml version="1.0" encoding="UTF-8" standalone="yes"?>
<Relationships xmlns="http://schemas.openxmlformats.org/package/2006/relationships"><Relationship Id="rId2" Type="http://schemas.openxmlformats.org/officeDocument/2006/relationships/package" Target="../embeddings/_____Microsoft_Office_Excel10.xlsx"/><Relationship Id="rId1" Type="http://schemas.openxmlformats.org/officeDocument/2006/relationships/themeOverride" Target="../theme/themeOverride4.xml"/></Relationships>
</file>

<file path=ppt/charts/_rels/chart11.xml.rels><?xml version="1.0" encoding="UTF-8" standalone="yes"?>
<Relationships xmlns="http://schemas.openxmlformats.org/package/2006/relationships"><Relationship Id="rId1" Type="http://schemas.openxmlformats.org/officeDocument/2006/relationships/package" Target="../embeddings/_____Microsoft_Office_Excel11.xlsx"/></Relationships>
</file>

<file path=ppt/charts/_rels/chart12.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192.168.50.5\share\305%20&#1082;&#1072;&#1073;&#1080;&#1085;&#1077;&#1090;\&#1042;&#1054;&#1056;&#1054;&#1041;&#1068;&#1045;&#1042;\&#1086;&#1090;%20&#1057;&#1074;&#1080;&#1088;&#1080;&#1076;&#1086;&#1074;&#1086;&#1081;\&#1082;%20&#1073;&#1102;&#1076;&#1078;&#1077;&#1090;&#1091;%20&#1076;&#1083;&#1103;%20&#1075;&#1088;&#1072;&#1078;&#1076;&#1072;&#1085;%202023.xls" TargetMode="External"/></Relationships>
</file>

<file path=ppt/charts/_rels/chart2.xml.rels><?xml version="1.0" encoding="UTF-8" standalone="yes"?>
<Relationships xmlns="http://schemas.openxmlformats.org/package/2006/relationships"><Relationship Id="rId2" Type="http://schemas.openxmlformats.org/officeDocument/2006/relationships/package" Target="../embeddings/_____Microsoft_Office_Excel2.xlsx"/><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2" Type="http://schemas.openxmlformats.org/officeDocument/2006/relationships/package" Target="../embeddings/_____Microsoft_Office_Excel3.xlsx"/><Relationship Id="rId1" Type="http://schemas.openxmlformats.org/officeDocument/2006/relationships/themeOverride" Target="../theme/themeOverride2.xml"/></Relationships>
</file>

<file path=ppt/charts/_rels/chart4.xml.rels><?xml version="1.0" encoding="UTF-8" standalone="yes"?>
<Relationships xmlns="http://schemas.openxmlformats.org/package/2006/relationships"><Relationship Id="rId3" Type="http://schemas.microsoft.com/office/2011/relationships/chartColorStyle" Target="colors1.xml"/><Relationship Id="rId2" Type="http://schemas.openxmlformats.org/officeDocument/2006/relationships/chartUserShapes" Target="../drawings/drawing1.xml"/><Relationship Id="rId1" Type="http://schemas.openxmlformats.org/officeDocument/2006/relationships/package" Target="../embeddings/_____Microsoft_Office_Excel4.xlsx"/><Relationship Id="rId4" Type="http://schemas.microsoft.com/office/2011/relationships/chartStyle" Target="style1.xml"/></Relationships>
</file>

<file path=ppt/charts/_rels/chart5.xml.rels><?xml version="1.0" encoding="UTF-8" standalone="yes"?>
<Relationships xmlns="http://schemas.openxmlformats.org/package/2006/relationships"><Relationship Id="rId1" Type="http://schemas.openxmlformats.org/officeDocument/2006/relationships/package" Target="../embeddings/_____Microsoft_Office_Excel5.xlsx"/></Relationships>
</file>

<file path=ppt/charts/_rels/chart6.xml.rels><?xml version="1.0" encoding="UTF-8" standalone="yes"?>
<Relationships xmlns="http://schemas.openxmlformats.org/package/2006/relationships"><Relationship Id="rId1" Type="http://schemas.openxmlformats.org/officeDocument/2006/relationships/package" Target="../embeddings/_____Microsoft_Office_Excel6.xlsx"/></Relationships>
</file>

<file path=ppt/charts/_rels/chart7.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_____Microsoft_Office_Excel7.xlsx"/></Relationships>
</file>

<file path=ppt/charts/_rels/chart8.xml.rels><?xml version="1.0" encoding="UTF-8" standalone="yes"?>
<Relationships xmlns="http://schemas.openxmlformats.org/package/2006/relationships"><Relationship Id="rId2" Type="http://schemas.openxmlformats.org/officeDocument/2006/relationships/package" Target="../embeddings/_____Microsoft_Office_Excel8.xlsx"/><Relationship Id="rId1" Type="http://schemas.openxmlformats.org/officeDocument/2006/relationships/themeOverride" Target="../theme/themeOverride3.xml"/></Relationships>
</file>

<file path=ppt/charts/_rels/chart9.xml.rels><?xml version="1.0" encoding="UTF-8" standalone="yes"?>
<Relationships xmlns="http://schemas.openxmlformats.org/package/2006/relationships"><Relationship Id="rId1" Type="http://schemas.openxmlformats.org/officeDocument/2006/relationships/package" Target="../embeddings/_____Microsoft_Office_Excel9.xlsx"/></Relationships>
</file>

<file path=ppt/charts/chart1.xml><?xml version="1.0" encoding="utf-8"?>
<c:chartSpace xmlns:c="http://schemas.openxmlformats.org/drawingml/2006/chart" xmlns:a="http://schemas.openxmlformats.org/drawingml/2006/main" xmlns:r="http://schemas.openxmlformats.org/officeDocument/2006/relationships">
  <c:lang val="ru-RU"/>
  <c:chart>
    <c:title>
      <c:tx>
        <c:rich>
          <a:bodyPr/>
          <a:lstStyle/>
          <a:p>
            <a:pPr algn="ctr" rtl="0" eaLnBrk="1" latinLnBrk="0" hangingPunct="1">
              <a:spcBef>
                <a:spcPct val="0"/>
              </a:spcBef>
              <a:buNone/>
              <a:defRPr kumimoji="0" lang="ru-RU" sz="2000" b="1" kern="1200" dirty="0">
                <a:solidFill>
                  <a:schemeClr val="accent6">
                    <a:lumMod val="75000"/>
                  </a:schemeClr>
                </a:solidFill>
                <a:effectLst/>
                <a:latin typeface="Arial Unicode MS" pitchFamily="34" charset="-128"/>
                <a:ea typeface="Arial Unicode MS" pitchFamily="34" charset="-128"/>
                <a:cs typeface="Arial Unicode MS" pitchFamily="34" charset="-128"/>
              </a:defRPr>
            </a:pPr>
            <a:r>
              <a:rPr kumimoji="0" lang="ru-RU" sz="2000" b="1" kern="1200" dirty="0">
                <a:solidFill>
                  <a:schemeClr val="accent6">
                    <a:lumMod val="75000"/>
                  </a:schemeClr>
                </a:solidFill>
                <a:effectLst/>
                <a:latin typeface="Arial Unicode MS" pitchFamily="34" charset="-128"/>
                <a:ea typeface="Arial Unicode MS" pitchFamily="34" charset="-128"/>
                <a:cs typeface="Arial Unicode MS" pitchFamily="34" charset="-128"/>
              </a:rPr>
              <a:t>Доходы  бюджета Павловского                         муниципального</a:t>
            </a:r>
          </a:p>
          <a:p>
            <a:pPr algn="ctr" rtl="0" eaLnBrk="1" latinLnBrk="0" hangingPunct="1">
              <a:spcBef>
                <a:spcPct val="0"/>
              </a:spcBef>
              <a:buNone/>
              <a:defRPr kumimoji="0" lang="ru-RU" sz="2000" b="1" kern="1200" dirty="0">
                <a:solidFill>
                  <a:schemeClr val="accent6">
                    <a:lumMod val="75000"/>
                  </a:schemeClr>
                </a:solidFill>
                <a:effectLst/>
                <a:latin typeface="Arial Unicode MS" pitchFamily="34" charset="-128"/>
                <a:ea typeface="Arial Unicode MS" pitchFamily="34" charset="-128"/>
                <a:cs typeface="Arial Unicode MS" pitchFamily="34" charset="-128"/>
              </a:defRPr>
            </a:pPr>
            <a:r>
              <a:rPr kumimoji="0" lang="ru-RU" sz="2000" b="1" kern="1200" dirty="0">
                <a:solidFill>
                  <a:schemeClr val="accent6">
                    <a:lumMod val="75000"/>
                  </a:schemeClr>
                </a:solidFill>
                <a:effectLst/>
                <a:latin typeface="Arial Unicode MS" pitchFamily="34" charset="-128"/>
                <a:ea typeface="Arial Unicode MS" pitchFamily="34" charset="-128"/>
                <a:cs typeface="Arial Unicode MS" pitchFamily="34" charset="-128"/>
              </a:rPr>
              <a:t> района   за 2021-2023 годы, тыс. рублей</a:t>
            </a:r>
          </a:p>
        </c:rich>
      </c:tx>
      <c:layout>
        <c:manualLayout>
          <c:xMode val="edge"/>
          <c:yMode val="edge"/>
          <c:x val="0.27113771083958016"/>
          <c:y val="0"/>
        </c:manualLayout>
      </c:layout>
    </c:title>
    <c:view3D>
      <c:hPercent val="62"/>
      <c:depthPercent val="100"/>
      <c:rAngAx val="1"/>
    </c:view3D>
    <c:sideWall>
      <c:spPr>
        <a:scene3d>
          <a:camera prst="orthographicFront"/>
          <a:lightRig rig="threePt" dir="t"/>
        </a:scene3d>
        <a:sp3d prstMaterial="dkEdge"/>
      </c:spPr>
    </c:sideWall>
    <c:backWall>
      <c:spPr>
        <a:scene3d>
          <a:camera prst="orthographicFront"/>
          <a:lightRig rig="threePt" dir="t"/>
        </a:scene3d>
        <a:sp3d prstMaterial="dkEdge"/>
      </c:spPr>
    </c:backWall>
    <c:plotArea>
      <c:layout>
        <c:manualLayout>
          <c:layoutTarget val="inner"/>
          <c:xMode val="edge"/>
          <c:yMode val="edge"/>
          <c:x val="0.44485630135927706"/>
          <c:y val="0.10090501138186297"/>
          <c:w val="0.41701211012745576"/>
          <c:h val="0.41721873562585843"/>
        </c:manualLayout>
      </c:layout>
      <c:bar3DChart>
        <c:barDir val="col"/>
        <c:grouping val="clustered"/>
        <c:ser>
          <c:idx val="0"/>
          <c:order val="0"/>
          <c:tx>
            <c:strRef>
              <c:f>'[Диаграма доходы.xls]Доходы'!$A$7</c:f>
              <c:strCache>
                <c:ptCount val="1"/>
                <c:pt idx="0">
                  <c:v>Налоговые  доходы, тыс.руб.</c:v>
                </c:pt>
              </c:strCache>
            </c:strRef>
          </c:tx>
          <c:spPr>
            <a:solidFill>
              <a:schemeClr val="accent2">
                <a:lumMod val="75000"/>
              </a:schemeClr>
            </a:solidFill>
            <a:effectLst>
              <a:outerShdw blurRad="279400" dist="50800" dir="16920000" sx="151000" sy="151000" algn="ctr" rotWithShape="0">
                <a:srgbClr val="000000">
                  <a:alpha val="79000"/>
                </a:srgbClr>
              </a:outerShdw>
            </a:effectLst>
            <a:scene3d>
              <a:camera prst="orthographicFront"/>
              <a:lightRig rig="threePt" dir="t"/>
            </a:scene3d>
            <a:sp3d prstMaterial="metal"/>
          </c:spPr>
          <c:cat>
            <c:numRef>
              <c:f>[1]Доходы!$B$6:$E$6</c:f>
              <c:numCache>
                <c:formatCode>General</c:formatCode>
                <c:ptCount val="3"/>
                <c:pt idx="0">
                  <c:v>2021</c:v>
                </c:pt>
                <c:pt idx="1">
                  <c:v>2022</c:v>
                </c:pt>
                <c:pt idx="2">
                  <c:v>2023</c:v>
                </c:pt>
              </c:numCache>
            </c:numRef>
          </c:cat>
          <c:val>
            <c:numRef>
              <c:f>[1]Доходы!$B$7:$E$7</c:f>
              <c:numCache>
                <c:formatCode>#,##0.0</c:formatCode>
                <c:ptCount val="3"/>
                <c:pt idx="0">
                  <c:v>397081</c:v>
                </c:pt>
                <c:pt idx="1">
                  <c:v>484454.40000000002</c:v>
                </c:pt>
                <c:pt idx="2">
                  <c:v>634379</c:v>
                </c:pt>
              </c:numCache>
            </c:numRef>
          </c:val>
          <c:extLst xmlns:c16r2="http://schemas.microsoft.com/office/drawing/2015/06/chart">
            <c:ext xmlns:c16="http://schemas.microsoft.com/office/drawing/2014/chart" uri="{C3380CC4-5D6E-409C-BE32-E72D297353CC}">
              <c16:uniqueId val="{00000000-3966-430F-B639-FE65447A91A9}"/>
            </c:ext>
          </c:extLst>
        </c:ser>
        <c:ser>
          <c:idx val="1"/>
          <c:order val="1"/>
          <c:tx>
            <c:strRef>
              <c:f>'[Диаграма доходы.xls]Доходы'!$A$8</c:f>
              <c:strCache>
                <c:ptCount val="1"/>
                <c:pt idx="0">
                  <c:v>Неналоговые доходы, тыс.руб.</c:v>
                </c:pt>
              </c:strCache>
            </c:strRef>
          </c:tx>
          <c:spPr>
            <a:solidFill>
              <a:srgbClr val="C00000"/>
            </a:solidFill>
            <a:scene3d>
              <a:camera prst="orthographicFront"/>
              <a:lightRig rig="threePt" dir="t"/>
            </a:scene3d>
            <a:sp3d prstMaterial="dkEdge"/>
          </c:spPr>
          <c:cat>
            <c:numRef>
              <c:f>[1]Доходы!$B$6:$E$6</c:f>
              <c:numCache>
                <c:formatCode>General</c:formatCode>
                <c:ptCount val="3"/>
                <c:pt idx="0">
                  <c:v>2021</c:v>
                </c:pt>
                <c:pt idx="1">
                  <c:v>2022</c:v>
                </c:pt>
                <c:pt idx="2">
                  <c:v>2023</c:v>
                </c:pt>
              </c:numCache>
            </c:numRef>
          </c:cat>
          <c:val>
            <c:numRef>
              <c:f>[1]Доходы!$B$8:$E$8</c:f>
              <c:numCache>
                <c:formatCode>#,##0.0</c:formatCode>
                <c:ptCount val="3"/>
                <c:pt idx="0">
                  <c:v>85542.2</c:v>
                </c:pt>
                <c:pt idx="1">
                  <c:v>63706.2</c:v>
                </c:pt>
                <c:pt idx="2">
                  <c:v>90482.2</c:v>
                </c:pt>
              </c:numCache>
            </c:numRef>
          </c:val>
          <c:extLst xmlns:c16r2="http://schemas.microsoft.com/office/drawing/2015/06/chart">
            <c:ext xmlns:c16="http://schemas.microsoft.com/office/drawing/2014/chart" uri="{C3380CC4-5D6E-409C-BE32-E72D297353CC}">
              <c16:uniqueId val="{00000001-3966-430F-B639-FE65447A91A9}"/>
            </c:ext>
          </c:extLst>
        </c:ser>
        <c:ser>
          <c:idx val="2"/>
          <c:order val="2"/>
          <c:tx>
            <c:strRef>
              <c:f>'[Диаграма доходы.xls]Доходы'!$A$9</c:f>
              <c:strCache>
                <c:ptCount val="1"/>
                <c:pt idx="0">
                  <c:v>Безвозмездные поступления (всего), тыс.руб.</c:v>
                </c:pt>
              </c:strCache>
            </c:strRef>
          </c:tx>
          <c:spPr>
            <a:solidFill>
              <a:srgbClr val="C0654C"/>
            </a:solidFill>
            <a:scene3d>
              <a:camera prst="orthographicFront"/>
              <a:lightRig rig="threePt" dir="t"/>
            </a:scene3d>
            <a:sp3d prstMaterial="dkEdge"/>
          </c:spPr>
          <c:invertIfNegative val="1"/>
          <c:cat>
            <c:numRef>
              <c:f>[1]Доходы!$B$6:$E$6</c:f>
              <c:numCache>
                <c:formatCode>General</c:formatCode>
                <c:ptCount val="3"/>
                <c:pt idx="0">
                  <c:v>2021</c:v>
                </c:pt>
                <c:pt idx="1">
                  <c:v>2022</c:v>
                </c:pt>
                <c:pt idx="2">
                  <c:v>2023</c:v>
                </c:pt>
              </c:numCache>
            </c:numRef>
          </c:cat>
          <c:val>
            <c:numRef>
              <c:f>[1]Доходы!$B$9:$E$9</c:f>
              <c:numCache>
                <c:formatCode>#,##0.0</c:formatCode>
                <c:ptCount val="3"/>
                <c:pt idx="0">
                  <c:v>1244296.6000000001</c:v>
                </c:pt>
                <c:pt idx="1">
                  <c:v>1779770.1</c:v>
                </c:pt>
                <c:pt idx="2">
                  <c:v>1980933.6</c:v>
                </c:pt>
              </c:numCache>
            </c:numRef>
          </c:val>
          <c:extLst xmlns:c16r2="http://schemas.microsoft.com/office/drawing/2015/06/chart">
            <c:ext xmlns:c14="http://schemas.microsoft.com/office/drawing/2007/8/2/chart" uri="{6F2FDCE9-48DA-4B69-8628-5D25D57E5C99}">
              <c14:invertSolidFillFmt>
                <c14:spPr xmlns:c14="http://schemas.microsoft.com/office/drawing/2007/8/2/chart">
                  <a:solidFill>
                    <a:srgbClr val="FFFFFF"/>
                  </a:solidFill>
                  <a:scene3d>
                    <a:camera prst="orthographicFront"/>
                    <a:lightRig rig="threePt" dir="t"/>
                  </a:scene3d>
                  <a:sp3d prstMaterial="dkEdge"/>
                </c14:spPr>
              </c14:invertSolidFillFmt>
            </c:ext>
            <c:ext xmlns:c16="http://schemas.microsoft.com/office/drawing/2014/chart" uri="{C3380CC4-5D6E-409C-BE32-E72D297353CC}">
              <c16:uniqueId val="{00000002-3966-430F-B639-FE65447A91A9}"/>
            </c:ext>
          </c:extLst>
        </c:ser>
        <c:gapWidth val="173"/>
        <c:gapDepth val="429"/>
        <c:shape val="pyramid"/>
        <c:axId val="130686976"/>
        <c:axId val="130688512"/>
        <c:axId val="0"/>
      </c:bar3DChart>
      <c:catAx>
        <c:axId val="130686976"/>
        <c:scaling>
          <c:orientation val="minMax"/>
        </c:scaling>
        <c:axPos val="b"/>
        <c:numFmt formatCode="General" sourceLinked="1"/>
        <c:majorTickMark val="none"/>
        <c:tickLblPos val="low"/>
        <c:txPr>
          <a:bodyPr rot="0" vert="horz"/>
          <a:lstStyle/>
          <a:p>
            <a:pPr>
              <a:defRPr sz="1000" b="0" i="0" u="none" strike="noStrike" baseline="0">
                <a:solidFill>
                  <a:srgbClr val="000000"/>
                </a:solidFill>
                <a:latin typeface="Calibri"/>
                <a:ea typeface="Calibri"/>
                <a:cs typeface="Calibri"/>
              </a:defRPr>
            </a:pPr>
            <a:endParaRPr lang="ru-RU"/>
          </a:p>
        </c:txPr>
        <c:crossAx val="130688512"/>
        <c:crosses val="autoZero"/>
        <c:auto val="1"/>
        <c:lblAlgn val="ctr"/>
        <c:lblOffset val="100"/>
        <c:tickLblSkip val="1"/>
        <c:tickMarkSkip val="1"/>
      </c:catAx>
      <c:valAx>
        <c:axId val="130688512"/>
        <c:scaling>
          <c:orientation val="minMax"/>
        </c:scaling>
        <c:axPos val="l"/>
        <c:majorGridlines/>
        <c:numFmt formatCode="#,##0.0" sourceLinked="1"/>
        <c:majorTickMark val="none"/>
        <c:tickLblPos val="nextTo"/>
        <c:txPr>
          <a:bodyPr rot="0" vert="horz"/>
          <a:lstStyle/>
          <a:p>
            <a:pPr>
              <a:defRPr sz="1000" b="0" i="0" u="none" strike="noStrike" baseline="0">
                <a:solidFill>
                  <a:srgbClr val="000000"/>
                </a:solidFill>
                <a:latin typeface="Calibri"/>
                <a:ea typeface="Calibri"/>
                <a:cs typeface="Calibri"/>
              </a:defRPr>
            </a:pPr>
            <a:endParaRPr lang="ru-RU"/>
          </a:p>
        </c:txPr>
        <c:crossAx val="130686976"/>
        <c:crosses val="autoZero"/>
        <c:crossBetween val="between"/>
      </c:valAx>
      <c:dTable>
        <c:showHorzBorder val="1"/>
        <c:showVertBorder val="1"/>
        <c:showOutline val="1"/>
        <c:showKeys val="1"/>
        <c:txPr>
          <a:bodyPr/>
          <a:lstStyle/>
          <a:p>
            <a:pPr rtl="0">
              <a:defRPr sz="700" b="0" i="0" u="none" strike="noStrike" baseline="0">
                <a:solidFill>
                  <a:srgbClr val="000000"/>
                </a:solidFill>
                <a:latin typeface="Calibri"/>
                <a:ea typeface="Calibri"/>
                <a:cs typeface="Calibri"/>
              </a:defRPr>
            </a:pPr>
            <a:endParaRPr lang="ru-RU"/>
          </a:p>
        </c:txPr>
      </c:dTable>
      <c:spPr>
        <a:solidFill>
          <a:schemeClr val="accent5">
            <a:tint val="20000"/>
          </a:schemeClr>
        </a:solidFill>
        <a:ln w="25400">
          <a:noFill/>
        </a:ln>
      </c:spPr>
    </c:plotArea>
    <c:plotVisOnly val="1"/>
    <c:dispBlanksAs val="gap"/>
  </c:chart>
  <c:txPr>
    <a:bodyPr/>
    <a:lstStyle/>
    <a:p>
      <a:pPr>
        <a:defRPr sz="1000" b="0" i="0" u="none" strike="noStrike" baseline="0">
          <a:solidFill>
            <a:srgbClr val="000000"/>
          </a:solidFill>
          <a:latin typeface="Calibri"/>
          <a:ea typeface="Calibri"/>
          <a:cs typeface="Calibri"/>
        </a:defRPr>
      </a:pPr>
      <a:endParaRPr lang="ru-RU"/>
    </a:p>
  </c:txPr>
  <c:externalData r:id="rId1"/>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ru-RU"/>
  <c:style val="1"/>
  <c:clrMapOvr bg1="lt1" tx1="dk1" bg2="lt2" tx2="dk2" accent1="accent1" accent2="accent2" accent3="accent3" accent4="accent4" accent5="accent5" accent6="accent6" hlink="hlink" folHlink="folHlink"/>
  <c:chart>
    <c:title>
      <c:tx>
        <c:rich>
          <a:bodyPr/>
          <a:lstStyle/>
          <a:p>
            <a:pPr>
              <a:defRPr/>
            </a:pPr>
            <a:r>
              <a:rPr lang="ru-RU" sz="1800" b="1" i="0" cap="all" baseline="0">
                <a:effectLst/>
              </a:rPr>
              <a:t>Поступление </a:t>
            </a:r>
            <a:r>
              <a:rPr lang="ru-RU" sz="1800" b="1" i="0" baseline="0">
                <a:effectLst/>
              </a:rPr>
              <a:t> </a:t>
            </a:r>
            <a:r>
              <a:rPr lang="ru-RU" sz="1800" b="1" i="0" cap="all" baseline="0">
                <a:effectLst/>
              </a:rPr>
              <a:t>НДФЛ   в бюджет Павловского муниципального района за 2023 год,  тыс. рублей </a:t>
            </a:r>
            <a:endParaRPr lang="ru-RU">
              <a:effectLst/>
            </a:endParaRPr>
          </a:p>
        </c:rich>
      </c:tx>
      <c:layout>
        <c:manualLayout>
          <c:xMode val="edge"/>
          <c:yMode val="edge"/>
          <c:x val="0.14408982686874452"/>
          <c:y val="0"/>
        </c:manualLayout>
      </c:layout>
    </c:title>
    <c:plotArea>
      <c:layout>
        <c:manualLayout>
          <c:layoutTarget val="inner"/>
          <c:xMode val="edge"/>
          <c:yMode val="edge"/>
          <c:x val="4.66950577924534E-2"/>
          <c:y val="8.3439234892899505E-2"/>
          <c:w val="0.93673380159099662"/>
          <c:h val="0.75093173101789989"/>
        </c:manualLayout>
      </c:layout>
      <c:barChart>
        <c:barDir val="col"/>
        <c:grouping val="clustered"/>
        <c:ser>
          <c:idx val="0"/>
          <c:order val="0"/>
          <c:tx>
            <c:strRef>
              <c:f>'Динамика НДФЛ'!$B$3</c:f>
              <c:strCache>
                <c:ptCount val="1"/>
                <c:pt idx="0">
                  <c:v>2023</c:v>
                </c:pt>
              </c:strCache>
            </c:strRef>
          </c:tx>
          <c:spPr>
            <a:gradFill flip="none" rotWithShape="1">
              <a:gsLst>
                <a:gs pos="0">
                  <a:schemeClr val="accent2">
                    <a:lumMod val="40000"/>
                    <a:lumOff val="60000"/>
                  </a:schemeClr>
                </a:gs>
                <a:gs pos="65000">
                  <a:schemeClr val="accent2">
                    <a:lumMod val="95000"/>
                    <a:lumOff val="5000"/>
                  </a:schemeClr>
                </a:gs>
                <a:gs pos="100000">
                  <a:schemeClr val="accent2">
                    <a:lumMod val="60000"/>
                  </a:schemeClr>
                </a:gs>
              </a:gsLst>
              <a:path path="circle">
                <a:fillToRect l="50000" t="130000" r="50000" b="-30000"/>
              </a:path>
              <a:tileRect/>
            </a:gradFill>
            <a:ln cap="flat">
              <a:solidFill>
                <a:schemeClr val="accent1">
                  <a:lumMod val="40000"/>
                  <a:lumOff val="60000"/>
                  <a:alpha val="46000"/>
                </a:schemeClr>
              </a:solidFill>
              <a:miter lim="800000"/>
            </a:ln>
            <a:scene3d>
              <a:camera prst="orthographicFront"/>
              <a:lightRig rig="sunset" dir="t">
                <a:rot lat="0" lon="0" rev="11400000"/>
              </a:lightRig>
            </a:scene3d>
            <a:sp3d prstMaterial="metal">
              <a:bevelT w="190500" prst="artDeco"/>
              <a:bevelB w="114300" prst="artDeco"/>
            </a:sp3d>
          </c:spPr>
          <c:cat>
            <c:strRef>
              <c:f>'Динамика НДФЛ'!$A$4:$A$15</c:f>
              <c:strCache>
                <c:ptCount val="12"/>
                <c:pt idx="0">
                  <c:v>январь</c:v>
                </c:pt>
                <c:pt idx="1">
                  <c:v>февраль</c:v>
                </c:pt>
                <c:pt idx="2">
                  <c:v>март</c:v>
                </c:pt>
                <c:pt idx="3">
                  <c:v>апрель</c:v>
                </c:pt>
                <c:pt idx="4">
                  <c:v>май</c:v>
                </c:pt>
                <c:pt idx="5">
                  <c:v>июнь</c:v>
                </c:pt>
                <c:pt idx="6">
                  <c:v>июль</c:v>
                </c:pt>
                <c:pt idx="7">
                  <c:v>август</c:v>
                </c:pt>
                <c:pt idx="8">
                  <c:v>сентябрь</c:v>
                </c:pt>
                <c:pt idx="9">
                  <c:v>октябрь</c:v>
                </c:pt>
                <c:pt idx="10">
                  <c:v>ноябрь</c:v>
                </c:pt>
                <c:pt idx="11">
                  <c:v>декабрь</c:v>
                </c:pt>
              </c:strCache>
            </c:strRef>
          </c:cat>
          <c:val>
            <c:numRef>
              <c:f>'Динамика НДФЛ'!$B$4:$B$15</c:f>
              <c:numCache>
                <c:formatCode>General</c:formatCode>
                <c:ptCount val="12"/>
                <c:pt idx="0">
                  <c:v>23666</c:v>
                </c:pt>
                <c:pt idx="1">
                  <c:v>11053.2</c:v>
                </c:pt>
                <c:pt idx="2">
                  <c:v>31060.9</c:v>
                </c:pt>
                <c:pt idx="3">
                  <c:v>41281.599999999999</c:v>
                </c:pt>
                <c:pt idx="4">
                  <c:v>40966.699999999997</c:v>
                </c:pt>
                <c:pt idx="5">
                  <c:v>62472.4</c:v>
                </c:pt>
                <c:pt idx="6">
                  <c:v>70009.100000000006</c:v>
                </c:pt>
                <c:pt idx="7">
                  <c:v>61832.800000000003</c:v>
                </c:pt>
                <c:pt idx="8">
                  <c:v>38508.6</c:v>
                </c:pt>
                <c:pt idx="9">
                  <c:v>37642.300000000003</c:v>
                </c:pt>
                <c:pt idx="10">
                  <c:v>63571.6</c:v>
                </c:pt>
                <c:pt idx="11">
                  <c:v>83599.899999999994</c:v>
                </c:pt>
              </c:numCache>
            </c:numRef>
          </c:val>
          <c:extLst xmlns:c16r2="http://schemas.microsoft.com/office/drawing/2015/06/chart">
            <c:ext xmlns:c16="http://schemas.microsoft.com/office/drawing/2014/chart" uri="{C3380CC4-5D6E-409C-BE32-E72D297353CC}">
              <c16:uniqueId val="{00000000-6DFB-46D8-AEA2-3F43E1BF55FB}"/>
            </c:ext>
          </c:extLst>
        </c:ser>
        <c:gapWidth val="160"/>
        <c:overlap val="100"/>
        <c:axId val="154623360"/>
        <c:axId val="154637440"/>
      </c:barChart>
      <c:catAx>
        <c:axId val="154623360"/>
        <c:scaling>
          <c:orientation val="minMax"/>
        </c:scaling>
        <c:axPos val="b"/>
        <c:numFmt formatCode="General" sourceLinked="1"/>
        <c:majorTickMark val="none"/>
        <c:tickLblPos val="nextTo"/>
        <c:crossAx val="154637440"/>
        <c:crosses val="autoZero"/>
        <c:auto val="1"/>
        <c:lblAlgn val="ctr"/>
        <c:lblOffset val="100"/>
      </c:catAx>
      <c:valAx>
        <c:axId val="154637440"/>
        <c:scaling>
          <c:orientation val="minMax"/>
        </c:scaling>
        <c:axPos val="l"/>
        <c:majorGridlines>
          <c:spPr>
            <a:ln>
              <a:solidFill>
                <a:schemeClr val="accent1">
                  <a:lumMod val="40000"/>
                  <a:lumOff val="60000"/>
                  <a:alpha val="0"/>
                </a:schemeClr>
              </a:solidFill>
              <a:headEnd type="diamond"/>
              <a:tailEnd type="diamond"/>
            </a:ln>
          </c:spPr>
        </c:majorGridlines>
        <c:numFmt formatCode="General" sourceLinked="1"/>
        <c:tickLblPos val="nextTo"/>
        <c:crossAx val="154623360"/>
        <c:crosses val="autoZero"/>
        <c:crossBetween val="between"/>
        <c:dispUnits>
          <c:builtInUnit val="thousands"/>
        </c:dispUnits>
      </c:valAx>
      <c:spPr>
        <a:solidFill>
          <a:srgbClr val="EFE9E7"/>
        </a:solidFill>
      </c:spPr>
    </c:plotArea>
    <c:plotVisOnly val="1"/>
    <c:dispBlanksAs val="gap"/>
  </c:chart>
  <c:spPr>
    <a:solidFill>
      <a:srgbClr val="EFE9E7"/>
    </a:solidFill>
  </c:spPr>
  <c:externalData r:id="rId2"/>
</c:chartSpace>
</file>

<file path=ppt/charts/chart11.xml><?xml version="1.0" encoding="utf-8"?>
<c:chartSpace xmlns:c="http://schemas.openxmlformats.org/drawingml/2006/chart" xmlns:a="http://schemas.openxmlformats.org/drawingml/2006/main" xmlns:r="http://schemas.openxmlformats.org/officeDocument/2006/relationships">
  <c:lang val="ru-RU"/>
  <c:style val="16"/>
  <c:chart>
    <c:autoTitleDeleted val="1"/>
    <c:plotArea>
      <c:layout>
        <c:manualLayout>
          <c:layoutTarget val="inner"/>
          <c:xMode val="edge"/>
          <c:yMode val="edge"/>
          <c:x val="6.3416935537786304E-3"/>
          <c:y val="4.0571620969407345E-3"/>
          <c:w val="0.98696396213424231"/>
          <c:h val="0.53866998235976993"/>
        </c:manualLayout>
      </c:layout>
      <c:barChart>
        <c:barDir val="col"/>
        <c:grouping val="clustered"/>
        <c:ser>
          <c:idx val="0"/>
          <c:order val="0"/>
          <c:tx>
            <c:strRef>
              <c:f>Лист1!$B$1</c:f>
              <c:strCache>
                <c:ptCount val="1"/>
                <c:pt idx="0">
                  <c:v>2021</c:v>
                </c:pt>
              </c:strCache>
            </c:strRef>
          </c:tx>
          <c:spPr>
            <a:solidFill>
              <a:schemeClr val="tx2">
                <a:lumMod val="40000"/>
                <a:lumOff val="60000"/>
              </a:schemeClr>
            </a:solidFill>
          </c:spPr>
          <c:dLbls>
            <c:dLbl>
              <c:idx val="0"/>
              <c:layout>
                <c:manualLayout>
                  <c:x val="-1.0136166224187101E-2"/>
                  <c:y val="-6.5321960111428094E-3"/>
                </c:manualLayout>
              </c:layout>
              <c:showVal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7878-4AB1-A394-E141C798CEB3}"/>
                </c:ext>
              </c:extLst>
            </c:dLbl>
            <c:dLbl>
              <c:idx val="1"/>
              <c:layout>
                <c:manualLayout>
                  <c:x val="-1.2163399469024555E-2"/>
                  <c:y val="-3.9918514481565167E-17"/>
                </c:manualLayout>
              </c:layout>
              <c:showVal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7878-4AB1-A394-E141C798CEB3}"/>
                </c:ext>
              </c:extLst>
            </c:dLbl>
            <c:dLbl>
              <c:idx val="2"/>
              <c:layout>
                <c:manualLayout>
                  <c:x val="-1.4190792338526798E-2"/>
                  <c:y val="-3.9918514481565167E-17"/>
                </c:manualLayout>
              </c:layout>
              <c:showVal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7878-4AB1-A394-E141C798CEB3}"/>
                </c:ext>
              </c:extLst>
            </c:dLbl>
            <c:dLbl>
              <c:idx val="3"/>
              <c:layout>
                <c:manualLayout>
                  <c:x val="-1.6217865958699354E-2"/>
                  <c:y val="0"/>
                </c:manualLayout>
              </c:layout>
              <c:showVal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7878-4AB1-A394-E141C798CEB3}"/>
                </c:ext>
              </c:extLst>
            </c:dLbl>
            <c:spPr>
              <a:noFill/>
              <a:ln>
                <a:noFill/>
              </a:ln>
              <a:effectLst/>
            </c:spPr>
            <c:txPr>
              <a:bodyPr/>
              <a:lstStyle/>
              <a:p>
                <a:pPr>
                  <a:defRPr sz="1200">
                    <a:solidFill>
                      <a:schemeClr val="accent6">
                        <a:lumMod val="75000"/>
                      </a:schemeClr>
                    </a:solidFill>
                  </a:defRPr>
                </a:pPr>
                <a:endParaRPr lang="ru-RU"/>
              </a:p>
            </c:txPr>
            <c:showVal val="1"/>
            <c:extLst xmlns:c16r2="http://schemas.microsoft.com/office/drawing/2015/06/chart">
              <c:ext xmlns:c15="http://schemas.microsoft.com/office/drawing/2012/chart" uri="{CE6537A1-D6FC-4f65-9D91-7224C49458BB}">
                <c15:showLeaderLines val="0"/>
              </c:ext>
            </c:extLst>
          </c:dLbls>
          <c:cat>
            <c:strRef>
              <c:f>Лист1!$A$2:$A$5</c:f>
              <c:strCache>
                <c:ptCount val="4"/>
                <c:pt idx="0">
                  <c:v>Работники учреждений культуры</c:v>
                </c:pt>
                <c:pt idx="1">
                  <c:v>Педагогические работники дополнительного образования</c:v>
                </c:pt>
                <c:pt idx="2">
                  <c:v>Педагогические работники дошкольного образования</c:v>
                </c:pt>
                <c:pt idx="3">
                  <c:v>Педагогические работники общего образования</c:v>
                </c:pt>
              </c:strCache>
            </c:strRef>
          </c:cat>
          <c:val>
            <c:numRef>
              <c:f>Лист1!$B$2:$B$5</c:f>
              <c:numCache>
                <c:formatCode>#,##0</c:formatCode>
                <c:ptCount val="4"/>
                <c:pt idx="0">
                  <c:v>28991.3</c:v>
                </c:pt>
                <c:pt idx="1">
                  <c:v>35098.400000000001</c:v>
                </c:pt>
                <c:pt idx="2">
                  <c:v>28698.3</c:v>
                </c:pt>
                <c:pt idx="3">
                  <c:v>32237</c:v>
                </c:pt>
              </c:numCache>
            </c:numRef>
          </c:val>
          <c:extLst xmlns:c16r2="http://schemas.microsoft.com/office/drawing/2015/06/chart">
            <c:ext xmlns:c16="http://schemas.microsoft.com/office/drawing/2014/chart" uri="{C3380CC4-5D6E-409C-BE32-E72D297353CC}">
              <c16:uniqueId val="{00000004-7878-4AB1-A394-E141C798CEB3}"/>
            </c:ext>
          </c:extLst>
        </c:ser>
        <c:ser>
          <c:idx val="1"/>
          <c:order val="1"/>
          <c:tx>
            <c:strRef>
              <c:f>Лист1!$C$1</c:f>
              <c:strCache>
                <c:ptCount val="1"/>
                <c:pt idx="0">
                  <c:v>2022</c:v>
                </c:pt>
              </c:strCache>
            </c:strRef>
          </c:tx>
          <c:dLbls>
            <c:spPr>
              <a:noFill/>
              <a:ln>
                <a:noFill/>
              </a:ln>
              <a:effectLst/>
            </c:spPr>
            <c:txPr>
              <a:bodyPr/>
              <a:lstStyle/>
              <a:p>
                <a:pPr>
                  <a:defRPr sz="1200">
                    <a:solidFill>
                      <a:schemeClr val="accent6">
                        <a:lumMod val="75000"/>
                      </a:schemeClr>
                    </a:solidFill>
                  </a:defRPr>
                </a:pPr>
                <a:endParaRPr lang="ru-RU"/>
              </a:p>
            </c:txPr>
            <c:showVal val="1"/>
            <c:extLst xmlns:c16r2="http://schemas.microsoft.com/office/drawing/2015/06/chart">
              <c:ext xmlns:c15="http://schemas.microsoft.com/office/drawing/2012/chart" uri="{CE6537A1-D6FC-4f65-9D91-7224C49458BB}">
                <c15:showLeaderLines val="0"/>
              </c:ext>
            </c:extLst>
          </c:dLbls>
          <c:cat>
            <c:strRef>
              <c:f>Лист1!$A$2:$A$5</c:f>
              <c:strCache>
                <c:ptCount val="4"/>
                <c:pt idx="0">
                  <c:v>Работники учреждений культуры</c:v>
                </c:pt>
                <c:pt idx="1">
                  <c:v>Педагогические работники дополнительного образования</c:v>
                </c:pt>
                <c:pt idx="2">
                  <c:v>Педагогические работники дошкольного образования</c:v>
                </c:pt>
                <c:pt idx="3">
                  <c:v>Педагогические работники общего образования</c:v>
                </c:pt>
              </c:strCache>
            </c:strRef>
          </c:cat>
          <c:val>
            <c:numRef>
              <c:f>Лист1!$C$2:$C$5</c:f>
              <c:numCache>
                <c:formatCode>#,##0</c:formatCode>
                <c:ptCount val="4"/>
                <c:pt idx="0">
                  <c:v>33001</c:v>
                </c:pt>
                <c:pt idx="1">
                  <c:v>40264</c:v>
                </c:pt>
                <c:pt idx="2">
                  <c:v>35829</c:v>
                </c:pt>
                <c:pt idx="3">
                  <c:v>36629</c:v>
                </c:pt>
              </c:numCache>
            </c:numRef>
          </c:val>
          <c:extLst xmlns:c16r2="http://schemas.microsoft.com/office/drawing/2015/06/chart">
            <c:ext xmlns:c16="http://schemas.microsoft.com/office/drawing/2014/chart" uri="{C3380CC4-5D6E-409C-BE32-E72D297353CC}">
              <c16:uniqueId val="{00000005-7878-4AB1-A394-E141C798CEB3}"/>
            </c:ext>
          </c:extLst>
        </c:ser>
        <c:ser>
          <c:idx val="2"/>
          <c:order val="2"/>
          <c:tx>
            <c:strRef>
              <c:f>Лист1!$D$1</c:f>
              <c:strCache>
                <c:ptCount val="1"/>
                <c:pt idx="0">
                  <c:v>2023</c:v>
                </c:pt>
              </c:strCache>
            </c:strRef>
          </c:tx>
          <c:dLbls>
            <c:spPr>
              <a:noFill/>
              <a:ln>
                <a:noFill/>
              </a:ln>
              <a:effectLst/>
            </c:spPr>
            <c:txPr>
              <a:bodyPr/>
              <a:lstStyle/>
              <a:p>
                <a:pPr>
                  <a:defRPr sz="1200">
                    <a:solidFill>
                      <a:schemeClr val="accent6">
                        <a:lumMod val="75000"/>
                      </a:schemeClr>
                    </a:solidFill>
                  </a:defRPr>
                </a:pPr>
                <a:endParaRPr lang="ru-RU"/>
              </a:p>
            </c:txPr>
            <c:showVal val="1"/>
            <c:extLst xmlns:c16r2="http://schemas.microsoft.com/office/drawing/2015/06/chart">
              <c:ext xmlns:c15="http://schemas.microsoft.com/office/drawing/2012/chart" uri="{CE6537A1-D6FC-4f65-9D91-7224C49458BB}">
                <c15:showLeaderLines val="0"/>
              </c:ext>
            </c:extLst>
          </c:dLbls>
          <c:cat>
            <c:strRef>
              <c:f>Лист1!$A$2:$A$5</c:f>
              <c:strCache>
                <c:ptCount val="4"/>
                <c:pt idx="0">
                  <c:v>Работники учреждений культуры</c:v>
                </c:pt>
                <c:pt idx="1">
                  <c:v>Педагогические работники дополнительного образования</c:v>
                </c:pt>
                <c:pt idx="2">
                  <c:v>Педагогические работники дошкольного образования</c:v>
                </c:pt>
                <c:pt idx="3">
                  <c:v>Педагогические работники общего образования</c:v>
                </c:pt>
              </c:strCache>
            </c:strRef>
          </c:cat>
          <c:val>
            <c:numRef>
              <c:f>Лист1!$D$2:$D$5</c:f>
              <c:numCache>
                <c:formatCode>#,##0</c:formatCode>
                <c:ptCount val="4"/>
                <c:pt idx="0">
                  <c:v>38405.800000000003</c:v>
                </c:pt>
                <c:pt idx="1">
                  <c:v>46837.5</c:v>
                </c:pt>
                <c:pt idx="2">
                  <c:v>39514.9</c:v>
                </c:pt>
                <c:pt idx="3">
                  <c:v>44548.2</c:v>
                </c:pt>
              </c:numCache>
            </c:numRef>
          </c:val>
          <c:extLst xmlns:c16r2="http://schemas.microsoft.com/office/drawing/2015/06/chart">
            <c:ext xmlns:c16="http://schemas.microsoft.com/office/drawing/2014/chart" uri="{C3380CC4-5D6E-409C-BE32-E72D297353CC}">
              <c16:uniqueId val="{00000006-7878-4AB1-A394-E141C798CEB3}"/>
            </c:ext>
          </c:extLst>
        </c:ser>
        <c:dLbls>
          <c:showVal val="1"/>
        </c:dLbls>
        <c:overlap val="-25"/>
        <c:axId val="155961984"/>
        <c:axId val="154468736"/>
      </c:barChart>
      <c:catAx>
        <c:axId val="155961984"/>
        <c:scaling>
          <c:orientation val="minMax"/>
        </c:scaling>
        <c:axPos val="b"/>
        <c:numFmt formatCode="General" sourceLinked="0"/>
        <c:majorTickMark val="none"/>
        <c:tickLblPos val="nextTo"/>
        <c:txPr>
          <a:bodyPr/>
          <a:lstStyle/>
          <a:p>
            <a:pPr>
              <a:defRPr sz="1400">
                <a:solidFill>
                  <a:schemeClr val="accent6">
                    <a:lumMod val="75000"/>
                  </a:schemeClr>
                </a:solidFill>
              </a:defRPr>
            </a:pPr>
            <a:endParaRPr lang="ru-RU"/>
          </a:p>
        </c:txPr>
        <c:crossAx val="154468736"/>
        <c:crosses val="autoZero"/>
        <c:auto val="1"/>
        <c:lblAlgn val="ctr"/>
        <c:lblOffset val="300"/>
      </c:catAx>
      <c:valAx>
        <c:axId val="154468736"/>
        <c:scaling>
          <c:orientation val="minMax"/>
        </c:scaling>
        <c:delete val="1"/>
        <c:axPos val="l"/>
        <c:numFmt formatCode="#,##0" sourceLinked="1"/>
        <c:majorTickMark val="none"/>
        <c:tickLblPos val="none"/>
        <c:crossAx val="155961984"/>
        <c:crosses val="autoZero"/>
        <c:crossBetween val="between"/>
      </c:valAx>
    </c:plotArea>
    <c:legend>
      <c:legendPos val="t"/>
      <c:layout>
        <c:manualLayout>
          <c:xMode val="edge"/>
          <c:yMode val="edge"/>
          <c:x val="0.28683798375018282"/>
          <c:y val="0.84307775619360303"/>
          <c:w val="0.42223916371999537"/>
          <c:h val="6.54136851735269E-2"/>
        </c:manualLayout>
      </c:layout>
      <c:txPr>
        <a:bodyPr/>
        <a:lstStyle/>
        <a:p>
          <a:pPr>
            <a:defRPr>
              <a:solidFill>
                <a:schemeClr val="accent6">
                  <a:lumMod val="75000"/>
                </a:schemeClr>
              </a:solidFill>
            </a:defRPr>
          </a:pPr>
          <a:endParaRPr lang="ru-RU"/>
        </a:p>
      </c:txPr>
    </c:legend>
    <c:plotVisOnly val="1"/>
    <c:dispBlanksAs val="gap"/>
  </c:chart>
  <c:txPr>
    <a:bodyPr/>
    <a:lstStyle/>
    <a:p>
      <a:pPr>
        <a:defRPr sz="1800"/>
      </a:pPr>
      <a:endParaRPr lang="ru-RU"/>
    </a:p>
  </c:txPr>
  <c:externalData r:id="rId1"/>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ru-RU"/>
  <c:style val="36"/>
  <c:chart>
    <c:title>
      <c:tx>
        <c:rich>
          <a:bodyPr/>
          <a:lstStyle/>
          <a:p>
            <a:pPr>
              <a:defRPr/>
            </a:pPr>
            <a:r>
              <a:rPr lang="ru-RU"/>
              <a:t>МУНИЦИПАЛЬНЫЙ ДОЛГ                                      ПАВЛОВСКОГО МУНИЦИПАЛЬНОГО РАЙОНА ВОРОНЕЖСКОЙ ОБЛАСТИ,  тыс. руб.</a:t>
            </a:r>
          </a:p>
        </c:rich>
      </c:tx>
      <c:layout>
        <c:manualLayout>
          <c:xMode val="edge"/>
          <c:yMode val="edge"/>
          <c:x val="9.7333795013850394E-2"/>
          <c:y val="2.273636262637488E-3"/>
        </c:manualLayout>
      </c:layout>
    </c:title>
    <c:plotArea>
      <c:layout>
        <c:manualLayout>
          <c:layoutTarget val="inner"/>
          <c:xMode val="edge"/>
          <c:yMode val="edge"/>
          <c:x val="7.4937890147697868E-3"/>
          <c:y val="0.31440798088158467"/>
          <c:w val="0.9662563909469114"/>
          <c:h val="0.53512069380589211"/>
        </c:manualLayout>
      </c:layout>
      <c:barChart>
        <c:barDir val="bar"/>
        <c:grouping val="clustered"/>
        <c:ser>
          <c:idx val="0"/>
          <c:order val="0"/>
          <c:tx>
            <c:strRef>
              <c:f>Лист2!$A$3</c:f>
              <c:strCache>
                <c:ptCount val="1"/>
                <c:pt idx="0">
                  <c:v>01.01.2022</c:v>
                </c:pt>
              </c:strCache>
            </c:strRef>
          </c:tx>
          <c:dLbls>
            <c:dLbl>
              <c:idx val="0"/>
              <c:layout>
                <c:manualLayout>
                  <c:x val="-0.49135377634698874"/>
                  <c:y val="1.8528311669073812E-2"/>
                </c:manualLayout>
              </c:layout>
              <c:tx>
                <c:rich>
                  <a:bodyPr/>
                  <a:lstStyle/>
                  <a:p>
                    <a:r>
                      <a:rPr lang="en-US" dirty="0"/>
                      <a:t>01.01.2022
10 </a:t>
                    </a:r>
                    <a:r>
                      <a:rPr lang="en-US" dirty="0" smtClean="0"/>
                      <a:t>508</a:t>
                    </a:r>
                    <a:r>
                      <a:rPr lang="ru-RU" dirty="0" smtClean="0"/>
                      <a:t> руб.</a:t>
                    </a:r>
                    <a:endParaRPr lang="en-US" dirty="0"/>
                  </a:p>
                </c:rich>
              </c:tx>
              <c:dLblPos val="outEnd"/>
              <c:showVal val="1"/>
              <c:showSerName val="1"/>
              <c:separator>
</c:separator>
            </c:dLbl>
            <c:txPr>
              <a:bodyPr/>
              <a:lstStyle/>
              <a:p>
                <a:pPr>
                  <a:defRPr sz="1400">
                    <a:latin typeface="Arial" pitchFamily="34" charset="0"/>
                    <a:cs typeface="Arial" pitchFamily="34" charset="0"/>
                  </a:defRPr>
                </a:pPr>
                <a:endParaRPr lang="ru-RU"/>
              </a:p>
            </c:txPr>
            <c:showVal val="1"/>
            <c:showSerName val="1"/>
            <c:separator>
</c:separator>
          </c:dLbls>
          <c:val>
            <c:numRef>
              <c:f>Лист2!$B$3</c:f>
              <c:numCache>
                <c:formatCode>#,##0</c:formatCode>
                <c:ptCount val="1"/>
                <c:pt idx="0">
                  <c:v>10508</c:v>
                </c:pt>
              </c:numCache>
            </c:numRef>
          </c:val>
        </c:ser>
        <c:ser>
          <c:idx val="1"/>
          <c:order val="1"/>
          <c:tx>
            <c:strRef>
              <c:f>Лист2!$A$4</c:f>
              <c:strCache>
                <c:ptCount val="1"/>
                <c:pt idx="0">
                  <c:v>01.01.2023</c:v>
                </c:pt>
              </c:strCache>
            </c:strRef>
          </c:tx>
          <c:dLbls>
            <c:dLbl>
              <c:idx val="0"/>
              <c:layout>
                <c:manualLayout>
                  <c:x val="-0.46071141136094501"/>
                  <c:y val="8.2063104099544502E-3"/>
                </c:manualLayout>
              </c:layout>
              <c:tx>
                <c:rich>
                  <a:bodyPr/>
                  <a:lstStyle/>
                  <a:p>
                    <a:r>
                      <a:rPr lang="ru-RU" dirty="0" smtClean="0"/>
                      <a:t>  </a:t>
                    </a:r>
                    <a:r>
                      <a:rPr lang="en-US" dirty="0" smtClean="0"/>
                      <a:t>01.01.2023</a:t>
                    </a:r>
                    <a:r>
                      <a:rPr lang="ru-RU" baseline="0" dirty="0" smtClean="0"/>
                      <a:t> </a:t>
                    </a:r>
                    <a:r>
                      <a:rPr lang="en-US" dirty="0" smtClean="0"/>
                      <a:t> </a:t>
                    </a:r>
                    <a:r>
                      <a:rPr lang="en-US" dirty="0"/>
                      <a:t>8 </a:t>
                    </a:r>
                    <a:r>
                      <a:rPr lang="en-US" dirty="0" smtClean="0"/>
                      <a:t>906</a:t>
                    </a:r>
                    <a:r>
                      <a:rPr lang="ru-RU" dirty="0" smtClean="0"/>
                      <a:t> руб.</a:t>
                    </a:r>
                    <a:endParaRPr lang="en-US" dirty="0"/>
                  </a:p>
                </c:rich>
              </c:tx>
              <c:dLblPos val="outEnd"/>
              <c:showVal val="1"/>
              <c:showSerName val="1"/>
            </c:dLbl>
            <c:txPr>
              <a:bodyPr/>
              <a:lstStyle/>
              <a:p>
                <a:pPr>
                  <a:defRPr sz="1400">
                    <a:latin typeface="Arial" pitchFamily="34" charset="0"/>
                    <a:cs typeface="Arial" pitchFamily="34" charset="0"/>
                  </a:defRPr>
                </a:pPr>
                <a:endParaRPr lang="ru-RU"/>
              </a:p>
            </c:txPr>
            <c:showVal val="1"/>
            <c:showSerName val="1"/>
          </c:dLbls>
          <c:val>
            <c:numRef>
              <c:f>Лист2!$B$4</c:f>
              <c:numCache>
                <c:formatCode>#,##0</c:formatCode>
                <c:ptCount val="1"/>
                <c:pt idx="0">
                  <c:v>8906</c:v>
                </c:pt>
              </c:numCache>
            </c:numRef>
          </c:val>
        </c:ser>
        <c:ser>
          <c:idx val="2"/>
          <c:order val="2"/>
          <c:tx>
            <c:strRef>
              <c:f>Лист2!$A$5</c:f>
              <c:strCache>
                <c:ptCount val="1"/>
                <c:pt idx="0">
                  <c:v>01.01.2024</c:v>
                </c:pt>
              </c:strCache>
            </c:strRef>
          </c:tx>
          <c:dLbls>
            <c:dLbl>
              <c:idx val="0"/>
              <c:layout>
                <c:manualLayout>
                  <c:x val="-0.34692920768870167"/>
                  <c:y val="1.1743498500171341E-7"/>
                </c:manualLayout>
              </c:layout>
              <c:tx>
                <c:rich>
                  <a:bodyPr/>
                  <a:lstStyle/>
                  <a:p>
                    <a:r>
                      <a:rPr lang="en-US" dirty="0"/>
                      <a:t>01.01.2024
6 </a:t>
                    </a:r>
                    <a:r>
                      <a:rPr lang="en-US" dirty="0" smtClean="0"/>
                      <a:t>906</a:t>
                    </a:r>
                    <a:r>
                      <a:rPr lang="ru-RU" dirty="0" smtClean="0"/>
                      <a:t> руб.</a:t>
                    </a:r>
                    <a:endParaRPr lang="en-US" dirty="0"/>
                  </a:p>
                </c:rich>
              </c:tx>
              <c:dLblPos val="outEnd"/>
              <c:showVal val="1"/>
              <c:showSerName val="1"/>
              <c:separator>
</c:separator>
            </c:dLbl>
            <c:txPr>
              <a:bodyPr/>
              <a:lstStyle/>
              <a:p>
                <a:pPr>
                  <a:defRPr sz="1400">
                    <a:latin typeface="Arial" pitchFamily="34" charset="0"/>
                    <a:cs typeface="Arial" pitchFamily="34" charset="0"/>
                  </a:defRPr>
                </a:pPr>
                <a:endParaRPr lang="ru-RU"/>
              </a:p>
            </c:txPr>
            <c:showVal val="1"/>
            <c:showSerName val="1"/>
            <c:separator>
</c:separator>
          </c:dLbls>
          <c:val>
            <c:numRef>
              <c:f>Лист2!$B$5</c:f>
              <c:numCache>
                <c:formatCode>#,##0</c:formatCode>
                <c:ptCount val="1"/>
                <c:pt idx="0">
                  <c:v>6906</c:v>
                </c:pt>
              </c:numCache>
            </c:numRef>
          </c:val>
        </c:ser>
        <c:overlap val="14"/>
        <c:axId val="74225152"/>
        <c:axId val="74226688"/>
      </c:barChart>
      <c:catAx>
        <c:axId val="74225152"/>
        <c:scaling>
          <c:orientation val="minMax"/>
        </c:scaling>
        <c:delete val="1"/>
        <c:axPos val="l"/>
        <c:tickLblPos val="none"/>
        <c:crossAx val="74226688"/>
        <c:crosses val="autoZero"/>
        <c:auto val="1"/>
        <c:lblAlgn val="ctr"/>
        <c:lblOffset val="100"/>
      </c:catAx>
      <c:valAx>
        <c:axId val="74226688"/>
        <c:scaling>
          <c:orientation val="minMax"/>
        </c:scaling>
        <c:delete val="1"/>
        <c:axPos val="b"/>
        <c:numFmt formatCode="#,##0" sourceLinked="1"/>
        <c:tickLblPos val="none"/>
        <c:crossAx val="74225152"/>
        <c:crossesAt val="-22070"/>
        <c:crossBetween val="between"/>
      </c:valAx>
    </c:plotArea>
    <c:plotVisOnly val="1"/>
    <c:dispBlanksAs val="gap"/>
  </c:chart>
  <c:txPr>
    <a:bodyPr/>
    <a:lstStyle/>
    <a:p>
      <a:pPr>
        <a:defRPr sz="1800"/>
      </a:pPr>
      <a:endParaRPr lang="ru-RU"/>
    </a:p>
  </c:txPr>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clrMapOvr bg1="lt1" tx1="dk1" bg2="lt2" tx2="dk2" accent1="accent1" accent2="accent2" accent3="accent3" accent4="accent4" accent5="accent5" accent6="accent6" hlink="hlink" folHlink="folHlink"/>
  <c:chart>
    <c:autoTitleDeleted val="1"/>
    <c:view3D>
      <c:rotX val="0"/>
      <c:rotY val="50"/>
      <c:depthPercent val="100"/>
      <c:perspective val="80"/>
    </c:view3D>
    <c:floor>
      <c:spPr>
        <a:effectLst>
          <a:outerShdw blurRad="50800" dist="50800" dir="5400000" algn="ctr" rotWithShape="0">
            <a:schemeClr val="accent2">
              <a:lumMod val="60000"/>
              <a:lumOff val="40000"/>
            </a:schemeClr>
          </a:outerShdw>
        </a:effectLst>
      </c:spPr>
    </c:floor>
    <c:plotArea>
      <c:layout>
        <c:manualLayout>
          <c:layoutTarget val="inner"/>
          <c:xMode val="edge"/>
          <c:yMode val="edge"/>
          <c:x val="7.306386701662293E-2"/>
          <c:y val="0.24057051008158856"/>
          <c:w val="0.92693618521565346"/>
          <c:h val="0.70283784751625145"/>
        </c:manualLayout>
      </c:layout>
      <c:bar3DChart>
        <c:barDir val="col"/>
        <c:grouping val="standard"/>
        <c:ser>
          <c:idx val="1"/>
          <c:order val="0"/>
          <c:tx>
            <c:strRef>
              <c:f>'удельный вес'!$B$3</c:f>
              <c:strCache>
                <c:ptCount val="1"/>
              </c:strCache>
            </c:strRef>
          </c:tx>
          <c:spPr>
            <a:effectLst>
              <a:outerShdw blurRad="165100" dist="76200" dir="5400000" sx="78000" sy="78000" algn="ctr" rotWithShape="0">
                <a:srgbClr val="000000">
                  <a:alpha val="53000"/>
                </a:srgbClr>
              </a:outerShdw>
            </a:effectLst>
            <a:scene3d>
              <a:camera prst="orthographicFront"/>
              <a:lightRig rig="threePt" dir="t"/>
            </a:scene3d>
            <a:sp3d prstMaterial="dkEdge"/>
          </c:spPr>
          <c:dPt>
            <c:idx val="0"/>
            <c:spPr>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effectLst>
                <a:outerShdw blurRad="165100" dir="5400000" sx="78000" sy="78000" algn="ctr" rotWithShape="0">
                  <a:srgbClr val="000000">
                    <a:alpha val="53000"/>
                  </a:srgbClr>
                </a:outerShdw>
              </a:effectLst>
              <a:scene3d>
                <a:camera prst="orthographicFront"/>
                <a:lightRig rig="threePt" dir="t"/>
              </a:scene3d>
              <a:sp3d prstMaterial="metal"/>
            </c:spPr>
            <c:extLst xmlns:c16r2="http://schemas.microsoft.com/office/drawing/2015/06/chart">
              <c:ext xmlns:c16="http://schemas.microsoft.com/office/drawing/2014/chart" uri="{C3380CC4-5D6E-409C-BE32-E72D297353CC}">
                <c16:uniqueId val="{00000001-BCBC-4FBE-8022-9BF90CC71C9C}"/>
              </c:ext>
            </c:extLst>
          </c:dPt>
          <c:dPt>
            <c:idx val="1"/>
            <c:spPr>
              <a:gradFill flip="none" rotWithShape="1">
                <a:gsLst>
                  <a:gs pos="0">
                    <a:schemeClr val="accent2">
                      <a:lumMod val="67000"/>
                    </a:schemeClr>
                  </a:gs>
                  <a:gs pos="0">
                    <a:schemeClr val="accent2">
                      <a:lumMod val="97000"/>
                      <a:lumOff val="3000"/>
                    </a:schemeClr>
                  </a:gs>
                  <a:gs pos="52000">
                    <a:schemeClr val="accent2">
                      <a:lumMod val="60000"/>
                      <a:lumOff val="40000"/>
                    </a:schemeClr>
                  </a:gs>
                </a:gsLst>
                <a:lin ang="16200000" scaled="1"/>
                <a:tileRect/>
              </a:gradFill>
              <a:effectLst>
                <a:outerShdw blurRad="165100" dist="76200" dir="5400000" sx="78000" sy="78000" algn="ctr" rotWithShape="0">
                  <a:srgbClr val="000000">
                    <a:alpha val="49000"/>
                  </a:srgbClr>
                </a:outerShdw>
              </a:effectLst>
              <a:scene3d>
                <a:camera prst="orthographicFront"/>
                <a:lightRig rig="threePt" dir="t"/>
              </a:scene3d>
              <a:sp3d prstMaterial="metal"/>
            </c:spPr>
            <c:extLst xmlns:c16r2="http://schemas.microsoft.com/office/drawing/2015/06/chart">
              <c:ext xmlns:c16="http://schemas.microsoft.com/office/drawing/2014/chart" uri="{C3380CC4-5D6E-409C-BE32-E72D297353CC}">
                <c16:uniqueId val="{00000003-BCBC-4FBE-8022-9BF90CC71C9C}"/>
              </c:ext>
            </c:extLst>
          </c:dPt>
          <c:dPt>
            <c:idx val="2"/>
            <c:spPr>
              <a:gradFill flip="none" rotWithShape="1">
                <a:gsLst>
                  <a:gs pos="0">
                    <a:schemeClr val="accent2">
                      <a:lumMod val="89000"/>
                    </a:schemeClr>
                  </a:gs>
                  <a:gs pos="23000">
                    <a:schemeClr val="accent2">
                      <a:lumMod val="89000"/>
                    </a:schemeClr>
                  </a:gs>
                  <a:gs pos="69000">
                    <a:schemeClr val="accent2">
                      <a:lumMod val="75000"/>
                    </a:schemeClr>
                  </a:gs>
                  <a:gs pos="97000">
                    <a:schemeClr val="accent2">
                      <a:lumMod val="70000"/>
                    </a:schemeClr>
                  </a:gs>
                </a:gsLst>
                <a:path path="circle">
                  <a:fillToRect l="50000" t="50000" r="50000" b="50000"/>
                </a:path>
                <a:tileRect/>
              </a:gradFill>
              <a:effectLst>
                <a:outerShdw blurRad="165100" dist="76200" dir="5400000" sx="78000" sy="78000" algn="ctr" rotWithShape="0">
                  <a:srgbClr val="000000">
                    <a:alpha val="53000"/>
                  </a:srgbClr>
                </a:outerShdw>
              </a:effectLst>
              <a:scene3d>
                <a:camera prst="orthographicFront"/>
                <a:lightRig rig="threePt" dir="t"/>
              </a:scene3d>
              <a:sp3d prstMaterial="metal"/>
            </c:spPr>
            <c:extLst xmlns:c16r2="http://schemas.microsoft.com/office/drawing/2015/06/chart">
              <c:ext xmlns:c16="http://schemas.microsoft.com/office/drawing/2014/chart" uri="{C3380CC4-5D6E-409C-BE32-E72D297353CC}">
                <c16:uniqueId val="{00000005-BCBC-4FBE-8022-9BF90CC71C9C}"/>
              </c:ext>
            </c:extLst>
          </c:dPt>
          <c:dLbls>
            <c:dLbl>
              <c:idx val="0"/>
              <c:layout>
                <c:manualLayout>
                  <c:x val="3.0222222222222192E-2"/>
                  <c:y val="0.25064599483204136"/>
                </c:manualLayout>
              </c:layout>
              <c:showVal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BCBC-4FBE-8022-9BF90CC71C9C}"/>
                </c:ext>
              </c:extLst>
            </c:dLbl>
            <c:dLbl>
              <c:idx val="1"/>
              <c:layout>
                <c:manualLayout>
                  <c:x val="4.6222222222222158E-2"/>
                  <c:y val="0.28165374677002575"/>
                </c:manualLayout>
              </c:layout>
              <c:spPr>
                <a:noFill/>
                <a:ln w="25400">
                  <a:noFill/>
                </a:ln>
                <a:effectLst>
                  <a:innerShdw blurRad="114300">
                    <a:prstClr val="black"/>
                  </a:innerShdw>
                </a:effectLst>
              </c:spPr>
              <c:txPr>
                <a:bodyPr wrap="square" lIns="38100" tIns="19050" rIns="38100" bIns="19050" anchor="ctr">
                  <a:spAutoFit/>
                </a:bodyPr>
                <a:lstStyle/>
                <a:p>
                  <a:pPr>
                    <a:defRPr sz="1600"/>
                  </a:pPr>
                  <a:endParaRPr lang="ru-RU"/>
                </a:p>
              </c:txPr>
              <c:showVal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BCBC-4FBE-8022-9BF90CC71C9C}"/>
                </c:ext>
              </c:extLst>
            </c:dLbl>
            <c:dLbl>
              <c:idx val="2"/>
              <c:layout>
                <c:manualLayout>
                  <c:x val="5.3333333333333392E-2"/>
                  <c:y val="0.40310077519379861"/>
                </c:manualLayout>
              </c:layout>
              <c:showVal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BCBC-4FBE-8022-9BF90CC71C9C}"/>
                </c:ext>
              </c:extLst>
            </c:dLbl>
            <c:spPr>
              <a:noFill/>
              <a:ln w="25400">
                <a:noFill/>
              </a:ln>
            </c:spPr>
            <c:txPr>
              <a:bodyPr wrap="square" lIns="38100" tIns="19050" rIns="38100" bIns="19050" anchor="ctr">
                <a:spAutoFit/>
              </a:bodyPr>
              <a:lstStyle/>
              <a:p>
                <a:pPr>
                  <a:defRPr sz="1600"/>
                </a:pPr>
                <a:endParaRPr lang="ru-RU"/>
              </a:p>
            </c:txPr>
            <c:showVal val="1"/>
            <c:extLst xmlns:c16r2="http://schemas.microsoft.com/office/drawing/2015/06/chart">
              <c:ext xmlns:c15="http://schemas.microsoft.com/office/drawing/2012/chart" uri="{CE6537A1-D6FC-4f65-9D91-7224C49458BB}">
                <c15:showLeaderLines val="0"/>
              </c:ext>
            </c:extLst>
          </c:dLbls>
          <c:cat>
            <c:numRef>
              <c:f>'удельный вес'!$A$4:$A$6</c:f>
              <c:numCache>
                <c:formatCode>General</c:formatCode>
                <c:ptCount val="3"/>
                <c:pt idx="0">
                  <c:v>2021</c:v>
                </c:pt>
                <c:pt idx="1">
                  <c:v>2022</c:v>
                </c:pt>
                <c:pt idx="2">
                  <c:v>2023</c:v>
                </c:pt>
              </c:numCache>
            </c:numRef>
          </c:cat>
          <c:val>
            <c:numRef>
              <c:f>'удельный вес'!$B$4:$B$6</c:f>
              <c:numCache>
                <c:formatCode>0.0</c:formatCode>
                <c:ptCount val="3"/>
                <c:pt idx="0">
                  <c:v>27.94705926702559</c:v>
                </c:pt>
                <c:pt idx="1">
                  <c:v>23.547117465862829</c:v>
                </c:pt>
                <c:pt idx="2">
                  <c:v>26.789215501485913</c:v>
                </c:pt>
              </c:numCache>
            </c:numRef>
          </c:val>
          <c:shape val="cylinder"/>
          <c:extLst xmlns:c16r2="http://schemas.microsoft.com/office/drawing/2015/06/chart">
            <c:ext xmlns:c16="http://schemas.microsoft.com/office/drawing/2014/chart" uri="{C3380CC4-5D6E-409C-BE32-E72D297353CC}">
              <c16:uniqueId val="{00000006-BCBC-4FBE-8022-9BF90CC71C9C}"/>
            </c:ext>
          </c:extLst>
        </c:ser>
        <c:gapWidth val="49"/>
        <c:gapDepth val="27"/>
        <c:shape val="box"/>
        <c:axId val="152867584"/>
        <c:axId val="152869120"/>
        <c:axId val="130496256"/>
      </c:bar3DChart>
      <c:catAx>
        <c:axId val="152867584"/>
        <c:scaling>
          <c:orientation val="minMax"/>
        </c:scaling>
        <c:axPos val="b"/>
        <c:majorGridlines/>
        <c:numFmt formatCode="General" sourceLinked="1"/>
        <c:majorTickMark val="none"/>
        <c:tickLblPos val="nextTo"/>
        <c:crossAx val="152869120"/>
        <c:crosses val="autoZero"/>
        <c:auto val="1"/>
        <c:lblAlgn val="ctr"/>
        <c:lblOffset val="100"/>
      </c:catAx>
      <c:valAx>
        <c:axId val="152869120"/>
        <c:scaling>
          <c:orientation val="minMax"/>
          <c:min val="0"/>
        </c:scaling>
        <c:delete val="1"/>
        <c:axPos val="l"/>
        <c:majorGridlines/>
        <c:numFmt formatCode="0.0" sourceLinked="1"/>
        <c:majorTickMark val="none"/>
        <c:tickLblPos val="none"/>
        <c:crossAx val="152867584"/>
        <c:crosses val="autoZero"/>
        <c:crossBetween val="between"/>
      </c:valAx>
      <c:serAx>
        <c:axId val="130496256"/>
        <c:scaling>
          <c:orientation val="minMax"/>
        </c:scaling>
        <c:axPos val="b"/>
        <c:tickLblPos val="nextTo"/>
        <c:crossAx val="152869120"/>
        <c:crosses val="autoZero"/>
      </c:serAx>
      <c:spPr>
        <a:solidFill>
          <a:srgbClr val="EFE9E7"/>
        </a:solidFill>
        <a:ln w="25400">
          <a:noFill/>
        </a:ln>
      </c:spPr>
    </c:plotArea>
    <c:plotVisOnly val="1"/>
    <c:dispBlanksAs val="gap"/>
  </c:chart>
  <c:externalData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ru-RU"/>
  <c:clrMapOvr bg1="lt1" tx1="dk1" bg2="lt2" tx2="dk2" accent1="accent1" accent2="accent2" accent3="accent3" accent4="accent4" accent5="accent5" accent6="accent6" hlink="hlink" folHlink="folHlink"/>
  <c:chart>
    <c:plotArea>
      <c:layout>
        <c:manualLayout>
          <c:layoutTarget val="inner"/>
          <c:xMode val="edge"/>
          <c:yMode val="edge"/>
          <c:x val="0.13535833784135776"/>
          <c:y val="9.8920872595843701E-2"/>
          <c:w val="0.85446354511029599"/>
          <c:h val="0.67743556645583292"/>
        </c:manualLayout>
      </c:layout>
      <c:barChart>
        <c:barDir val="col"/>
        <c:grouping val="clustered"/>
        <c:ser>
          <c:idx val="0"/>
          <c:order val="0"/>
          <c:tx>
            <c:strRef>
              <c:f>'район структура'!$B$4</c:f>
              <c:strCache>
                <c:ptCount val="1"/>
                <c:pt idx="0">
                  <c:v>2021</c:v>
                </c:pt>
              </c:strCache>
            </c:strRef>
          </c:tx>
          <c:spPr>
            <a:solidFill>
              <a:srgbClr val="C32D2E">
                <a:lumMod val="60000"/>
                <a:lumOff val="40000"/>
              </a:srgbClr>
            </a:solidFill>
            <a:effectLst>
              <a:outerShdw blurRad="50800" dist="50800" dir="5400000" algn="ctr" rotWithShape="0">
                <a:srgbClr val="3891A7">
                  <a:lumMod val="60000"/>
                  <a:lumOff val="40000"/>
                </a:srgbClr>
              </a:outerShdw>
            </a:effectLst>
          </c:spPr>
          <c:dPt>
            <c:idx val="0"/>
            <c:spPr>
              <a:solidFill>
                <a:srgbClr val="C32D2E">
                  <a:lumMod val="60000"/>
                  <a:lumOff val="40000"/>
                </a:srgbClr>
              </a:solidFill>
              <a:effectLst>
                <a:outerShdw blurRad="50800" dist="50800" dir="5400000" algn="ctr" rotWithShape="0">
                  <a:srgbClr val="3891A7">
                    <a:lumMod val="60000"/>
                    <a:lumOff val="40000"/>
                  </a:srgbClr>
                </a:outerShdw>
              </a:effectLst>
              <a:sp3d contourW="25400">
                <a:contourClr>
                  <a:schemeClr val="lt1"/>
                </a:contourClr>
              </a:sp3d>
            </c:spPr>
            <c:extLst xmlns:c16r2="http://schemas.microsoft.com/office/drawing/2015/06/chart">
              <c:ext xmlns:c16="http://schemas.microsoft.com/office/drawing/2014/chart" uri="{C3380CC4-5D6E-409C-BE32-E72D297353CC}">
                <c16:uniqueId val="{00000001-7A7D-4879-B9CD-DC5AABA1060A}"/>
              </c:ext>
            </c:extLst>
          </c:dPt>
          <c:dPt>
            <c:idx val="1"/>
            <c:spPr>
              <a:solidFill>
                <a:srgbClr val="C32D2E">
                  <a:lumMod val="60000"/>
                  <a:lumOff val="40000"/>
                </a:srgbClr>
              </a:solidFill>
              <a:effectLst>
                <a:outerShdw blurRad="50800" dist="50800" dir="5400000" algn="ctr" rotWithShape="0">
                  <a:srgbClr val="3891A7">
                    <a:lumMod val="60000"/>
                    <a:lumOff val="40000"/>
                  </a:srgbClr>
                </a:outerShdw>
              </a:effectLst>
              <a:sp3d contourW="25400">
                <a:contourClr>
                  <a:schemeClr val="lt1"/>
                </a:contourClr>
              </a:sp3d>
            </c:spPr>
            <c:extLst xmlns:c16r2="http://schemas.microsoft.com/office/drawing/2015/06/chart">
              <c:ext xmlns:c16="http://schemas.microsoft.com/office/drawing/2014/chart" uri="{C3380CC4-5D6E-409C-BE32-E72D297353CC}">
                <c16:uniqueId val="{00000003-7A7D-4879-B9CD-DC5AABA1060A}"/>
              </c:ext>
            </c:extLst>
          </c:dPt>
          <c:dPt>
            <c:idx val="2"/>
            <c:spPr>
              <a:solidFill>
                <a:srgbClr val="C32D2E">
                  <a:lumMod val="60000"/>
                  <a:lumOff val="40000"/>
                </a:srgbClr>
              </a:solidFill>
              <a:effectLst>
                <a:outerShdw blurRad="50800" dist="50800" dir="5400000" algn="ctr" rotWithShape="0">
                  <a:srgbClr val="3891A7">
                    <a:lumMod val="60000"/>
                    <a:lumOff val="40000"/>
                  </a:srgbClr>
                </a:outerShdw>
              </a:effectLst>
              <a:sp3d contourW="25400">
                <a:contourClr>
                  <a:schemeClr val="lt1"/>
                </a:contourClr>
              </a:sp3d>
            </c:spPr>
            <c:extLst xmlns:c16r2="http://schemas.microsoft.com/office/drawing/2015/06/chart">
              <c:ext xmlns:c16="http://schemas.microsoft.com/office/drawing/2014/chart" uri="{C3380CC4-5D6E-409C-BE32-E72D297353CC}">
                <c16:uniqueId val="{00000005-7A7D-4879-B9CD-DC5AABA1060A}"/>
              </c:ext>
            </c:extLst>
          </c:dPt>
          <c:dPt>
            <c:idx val="3"/>
            <c:spPr>
              <a:solidFill>
                <a:srgbClr val="C32D2E">
                  <a:lumMod val="60000"/>
                  <a:lumOff val="40000"/>
                </a:srgbClr>
              </a:solidFill>
              <a:effectLst>
                <a:outerShdw blurRad="50800" dist="50800" dir="5400000" algn="ctr" rotWithShape="0">
                  <a:srgbClr val="3891A7">
                    <a:lumMod val="60000"/>
                    <a:lumOff val="40000"/>
                  </a:srgbClr>
                </a:outerShdw>
              </a:effectLst>
              <a:sp3d contourW="25400">
                <a:contourClr>
                  <a:schemeClr val="lt1"/>
                </a:contourClr>
              </a:sp3d>
            </c:spPr>
            <c:extLst xmlns:c16r2="http://schemas.microsoft.com/office/drawing/2015/06/chart">
              <c:ext xmlns:c16="http://schemas.microsoft.com/office/drawing/2014/chart" uri="{C3380CC4-5D6E-409C-BE32-E72D297353CC}">
                <c16:uniqueId val="{00000007-7A7D-4879-B9CD-DC5AABA1060A}"/>
              </c:ext>
            </c:extLst>
          </c:dPt>
          <c:dPt>
            <c:idx val="4"/>
            <c:spPr>
              <a:solidFill>
                <a:srgbClr val="C32D2E">
                  <a:lumMod val="60000"/>
                  <a:lumOff val="40000"/>
                </a:srgbClr>
              </a:solidFill>
              <a:effectLst>
                <a:outerShdw blurRad="50800" dist="50800" dir="5400000" algn="ctr" rotWithShape="0">
                  <a:srgbClr val="3891A7">
                    <a:lumMod val="60000"/>
                    <a:lumOff val="40000"/>
                  </a:srgbClr>
                </a:outerShdw>
              </a:effectLst>
              <a:sp3d contourW="25400">
                <a:contourClr>
                  <a:schemeClr val="lt1"/>
                </a:contourClr>
              </a:sp3d>
            </c:spPr>
            <c:extLst xmlns:c16r2="http://schemas.microsoft.com/office/drawing/2015/06/chart">
              <c:ext xmlns:c16="http://schemas.microsoft.com/office/drawing/2014/chart" uri="{C3380CC4-5D6E-409C-BE32-E72D297353CC}">
                <c16:uniqueId val="{00000009-7A7D-4879-B9CD-DC5AABA1060A}"/>
              </c:ext>
            </c:extLst>
          </c:dPt>
          <c:dPt>
            <c:idx val="5"/>
            <c:spPr>
              <a:solidFill>
                <a:srgbClr val="C32D2E">
                  <a:lumMod val="60000"/>
                  <a:lumOff val="40000"/>
                </a:srgbClr>
              </a:solidFill>
              <a:effectLst>
                <a:outerShdw blurRad="50800" dist="50800" dir="5400000" algn="ctr" rotWithShape="0">
                  <a:srgbClr val="3891A7">
                    <a:lumMod val="60000"/>
                    <a:lumOff val="40000"/>
                  </a:srgbClr>
                </a:outerShdw>
              </a:effectLst>
              <a:sp3d contourW="25400">
                <a:contourClr>
                  <a:schemeClr val="lt1"/>
                </a:contourClr>
              </a:sp3d>
            </c:spPr>
            <c:extLst xmlns:c16r2="http://schemas.microsoft.com/office/drawing/2015/06/chart">
              <c:ext xmlns:c16="http://schemas.microsoft.com/office/drawing/2014/chart" uri="{C3380CC4-5D6E-409C-BE32-E72D297353CC}">
                <c16:uniqueId val="{0000000B-7A7D-4879-B9CD-DC5AABA1060A}"/>
              </c:ext>
            </c:extLst>
          </c:dPt>
          <c:dPt>
            <c:idx val="6"/>
            <c:spPr>
              <a:solidFill>
                <a:srgbClr val="C32D2E">
                  <a:lumMod val="60000"/>
                  <a:lumOff val="40000"/>
                </a:srgbClr>
              </a:solidFill>
              <a:effectLst>
                <a:outerShdw blurRad="50800" dist="50800" dir="5400000" algn="ctr" rotWithShape="0">
                  <a:srgbClr val="3891A7">
                    <a:lumMod val="60000"/>
                    <a:lumOff val="40000"/>
                  </a:srgbClr>
                </a:outerShdw>
              </a:effectLst>
              <a:sp3d contourW="25400">
                <a:contourClr>
                  <a:schemeClr val="lt1"/>
                </a:contourClr>
              </a:sp3d>
            </c:spPr>
            <c:extLst xmlns:c16r2="http://schemas.microsoft.com/office/drawing/2015/06/chart">
              <c:ext xmlns:c16="http://schemas.microsoft.com/office/drawing/2014/chart" uri="{C3380CC4-5D6E-409C-BE32-E72D297353CC}">
                <c16:uniqueId val="{0000000D-7A7D-4879-B9CD-DC5AABA1060A}"/>
              </c:ext>
            </c:extLst>
          </c:dPt>
          <c:dPt>
            <c:idx val="7"/>
            <c:spPr>
              <a:solidFill>
                <a:srgbClr val="C32D2E">
                  <a:lumMod val="60000"/>
                  <a:lumOff val="40000"/>
                </a:srgbClr>
              </a:solidFill>
              <a:effectLst>
                <a:outerShdw blurRad="50800" dist="50800" dir="5400000" algn="ctr" rotWithShape="0">
                  <a:srgbClr val="3891A7">
                    <a:lumMod val="60000"/>
                    <a:lumOff val="40000"/>
                  </a:srgbClr>
                </a:outerShdw>
              </a:effectLst>
              <a:sp3d contourW="25400">
                <a:contourClr>
                  <a:schemeClr val="lt1"/>
                </a:contourClr>
              </a:sp3d>
            </c:spPr>
            <c:extLst xmlns:c16r2="http://schemas.microsoft.com/office/drawing/2015/06/chart">
              <c:ext xmlns:c16="http://schemas.microsoft.com/office/drawing/2014/chart" uri="{C3380CC4-5D6E-409C-BE32-E72D297353CC}">
                <c16:uniqueId val="{0000000F-7A7D-4879-B9CD-DC5AABA1060A}"/>
              </c:ext>
            </c:extLst>
          </c:dPt>
          <c:dPt>
            <c:idx val="8"/>
            <c:spPr>
              <a:solidFill>
                <a:srgbClr val="C32D2E">
                  <a:lumMod val="60000"/>
                  <a:lumOff val="40000"/>
                </a:srgbClr>
              </a:solidFill>
              <a:effectLst>
                <a:outerShdw blurRad="50800" dist="50800" dir="5400000" algn="ctr" rotWithShape="0">
                  <a:srgbClr val="3891A7">
                    <a:lumMod val="60000"/>
                    <a:lumOff val="40000"/>
                  </a:srgbClr>
                </a:outerShdw>
              </a:effectLst>
              <a:sp3d contourW="25400">
                <a:contourClr>
                  <a:schemeClr val="lt1"/>
                </a:contourClr>
              </a:sp3d>
            </c:spPr>
            <c:extLst xmlns:c16r2="http://schemas.microsoft.com/office/drawing/2015/06/chart">
              <c:ext xmlns:c16="http://schemas.microsoft.com/office/drawing/2014/chart" uri="{C3380CC4-5D6E-409C-BE32-E72D297353CC}">
                <c16:uniqueId val="{00000011-7A7D-4879-B9CD-DC5AABA1060A}"/>
              </c:ext>
            </c:extLst>
          </c:dPt>
          <c:dPt>
            <c:idx val="9"/>
            <c:spPr>
              <a:solidFill>
                <a:srgbClr val="C32D2E">
                  <a:lumMod val="60000"/>
                  <a:lumOff val="40000"/>
                </a:srgbClr>
              </a:solidFill>
              <a:effectLst>
                <a:outerShdw blurRad="50800" dist="50800" dir="5400000" algn="ctr" rotWithShape="0">
                  <a:srgbClr val="3891A7">
                    <a:lumMod val="60000"/>
                    <a:lumOff val="40000"/>
                  </a:srgbClr>
                </a:outerShdw>
              </a:effectLst>
              <a:sp3d contourW="25400">
                <a:contourClr>
                  <a:schemeClr val="lt1"/>
                </a:contourClr>
              </a:sp3d>
            </c:spPr>
            <c:extLst xmlns:c16r2="http://schemas.microsoft.com/office/drawing/2015/06/chart">
              <c:ext xmlns:c16="http://schemas.microsoft.com/office/drawing/2014/chart" uri="{C3380CC4-5D6E-409C-BE32-E72D297353CC}">
                <c16:uniqueId val="{00000013-7A7D-4879-B9CD-DC5AABA1060A}"/>
              </c:ext>
            </c:extLst>
          </c:dPt>
          <c:dPt>
            <c:idx val="10"/>
            <c:spPr>
              <a:solidFill>
                <a:srgbClr val="C32D2E">
                  <a:lumMod val="60000"/>
                  <a:lumOff val="40000"/>
                </a:srgbClr>
              </a:solidFill>
              <a:effectLst>
                <a:outerShdw blurRad="50800" dist="50800" dir="5400000" algn="ctr" rotWithShape="0">
                  <a:srgbClr val="3891A7">
                    <a:lumMod val="60000"/>
                    <a:lumOff val="40000"/>
                  </a:srgbClr>
                </a:outerShdw>
              </a:effectLst>
              <a:sp3d contourW="25400">
                <a:contourClr>
                  <a:schemeClr val="lt1"/>
                </a:contourClr>
              </a:sp3d>
            </c:spPr>
            <c:extLst xmlns:c16r2="http://schemas.microsoft.com/office/drawing/2015/06/chart">
              <c:ext xmlns:c16="http://schemas.microsoft.com/office/drawing/2014/chart" uri="{C3380CC4-5D6E-409C-BE32-E72D297353CC}">
                <c16:uniqueId val="{00000015-7A7D-4879-B9CD-DC5AABA1060A}"/>
              </c:ext>
            </c:extLst>
          </c:dPt>
          <c:dPt>
            <c:idx val="11"/>
            <c:spPr>
              <a:solidFill>
                <a:srgbClr val="C32D2E">
                  <a:lumMod val="60000"/>
                  <a:lumOff val="40000"/>
                </a:srgbClr>
              </a:solidFill>
              <a:effectLst>
                <a:outerShdw blurRad="50800" dist="50800" dir="5400000" algn="ctr" rotWithShape="0">
                  <a:srgbClr val="3891A7">
                    <a:lumMod val="60000"/>
                    <a:lumOff val="40000"/>
                  </a:srgbClr>
                </a:outerShdw>
              </a:effectLst>
              <a:sp3d contourW="25400">
                <a:contourClr>
                  <a:schemeClr val="lt1"/>
                </a:contourClr>
              </a:sp3d>
            </c:spPr>
            <c:extLst xmlns:c16r2="http://schemas.microsoft.com/office/drawing/2015/06/chart">
              <c:ext xmlns:c16="http://schemas.microsoft.com/office/drawing/2014/chart" uri="{C3380CC4-5D6E-409C-BE32-E72D297353CC}">
                <c16:uniqueId val="{00000017-7A7D-4879-B9CD-DC5AABA1060A}"/>
              </c:ext>
            </c:extLst>
          </c:dPt>
          <c:cat>
            <c:strRef>
              <c:f>'район структура'!$A$6:$A$17</c:f>
              <c:strCache>
                <c:ptCount val="12"/>
                <c:pt idx="0">
                  <c:v>I</c:v>
                </c:pt>
                <c:pt idx="1">
                  <c:v>II</c:v>
                </c:pt>
                <c:pt idx="2">
                  <c:v>III</c:v>
                </c:pt>
                <c:pt idx="3">
                  <c:v>IV</c:v>
                </c:pt>
                <c:pt idx="4">
                  <c:v>V</c:v>
                </c:pt>
                <c:pt idx="5">
                  <c:v>VI</c:v>
                </c:pt>
                <c:pt idx="6">
                  <c:v>VII</c:v>
                </c:pt>
                <c:pt idx="7">
                  <c:v>VIII</c:v>
                </c:pt>
                <c:pt idx="8">
                  <c:v>IX</c:v>
                </c:pt>
                <c:pt idx="9">
                  <c:v>X</c:v>
                </c:pt>
                <c:pt idx="10">
                  <c:v>XI</c:v>
                </c:pt>
                <c:pt idx="11">
                  <c:v>XII</c:v>
                </c:pt>
              </c:strCache>
            </c:strRef>
          </c:cat>
          <c:val>
            <c:numRef>
              <c:f>'район структура'!$B$6:$B$17</c:f>
              <c:numCache>
                <c:formatCode>General</c:formatCode>
                <c:ptCount val="12"/>
                <c:pt idx="0">
                  <c:v>70506.7</c:v>
                </c:pt>
                <c:pt idx="1">
                  <c:v>112697.1</c:v>
                </c:pt>
                <c:pt idx="2">
                  <c:v>90449.3</c:v>
                </c:pt>
                <c:pt idx="3">
                  <c:v>203353.60000000001</c:v>
                </c:pt>
                <c:pt idx="4">
                  <c:v>137800</c:v>
                </c:pt>
                <c:pt idx="5">
                  <c:v>119413.5</c:v>
                </c:pt>
                <c:pt idx="6">
                  <c:v>88518</c:v>
                </c:pt>
                <c:pt idx="7">
                  <c:v>143871.79999999999</c:v>
                </c:pt>
                <c:pt idx="8">
                  <c:v>112760</c:v>
                </c:pt>
                <c:pt idx="9">
                  <c:v>164937.70000000001</c:v>
                </c:pt>
                <c:pt idx="10">
                  <c:v>166963.29999999999</c:v>
                </c:pt>
                <c:pt idx="11">
                  <c:v>315648.8</c:v>
                </c:pt>
              </c:numCache>
            </c:numRef>
          </c:val>
          <c:extLst xmlns:c16r2="http://schemas.microsoft.com/office/drawing/2015/06/chart">
            <c:ext xmlns:c16="http://schemas.microsoft.com/office/drawing/2014/chart" uri="{C3380CC4-5D6E-409C-BE32-E72D297353CC}">
              <c16:uniqueId val="{00000020-7A7D-4879-B9CD-DC5AABA1060A}"/>
            </c:ext>
          </c:extLst>
        </c:ser>
        <c:ser>
          <c:idx val="1"/>
          <c:order val="1"/>
          <c:tx>
            <c:strRef>
              <c:f>'район структура'!$C$4</c:f>
              <c:strCache>
                <c:ptCount val="1"/>
                <c:pt idx="0">
                  <c:v>2022</c:v>
                </c:pt>
              </c:strCache>
            </c:strRef>
          </c:tx>
          <c:spPr>
            <a:gradFill>
              <a:gsLst>
                <a:gs pos="20000">
                  <a:srgbClr val="E7DEC9">
                    <a:tint val="80000"/>
                    <a:lumMod val="100000"/>
                  </a:srgbClr>
                </a:gs>
                <a:gs pos="100000">
                  <a:srgbClr val="E7DEC9">
                    <a:tint val="100000"/>
                    <a:lumMod val="80000"/>
                  </a:srgbClr>
                </a:gs>
              </a:gsLst>
              <a:path path="circle">
                <a:fillToRect l="50000" t="20000" r="100000" b="100000"/>
              </a:path>
            </a:gradFill>
          </c:spPr>
          <c:cat>
            <c:strRef>
              <c:f>'район структура'!$A$6:$A$17</c:f>
              <c:strCache>
                <c:ptCount val="12"/>
                <c:pt idx="0">
                  <c:v>I</c:v>
                </c:pt>
                <c:pt idx="1">
                  <c:v>II</c:v>
                </c:pt>
                <c:pt idx="2">
                  <c:v>III</c:v>
                </c:pt>
                <c:pt idx="3">
                  <c:v>IV</c:v>
                </c:pt>
                <c:pt idx="4">
                  <c:v>V</c:v>
                </c:pt>
                <c:pt idx="5">
                  <c:v>VI</c:v>
                </c:pt>
                <c:pt idx="6">
                  <c:v>VII</c:v>
                </c:pt>
                <c:pt idx="7">
                  <c:v>VIII</c:v>
                </c:pt>
                <c:pt idx="8">
                  <c:v>IX</c:v>
                </c:pt>
                <c:pt idx="9">
                  <c:v>X</c:v>
                </c:pt>
                <c:pt idx="10">
                  <c:v>XI</c:v>
                </c:pt>
                <c:pt idx="11">
                  <c:v>XII</c:v>
                </c:pt>
              </c:strCache>
            </c:strRef>
          </c:cat>
          <c:val>
            <c:numRef>
              <c:f>'район структура'!$C$6:$C$17</c:f>
              <c:numCache>
                <c:formatCode>General</c:formatCode>
                <c:ptCount val="12"/>
                <c:pt idx="0">
                  <c:v>58954.7</c:v>
                </c:pt>
                <c:pt idx="1">
                  <c:v>123332.8</c:v>
                </c:pt>
                <c:pt idx="2">
                  <c:v>117058.6</c:v>
                </c:pt>
                <c:pt idx="3">
                  <c:v>156961.9</c:v>
                </c:pt>
                <c:pt idx="4">
                  <c:v>167932.5</c:v>
                </c:pt>
                <c:pt idx="5">
                  <c:v>136598.6</c:v>
                </c:pt>
                <c:pt idx="6">
                  <c:v>211065.1</c:v>
                </c:pt>
                <c:pt idx="7">
                  <c:v>204443.3</c:v>
                </c:pt>
                <c:pt idx="8">
                  <c:v>213717.5</c:v>
                </c:pt>
                <c:pt idx="9">
                  <c:v>177345.7</c:v>
                </c:pt>
                <c:pt idx="10">
                  <c:v>306596.40000000002</c:v>
                </c:pt>
                <c:pt idx="11">
                  <c:v>453923.7</c:v>
                </c:pt>
              </c:numCache>
            </c:numRef>
          </c:val>
          <c:extLst xmlns:c16r2="http://schemas.microsoft.com/office/drawing/2015/06/chart">
            <c:ext xmlns:c16="http://schemas.microsoft.com/office/drawing/2014/chart" uri="{C3380CC4-5D6E-409C-BE32-E72D297353CC}">
              <c16:uniqueId val="{00000021-7A7D-4879-B9CD-DC5AABA1060A}"/>
            </c:ext>
          </c:extLst>
        </c:ser>
        <c:gapWidth val="100"/>
        <c:axId val="152633344"/>
        <c:axId val="152634880"/>
      </c:barChart>
      <c:lineChart>
        <c:grouping val="standard"/>
        <c:ser>
          <c:idx val="2"/>
          <c:order val="2"/>
          <c:tx>
            <c:strRef>
              <c:f>'район структура'!$D$4</c:f>
              <c:strCache>
                <c:ptCount val="1"/>
                <c:pt idx="0">
                  <c:v>2023</c:v>
                </c:pt>
              </c:strCache>
            </c:strRef>
          </c:tx>
          <c:marker>
            <c:symbol val="none"/>
          </c:marker>
          <c:cat>
            <c:strRef>
              <c:f>'район структура'!$A$6:$A$17</c:f>
              <c:strCache>
                <c:ptCount val="12"/>
                <c:pt idx="0">
                  <c:v>I</c:v>
                </c:pt>
                <c:pt idx="1">
                  <c:v>II</c:v>
                </c:pt>
                <c:pt idx="2">
                  <c:v>III</c:v>
                </c:pt>
                <c:pt idx="3">
                  <c:v>IV</c:v>
                </c:pt>
                <c:pt idx="4">
                  <c:v>V</c:v>
                </c:pt>
                <c:pt idx="5">
                  <c:v>VI</c:v>
                </c:pt>
                <c:pt idx="6">
                  <c:v>VII</c:v>
                </c:pt>
                <c:pt idx="7">
                  <c:v>VIII</c:v>
                </c:pt>
                <c:pt idx="8">
                  <c:v>IX</c:v>
                </c:pt>
                <c:pt idx="9">
                  <c:v>X</c:v>
                </c:pt>
                <c:pt idx="10">
                  <c:v>XI</c:v>
                </c:pt>
                <c:pt idx="11">
                  <c:v>XII</c:v>
                </c:pt>
              </c:strCache>
            </c:strRef>
          </c:cat>
          <c:val>
            <c:numRef>
              <c:f>'район структура'!$D$6:$D$17</c:f>
              <c:numCache>
                <c:formatCode>General</c:formatCode>
                <c:ptCount val="12"/>
                <c:pt idx="0">
                  <c:v>84929</c:v>
                </c:pt>
                <c:pt idx="1">
                  <c:v>96719.6</c:v>
                </c:pt>
                <c:pt idx="2">
                  <c:v>193735.3</c:v>
                </c:pt>
                <c:pt idx="3">
                  <c:v>331919.59999999998</c:v>
                </c:pt>
                <c:pt idx="4">
                  <c:v>216621.5</c:v>
                </c:pt>
                <c:pt idx="5">
                  <c:v>184383.8</c:v>
                </c:pt>
                <c:pt idx="6">
                  <c:v>174665</c:v>
                </c:pt>
                <c:pt idx="7">
                  <c:v>292510.8</c:v>
                </c:pt>
                <c:pt idx="8">
                  <c:v>182847.4</c:v>
                </c:pt>
                <c:pt idx="9">
                  <c:v>186432.5</c:v>
                </c:pt>
                <c:pt idx="10">
                  <c:v>324167.3</c:v>
                </c:pt>
                <c:pt idx="11">
                  <c:v>436863</c:v>
                </c:pt>
              </c:numCache>
            </c:numRef>
          </c:val>
          <c:extLst xmlns:c16r2="http://schemas.microsoft.com/office/drawing/2015/06/chart">
            <c:ext xmlns:c16="http://schemas.microsoft.com/office/drawing/2014/chart" uri="{C3380CC4-5D6E-409C-BE32-E72D297353CC}">
              <c16:uniqueId val="{00000022-7A7D-4879-B9CD-DC5AABA1060A}"/>
            </c:ext>
          </c:extLst>
        </c:ser>
        <c:marker val="1"/>
        <c:axId val="152633344"/>
        <c:axId val="152634880"/>
      </c:lineChart>
      <c:catAx>
        <c:axId val="152633344"/>
        <c:scaling>
          <c:orientation val="minMax"/>
        </c:scaling>
        <c:axPos val="b"/>
        <c:numFmt formatCode="General" sourceLinked="1"/>
        <c:tickLblPos val="nextTo"/>
        <c:crossAx val="152634880"/>
        <c:crosses val="autoZero"/>
        <c:auto val="1"/>
        <c:lblAlgn val="ctr"/>
        <c:lblOffset val="100"/>
      </c:catAx>
      <c:valAx>
        <c:axId val="152634880"/>
        <c:scaling>
          <c:orientation val="minMax"/>
        </c:scaling>
        <c:axPos val="l"/>
        <c:majorGridlines/>
        <c:numFmt formatCode="General" sourceLinked="1"/>
        <c:tickLblPos val="nextTo"/>
        <c:crossAx val="152633344"/>
        <c:crosses val="autoZero"/>
        <c:crossBetween val="between"/>
      </c:valAx>
      <c:spPr>
        <a:solidFill>
          <a:srgbClr val="4F271C">
            <a:lumMod val="20000"/>
            <a:lumOff val="80000"/>
          </a:srgbClr>
        </a:solidFill>
      </c:spPr>
    </c:plotArea>
    <c:legend>
      <c:legendPos val="b"/>
      <c:layout/>
      <c:spPr>
        <a:noFill/>
        <a:ln w="25400">
          <a:noFill/>
        </a:ln>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ru-RU"/>
        </a:p>
      </c:txPr>
    </c:legend>
    <c:plotVisOnly val="1"/>
    <c:dispBlanksAs val="gap"/>
  </c:chart>
  <c:spPr>
    <a:solidFill>
      <a:srgbClr val="EFE9E7"/>
    </a:solidFill>
    <a:ln w="9525" cap="flat" cmpd="sng" algn="ctr">
      <a:solidFill>
        <a:schemeClr val="tx1">
          <a:lumMod val="15000"/>
          <a:lumOff val="85000"/>
        </a:schemeClr>
      </a:solidFill>
      <a:round/>
    </a:ln>
    <a:effectLst/>
  </c:spPr>
  <c:txPr>
    <a:bodyPr/>
    <a:lstStyle/>
    <a:p>
      <a:pPr>
        <a:defRPr/>
      </a:pPr>
      <a:endParaRPr lang="ru-RU"/>
    </a:p>
  </c:txPr>
  <c:externalData r:id="rId2"/>
</c:chartSpace>
</file>

<file path=ppt/charts/chart4.xml><?xml version="1.0" encoding="utf-8"?>
<c:chartSpace xmlns:c="http://schemas.openxmlformats.org/drawingml/2006/chart" xmlns:a="http://schemas.openxmlformats.org/drawingml/2006/main" xmlns:r="http://schemas.openxmlformats.org/officeDocument/2006/relationships">
  <c:date1904 val="1"/>
  <c:lang val="ru-RU"/>
  <c:style val="7"/>
  <c:chart>
    <c:autoTitleDeleted val="1"/>
    <c:plotArea>
      <c:layout>
        <c:manualLayout>
          <c:layoutTarget val="inner"/>
          <c:xMode val="edge"/>
          <c:yMode val="edge"/>
          <c:x val="0.20520311302033317"/>
          <c:y val="0.21276678079411807"/>
          <c:w val="0.67884928805663125"/>
          <c:h val="0.67550674586729242"/>
        </c:manualLayout>
      </c:layout>
      <c:barChart>
        <c:barDir val="bar"/>
        <c:grouping val="clustered"/>
        <c:ser>
          <c:idx val="0"/>
          <c:order val="0"/>
          <c:tx>
            <c:strRef>
              <c:f>'район(2)'!$B$3</c:f>
              <c:strCache>
                <c:ptCount val="1"/>
                <c:pt idx="0">
                  <c:v>2022</c:v>
                </c:pt>
              </c:strCache>
            </c:strRef>
          </c:tx>
          <c:spPr>
            <a:solidFill>
              <a:schemeClr val="accent5">
                <a:tint val="77000"/>
              </a:schemeClr>
            </a:solidFill>
            <a:ln>
              <a:noFill/>
            </a:ln>
            <a:effectLst/>
            <a:scene3d>
              <a:camera prst="orthographicFront"/>
              <a:lightRig rig="freezing" dir="t"/>
            </a:scene3d>
            <a:sp3d prstMaterial="dkEdge">
              <a:bevelT w="381000" h="139700" prst="artDeco"/>
            </a:sp3d>
          </c:spPr>
          <c:cat>
            <c:strRef>
              <c:f>'район(2)'!$A$4:$A$6</c:f>
              <c:strCache>
                <c:ptCount val="3"/>
                <c:pt idx="0">
                  <c:v>Налоговые доходы</c:v>
                </c:pt>
                <c:pt idx="1">
                  <c:v>Неналоговые доходы</c:v>
                </c:pt>
                <c:pt idx="2">
                  <c:v>Безвозмездные поступления</c:v>
                </c:pt>
              </c:strCache>
            </c:strRef>
          </c:cat>
          <c:val>
            <c:numRef>
              <c:f>'район(2)'!$B$4:$B$6</c:f>
              <c:numCache>
                <c:formatCode>#,##0.0</c:formatCode>
                <c:ptCount val="3"/>
                <c:pt idx="0">
                  <c:v>484454.40000000002</c:v>
                </c:pt>
                <c:pt idx="1">
                  <c:v>63706.2</c:v>
                </c:pt>
                <c:pt idx="2">
                  <c:v>1779770.1</c:v>
                </c:pt>
              </c:numCache>
            </c:numRef>
          </c:val>
          <c:extLst xmlns:c16r2="http://schemas.microsoft.com/office/drawing/2015/06/chart">
            <c:ext xmlns:c16="http://schemas.microsoft.com/office/drawing/2014/chart" uri="{C3380CC4-5D6E-409C-BE32-E72D297353CC}">
              <c16:uniqueId val="{00000000-0E73-4452-905F-DDE1610E0F45}"/>
            </c:ext>
          </c:extLst>
        </c:ser>
        <c:ser>
          <c:idx val="1"/>
          <c:order val="1"/>
          <c:tx>
            <c:strRef>
              <c:f>'район(2)'!$C$3</c:f>
              <c:strCache>
                <c:ptCount val="1"/>
                <c:pt idx="0">
                  <c:v>2023</c:v>
                </c:pt>
              </c:strCache>
            </c:strRef>
          </c:tx>
          <c:spPr>
            <a:solidFill>
              <a:schemeClr val="accent5">
                <a:shade val="76000"/>
              </a:schemeClr>
            </a:solidFill>
            <a:ln>
              <a:noFill/>
            </a:ln>
            <a:effectLst/>
            <a:scene3d>
              <a:camera prst="orthographicFront"/>
              <a:lightRig rig="freezing" dir="t"/>
            </a:scene3d>
            <a:sp3d prstMaterial="dkEdge">
              <a:bevelT w="381000" h="381000" prst="artDeco"/>
              <a:bevelB prst="angle"/>
            </a:sp3d>
          </c:spPr>
          <c:cat>
            <c:strRef>
              <c:f>'район(2)'!$A$4:$A$6</c:f>
              <c:strCache>
                <c:ptCount val="3"/>
                <c:pt idx="0">
                  <c:v>Налоговые доходы</c:v>
                </c:pt>
                <c:pt idx="1">
                  <c:v>Неналоговые доходы</c:v>
                </c:pt>
                <c:pt idx="2">
                  <c:v>Безвозмездные поступления</c:v>
                </c:pt>
              </c:strCache>
            </c:strRef>
          </c:cat>
          <c:val>
            <c:numRef>
              <c:f>'район(2)'!$C$4:$C$6</c:f>
              <c:numCache>
                <c:formatCode>#,##0.0</c:formatCode>
                <c:ptCount val="3"/>
                <c:pt idx="0">
                  <c:v>634379</c:v>
                </c:pt>
                <c:pt idx="1">
                  <c:v>90482.2</c:v>
                </c:pt>
                <c:pt idx="2">
                  <c:v>1980933.6</c:v>
                </c:pt>
              </c:numCache>
            </c:numRef>
          </c:val>
          <c:extLst xmlns:c16r2="http://schemas.microsoft.com/office/drawing/2015/06/chart">
            <c:ext xmlns:c16="http://schemas.microsoft.com/office/drawing/2014/chart" uri="{C3380CC4-5D6E-409C-BE32-E72D297353CC}">
              <c16:uniqueId val="{00000001-0E73-4452-905F-DDE1610E0F45}"/>
            </c:ext>
          </c:extLst>
        </c:ser>
        <c:axId val="153215360"/>
        <c:axId val="153213568"/>
      </c:barChart>
      <c:valAx>
        <c:axId val="153213568"/>
        <c:scaling>
          <c:orientation val="minMax"/>
        </c:scaling>
        <c:axPos val="b"/>
        <c:numFmt formatCode="#,##0.0" sourceLinked="1"/>
        <c:tickLblPos val="nextTo"/>
        <c:spPr>
          <a:noFill/>
          <a:ln w="9525" cap="flat" cmpd="sng" algn="ctr">
            <a:solidFill>
              <a:schemeClr val="tx1">
                <a:tint val="75000"/>
              </a:schemeClr>
            </a:solidFill>
            <a:prstDash val="solid"/>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ru-RU"/>
          </a:p>
        </c:txPr>
        <c:crossAx val="153215360"/>
        <c:crosses val="autoZero"/>
        <c:crossBetween val="between"/>
      </c:valAx>
      <c:catAx>
        <c:axId val="153215360"/>
        <c:scaling>
          <c:orientation val="minMax"/>
        </c:scaling>
        <c:axPos val="l"/>
        <c:numFmt formatCode="General" sourceLinked="1"/>
        <c:tickLblPos val="nextTo"/>
        <c:spPr>
          <a:noFill/>
          <a:ln w="9525" cap="flat" cmpd="sng" algn="ctr">
            <a:solidFill>
              <a:schemeClr val="tx1">
                <a:tint val="75000"/>
              </a:schemeClr>
            </a:solidFill>
            <a:prstDash val="solid"/>
            <a:round/>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ru-RU"/>
          </a:p>
        </c:txPr>
        <c:crossAx val="153213568"/>
        <c:crosses val="autoZero"/>
        <c:auto val="1"/>
        <c:lblAlgn val="ctr"/>
        <c:lblOffset val="100"/>
      </c:catAx>
      <c:spPr>
        <a:solidFill>
          <a:srgbClr val="EACCC3">
            <a:alpha val="67000"/>
          </a:srgbClr>
        </a:solidFill>
        <a:ln>
          <a:noFill/>
        </a:ln>
        <a:effectLst>
          <a:softEdge rad="31750"/>
        </a:effectLst>
      </c:spPr>
    </c:plotArea>
    <c:legend>
      <c:legendPos val="b"/>
      <c:layout/>
      <c:spPr>
        <a:noFill/>
        <a:ln>
          <a:noFill/>
        </a:ln>
        <a:effectLst/>
      </c:spPr>
      <c:txPr>
        <a:bodyPr rot="0" spcFirstLastPara="1" vertOverflow="ellipsis" vert="horz" wrap="square" anchor="ctr" anchorCtr="1"/>
        <a:lstStyle/>
        <a:p>
          <a:pPr rtl="0">
            <a:defRPr sz="1000" b="0" i="0" u="none" strike="noStrike" kern="1200" baseline="0">
              <a:solidFill>
                <a:schemeClr val="tx1"/>
              </a:solidFill>
              <a:latin typeface="+mn-lt"/>
              <a:ea typeface="+mn-ea"/>
              <a:cs typeface="+mn-cs"/>
            </a:defRPr>
          </a:pPr>
          <a:endParaRPr lang="ru-RU"/>
        </a:p>
      </c:txPr>
    </c:legend>
    <c:plotVisOnly val="1"/>
    <c:dispBlanksAs val="gap"/>
  </c:chart>
  <c:spPr>
    <a:solidFill>
      <a:srgbClr val="EFE9E7"/>
    </a:solidFill>
    <a:ln w="9525" cap="flat" cmpd="sng" algn="ctr">
      <a:noFill/>
      <a:prstDash val="solid"/>
    </a:ln>
    <a:effectLst/>
    <a:scene3d>
      <a:camera prst="orthographicFront"/>
      <a:lightRig rig="threePt" dir="t"/>
    </a:scene3d>
    <a:sp3d>
      <a:bevelT/>
    </a:sp3d>
  </c:spPr>
  <c:txPr>
    <a:bodyPr/>
    <a:lstStyle/>
    <a:p>
      <a:pPr>
        <a:defRPr/>
      </a:pPr>
      <a:endParaRPr lang="ru-RU"/>
    </a:p>
  </c:txPr>
  <c:externalData r:id="rId1"/>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1"/>
  <c:lang val="ru-RU"/>
  <c:chart>
    <c:autoTitleDeleted val="1"/>
    <c:view3D>
      <c:rotX val="30"/>
      <c:perspective val="30"/>
    </c:view3D>
    <c:plotArea>
      <c:layout>
        <c:manualLayout>
          <c:layoutTarget val="inner"/>
          <c:xMode val="edge"/>
          <c:yMode val="edge"/>
          <c:x val="5.8522598018209623E-2"/>
          <c:y val="0.29641448327731107"/>
          <c:w val="0.50921557657614769"/>
          <c:h val="0.69916893137229752"/>
        </c:manualLayout>
      </c:layout>
      <c:pie3DChart>
        <c:varyColors val="1"/>
      </c:pie3DChart>
      <c:spPr>
        <a:noFill/>
        <a:ln w="25400">
          <a:noFill/>
        </a:ln>
      </c:spPr>
    </c:plotArea>
    <c:legend>
      <c:legendPos val="r"/>
      <c:layout>
        <c:manualLayout>
          <c:xMode val="edge"/>
          <c:yMode val="edge"/>
          <c:x val="0.57031924072476259"/>
          <c:y val="0.1438065417261439"/>
          <c:w val="0.27725050330745005"/>
          <c:h val="0.8542441405350647"/>
        </c:manualLayout>
      </c:layout>
      <c:txPr>
        <a:bodyPr/>
        <a:lstStyle/>
        <a:p>
          <a:pPr>
            <a:defRPr>
              <a:solidFill>
                <a:schemeClr val="bg1"/>
              </a:solidFill>
            </a:defRPr>
          </a:pPr>
          <a:endParaRPr lang="ru-RU"/>
        </a:p>
      </c:txPr>
    </c:legend>
    <c:plotVisOnly val="1"/>
    <c:dispBlanksAs val="zero"/>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ru-RU"/>
  <c:chart>
    <c:autoTitleDeleted val="1"/>
    <c:plotArea>
      <c:layout>
        <c:manualLayout>
          <c:layoutTarget val="inner"/>
          <c:xMode val="edge"/>
          <c:yMode val="edge"/>
          <c:x val="0.20957386598553818"/>
          <c:y val="0.17965414490319628"/>
          <c:w val="0.5378516891922932"/>
          <c:h val="0.73368706349032364"/>
        </c:manualLayout>
      </c:layout>
      <c:doughnutChart>
        <c:varyColors val="1"/>
        <c:firstSliceAng val="196"/>
        <c:holeSize val="47"/>
      </c:doughnutChart>
      <c:spPr>
        <a:solidFill>
          <a:schemeClr val="tx2">
            <a:lumMod val="20000"/>
            <a:lumOff val="80000"/>
            <a:alpha val="31000"/>
          </a:schemeClr>
        </a:solidFill>
        <a:ln>
          <a:noFill/>
        </a:ln>
        <a:effectLst>
          <a:outerShdw blurRad="50800" dist="50800" dir="5400000" algn="ctr" rotWithShape="0">
            <a:schemeClr val="bg1">
              <a:alpha val="94000"/>
            </a:schemeClr>
          </a:outerShdw>
          <a:softEdge rad="876300"/>
        </a:effectLst>
      </c:spPr>
    </c:plotArea>
    <c:plotVisOnly val="1"/>
    <c:dispBlanksAs val="zero"/>
  </c:chart>
  <c:spPr>
    <a:solidFill>
      <a:schemeClr val="accent1">
        <a:lumMod val="20000"/>
        <a:lumOff val="80000"/>
        <a:alpha val="0"/>
      </a:schemeClr>
    </a:solidFill>
    <a:ln>
      <a:noFill/>
    </a:ln>
  </c:spPr>
  <c:txPr>
    <a:bodyPr/>
    <a:lstStyle/>
    <a:p>
      <a:pPr>
        <a:defRPr>
          <a:solidFill>
            <a:schemeClr val="tx1">
              <a:alpha val="69000"/>
            </a:schemeClr>
          </a:solidFill>
        </a:defRPr>
      </a:pPr>
      <a:endParaRPr lang="ru-RU"/>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latin typeface="Times New Roman" panose="02020603050405020304" pitchFamily="18" charset="0"/>
                <a:cs typeface="Times New Roman" panose="02020603050405020304" pitchFamily="18" charset="0"/>
              </a:defRPr>
            </a:pPr>
            <a:r>
              <a:rPr lang="ru-RU" dirty="0">
                <a:latin typeface="Times New Roman" panose="02020603050405020304" pitchFamily="18" charset="0"/>
                <a:cs typeface="Times New Roman" panose="02020603050405020304" pitchFamily="18" charset="0"/>
              </a:rPr>
              <a:t>Структура налоговых и неналоговых доходов Павловского муниципального района в </a:t>
            </a:r>
            <a:r>
              <a:rPr lang="ru-RU" dirty="0" smtClean="0">
                <a:latin typeface="Times New Roman" panose="02020603050405020304" pitchFamily="18" charset="0"/>
                <a:cs typeface="Times New Roman" panose="02020603050405020304" pitchFamily="18" charset="0"/>
              </a:rPr>
              <a:t>2023 </a:t>
            </a:r>
            <a:r>
              <a:rPr lang="ru-RU" dirty="0">
                <a:latin typeface="Times New Roman" panose="02020603050405020304" pitchFamily="18" charset="0"/>
                <a:cs typeface="Times New Roman" panose="02020603050405020304" pitchFamily="18" charset="0"/>
              </a:rPr>
              <a:t>году, тыс. рублей  </a:t>
            </a:r>
          </a:p>
        </c:rich>
      </c:tx>
      <c:layout>
        <c:manualLayout>
          <c:xMode val="edge"/>
          <c:yMode val="edge"/>
          <c:x val="0.12233327801833557"/>
          <c:y val="7.6355071040878396E-3"/>
        </c:manualLayout>
      </c:layout>
    </c:title>
    <c:plotArea>
      <c:layout>
        <c:manualLayout>
          <c:layoutTarget val="inner"/>
          <c:xMode val="edge"/>
          <c:yMode val="edge"/>
          <c:x val="0.19915358349235221"/>
          <c:y val="0.17169552970224125"/>
          <c:w val="0.50503225154598452"/>
          <c:h val="0.68911881836497491"/>
        </c:manualLayout>
      </c:layout>
      <c:doughnutChart>
        <c:varyColors val="1"/>
        <c:ser>
          <c:idx val="1"/>
          <c:order val="0"/>
          <c:spPr>
            <a:effectLst>
              <a:outerShdw blurRad="800100" dir="5400000" sx="1000" sy="1000" algn="ctr" rotWithShape="0">
                <a:srgbClr val="000000">
                  <a:alpha val="45000"/>
                </a:srgbClr>
              </a:outerShdw>
              <a:softEdge rad="762000"/>
            </a:effectLst>
            <a:scene3d>
              <a:camera prst="orthographicFront"/>
              <a:lightRig rig="threePt" dir="t"/>
            </a:scene3d>
            <a:sp3d prstMaterial="dkEdge">
              <a:bevelT w="381000" h="254000"/>
              <a:bevelB/>
            </a:sp3d>
          </c:spPr>
          <c:dPt>
            <c:idx val="1"/>
            <c:explosion val="13"/>
            <c:spPr>
              <a:solidFill>
                <a:schemeClr val="accent2">
                  <a:lumMod val="40000"/>
                  <a:lumOff val="60000"/>
                </a:schemeClr>
              </a:solidFill>
              <a:effectLst>
                <a:outerShdw blurRad="800100" dir="5400000" sx="1000" sy="1000" algn="ctr" rotWithShape="0">
                  <a:srgbClr val="000000">
                    <a:alpha val="45000"/>
                  </a:srgbClr>
                </a:outerShdw>
                <a:softEdge rad="762000"/>
              </a:effectLst>
              <a:scene3d>
                <a:camera prst="orthographicFront"/>
                <a:lightRig rig="threePt" dir="t"/>
              </a:scene3d>
              <a:sp3d prstMaterial="dkEdge">
                <a:bevelT w="381000" h="254000"/>
                <a:bevelB/>
              </a:sp3d>
            </c:spPr>
            <c:extLst xmlns:c16r2="http://schemas.microsoft.com/office/drawing/2015/06/chart">
              <c:ext xmlns:c16="http://schemas.microsoft.com/office/drawing/2014/chart" uri="{C3380CC4-5D6E-409C-BE32-E72D297353CC}">
                <c16:uniqueId val="{00000001-38D8-4198-BB56-FF6F3DB35D7C}"/>
              </c:ext>
            </c:extLst>
          </c:dPt>
          <c:dPt>
            <c:idx val="5"/>
            <c:explosion val="11"/>
            <c:extLst xmlns:c16r2="http://schemas.microsoft.com/office/drawing/2015/06/chart">
              <c:ext xmlns:c16="http://schemas.microsoft.com/office/drawing/2014/chart" uri="{C3380CC4-5D6E-409C-BE32-E72D297353CC}">
                <c16:uniqueId val="{00000005-38D8-4198-BB56-FF6F3DB35D7C}"/>
              </c:ext>
            </c:extLst>
          </c:dPt>
          <c:dPt>
            <c:idx val="6"/>
            <c:explosion val="15"/>
            <c:extLst xmlns:c16r2="http://schemas.microsoft.com/office/drawing/2015/06/chart">
              <c:ext xmlns:c16="http://schemas.microsoft.com/office/drawing/2014/chart" uri="{C3380CC4-5D6E-409C-BE32-E72D297353CC}">
                <c16:uniqueId val="{00000006-38D8-4198-BB56-FF6F3DB35D7C}"/>
              </c:ext>
            </c:extLst>
          </c:dPt>
          <c:dLbls>
            <c:dLbl>
              <c:idx val="0"/>
              <c:layout>
                <c:manualLayout>
                  <c:x val="0.27799294117106771"/>
                  <c:y val="0.35861733160792231"/>
                </c:manualLayout>
              </c:layout>
              <c:numFmt formatCode="#,##0.00" sourceLinked="0"/>
              <c:spPr>
                <a:noFill/>
                <a:ln w="25400">
                  <a:noFill/>
                </a:ln>
              </c:spPr>
              <c:txPr>
                <a:bodyPr/>
                <a:lstStyle/>
                <a:p>
                  <a:pPr>
                    <a:defRPr sz="1400" b="1">
                      <a:latin typeface="Times New Roman" panose="02020603050405020304" pitchFamily="18" charset="0"/>
                      <a:cs typeface="Times New Roman" panose="02020603050405020304" pitchFamily="18" charset="0"/>
                    </a:defRPr>
                  </a:pPr>
                  <a:endParaRPr lang="ru-RU"/>
                </a:p>
              </c:txPr>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38D8-4198-BB56-FF6F3DB35D7C}"/>
                </c:ext>
              </c:extLst>
            </c:dLbl>
            <c:dLbl>
              <c:idx val="1"/>
              <c:layout>
                <c:manualLayout>
                  <c:x val="-0.273796055009359"/>
                  <c:y val="4.5506900875125406E-2"/>
                </c:manualLayout>
              </c:layout>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38D8-4198-BB56-FF6F3DB35D7C}"/>
                </c:ext>
              </c:extLst>
            </c:dLbl>
            <c:dLbl>
              <c:idx val="2"/>
              <c:layout>
                <c:manualLayout>
                  <c:x val="-0.29647426657235026"/>
                  <c:y val="-0.17529909844501412"/>
                </c:manualLayout>
              </c:layout>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38D8-4198-BB56-FF6F3DB35D7C}"/>
                </c:ext>
              </c:extLst>
            </c:dLbl>
            <c:dLbl>
              <c:idx val="3"/>
              <c:layout>
                <c:manualLayout>
                  <c:x val="-0.34306560874389486"/>
                  <c:y val="0.18376188568888335"/>
                </c:manualLayout>
              </c:layout>
              <c:tx>
                <c:rich>
                  <a:bodyPr/>
                  <a:lstStyle/>
                  <a:p>
                    <a:pPr algn="ctr" rtl="0">
                      <a:defRPr b="1">
                        <a:latin typeface="Times New Roman" panose="02020603050405020304" pitchFamily="18" charset="0"/>
                        <a:cs typeface="Times New Roman" panose="02020603050405020304" pitchFamily="18" charset="0"/>
                      </a:defRPr>
                    </a:pPr>
                    <a:r>
                      <a:rPr lang="ru-RU" b="1" dirty="0">
                        <a:latin typeface="Times New Roman" panose="02020603050405020304" pitchFamily="18" charset="0"/>
                        <a:cs typeface="Times New Roman" panose="02020603050405020304" pitchFamily="18" charset="0"/>
                      </a:rPr>
                      <a:t>Прочие неналоговые доходы 1825,2</a:t>
                    </a:r>
                  </a:p>
                </c:rich>
              </c:tx>
              <c:numFmt formatCode="#,##0.00" sourceLinked="0"/>
              <c:spPr/>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38D8-4198-BB56-FF6F3DB35D7C}"/>
                </c:ext>
              </c:extLst>
            </c:dLbl>
            <c:dLbl>
              <c:idx val="4"/>
              <c:layout>
                <c:manualLayout>
                  <c:x val="-0.14610894148188888"/>
                  <c:y val="-0.25860909438196222"/>
                </c:manualLayout>
              </c:layout>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4-38D8-4198-BB56-FF6F3DB35D7C}"/>
                </c:ext>
              </c:extLst>
            </c:dLbl>
            <c:dLbl>
              <c:idx val="5"/>
              <c:layout>
                <c:manualLayout>
                  <c:x val="0.12066328073252058"/>
                  <c:y val="-0.26531114571204967"/>
                </c:manualLayout>
              </c:layout>
              <c:showCatName val="1"/>
              <c:extLst xmlns:c16r2="http://schemas.microsoft.com/office/drawing/2015/06/chart">
                <c:ext xmlns:c15="http://schemas.microsoft.com/office/drawing/2012/chart" uri="{CE6537A1-D6FC-4f65-9D91-7224C49458BB}">
                  <c15:layout>
                    <c:manualLayout>
                      <c:w val="0.31399324125730055"/>
                      <c:h val="8.5242801310036573E-2"/>
                    </c:manualLayout>
                  </c15:layout>
                </c:ext>
                <c:ext xmlns:c16="http://schemas.microsoft.com/office/drawing/2014/chart" uri="{C3380CC4-5D6E-409C-BE32-E72D297353CC}">
                  <c16:uniqueId val="{00000005-38D8-4198-BB56-FF6F3DB35D7C}"/>
                </c:ext>
              </c:extLst>
            </c:dLbl>
            <c:dLbl>
              <c:idx val="6"/>
              <c:layout>
                <c:manualLayout>
                  <c:x val="0.28021236037064839"/>
                  <c:y val="-0.18920341700366117"/>
                </c:manualLayout>
              </c:layout>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6-38D8-4198-BB56-FF6F3DB35D7C}"/>
                </c:ext>
              </c:extLst>
            </c:dLbl>
            <c:dLbl>
              <c:idx val="7"/>
              <c:layout>
                <c:manualLayout>
                  <c:x val="0.34368790246934605"/>
                  <c:y val="-9.6021732456881323E-2"/>
                </c:manualLayout>
              </c:layout>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7-38D8-4198-BB56-FF6F3DB35D7C}"/>
                </c:ext>
              </c:extLst>
            </c:dLbl>
            <c:dLbl>
              <c:idx val="8"/>
              <c:layout>
                <c:manualLayout>
                  <c:x val="0.37878702647666435"/>
                  <c:y val="7.6775925763150892E-4"/>
                </c:manualLayout>
              </c:layout>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8-38D8-4198-BB56-FF6F3DB35D7C}"/>
                </c:ext>
              </c:extLst>
            </c:dLbl>
            <c:dLbl>
              <c:idx val="9"/>
              <c:layout>
                <c:manualLayout>
                  <c:x val="0.42072030674510152"/>
                  <c:y val="0.21920963723645634"/>
                </c:manualLayout>
              </c:layout>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9-38D8-4198-BB56-FF6F3DB35D7C}"/>
                </c:ext>
              </c:extLst>
            </c:dLbl>
            <c:dLbl>
              <c:idx val="10"/>
              <c:layout>
                <c:manualLayout>
                  <c:x val="-5.2368653834524777E-2"/>
                  <c:y val="0.24913120554797166"/>
                </c:manualLayout>
              </c:layout>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A-38D8-4198-BB56-FF6F3DB35D7C}"/>
                </c:ext>
              </c:extLst>
            </c:dLbl>
            <c:dLbl>
              <c:idx val="11"/>
              <c:layout>
                <c:manualLayout>
                  <c:x val="-0.22850520125049406"/>
                  <c:y val="0.16406323931398756"/>
                </c:manualLayout>
              </c:layout>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B-38D8-4198-BB56-FF6F3DB35D7C}"/>
                </c:ext>
              </c:extLst>
            </c:dLbl>
            <c:numFmt formatCode="#,##0.00" sourceLinked="0"/>
            <c:spPr>
              <a:noFill/>
              <a:ln w="25400">
                <a:noFill/>
              </a:ln>
            </c:spPr>
            <c:txPr>
              <a:bodyPr/>
              <a:lstStyle/>
              <a:p>
                <a:pPr>
                  <a:defRPr b="1">
                    <a:latin typeface="Times New Roman" panose="02020603050405020304" pitchFamily="18" charset="0"/>
                    <a:cs typeface="Times New Roman" panose="02020603050405020304" pitchFamily="18" charset="0"/>
                  </a:defRPr>
                </a:pPr>
                <a:endParaRPr lang="ru-RU"/>
              </a:p>
            </c:txPr>
            <c:showCatName val="1"/>
            <c:extLst xmlns:c16r2="http://schemas.microsoft.com/office/drawing/2015/06/chart">
              <c:ext xmlns:c15="http://schemas.microsoft.com/office/drawing/2012/chart" uri="{CE6537A1-D6FC-4f65-9D91-7224C49458BB}"/>
            </c:extLst>
          </c:dLbls>
          <c:cat>
            <c:multiLvlStrRef>
              <c:f>'Структура нал и ненал'!$A$5:$B$17</c:f>
              <c:multiLvlStrCache>
                <c:ptCount val="13"/>
                <c:lvl>
                  <c:pt idx="0">
                    <c:v>724861,2</c:v>
                  </c:pt>
                  <c:pt idx="1">
                    <c:v>23909,4</c:v>
                  </c:pt>
                  <c:pt idx="2">
                    <c:v>27652,8</c:v>
                  </c:pt>
                  <c:pt idx="3">
                    <c:v>-83,2</c:v>
                  </c:pt>
                  <c:pt idx="4">
                    <c:v>8327,8</c:v>
                  </c:pt>
                  <c:pt idx="5">
                    <c:v>3286,4</c:v>
                  </c:pt>
                  <c:pt idx="6">
                    <c:v>5620,7</c:v>
                  </c:pt>
                  <c:pt idx="7">
                    <c:v>27020,5</c:v>
                  </c:pt>
                  <c:pt idx="8">
                    <c:v>8142,2</c:v>
                  </c:pt>
                  <c:pt idx="9">
                    <c:v>39581,3</c:v>
                  </c:pt>
                  <c:pt idx="10">
                    <c:v>12421,7</c:v>
                  </c:pt>
                  <c:pt idx="11">
                    <c:v>1491,3</c:v>
                  </c:pt>
                  <c:pt idx="12">
                    <c:v>1825,3</c:v>
                  </c:pt>
                </c:lvl>
                <c:lvl>
                  <c:pt idx="0">
                    <c:v>Налог на доходы физических лиц</c:v>
                  </c:pt>
                  <c:pt idx="1">
                    <c:v>Акцизы</c:v>
                  </c:pt>
                  <c:pt idx="2">
                    <c:v>Упрощенная система налогообложения</c:v>
                  </c:pt>
                  <c:pt idx="3">
                    <c:v>Единый налог на вмененный доход</c:v>
                  </c:pt>
                  <c:pt idx="4">
                    <c:v>Единый сельскохозяйственный налог</c:v>
                  </c:pt>
                  <c:pt idx="5">
                    <c:v>Патентная система налогообложения</c:v>
                  </c:pt>
                  <c:pt idx="6">
                    <c:v>Госпошлина</c:v>
                  </c:pt>
                  <c:pt idx="7">
                    <c:v>Доходы от использования имущества, находящегося в государственной и муниципальной собственности</c:v>
                  </c:pt>
                  <c:pt idx="8">
                    <c:v>Платежи при пользовании природными ресурсами</c:v>
                  </c:pt>
                  <c:pt idx="9">
                    <c:v>Доходы от оказания платных услуг (работ)</c:v>
                  </c:pt>
                  <c:pt idx="10">
                    <c:v>Доходы от продажи материальных и нематериальных активов</c:v>
                  </c:pt>
                  <c:pt idx="11">
                    <c:v>Штрафы, санкции, возмещение ущерба</c:v>
                  </c:pt>
                  <c:pt idx="12">
                    <c:v>Прочие неналоговые доходы</c:v>
                  </c:pt>
                </c:lvl>
              </c:multiLvlStrCache>
            </c:multiLvlStrRef>
          </c:cat>
          <c:val>
            <c:numRef>
              <c:f>'Структура нал и ненал'!$B$6:$B$17</c:f>
              <c:numCache>
                <c:formatCode>General</c:formatCode>
                <c:ptCount val="12"/>
                <c:pt idx="0">
                  <c:v>23909.4</c:v>
                </c:pt>
                <c:pt idx="1">
                  <c:v>27652.799999999996</c:v>
                </c:pt>
                <c:pt idx="2">
                  <c:v>-83.2</c:v>
                </c:pt>
                <c:pt idx="3" formatCode="0.0">
                  <c:v>8327.7999999999938</c:v>
                </c:pt>
                <c:pt idx="4" formatCode="0.0">
                  <c:v>3286.4</c:v>
                </c:pt>
                <c:pt idx="5">
                  <c:v>5620.7</c:v>
                </c:pt>
                <c:pt idx="6">
                  <c:v>27020.5</c:v>
                </c:pt>
                <c:pt idx="7">
                  <c:v>8142.2</c:v>
                </c:pt>
                <c:pt idx="8">
                  <c:v>39581.300000000003</c:v>
                </c:pt>
                <c:pt idx="9">
                  <c:v>12421.7</c:v>
                </c:pt>
                <c:pt idx="10">
                  <c:v>1491.3</c:v>
                </c:pt>
                <c:pt idx="11">
                  <c:v>1825.3</c:v>
                </c:pt>
              </c:numCache>
            </c:numRef>
          </c:val>
          <c:extLst xmlns:c16r2="http://schemas.microsoft.com/office/drawing/2015/06/chart">
            <c:ext xmlns:c16="http://schemas.microsoft.com/office/drawing/2014/chart" uri="{C3380CC4-5D6E-409C-BE32-E72D297353CC}">
              <c16:uniqueId val="{0000000C-38D8-4198-BB56-FF6F3DB35D7C}"/>
            </c:ext>
          </c:extLst>
        </c:ser>
        <c:ser>
          <c:idx val="0"/>
          <c:order val="1"/>
          <c:tx>
            <c:strRef>
              <c:f>'Структура нал и ненал'!$A$5:$B$5</c:f>
              <c:strCache>
                <c:ptCount val="1"/>
                <c:pt idx="0">
                  <c:v>Налог на доходы физических лиц 724861,2</c:v>
                </c:pt>
              </c:strCache>
            </c:strRef>
          </c:tx>
          <c:sp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a:glow rad="254000">
                <a:schemeClr val="accent1">
                  <a:satMod val="175000"/>
                  <a:alpha val="40000"/>
                </a:schemeClr>
              </a:glow>
              <a:outerShdw blurRad="1143000" dir="14580000" sx="156000" sy="156000" algn="ctr" rotWithShape="0">
                <a:srgbClr val="000000">
                  <a:alpha val="31000"/>
                </a:srgbClr>
              </a:outerShdw>
            </a:effectLst>
            <a:scene3d>
              <a:camera prst="orthographicFront"/>
              <a:lightRig rig="threePt" dir="t"/>
            </a:scene3d>
          </c:spPr>
          <c:explosion val="5"/>
          <c:dPt>
            <c:idx val="1"/>
            <c:explosion val="0"/>
            <c:spPr>
              <a:solidFill>
                <a:schemeClr val="tx2">
                  <a:lumMod val="40000"/>
                  <a:lumOff val="60000"/>
                </a:schemeClr>
              </a:solidFill>
              <a:effectLst>
                <a:glow rad="254000">
                  <a:schemeClr val="accent1">
                    <a:satMod val="175000"/>
                    <a:alpha val="40000"/>
                  </a:schemeClr>
                </a:glow>
                <a:outerShdw blurRad="1143000" dir="14580000" sx="156000" sy="156000" algn="ctr" rotWithShape="0">
                  <a:srgbClr val="000000">
                    <a:alpha val="31000"/>
                  </a:srgbClr>
                </a:outerShdw>
              </a:effectLst>
              <a:scene3d>
                <a:camera prst="orthographicFront"/>
                <a:lightRig rig="threePt" dir="t"/>
              </a:scene3d>
              <a:sp3d>
                <a:bevelT w="254000" h="381000"/>
                <a:bevelB w="381000" h="190500"/>
              </a:sp3d>
            </c:spPr>
            <c:extLst xmlns:c16r2="http://schemas.microsoft.com/office/drawing/2015/06/chart">
              <c:ext xmlns:c16="http://schemas.microsoft.com/office/drawing/2014/chart" uri="{C3380CC4-5D6E-409C-BE32-E72D297353CC}">
                <c16:uniqueId val="{0000000F-38D8-4198-BB56-FF6F3DB35D7C}"/>
              </c:ext>
            </c:extLst>
          </c:dPt>
          <c:dLbls>
            <c:dLbl>
              <c:idx val="0"/>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D-38D8-4198-BB56-FF6F3DB35D7C}"/>
                </c:ext>
              </c:extLst>
            </c:dLbl>
            <c:dLbl>
              <c:idx val="1"/>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F-38D8-4198-BB56-FF6F3DB35D7C}"/>
                </c:ext>
              </c:extLst>
            </c:dLbl>
            <c:spPr>
              <a:noFill/>
              <a:ln cap="rnd">
                <a:solidFill>
                  <a:schemeClr val="accent1"/>
                </a:solidFill>
              </a:ln>
              <a:effectLst/>
            </c:spPr>
            <c:showVal val="1"/>
            <c:showSerName val="1"/>
            <c:extLst xmlns:c16r2="http://schemas.microsoft.com/office/drawing/2015/06/chart">
              <c:ext xmlns:c15="http://schemas.microsoft.com/office/drawing/2012/chart" uri="{CE6537A1-D6FC-4f65-9D91-7224C49458BB}">
                <c15:spPr xmlns:c15="http://schemas.microsoft.com/office/drawing/2012/chart">
                  <a:prstGeom prst="rect">
                    <a:avLst/>
                  </a:prstGeom>
                </c15:spPr>
              </c:ext>
            </c:extLst>
          </c:dLbls>
          <c:cat>
            <c:multiLvlStrRef>
              <c:f>'Структура нал и ненал'!$A$5:$B$17</c:f>
              <c:multiLvlStrCache>
                <c:ptCount val="13"/>
                <c:lvl>
                  <c:pt idx="0">
                    <c:v>724861,2</c:v>
                  </c:pt>
                  <c:pt idx="1">
                    <c:v>23909,4</c:v>
                  </c:pt>
                  <c:pt idx="2">
                    <c:v>27652,8</c:v>
                  </c:pt>
                  <c:pt idx="3">
                    <c:v>-83,2</c:v>
                  </c:pt>
                  <c:pt idx="4">
                    <c:v>8327,8</c:v>
                  </c:pt>
                  <c:pt idx="5">
                    <c:v>3286,4</c:v>
                  </c:pt>
                  <c:pt idx="6">
                    <c:v>5620,7</c:v>
                  </c:pt>
                  <c:pt idx="7">
                    <c:v>27020,5</c:v>
                  </c:pt>
                  <c:pt idx="8">
                    <c:v>8142,2</c:v>
                  </c:pt>
                  <c:pt idx="9">
                    <c:v>39581,3</c:v>
                  </c:pt>
                  <c:pt idx="10">
                    <c:v>12421,7</c:v>
                  </c:pt>
                  <c:pt idx="11">
                    <c:v>1491,3</c:v>
                  </c:pt>
                  <c:pt idx="12">
                    <c:v>1825,3</c:v>
                  </c:pt>
                </c:lvl>
                <c:lvl>
                  <c:pt idx="0">
                    <c:v>Налог на доходы физических лиц</c:v>
                  </c:pt>
                  <c:pt idx="1">
                    <c:v>Акцизы</c:v>
                  </c:pt>
                  <c:pt idx="2">
                    <c:v>Упрощенная система налогообложения</c:v>
                  </c:pt>
                  <c:pt idx="3">
                    <c:v>Единый налог на вмененный доход</c:v>
                  </c:pt>
                  <c:pt idx="4">
                    <c:v>Единый сельскохозяйственный налог</c:v>
                  </c:pt>
                  <c:pt idx="5">
                    <c:v>Патентная система налогообложения</c:v>
                  </c:pt>
                  <c:pt idx="6">
                    <c:v>Госпошлина</c:v>
                  </c:pt>
                  <c:pt idx="7">
                    <c:v>Доходы от использования имущества, находящегося в государственной и муниципальной собственности</c:v>
                  </c:pt>
                  <c:pt idx="8">
                    <c:v>Платежи при пользовании природными ресурсами</c:v>
                  </c:pt>
                  <c:pt idx="9">
                    <c:v>Доходы от оказания платных услуг (работ)</c:v>
                  </c:pt>
                  <c:pt idx="10">
                    <c:v>Доходы от продажи материальных и нематериальных активов</c:v>
                  </c:pt>
                  <c:pt idx="11">
                    <c:v>Штрафы, санкции, возмещение ущерба</c:v>
                  </c:pt>
                  <c:pt idx="12">
                    <c:v>Прочие неналоговые доходы</c:v>
                  </c:pt>
                </c:lvl>
              </c:multiLvlStrCache>
            </c:multiLvlStrRef>
          </c:cat>
          <c:val>
            <c:numRef>
              <c:f>'Структура нал и ненал'!$A$5:$B$5</c:f>
              <c:numCache>
                <c:formatCode>General</c:formatCode>
                <c:ptCount val="2"/>
                <c:pt idx="0">
                  <c:v>0</c:v>
                </c:pt>
                <c:pt idx="1">
                  <c:v>724861.2</c:v>
                </c:pt>
              </c:numCache>
            </c:numRef>
          </c:val>
          <c:extLst xmlns:c16r2="http://schemas.microsoft.com/office/drawing/2015/06/chart">
            <c:ext xmlns:c16="http://schemas.microsoft.com/office/drawing/2014/chart" uri="{C3380CC4-5D6E-409C-BE32-E72D297353CC}">
              <c16:uniqueId val="{0000001A-38D8-4198-BB56-FF6F3DB35D7C}"/>
            </c:ext>
          </c:extLst>
        </c:ser>
        <c:firstSliceAng val="226"/>
        <c:holeSize val="22"/>
      </c:doughnutChart>
      <c:spPr>
        <a:solidFill>
          <a:srgbClr val="EFE9E7"/>
        </a:solidFill>
        <a:effectLst>
          <a:glow rad="1879600">
            <a:srgbClr val="EFE9E7">
              <a:alpha val="18000"/>
            </a:srgbClr>
          </a:glow>
          <a:outerShdw blurRad="50800" dist="50800" dir="5400000" algn="ctr" rotWithShape="0">
            <a:schemeClr val="bg1">
              <a:alpha val="94000"/>
            </a:schemeClr>
          </a:outerShdw>
          <a:softEdge rad="1270000"/>
        </a:effectLst>
      </c:spPr>
    </c:plotArea>
    <c:plotVisOnly val="1"/>
    <c:dispBlanksAs val="zero"/>
  </c:chart>
  <c:spPr>
    <a:solidFill>
      <a:srgbClr val="EFE9E7"/>
    </a:solidFill>
    <a:ln w="63500" cap="flat">
      <a:solidFill>
        <a:schemeClr val="accent1">
          <a:lumMod val="40000"/>
          <a:lumOff val="60000"/>
        </a:schemeClr>
      </a:solidFill>
      <a:round/>
    </a:ln>
  </c:spPr>
  <c:txPr>
    <a:bodyPr/>
    <a:lstStyle/>
    <a:p>
      <a:pPr>
        <a:defRPr b="1">
          <a:solidFill>
            <a:schemeClr val="tx1">
              <a:alpha val="69000"/>
            </a:schemeClr>
          </a:solidFill>
        </a:defRPr>
      </a:pPr>
      <a:endParaRPr lang="ru-RU"/>
    </a:p>
  </c:txPr>
  <c:externalData r:id="rId1"/>
  <c:userShapes r:id="rId2"/>
</c:chartSpace>
</file>

<file path=ppt/charts/chart8.xml><?xml version="1.0" encoding="utf-8"?>
<c:chartSpace xmlns:c="http://schemas.openxmlformats.org/drawingml/2006/chart" xmlns:a="http://schemas.openxmlformats.org/drawingml/2006/main" xmlns:r="http://schemas.openxmlformats.org/officeDocument/2006/relationships">
  <c:date1904 val="1"/>
  <c:lang val="ru-RU"/>
  <c:clrMapOvr bg1="lt1" tx1="dk1" bg2="lt2" tx2="dk2" accent1="accent1" accent2="accent2" accent3="accent3" accent4="accent4" accent5="accent5" accent6="accent6" hlink="hlink" folHlink="folHlink"/>
  <c:chart>
    <c:autoTitleDeleted val="1"/>
    <c:plotArea>
      <c:layout/>
      <c:barChart>
        <c:barDir val="bar"/>
        <c:grouping val="clustered"/>
        <c:ser>
          <c:idx val="0"/>
          <c:order val="0"/>
          <c:tx>
            <c:v>2018</c:v>
          </c:tx>
          <c:dLbls>
            <c:spPr>
              <a:noFill/>
              <a:ln w="25400">
                <a:noFill/>
              </a:ln>
            </c:spPr>
            <c:showVal val="1"/>
            <c:extLst xmlns:c16r2="http://schemas.microsoft.com/office/drawing/2015/06/chart">
              <c:ext xmlns:c15="http://schemas.microsoft.com/office/drawing/2012/chart" uri="{CE6537A1-D6FC-4f65-9D91-7224C49458BB}">
                <c15:showLeaderLines val="0"/>
              </c:ext>
            </c:extLst>
          </c:dLbls>
          <c:cat>
            <c:strRef>
              <c:f>'район изменение объемов'!$A$7:$A$19</c:f>
              <c:strCache>
                <c:ptCount val="13"/>
                <c:pt idx="0">
                  <c:v>налог на доходы физических лиц</c:v>
                </c:pt>
                <c:pt idx="1">
                  <c:v>акцизы</c:v>
                </c:pt>
                <c:pt idx="2">
                  <c:v>налог, взимаемый в связи с применением упрощенной системы налогообложения</c:v>
                </c:pt>
                <c:pt idx="3">
                  <c:v>единый налог на вмененный доход для отдельных видов деятельности</c:v>
                </c:pt>
                <c:pt idx="4">
                  <c:v>единый сельскохозяйственный налог </c:v>
                </c:pt>
                <c:pt idx="5">
                  <c:v>налог, взимаемый в связи с применением патентной системы налогообложения</c:v>
                </c:pt>
                <c:pt idx="6">
                  <c:v>государственная пошлина</c:v>
                </c:pt>
                <c:pt idx="7">
                  <c:v>доходы от использования имущества, находящегося в государственной и муниципальной собственности</c:v>
                </c:pt>
                <c:pt idx="8">
                  <c:v>платежи при пользовании природными ресурсами</c:v>
                </c:pt>
                <c:pt idx="9">
                  <c:v>доходы от оказания платных услуг и компенсации затрат государства</c:v>
                </c:pt>
                <c:pt idx="10">
                  <c:v>доходы от продажи материальных и нематериальных активов</c:v>
                </c:pt>
                <c:pt idx="11">
                  <c:v>штрафы, санкции, возмещение ущерба</c:v>
                </c:pt>
                <c:pt idx="12">
                  <c:v>прочие неналогвые доходы</c:v>
                </c:pt>
              </c:strCache>
            </c:strRef>
          </c:cat>
          <c:val>
            <c:numRef>
              <c:f>'район изменение объемов'!$B$7:$B$19</c:f>
              <c:numCache>
                <c:formatCode>General</c:formatCode>
                <c:ptCount val="13"/>
                <c:pt idx="0">
                  <c:v>415761.6</c:v>
                </c:pt>
                <c:pt idx="1">
                  <c:v>22811.1</c:v>
                </c:pt>
                <c:pt idx="2">
                  <c:v>24913.8</c:v>
                </c:pt>
                <c:pt idx="3">
                  <c:v>229.5</c:v>
                </c:pt>
                <c:pt idx="4">
                  <c:v>6331</c:v>
                </c:pt>
                <c:pt idx="5">
                  <c:v>9007.2999999999938</c:v>
                </c:pt>
                <c:pt idx="6">
                  <c:v>5400</c:v>
                </c:pt>
                <c:pt idx="7">
                  <c:v>21952.1</c:v>
                </c:pt>
                <c:pt idx="8">
                  <c:v>2409.1</c:v>
                </c:pt>
                <c:pt idx="9">
                  <c:v>27600</c:v>
                </c:pt>
                <c:pt idx="10">
                  <c:v>4649.7</c:v>
                </c:pt>
                <c:pt idx="11">
                  <c:v>3036.1</c:v>
                </c:pt>
                <c:pt idx="12">
                  <c:v>4059.3</c:v>
                </c:pt>
              </c:numCache>
            </c:numRef>
          </c:val>
          <c:extLst xmlns:c16r2="http://schemas.microsoft.com/office/drawing/2015/06/chart">
            <c:ext xmlns:c16="http://schemas.microsoft.com/office/drawing/2014/chart" uri="{C3380CC4-5D6E-409C-BE32-E72D297353CC}">
              <c16:uniqueId val="{0000000D-F1C4-4C60-A69A-A0C0740AA2E4}"/>
            </c:ext>
          </c:extLst>
        </c:ser>
        <c:ser>
          <c:idx val="1"/>
          <c:order val="1"/>
          <c:tx>
            <c:v>2019</c:v>
          </c:tx>
          <c:dLbls>
            <c:dLbl>
              <c:idx val="3"/>
              <c:layout>
                <c:manualLayout>
                  <c:x val="-8.8165239474816248E-2"/>
                  <c:y val="-9.1131178308197208E-3"/>
                </c:manualLayout>
              </c:layout>
              <c:showVal val="1"/>
              <c:extLst xmlns:c16r2="http://schemas.microsoft.com/office/drawing/2015/06/chart">
                <c:ext xmlns:c15="http://schemas.microsoft.com/office/drawing/2012/chart" uri="{CE6537A1-D6FC-4f65-9D91-7224C49458BB}">
                  <c15:layout>
                    <c:manualLayout>
                      <c:w val="6.0519628873145152E-2"/>
                      <c:h val="3.4641328850444769E-2"/>
                    </c:manualLayout>
                  </c15:layout>
                </c:ext>
                <c:ext xmlns:c16="http://schemas.microsoft.com/office/drawing/2014/chart" uri="{C3380CC4-5D6E-409C-BE32-E72D297353CC}">
                  <c16:uniqueId val="{0000000E-F1C4-4C60-A69A-A0C0740AA2E4}"/>
                </c:ext>
              </c:extLst>
            </c:dLbl>
            <c:spPr>
              <a:noFill/>
              <a:ln w="25400">
                <a:noFill/>
              </a:ln>
            </c:spPr>
            <c:showVal val="1"/>
            <c:extLst xmlns:c16r2="http://schemas.microsoft.com/office/drawing/2015/06/chart">
              <c:ext xmlns:c15="http://schemas.microsoft.com/office/drawing/2012/chart" uri="{CE6537A1-D6FC-4f65-9D91-7224C49458BB}">
                <c15:showLeaderLines val="0"/>
              </c:ext>
            </c:extLst>
          </c:dLbls>
          <c:cat>
            <c:strRef>
              <c:f>'район изменение объемов'!$A$7:$A$19</c:f>
              <c:strCache>
                <c:ptCount val="13"/>
                <c:pt idx="0">
                  <c:v>налог на доходы физических лиц</c:v>
                </c:pt>
                <c:pt idx="1">
                  <c:v>акцизы</c:v>
                </c:pt>
                <c:pt idx="2">
                  <c:v>налог, взимаемый в связи с применением упрощенной системы налогообложения</c:v>
                </c:pt>
                <c:pt idx="3">
                  <c:v>единый налог на вмененный доход для отдельных видов деятельности</c:v>
                </c:pt>
                <c:pt idx="4">
                  <c:v>единый сельскохозяйственный налог </c:v>
                </c:pt>
                <c:pt idx="5">
                  <c:v>налог, взимаемый в связи с применением патентной системы налогообложения</c:v>
                </c:pt>
                <c:pt idx="6">
                  <c:v>государственная пошлина</c:v>
                </c:pt>
                <c:pt idx="7">
                  <c:v>доходы от использования имущества, находящегося в государственной и муниципальной собственности</c:v>
                </c:pt>
                <c:pt idx="8">
                  <c:v>платежи при пользовании природными ресурсами</c:v>
                </c:pt>
                <c:pt idx="9">
                  <c:v>доходы от оказания платных услуг и компенсации затрат государства</c:v>
                </c:pt>
                <c:pt idx="10">
                  <c:v>доходы от продажи материальных и нематериальных активов</c:v>
                </c:pt>
                <c:pt idx="11">
                  <c:v>штрафы, санкции, возмещение ущерба</c:v>
                </c:pt>
                <c:pt idx="12">
                  <c:v>прочие неналогвые доходы</c:v>
                </c:pt>
              </c:strCache>
            </c:strRef>
          </c:cat>
          <c:val>
            <c:numRef>
              <c:f>'район изменение объемов'!$C$7:$C$19</c:f>
              <c:numCache>
                <c:formatCode>General</c:formatCode>
                <c:ptCount val="13"/>
                <c:pt idx="0">
                  <c:v>565665.1</c:v>
                </c:pt>
                <c:pt idx="1">
                  <c:v>23909.4</c:v>
                </c:pt>
                <c:pt idx="2">
                  <c:v>27652.799999999996</c:v>
                </c:pt>
                <c:pt idx="3">
                  <c:v>-83.2</c:v>
                </c:pt>
                <c:pt idx="4" formatCode="0.0">
                  <c:v>8327.7999999999938</c:v>
                </c:pt>
                <c:pt idx="5" formatCode="0.0">
                  <c:v>3286.4</c:v>
                </c:pt>
                <c:pt idx="6">
                  <c:v>5620.7</c:v>
                </c:pt>
                <c:pt idx="7">
                  <c:v>27020.5</c:v>
                </c:pt>
                <c:pt idx="8">
                  <c:v>8142.2</c:v>
                </c:pt>
                <c:pt idx="9">
                  <c:v>39581.300000000003</c:v>
                </c:pt>
                <c:pt idx="10">
                  <c:v>12421.7</c:v>
                </c:pt>
                <c:pt idx="11">
                  <c:v>1491.3</c:v>
                </c:pt>
                <c:pt idx="12">
                  <c:v>1825.2</c:v>
                </c:pt>
              </c:numCache>
            </c:numRef>
          </c:val>
          <c:extLst xmlns:c16r2="http://schemas.microsoft.com/office/drawing/2015/06/chart">
            <c:ext xmlns:c16="http://schemas.microsoft.com/office/drawing/2014/chart" uri="{C3380CC4-5D6E-409C-BE32-E72D297353CC}">
              <c16:uniqueId val="{0000000F-F1C4-4C60-A69A-A0C0740AA2E4}"/>
            </c:ext>
          </c:extLst>
        </c:ser>
        <c:overlap val="-25"/>
        <c:axId val="154236416"/>
        <c:axId val="154237952"/>
      </c:barChart>
      <c:catAx>
        <c:axId val="154236416"/>
        <c:scaling>
          <c:orientation val="minMax"/>
        </c:scaling>
        <c:axPos val="l"/>
        <c:numFmt formatCode="General" sourceLinked="1"/>
        <c:majorTickMark val="none"/>
        <c:tickLblPos val="nextTo"/>
        <c:crossAx val="154237952"/>
        <c:crossesAt val="0"/>
        <c:auto val="1"/>
        <c:lblAlgn val="ctr"/>
        <c:lblOffset val="100"/>
      </c:catAx>
      <c:valAx>
        <c:axId val="154237952"/>
        <c:scaling>
          <c:orientation val="minMax"/>
        </c:scaling>
        <c:delete val="1"/>
        <c:axPos val="b"/>
        <c:numFmt formatCode="General" sourceLinked="1"/>
        <c:tickLblPos val="none"/>
        <c:crossAx val="154236416"/>
        <c:crosses val="autoZero"/>
        <c:crossBetween val="between"/>
      </c:valAx>
    </c:plotArea>
    <c:legend>
      <c:legendPos val="r"/>
      <c:layout>
        <c:manualLayout>
          <c:xMode val="edge"/>
          <c:yMode val="edge"/>
          <c:x val="0.43473615959817319"/>
          <c:y val="0.95491932360913934"/>
          <c:w val="0.10787497841087022"/>
          <c:h val="3.2786885245901676E-2"/>
        </c:manualLayout>
      </c:layout>
    </c:legend>
    <c:plotVisOnly val="1"/>
    <c:dispBlanksAs val="gap"/>
  </c:chart>
  <c:spPr>
    <a:solidFill>
      <a:srgbClr val="EFE9E7"/>
    </a:solidFill>
  </c:spPr>
  <c:externalData r:id="rId2"/>
</c:chartSpace>
</file>

<file path=ppt/charts/chart9.xml><?xml version="1.0" encoding="utf-8"?>
<c:chartSpace xmlns:c="http://schemas.openxmlformats.org/drawingml/2006/chart" xmlns:a="http://schemas.openxmlformats.org/drawingml/2006/main" xmlns:r="http://schemas.openxmlformats.org/officeDocument/2006/relationships">
  <c:lang val="ru-RU"/>
  <c:chart>
    <c:autoTitleDeleted val="1"/>
    <c:plotArea>
      <c:layout>
        <c:manualLayout>
          <c:layoutTarget val="inner"/>
          <c:xMode val="edge"/>
          <c:yMode val="edge"/>
          <c:x val="1.7623484717222127E-2"/>
          <c:y val="0.14178265030304038"/>
          <c:w val="0.95629717918156532"/>
          <c:h val="0.6915637860082291"/>
        </c:manualLayout>
      </c:layout>
      <c:areaChart>
        <c:grouping val="stacked"/>
        <c:axId val="153844352"/>
        <c:axId val="153850240"/>
      </c:areaChart>
      <c:dateAx>
        <c:axId val="153844352"/>
        <c:scaling>
          <c:orientation val="minMax"/>
        </c:scaling>
        <c:axPos val="b"/>
        <c:numFmt formatCode="General" sourceLinked="0"/>
        <c:tickLblPos val="nextTo"/>
        <c:txPr>
          <a:bodyPr/>
          <a:lstStyle/>
          <a:p>
            <a:pPr>
              <a:defRPr>
                <a:solidFill>
                  <a:schemeClr val="accent6">
                    <a:lumMod val="75000"/>
                  </a:schemeClr>
                </a:solidFill>
              </a:defRPr>
            </a:pPr>
            <a:endParaRPr lang="ru-RU"/>
          </a:p>
        </c:txPr>
        <c:crossAx val="153850240"/>
        <c:crosses val="autoZero"/>
        <c:lblOffset val="100"/>
        <c:baseTimeUnit val="days"/>
        <c:majorUnit val="1"/>
      </c:dateAx>
      <c:valAx>
        <c:axId val="153850240"/>
        <c:scaling>
          <c:orientation val="minMax"/>
        </c:scaling>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9600000" scaled="0"/>
              </a:gradFill>
            </a:ln>
          </c:spPr>
        </c:majorGridlines>
        <c:numFmt formatCode="#,##0.0" sourceLinked="1"/>
        <c:tickLblPos val="nextTo"/>
        <c:txPr>
          <a:bodyPr/>
          <a:lstStyle/>
          <a:p>
            <a:pPr>
              <a:defRPr>
                <a:solidFill>
                  <a:schemeClr val="accent6">
                    <a:lumMod val="75000"/>
                  </a:schemeClr>
                </a:solidFill>
              </a:defRPr>
            </a:pPr>
            <a:endParaRPr lang="ru-RU"/>
          </a:p>
        </c:txPr>
        <c:crossAx val="153844352"/>
        <c:crosses val="autoZero"/>
        <c:crossBetween val="midCat"/>
      </c:valAx>
      <c:spPr>
        <a:solidFill>
          <a:schemeClr val="bg2">
            <a:lumMod val="90000"/>
          </a:schemeClr>
        </a:solidFill>
      </c:spPr>
    </c:plotArea>
    <c:plotVisOnly val="1"/>
    <c:dispBlanksAs val="zero"/>
  </c:chart>
  <c:spPr>
    <a:solidFill>
      <a:schemeClr val="bg2">
        <a:lumMod val="90000"/>
      </a:schemeClr>
    </a:solidFill>
    <a:effectLst>
      <a:softEdge rad="393700"/>
    </a:effectLst>
  </c:spPr>
  <c:externalData r:id="rId1"/>
</c:chartSpace>
</file>

<file path=ppt/charts/colors1.xml><?xml version="1.0" encoding="utf-8"?>
<cs:colorStyle xmlns:cs="http://schemas.microsoft.com/office/drawing/2012/chartStyle" xmlns:a="http://schemas.openxmlformats.org/drawingml/2006/main" meth="withinLinearReversed" id="25">
  <a:schemeClr val="accent5"/>
</cs:colorStyle>
</file>

<file path=ppt/charts/style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15.png"/></Relationships>
</file>

<file path=ppt/drawings/drawing1.xml><?xml version="1.0" encoding="utf-8"?>
<c:userShapes xmlns:c="http://schemas.openxmlformats.org/drawingml/2006/chart">
  <cdr:relSizeAnchor xmlns:cdr="http://schemas.openxmlformats.org/drawingml/2006/chartDrawing">
    <cdr:from>
      <cdr:x>0.4468</cdr:x>
      <cdr:y>0.37847</cdr:y>
    </cdr:from>
    <cdr:to>
      <cdr:x>0.56126</cdr:x>
      <cdr:y>0.48143</cdr:y>
    </cdr:to>
    <cdr:sp macro="" textlink="">
      <cdr:nvSpPr>
        <cdr:cNvPr id="2" name="TextBox 1"/>
        <cdr:cNvSpPr txBox="1"/>
      </cdr:nvSpPr>
      <cdr:spPr>
        <a:xfrm xmlns:a="http://schemas.openxmlformats.org/drawingml/2006/main">
          <a:off x="2567940" y="1493520"/>
          <a:ext cx="655320" cy="36576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ru-RU"/>
        </a:p>
      </cdr:txBody>
    </cdr:sp>
  </cdr:relSizeAnchor>
  <cdr:relSizeAnchor xmlns:cdr="http://schemas.openxmlformats.org/drawingml/2006/chartDrawing">
    <cdr:from>
      <cdr:x>0.38765</cdr:x>
      <cdr:y>0.36699</cdr:y>
    </cdr:from>
    <cdr:to>
      <cdr:x>0.53538</cdr:x>
      <cdr:y>0.46745</cdr:y>
    </cdr:to>
    <cdr:sp macro="" textlink="">
      <cdr:nvSpPr>
        <cdr:cNvPr id="3" name="TextBox 2"/>
        <cdr:cNvSpPr txBox="1"/>
      </cdr:nvSpPr>
      <cdr:spPr>
        <a:xfrm xmlns:a="http://schemas.openxmlformats.org/drawingml/2006/main">
          <a:off x="2721273" y="1965020"/>
          <a:ext cx="1040781" cy="46458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endParaRPr lang="ru-RU" sz="1000"/>
        </a:p>
      </cdr:txBody>
    </cdr:sp>
  </cdr:relSizeAnchor>
  <cdr:relSizeAnchor xmlns:cdr="http://schemas.openxmlformats.org/drawingml/2006/chartDrawing">
    <cdr:from>
      <cdr:x>0.39277</cdr:x>
      <cdr:y>0.61155</cdr:y>
    </cdr:from>
    <cdr:to>
      <cdr:x>0.56459</cdr:x>
      <cdr:y>0.67757</cdr:y>
    </cdr:to>
    <cdr:sp macro="" textlink="">
      <cdr:nvSpPr>
        <cdr:cNvPr id="4" name="TextBox 3"/>
        <cdr:cNvSpPr txBox="1"/>
      </cdr:nvSpPr>
      <cdr:spPr>
        <a:xfrm xmlns:a="http://schemas.openxmlformats.org/drawingml/2006/main">
          <a:off x="2757253" y="3092408"/>
          <a:ext cx="1210230" cy="30668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ru-RU" sz="1100"/>
            <a:t>- </a:t>
          </a:r>
        </a:p>
      </cdr:txBody>
    </cdr:sp>
  </cdr:relSizeAnchor>
  <cdr:relSizeAnchor xmlns:cdr="http://schemas.openxmlformats.org/drawingml/2006/chartDrawing">
    <cdr:from>
      <cdr:x>0.40792</cdr:x>
      <cdr:y>0.6967</cdr:y>
    </cdr:from>
    <cdr:to>
      <cdr:x>0.54222</cdr:x>
      <cdr:y>0.85997</cdr:y>
    </cdr:to>
    <cdr:sp macro="" textlink="">
      <cdr:nvSpPr>
        <cdr:cNvPr id="5" name="TextBox 4"/>
        <cdr:cNvSpPr txBox="1"/>
      </cdr:nvSpPr>
      <cdr:spPr>
        <a:xfrm xmlns:a="http://schemas.openxmlformats.org/drawingml/2006/main">
          <a:off x="2863792" y="3486863"/>
          <a:ext cx="948013" cy="75312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endParaRPr lang="ru-RU" sz="1100"/>
        </a:p>
      </cdr:txBody>
    </cdr:sp>
  </cdr:relSizeAnchor>
  <cdr:relSizeAnchor xmlns:cdr="http://schemas.openxmlformats.org/drawingml/2006/chartDrawing">
    <cdr:from>
      <cdr:x>0.30082</cdr:x>
      <cdr:y>0.1549</cdr:y>
    </cdr:from>
    <cdr:to>
      <cdr:x>0.498</cdr:x>
      <cdr:y>0.22514</cdr:y>
    </cdr:to>
    <cdr:sp macro="" textlink="">
      <cdr:nvSpPr>
        <cdr:cNvPr id="6" name="TextBox 5"/>
        <cdr:cNvSpPr txBox="1"/>
      </cdr:nvSpPr>
      <cdr:spPr>
        <a:xfrm xmlns:a="http://schemas.openxmlformats.org/drawingml/2006/main">
          <a:off x="2110538" y="937848"/>
          <a:ext cx="1390265" cy="37296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ru-RU" sz="1100"/>
        </a:p>
      </cdr:txBody>
    </cdr:sp>
  </cdr:relSizeAnchor>
</c:userShapes>
</file>

<file path=ppt/drawings/drawing2.xml><?xml version="1.0" encoding="utf-8"?>
<c:userShapes xmlns:c="http://schemas.openxmlformats.org/drawingml/2006/chart">
  <cdr:relSizeAnchor xmlns:cdr="http://schemas.openxmlformats.org/drawingml/2006/chartDrawing">
    <cdr:from>
      <cdr:x>0.54909</cdr:x>
      <cdr:y>0.42427</cdr:y>
    </cdr:from>
    <cdr:to>
      <cdr:x>0.79262</cdr:x>
      <cdr:y>0.46543</cdr:y>
    </cdr:to>
    <cdr:cxnSp macro="">
      <cdr:nvCxnSpPr>
        <cdr:cNvPr id="2" name="Прямая со стрелкой 1">
          <a:extLst xmlns:a="http://schemas.openxmlformats.org/drawingml/2006/main">
            <a:ext uri="{FF2B5EF4-FFF2-40B4-BE49-F238E27FC236}">
              <a16:creationId xmlns:a16="http://schemas.microsoft.com/office/drawing/2014/main" xmlns="" id="{546D1545-E093-474A-BD4F-2CDCEF90D01F}"/>
            </a:ext>
          </a:extLst>
        </cdr:cNvPr>
        <cdr:cNvCxnSpPr/>
      </cdr:nvCxnSpPr>
      <cdr:spPr>
        <a:xfrm xmlns:a="http://schemas.openxmlformats.org/drawingml/2006/main" flipV="1">
          <a:off x="3123548" y="3528391"/>
          <a:ext cx="1385390" cy="342296"/>
        </a:xfrm>
        <a:prstGeom xmlns:a="http://schemas.openxmlformats.org/drawingml/2006/main" prst="straightConnector1">
          <a:avLst/>
        </a:prstGeom>
        <a:ln xmlns:a="http://schemas.openxmlformats.org/drawingml/2006/main">
          <a:headEnd type="triangle"/>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0.12477</cdr:x>
      <cdr:y>0.52817</cdr:y>
    </cdr:from>
    <cdr:to>
      <cdr:x>0.3273</cdr:x>
      <cdr:y>0.52817</cdr:y>
    </cdr:to>
    <cdr:cxnSp macro="">
      <cdr:nvCxnSpPr>
        <cdr:cNvPr id="3" name="Прямая со стрелкой 2">
          <a:extLst xmlns:a="http://schemas.openxmlformats.org/drawingml/2006/main">
            <a:ext uri="{FF2B5EF4-FFF2-40B4-BE49-F238E27FC236}">
              <a16:creationId xmlns:a16="http://schemas.microsoft.com/office/drawing/2014/main" xmlns="" id="{546D1545-E093-474A-BD4F-2CDCEF90D01F}"/>
            </a:ext>
          </a:extLst>
        </cdr:cNvPr>
        <cdr:cNvCxnSpPr/>
      </cdr:nvCxnSpPr>
      <cdr:spPr>
        <a:xfrm xmlns:a="http://schemas.openxmlformats.org/drawingml/2006/main">
          <a:off x="709754" y="4392487"/>
          <a:ext cx="1152128" cy="0"/>
        </a:xfrm>
        <a:prstGeom xmlns:a="http://schemas.openxmlformats.org/drawingml/2006/main" prst="straightConnector1">
          <a:avLst/>
        </a:prstGeom>
        <a:ln xmlns:a="http://schemas.openxmlformats.org/drawingml/2006/main">
          <a:headEnd type="triangle"/>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0.5268</cdr:x>
      <cdr:y>0.58878</cdr:y>
    </cdr:from>
    <cdr:to>
      <cdr:x>0.74843</cdr:x>
      <cdr:y>0.76706</cdr:y>
    </cdr:to>
    <cdr:cxnSp macro="">
      <cdr:nvCxnSpPr>
        <cdr:cNvPr id="4" name="Прямая со стрелкой 3">
          <a:extLst xmlns:a="http://schemas.openxmlformats.org/drawingml/2006/main">
            <a:ext uri="{FF2B5EF4-FFF2-40B4-BE49-F238E27FC236}">
              <a16:creationId xmlns:a16="http://schemas.microsoft.com/office/drawing/2014/main" xmlns="" id="{546D1545-E093-474A-BD4F-2CDCEF90D01F}"/>
            </a:ext>
          </a:extLst>
        </cdr:cNvPr>
        <cdr:cNvCxnSpPr/>
      </cdr:nvCxnSpPr>
      <cdr:spPr>
        <a:xfrm xmlns:a="http://schemas.openxmlformats.org/drawingml/2006/main">
          <a:off x="2996770" y="4896543"/>
          <a:ext cx="1260772" cy="1482649"/>
        </a:xfrm>
        <a:prstGeom xmlns:a="http://schemas.openxmlformats.org/drawingml/2006/main" prst="straightConnector1">
          <a:avLst/>
        </a:prstGeom>
        <a:ln xmlns:a="http://schemas.openxmlformats.org/drawingml/2006/main">
          <a:headEnd type="triangle"/>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0.58676</cdr:x>
      <cdr:y>0.52368</cdr:y>
    </cdr:from>
    <cdr:to>
      <cdr:x>0.7874</cdr:x>
      <cdr:y>0.5571</cdr:y>
    </cdr:to>
    <cdr:cxnSp macro="">
      <cdr:nvCxnSpPr>
        <cdr:cNvPr id="5" name="Прямая со стрелкой 4">
          <a:extLst xmlns:a="http://schemas.openxmlformats.org/drawingml/2006/main">
            <a:ext uri="{FF2B5EF4-FFF2-40B4-BE49-F238E27FC236}">
              <a16:creationId xmlns:a16="http://schemas.microsoft.com/office/drawing/2014/main" xmlns="" id="{546D1545-E093-474A-BD4F-2CDCEF90D01F}"/>
            </a:ext>
          </a:extLst>
        </cdr:cNvPr>
        <cdr:cNvCxnSpPr/>
      </cdr:nvCxnSpPr>
      <cdr:spPr>
        <a:xfrm xmlns:a="http://schemas.openxmlformats.org/drawingml/2006/main">
          <a:off x="6388100" y="4178300"/>
          <a:ext cx="2184400" cy="266700"/>
        </a:xfrm>
        <a:prstGeom xmlns:a="http://schemas.openxmlformats.org/drawingml/2006/main" prst="straightConnector1">
          <a:avLst/>
        </a:prstGeom>
        <a:ln xmlns:a="http://schemas.openxmlformats.org/drawingml/2006/main">
          <a:headEnd type="triangle"/>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0.48883</cdr:x>
      <cdr:y>0.29439</cdr:y>
    </cdr:from>
    <cdr:to>
      <cdr:x>0.72933</cdr:x>
      <cdr:y>0.43663</cdr:y>
    </cdr:to>
    <cdr:cxnSp macro="">
      <cdr:nvCxnSpPr>
        <cdr:cNvPr id="10" name="Прямая со стрелкой 9">
          <a:extLst xmlns:a="http://schemas.openxmlformats.org/drawingml/2006/main">
            <a:ext uri="{FF2B5EF4-FFF2-40B4-BE49-F238E27FC236}">
              <a16:creationId xmlns:a16="http://schemas.microsoft.com/office/drawing/2014/main" xmlns="" id="{50A31FD6-7D1D-48BD-93B0-8B0837292C1F}"/>
            </a:ext>
          </a:extLst>
        </cdr:cNvPr>
        <cdr:cNvCxnSpPr/>
      </cdr:nvCxnSpPr>
      <cdr:spPr>
        <a:xfrm xmlns:a="http://schemas.openxmlformats.org/drawingml/2006/main" flipV="1">
          <a:off x="2780746" y="2448271"/>
          <a:ext cx="1368152" cy="1182916"/>
        </a:xfrm>
        <a:prstGeom xmlns:a="http://schemas.openxmlformats.org/drawingml/2006/main" prst="straightConnector1">
          <a:avLst/>
        </a:prstGeom>
        <a:ln xmlns:a="http://schemas.openxmlformats.org/drawingml/2006/main">
          <a:headEnd type="triangle"/>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0.17722</cdr:x>
      <cdr:y>0.58391</cdr:y>
    </cdr:from>
    <cdr:to>
      <cdr:x>0.35301</cdr:x>
      <cdr:y>0.62342</cdr:y>
    </cdr:to>
    <cdr:cxnSp macro="">
      <cdr:nvCxnSpPr>
        <cdr:cNvPr id="15" name="Прямая со стрелкой 14">
          <a:extLst xmlns:a="http://schemas.openxmlformats.org/drawingml/2006/main">
            <a:ext uri="{FF2B5EF4-FFF2-40B4-BE49-F238E27FC236}">
              <a16:creationId xmlns:a16="http://schemas.microsoft.com/office/drawing/2014/main" xmlns="" id="{6E566703-27B0-40E3-B55C-C8B5F1EBA512}"/>
            </a:ext>
          </a:extLst>
        </cdr:cNvPr>
        <cdr:cNvCxnSpPr/>
      </cdr:nvCxnSpPr>
      <cdr:spPr>
        <a:xfrm xmlns:a="http://schemas.openxmlformats.org/drawingml/2006/main" flipV="1">
          <a:off x="1008112" y="4856032"/>
          <a:ext cx="1000042" cy="328544"/>
        </a:xfrm>
        <a:prstGeom xmlns:a="http://schemas.openxmlformats.org/drawingml/2006/main" prst="straightConnector1">
          <a:avLst/>
        </a:prstGeom>
        <a:ln xmlns:a="http://schemas.openxmlformats.org/drawingml/2006/main">
          <a:headEnd type="triangle"/>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0.34554</cdr:x>
      <cdr:y>0.6061</cdr:y>
    </cdr:from>
    <cdr:to>
      <cdr:x>0.39544</cdr:x>
      <cdr:y>0.7474</cdr:y>
    </cdr:to>
    <cdr:cxnSp macro="">
      <cdr:nvCxnSpPr>
        <cdr:cNvPr id="16" name="Прямая со стрелкой 15">
          <a:extLst xmlns:a="http://schemas.openxmlformats.org/drawingml/2006/main">
            <a:ext uri="{FF2B5EF4-FFF2-40B4-BE49-F238E27FC236}">
              <a16:creationId xmlns:a16="http://schemas.microsoft.com/office/drawing/2014/main" xmlns="" id="{6E566703-27B0-40E3-B55C-C8B5F1EBA512}"/>
            </a:ext>
          </a:extLst>
        </cdr:cNvPr>
        <cdr:cNvCxnSpPr/>
      </cdr:nvCxnSpPr>
      <cdr:spPr>
        <a:xfrm xmlns:a="http://schemas.openxmlformats.org/drawingml/2006/main" flipH="1">
          <a:off x="1965633" y="5040560"/>
          <a:ext cx="283855" cy="1175123"/>
        </a:xfrm>
        <a:prstGeom xmlns:a="http://schemas.openxmlformats.org/drawingml/2006/main" prst="straightConnector1">
          <a:avLst/>
        </a:prstGeom>
        <a:ln xmlns:a="http://schemas.openxmlformats.org/drawingml/2006/main">
          <a:headEnd type="triangle"/>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0.24051</cdr:x>
      <cdr:y>0.59581</cdr:y>
    </cdr:from>
    <cdr:to>
      <cdr:x>0.35051</cdr:x>
      <cdr:y>0.70134</cdr:y>
    </cdr:to>
    <cdr:cxnSp macro="">
      <cdr:nvCxnSpPr>
        <cdr:cNvPr id="17" name="Прямая со стрелкой 16">
          <a:extLst xmlns:a="http://schemas.openxmlformats.org/drawingml/2006/main">
            <a:ext uri="{FF2B5EF4-FFF2-40B4-BE49-F238E27FC236}">
              <a16:creationId xmlns:a16="http://schemas.microsoft.com/office/drawing/2014/main" xmlns="" id="{6E566703-27B0-40E3-B55C-C8B5F1EBA512}"/>
            </a:ext>
          </a:extLst>
        </cdr:cNvPr>
        <cdr:cNvCxnSpPr/>
      </cdr:nvCxnSpPr>
      <cdr:spPr>
        <a:xfrm xmlns:a="http://schemas.openxmlformats.org/drawingml/2006/main" flipV="1">
          <a:off x="1368152" y="4955015"/>
          <a:ext cx="625770" cy="877633"/>
        </a:xfrm>
        <a:prstGeom xmlns:a="http://schemas.openxmlformats.org/drawingml/2006/main" prst="straightConnector1">
          <a:avLst/>
        </a:prstGeom>
        <a:ln xmlns:a="http://schemas.openxmlformats.org/drawingml/2006/main">
          <a:headEnd type="triangle"/>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0.18987</cdr:x>
      <cdr:y>0.32037</cdr:y>
    </cdr:from>
    <cdr:to>
      <cdr:x>0.38262</cdr:x>
      <cdr:y>0.4445</cdr:y>
    </cdr:to>
    <cdr:cxnSp macro="">
      <cdr:nvCxnSpPr>
        <cdr:cNvPr id="24" name="Прямая со стрелкой 23">
          <a:extLst xmlns:a="http://schemas.openxmlformats.org/drawingml/2006/main">
            <a:ext uri="{FF2B5EF4-FFF2-40B4-BE49-F238E27FC236}">
              <a16:creationId xmlns:a16="http://schemas.microsoft.com/office/drawing/2014/main" xmlns="" id="{5AAE367A-27B5-426A-9B31-AA7811D4DDD1}"/>
            </a:ext>
          </a:extLst>
        </cdr:cNvPr>
        <cdr:cNvCxnSpPr/>
      </cdr:nvCxnSpPr>
      <cdr:spPr>
        <a:xfrm xmlns:a="http://schemas.openxmlformats.org/drawingml/2006/main">
          <a:off x="1080120" y="2664296"/>
          <a:ext cx="1096444" cy="1032324"/>
        </a:xfrm>
        <a:prstGeom xmlns:a="http://schemas.openxmlformats.org/drawingml/2006/main" prst="straightConnector1">
          <a:avLst/>
        </a:prstGeom>
        <a:ln xmlns:a="http://schemas.openxmlformats.org/drawingml/2006/main">
          <a:headEnd type="triangle"/>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0.3273</cdr:x>
      <cdr:y>0.24244</cdr:y>
    </cdr:from>
    <cdr:to>
      <cdr:x>0.43819</cdr:x>
      <cdr:y>0.43293</cdr:y>
    </cdr:to>
    <cdr:cxnSp macro="">
      <cdr:nvCxnSpPr>
        <cdr:cNvPr id="26" name="Прямая со стрелкой 25">
          <a:extLst xmlns:a="http://schemas.openxmlformats.org/drawingml/2006/main">
            <a:ext uri="{FF2B5EF4-FFF2-40B4-BE49-F238E27FC236}">
              <a16:creationId xmlns:a16="http://schemas.microsoft.com/office/drawing/2014/main" xmlns="" id="{6E566703-27B0-40E3-B55C-C8B5F1EBA512}"/>
            </a:ext>
          </a:extLst>
        </cdr:cNvPr>
        <cdr:cNvCxnSpPr/>
      </cdr:nvCxnSpPr>
      <cdr:spPr>
        <a:xfrm xmlns:a="http://schemas.openxmlformats.org/drawingml/2006/main">
          <a:off x="1861889" y="2016230"/>
          <a:ext cx="630813" cy="1584193"/>
        </a:xfrm>
        <a:prstGeom xmlns:a="http://schemas.openxmlformats.org/drawingml/2006/main" prst="straightConnector1">
          <a:avLst/>
        </a:prstGeom>
        <a:ln xmlns:a="http://schemas.openxmlformats.org/drawingml/2006/main">
          <a:headEnd type="triangle"/>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0.46351</cdr:x>
      <cdr:y>0.23378</cdr:y>
    </cdr:from>
    <cdr:to>
      <cdr:x>0.55787</cdr:x>
      <cdr:y>0.43682</cdr:y>
    </cdr:to>
    <cdr:cxnSp macro="">
      <cdr:nvCxnSpPr>
        <cdr:cNvPr id="31" name="Прямая со стрелкой 30">
          <a:extLst xmlns:a="http://schemas.openxmlformats.org/drawingml/2006/main">
            <a:ext uri="{FF2B5EF4-FFF2-40B4-BE49-F238E27FC236}">
              <a16:creationId xmlns:a16="http://schemas.microsoft.com/office/drawing/2014/main" xmlns="" id="{66C1344A-0742-44E8-AF7F-75414FF53E5D}"/>
            </a:ext>
          </a:extLst>
        </cdr:cNvPr>
        <cdr:cNvCxnSpPr/>
      </cdr:nvCxnSpPr>
      <cdr:spPr>
        <a:xfrm xmlns:a="http://schemas.openxmlformats.org/drawingml/2006/main" flipH="1">
          <a:off x="2636730" y="1944215"/>
          <a:ext cx="536812" cy="1688576"/>
        </a:xfrm>
        <a:prstGeom xmlns:a="http://schemas.openxmlformats.org/drawingml/2006/main" prst="straightConnector1">
          <a:avLst/>
        </a:prstGeom>
        <a:ln xmlns:a="http://schemas.openxmlformats.org/drawingml/2006/main">
          <a:headEnd type="triangle"/>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0.47617</cdr:x>
      <cdr:y>0.64073</cdr:y>
    </cdr:from>
    <cdr:to>
      <cdr:x>0.57466</cdr:x>
      <cdr:y>0.82256</cdr:y>
    </cdr:to>
    <cdr:cxnSp macro="">
      <cdr:nvCxnSpPr>
        <cdr:cNvPr id="33" name="Прямая со стрелкой 32">
          <a:extLst xmlns:a="http://schemas.openxmlformats.org/drawingml/2006/main">
            <a:ext uri="{FF2B5EF4-FFF2-40B4-BE49-F238E27FC236}">
              <a16:creationId xmlns:a16="http://schemas.microsoft.com/office/drawing/2014/main" xmlns="" id="{A01F1A71-77D0-41B2-A0F7-7CEEDF3E6EA5}"/>
            </a:ext>
          </a:extLst>
        </cdr:cNvPr>
        <cdr:cNvCxnSpPr/>
      </cdr:nvCxnSpPr>
      <cdr:spPr>
        <a:xfrm xmlns:a="http://schemas.openxmlformats.org/drawingml/2006/main">
          <a:off x="2708738" y="5328591"/>
          <a:ext cx="560276" cy="1512168"/>
        </a:xfrm>
        <a:prstGeom xmlns:a="http://schemas.openxmlformats.org/drawingml/2006/main" prst="straightConnector1">
          <a:avLst/>
        </a:prstGeom>
        <a:ln xmlns:a="http://schemas.openxmlformats.org/drawingml/2006/main">
          <a:headEnd type="triangle"/>
          <a:tailEnd type="triangle"/>
        </a:ln>
        <a:effectLst xmlns:a="http://schemas.openxmlformats.org/drawingml/2006/main">
          <a:glow>
            <a:schemeClr val="bg1"/>
          </a:glow>
          <a:outerShdw blurRad="50800" dist="50800" dir="5400000" algn="ctr" rotWithShape="0">
            <a:schemeClr val="tx1"/>
          </a:outerShdw>
        </a:effectLst>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3.xml><?xml version="1.0" encoding="utf-8"?>
<c:userShapes xmlns:c="http://schemas.openxmlformats.org/drawingml/2006/chart">
  <cdr:relSizeAnchor xmlns:cdr="http://schemas.openxmlformats.org/drawingml/2006/chartDrawing">
    <cdr:from>
      <cdr:x>0.84314</cdr:x>
      <cdr:y>0.93393</cdr:y>
    </cdr:from>
    <cdr:to>
      <cdr:x>0.98538</cdr:x>
      <cdr:y>0.99628</cdr:y>
    </cdr:to>
    <cdr:sp macro="" textlink="">
      <cdr:nvSpPr>
        <cdr:cNvPr id="2" name="TextBox 1"/>
        <cdr:cNvSpPr txBox="1"/>
      </cdr:nvSpPr>
      <cdr:spPr>
        <a:xfrm xmlns:a="http://schemas.openxmlformats.org/drawingml/2006/main">
          <a:off x="5715000" y="3817620"/>
          <a:ext cx="960120" cy="25908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ru-RU"/>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2" y="1"/>
            <a:ext cx="2945659" cy="496411"/>
          </a:xfrm>
          <a:prstGeom prst="rect">
            <a:avLst/>
          </a:prstGeom>
        </p:spPr>
        <p:txBody>
          <a:bodyPr vert="horz" lIns="91429" tIns="45715" rIns="91429" bIns="45715" rtlCol="0"/>
          <a:lstStyle>
            <a:lvl1pPr algn="l">
              <a:defRPr sz="1200"/>
            </a:lvl1pPr>
          </a:lstStyle>
          <a:p>
            <a:endParaRPr lang="ru-RU"/>
          </a:p>
        </p:txBody>
      </p:sp>
      <p:sp>
        <p:nvSpPr>
          <p:cNvPr id="3" name="Дата 2"/>
          <p:cNvSpPr>
            <a:spLocks noGrp="1"/>
          </p:cNvSpPr>
          <p:nvPr>
            <p:ph type="dt" sz="quarter" idx="1"/>
          </p:nvPr>
        </p:nvSpPr>
        <p:spPr>
          <a:xfrm>
            <a:off x="3850446" y="1"/>
            <a:ext cx="2945659" cy="496411"/>
          </a:xfrm>
          <a:prstGeom prst="rect">
            <a:avLst/>
          </a:prstGeom>
        </p:spPr>
        <p:txBody>
          <a:bodyPr vert="horz" lIns="91429" tIns="45715" rIns="91429" bIns="45715" rtlCol="0"/>
          <a:lstStyle>
            <a:lvl1pPr algn="r">
              <a:defRPr sz="1200"/>
            </a:lvl1pPr>
          </a:lstStyle>
          <a:p>
            <a:fld id="{AEB95C81-7E80-4A6A-BF2E-13EB1337273F}" type="datetimeFigureOut">
              <a:rPr lang="ru-RU" smtClean="0"/>
              <a:pPr/>
              <a:t>02.07.2024</a:t>
            </a:fld>
            <a:endParaRPr lang="ru-RU"/>
          </a:p>
        </p:txBody>
      </p:sp>
      <p:sp>
        <p:nvSpPr>
          <p:cNvPr id="4" name="Нижний колонтитул 3"/>
          <p:cNvSpPr>
            <a:spLocks noGrp="1"/>
          </p:cNvSpPr>
          <p:nvPr>
            <p:ph type="ftr" sz="quarter" idx="2"/>
          </p:nvPr>
        </p:nvSpPr>
        <p:spPr>
          <a:xfrm>
            <a:off x="2" y="9430093"/>
            <a:ext cx="2945659" cy="496411"/>
          </a:xfrm>
          <a:prstGeom prst="rect">
            <a:avLst/>
          </a:prstGeom>
        </p:spPr>
        <p:txBody>
          <a:bodyPr vert="horz" lIns="91429" tIns="45715" rIns="91429" bIns="45715" rtlCol="0" anchor="b"/>
          <a:lstStyle>
            <a:lvl1pPr algn="l">
              <a:defRPr sz="1200"/>
            </a:lvl1pPr>
          </a:lstStyle>
          <a:p>
            <a:endParaRPr lang="ru-RU"/>
          </a:p>
        </p:txBody>
      </p:sp>
      <p:sp>
        <p:nvSpPr>
          <p:cNvPr id="5" name="Номер слайда 4"/>
          <p:cNvSpPr>
            <a:spLocks noGrp="1"/>
          </p:cNvSpPr>
          <p:nvPr>
            <p:ph type="sldNum" sz="quarter" idx="3"/>
          </p:nvPr>
        </p:nvSpPr>
        <p:spPr>
          <a:xfrm>
            <a:off x="3850446" y="9430093"/>
            <a:ext cx="2945659" cy="496411"/>
          </a:xfrm>
          <a:prstGeom prst="rect">
            <a:avLst/>
          </a:prstGeom>
        </p:spPr>
        <p:txBody>
          <a:bodyPr vert="horz" lIns="91429" tIns="45715" rIns="91429" bIns="45715" rtlCol="0" anchor="b"/>
          <a:lstStyle>
            <a:lvl1pPr algn="r">
              <a:defRPr sz="1200"/>
            </a:lvl1pPr>
          </a:lstStyle>
          <a:p>
            <a:fld id="{6B1A8403-44B6-4746-8A94-0CFC2BB92BC7}" type="slidenum">
              <a:rPr lang="ru-RU" smtClean="0"/>
              <a:pPr/>
              <a:t>‹#›</a:t>
            </a:fld>
            <a:endParaRPr lang="ru-RU"/>
          </a:p>
        </p:txBody>
      </p:sp>
    </p:spTree>
    <p:extLst>
      <p:ext uri="{BB962C8B-B14F-4D97-AF65-F5344CB8AC3E}">
        <p14:creationId xmlns:p14="http://schemas.microsoft.com/office/powerpoint/2010/main" xmlns="" val="22123066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2" y="1"/>
            <a:ext cx="2945659" cy="496411"/>
          </a:xfrm>
          <a:prstGeom prst="rect">
            <a:avLst/>
          </a:prstGeom>
        </p:spPr>
        <p:txBody>
          <a:bodyPr vert="horz" lIns="91429" tIns="45715" rIns="91429" bIns="45715" rtlCol="0"/>
          <a:lstStyle>
            <a:lvl1pPr algn="l">
              <a:defRPr sz="1200"/>
            </a:lvl1pPr>
          </a:lstStyle>
          <a:p>
            <a:endParaRPr lang="ru-RU"/>
          </a:p>
        </p:txBody>
      </p:sp>
      <p:sp>
        <p:nvSpPr>
          <p:cNvPr id="3" name="Дата 2"/>
          <p:cNvSpPr>
            <a:spLocks noGrp="1"/>
          </p:cNvSpPr>
          <p:nvPr>
            <p:ph type="dt" idx="1"/>
          </p:nvPr>
        </p:nvSpPr>
        <p:spPr>
          <a:xfrm>
            <a:off x="3850446" y="1"/>
            <a:ext cx="2945659" cy="496411"/>
          </a:xfrm>
          <a:prstGeom prst="rect">
            <a:avLst/>
          </a:prstGeom>
        </p:spPr>
        <p:txBody>
          <a:bodyPr vert="horz" lIns="91429" tIns="45715" rIns="91429" bIns="45715" rtlCol="0"/>
          <a:lstStyle>
            <a:lvl1pPr algn="r">
              <a:defRPr sz="1200"/>
            </a:lvl1pPr>
          </a:lstStyle>
          <a:p>
            <a:fld id="{8704EDC7-8ECB-4F74-897B-8DFF53B8988D}" type="datetimeFigureOut">
              <a:rPr lang="ru-RU" smtClean="0"/>
              <a:pPr/>
              <a:t>02.07.2024</a:t>
            </a:fld>
            <a:endParaRPr lang="ru-RU"/>
          </a:p>
        </p:txBody>
      </p:sp>
      <p:sp>
        <p:nvSpPr>
          <p:cNvPr id="4" name="Образ слайда 3"/>
          <p:cNvSpPr>
            <a:spLocks noGrp="1" noRot="1" noChangeAspect="1"/>
          </p:cNvSpPr>
          <p:nvPr>
            <p:ph type="sldImg" idx="2"/>
          </p:nvPr>
        </p:nvSpPr>
        <p:spPr>
          <a:xfrm>
            <a:off x="2003425" y="744538"/>
            <a:ext cx="2790825" cy="3722687"/>
          </a:xfrm>
          <a:prstGeom prst="rect">
            <a:avLst/>
          </a:prstGeom>
          <a:noFill/>
          <a:ln w="12700">
            <a:solidFill>
              <a:prstClr val="black"/>
            </a:solidFill>
          </a:ln>
        </p:spPr>
        <p:txBody>
          <a:bodyPr vert="horz" lIns="91429" tIns="45715" rIns="91429" bIns="45715" rtlCol="0" anchor="ctr"/>
          <a:lstStyle/>
          <a:p>
            <a:endParaRPr lang="ru-RU"/>
          </a:p>
        </p:txBody>
      </p:sp>
      <p:sp>
        <p:nvSpPr>
          <p:cNvPr id="5" name="Заметки 4"/>
          <p:cNvSpPr>
            <a:spLocks noGrp="1"/>
          </p:cNvSpPr>
          <p:nvPr>
            <p:ph type="body" sz="quarter" idx="3"/>
          </p:nvPr>
        </p:nvSpPr>
        <p:spPr>
          <a:xfrm>
            <a:off x="679768" y="4715909"/>
            <a:ext cx="5438140" cy="4467701"/>
          </a:xfrm>
          <a:prstGeom prst="rect">
            <a:avLst/>
          </a:prstGeom>
        </p:spPr>
        <p:txBody>
          <a:bodyPr vert="horz" lIns="91429" tIns="45715" rIns="91429" bIns="45715"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2" y="9430093"/>
            <a:ext cx="2945659" cy="496411"/>
          </a:xfrm>
          <a:prstGeom prst="rect">
            <a:avLst/>
          </a:prstGeom>
        </p:spPr>
        <p:txBody>
          <a:bodyPr vert="horz" lIns="91429" tIns="45715" rIns="91429" bIns="45715" rtlCol="0" anchor="b"/>
          <a:lstStyle>
            <a:lvl1pPr algn="l">
              <a:defRPr sz="1200"/>
            </a:lvl1pPr>
          </a:lstStyle>
          <a:p>
            <a:endParaRPr lang="ru-RU"/>
          </a:p>
        </p:txBody>
      </p:sp>
      <p:sp>
        <p:nvSpPr>
          <p:cNvPr id="7" name="Номер слайда 6"/>
          <p:cNvSpPr>
            <a:spLocks noGrp="1"/>
          </p:cNvSpPr>
          <p:nvPr>
            <p:ph type="sldNum" sz="quarter" idx="5"/>
          </p:nvPr>
        </p:nvSpPr>
        <p:spPr>
          <a:xfrm>
            <a:off x="3850446" y="9430093"/>
            <a:ext cx="2945659" cy="496411"/>
          </a:xfrm>
          <a:prstGeom prst="rect">
            <a:avLst/>
          </a:prstGeom>
        </p:spPr>
        <p:txBody>
          <a:bodyPr vert="horz" lIns="91429" tIns="45715" rIns="91429" bIns="45715" rtlCol="0" anchor="b"/>
          <a:lstStyle>
            <a:lvl1pPr algn="r">
              <a:defRPr sz="1200"/>
            </a:lvl1pPr>
          </a:lstStyle>
          <a:p>
            <a:fld id="{D82BFBB4-DDB9-4AE3-AB91-7A91DB3C11B7}" type="slidenum">
              <a:rPr lang="ru-RU" smtClean="0"/>
              <a:pPr/>
              <a:t>‹#›</a:t>
            </a:fld>
            <a:endParaRPr lang="ru-RU"/>
          </a:p>
        </p:txBody>
      </p:sp>
    </p:spTree>
    <p:extLst>
      <p:ext uri="{BB962C8B-B14F-4D97-AF65-F5344CB8AC3E}">
        <p14:creationId xmlns:p14="http://schemas.microsoft.com/office/powerpoint/2010/main" xmlns="" val="15558980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2003425" y="744538"/>
            <a:ext cx="2790825" cy="3722687"/>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82BFBB4-DDB9-4AE3-AB91-7A91DB3C11B7}" type="slidenum">
              <a:rPr lang="ru-RU" smtClean="0"/>
              <a:pPr/>
              <a:t>15</a:t>
            </a:fld>
            <a:endParaRPr lang="ru-RU"/>
          </a:p>
        </p:txBody>
      </p:sp>
    </p:spTree>
    <p:extLst>
      <p:ext uri="{BB962C8B-B14F-4D97-AF65-F5344CB8AC3E}">
        <p14:creationId xmlns:p14="http://schemas.microsoft.com/office/powerpoint/2010/main" xmlns="" val="27768958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2003425" y="744538"/>
            <a:ext cx="2790825" cy="3722687"/>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82BFBB4-DDB9-4AE3-AB91-7A91DB3C11B7}" type="slidenum">
              <a:rPr lang="ru-RU" smtClean="0"/>
              <a:pPr/>
              <a:t>21</a:t>
            </a:fld>
            <a:endParaRPr lang="ru-RU"/>
          </a:p>
        </p:txBody>
      </p:sp>
    </p:spTree>
    <p:extLst>
      <p:ext uri="{BB962C8B-B14F-4D97-AF65-F5344CB8AC3E}">
        <p14:creationId xmlns:p14="http://schemas.microsoft.com/office/powerpoint/2010/main" xmlns="" val="26290775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2003425" y="744538"/>
            <a:ext cx="2790825" cy="3722687"/>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82BFBB4-DDB9-4AE3-AB91-7A91DB3C11B7}" type="slidenum">
              <a:rPr lang="ru-RU" smtClean="0"/>
              <a:pPr/>
              <a:t>22</a:t>
            </a:fld>
            <a:endParaRPr lang="ru-RU"/>
          </a:p>
        </p:txBody>
      </p:sp>
    </p:spTree>
    <p:extLst>
      <p:ext uri="{BB962C8B-B14F-4D97-AF65-F5344CB8AC3E}">
        <p14:creationId xmlns:p14="http://schemas.microsoft.com/office/powerpoint/2010/main" xmlns="" val="26290775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2003425" y="744538"/>
            <a:ext cx="2790825" cy="3722687"/>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82BFBB4-DDB9-4AE3-AB91-7A91DB3C11B7}" type="slidenum">
              <a:rPr lang="ru-RU" smtClean="0"/>
              <a:pPr/>
              <a:t>27</a:t>
            </a:fld>
            <a:endParaRPr lang="ru-RU"/>
          </a:p>
        </p:txBody>
      </p:sp>
    </p:spTree>
    <p:extLst>
      <p:ext uri="{BB962C8B-B14F-4D97-AF65-F5344CB8AC3E}">
        <p14:creationId xmlns:p14="http://schemas.microsoft.com/office/powerpoint/2010/main" xmlns="" val="26290775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2003425" y="744538"/>
            <a:ext cx="2790825" cy="3722687"/>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82BFBB4-DDB9-4AE3-AB91-7A91DB3C11B7}" type="slidenum">
              <a:rPr lang="ru-RU" smtClean="0"/>
              <a:pPr/>
              <a:t>28</a:t>
            </a:fld>
            <a:endParaRPr lang="ru-RU"/>
          </a:p>
        </p:txBody>
      </p:sp>
    </p:spTree>
    <p:extLst>
      <p:ext uri="{BB962C8B-B14F-4D97-AF65-F5344CB8AC3E}">
        <p14:creationId xmlns:p14="http://schemas.microsoft.com/office/powerpoint/2010/main" xmlns="" val="26290775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074420" y="479864"/>
            <a:ext cx="5554980" cy="1962912"/>
          </a:xfrm>
        </p:spPr>
        <p:txBody>
          <a:bodyPr anchor="b"/>
          <a:lstStyle>
            <a:lvl1pPr algn="l">
              <a:defRPr/>
            </a:lvl1pPr>
            <a:extLst/>
          </a:lstStyle>
          <a:p>
            <a:r>
              <a:rPr kumimoji="0" lang="ru-RU"/>
              <a:t>Образец заголовка</a:t>
            </a:r>
            <a:endParaRPr kumimoji="0" lang="en-US"/>
          </a:p>
        </p:txBody>
      </p:sp>
      <p:sp>
        <p:nvSpPr>
          <p:cNvPr id="22" name="Подзаголовок 21"/>
          <p:cNvSpPr>
            <a:spLocks noGrp="1"/>
          </p:cNvSpPr>
          <p:nvPr>
            <p:ph type="subTitle" idx="1"/>
          </p:nvPr>
        </p:nvSpPr>
        <p:spPr>
          <a:xfrm>
            <a:off x="1074420" y="2466752"/>
            <a:ext cx="5554980" cy="23368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a:t>Образец подзаголовка</a:t>
            </a:r>
            <a:endParaRPr kumimoji="0" lang="en-US"/>
          </a:p>
        </p:txBody>
      </p:sp>
      <p:sp>
        <p:nvSpPr>
          <p:cNvPr id="7" name="Дата 6"/>
          <p:cNvSpPr>
            <a:spLocks noGrp="1"/>
          </p:cNvSpPr>
          <p:nvPr>
            <p:ph type="dt" sz="half" idx="10"/>
          </p:nvPr>
        </p:nvSpPr>
        <p:spPr/>
        <p:txBody>
          <a:bodyPr/>
          <a:lstStyle/>
          <a:p>
            <a:fld id="{B4C71EC6-210F-42DE-9C53-41977AD35B3D}" type="datetimeFigureOut">
              <a:rPr lang="ru-RU" smtClean="0"/>
              <a:pPr/>
              <a:t>02.07.2024</a:t>
            </a:fld>
            <a:endParaRPr lang="ru-RU"/>
          </a:p>
        </p:txBody>
      </p:sp>
      <p:sp>
        <p:nvSpPr>
          <p:cNvPr id="20" name="Нижний колонтитул 19"/>
          <p:cNvSpPr>
            <a:spLocks noGrp="1"/>
          </p:cNvSpPr>
          <p:nvPr>
            <p:ph type="ftr" sz="quarter" idx="11"/>
          </p:nvPr>
        </p:nvSpPr>
        <p:spPr/>
        <p:txBody>
          <a:bodyPr/>
          <a:lstStyle/>
          <a:p>
            <a:endParaRPr lang="ru-RU"/>
          </a:p>
        </p:txBody>
      </p:sp>
      <p:sp>
        <p:nvSpPr>
          <p:cNvPr id="10" name="Номер слайда 9"/>
          <p:cNvSpPr>
            <a:spLocks noGrp="1"/>
          </p:cNvSpPr>
          <p:nvPr>
            <p:ph type="sldNum" sz="quarter" idx="12"/>
          </p:nvPr>
        </p:nvSpPr>
        <p:spPr/>
        <p:txBody>
          <a:bodyPr/>
          <a:lstStyle/>
          <a:p>
            <a:fld id="{B19B0651-EE4F-4900-A07F-96A6BFA9D0F0}" type="slidenum">
              <a:rPr lang="ru-RU" smtClean="0"/>
              <a:pPr/>
              <a:t>‹#›</a:t>
            </a:fld>
            <a:endParaRPr lang="ru-RU"/>
          </a:p>
        </p:txBody>
      </p:sp>
      <p:sp>
        <p:nvSpPr>
          <p:cNvPr id="8" name="Овал 7"/>
          <p:cNvSpPr/>
          <p:nvPr/>
        </p:nvSpPr>
        <p:spPr>
          <a:xfrm>
            <a:off x="691075" y="1885069"/>
            <a:ext cx="157734" cy="280416"/>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Овал 8"/>
          <p:cNvSpPr/>
          <p:nvPr/>
        </p:nvSpPr>
        <p:spPr>
          <a:xfrm>
            <a:off x="867882" y="1793355"/>
            <a:ext cx="48006" cy="85344"/>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02.07.2024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5143500" y="366187"/>
            <a:ext cx="1371600" cy="7802033"/>
          </a:xfrm>
        </p:spPr>
        <p:txBody>
          <a:bodyPr vert="eaVert"/>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857250" y="366187"/>
            <a:ext cx="4171950" cy="7802033"/>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02.07.2024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02.07.2024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1712168" y="-72"/>
            <a:ext cx="5143500" cy="9144072"/>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933794" y="3467100"/>
            <a:ext cx="4800600" cy="3048000"/>
          </a:xfrm>
        </p:spPr>
        <p:txBody>
          <a:bodyPr anchor="t"/>
          <a:lstStyle>
            <a:lvl1pPr algn="l">
              <a:lnSpc>
                <a:spcPts val="4500"/>
              </a:lnSpc>
              <a:buNone/>
              <a:defRPr sz="4000" b="1" cap="all"/>
            </a:lvl1pPr>
            <a:extLst/>
          </a:lstStyle>
          <a:p>
            <a:r>
              <a:rPr kumimoji="0" lang="ru-RU"/>
              <a:t>Образец заголовка</a:t>
            </a:r>
            <a:endParaRPr kumimoji="0" lang="en-US"/>
          </a:p>
        </p:txBody>
      </p:sp>
      <p:sp>
        <p:nvSpPr>
          <p:cNvPr id="3" name="Текст 2"/>
          <p:cNvSpPr>
            <a:spLocks noGrp="1"/>
          </p:cNvSpPr>
          <p:nvPr>
            <p:ph type="body" idx="1"/>
          </p:nvPr>
        </p:nvSpPr>
        <p:spPr>
          <a:xfrm>
            <a:off x="1933794" y="1422400"/>
            <a:ext cx="4800600" cy="2012949"/>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02.07.2024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
        <p:nvSpPr>
          <p:cNvPr id="10" name="Прямоугольник 9"/>
          <p:cNvSpPr/>
          <p:nvPr/>
        </p:nvSpPr>
        <p:spPr bwMode="invGray">
          <a:xfrm>
            <a:off x="1714500" y="0"/>
            <a:ext cx="57150" cy="9144072"/>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Овал 7"/>
          <p:cNvSpPr/>
          <p:nvPr/>
        </p:nvSpPr>
        <p:spPr>
          <a:xfrm>
            <a:off x="1629241" y="3752875"/>
            <a:ext cx="157734" cy="280416"/>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Овал 8"/>
          <p:cNvSpPr/>
          <p:nvPr/>
        </p:nvSpPr>
        <p:spPr>
          <a:xfrm>
            <a:off x="1806048" y="3661160"/>
            <a:ext cx="48006" cy="85344"/>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6706" y="365760"/>
            <a:ext cx="5623560" cy="1524000"/>
          </a:xfrm>
        </p:spPr>
        <p:txBody>
          <a:bodyPr/>
          <a:lstStyle/>
          <a:p>
            <a:r>
              <a:rPr kumimoji="0" lang="ru-RU"/>
              <a:t>Образец заголовка</a:t>
            </a:r>
            <a:endParaRPr kumimoji="0" lang="en-US"/>
          </a:p>
        </p:txBody>
      </p:sp>
      <p:sp>
        <p:nvSpPr>
          <p:cNvPr id="3" name="Содержимое 2"/>
          <p:cNvSpPr>
            <a:spLocks noGrp="1"/>
          </p:cNvSpPr>
          <p:nvPr>
            <p:ph sz="half" idx="1"/>
          </p:nvPr>
        </p:nvSpPr>
        <p:spPr>
          <a:xfrm>
            <a:off x="1076706" y="2032000"/>
            <a:ext cx="2743200" cy="621792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Содержимое 3"/>
          <p:cNvSpPr>
            <a:spLocks noGrp="1"/>
          </p:cNvSpPr>
          <p:nvPr>
            <p:ph sz="half" idx="2"/>
          </p:nvPr>
        </p:nvSpPr>
        <p:spPr>
          <a:xfrm>
            <a:off x="3957066" y="2032000"/>
            <a:ext cx="2743200" cy="621792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pPr/>
              <a:t>02.07.2024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6880448"/>
            <a:ext cx="6172200" cy="1524000"/>
          </a:xfrm>
        </p:spPr>
        <p:txBody>
          <a:bodyPr anchor="ctr"/>
          <a:lstStyle>
            <a:lvl1pPr algn="ctr">
              <a:defRPr sz="4500" b="1" cap="none" baseline="0"/>
            </a:lvl1pPr>
            <a:extLst/>
          </a:lstStyle>
          <a:p>
            <a:r>
              <a:rPr kumimoji="0" lang="ru-RU"/>
              <a:t>Образец заголовка</a:t>
            </a:r>
            <a:endParaRPr kumimoji="0" lang="en-US"/>
          </a:p>
        </p:txBody>
      </p:sp>
      <p:sp>
        <p:nvSpPr>
          <p:cNvPr id="3" name="Текст 2"/>
          <p:cNvSpPr>
            <a:spLocks noGrp="1"/>
          </p:cNvSpPr>
          <p:nvPr>
            <p:ph type="body" idx="1"/>
          </p:nvPr>
        </p:nvSpPr>
        <p:spPr>
          <a:xfrm>
            <a:off x="342900" y="437704"/>
            <a:ext cx="3017520" cy="85344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a:t>Образец текста</a:t>
            </a:r>
          </a:p>
        </p:txBody>
      </p:sp>
      <p:sp>
        <p:nvSpPr>
          <p:cNvPr id="4" name="Текст 3"/>
          <p:cNvSpPr>
            <a:spLocks noGrp="1"/>
          </p:cNvSpPr>
          <p:nvPr>
            <p:ph type="body" sz="half" idx="3"/>
          </p:nvPr>
        </p:nvSpPr>
        <p:spPr>
          <a:xfrm>
            <a:off x="3497580" y="437704"/>
            <a:ext cx="3017520" cy="85344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a:t>Образец текста</a:t>
            </a:r>
          </a:p>
        </p:txBody>
      </p:sp>
      <p:sp>
        <p:nvSpPr>
          <p:cNvPr id="5" name="Содержимое 4"/>
          <p:cNvSpPr>
            <a:spLocks noGrp="1"/>
          </p:cNvSpPr>
          <p:nvPr>
            <p:ph sz="quarter" idx="2"/>
          </p:nvPr>
        </p:nvSpPr>
        <p:spPr>
          <a:xfrm>
            <a:off x="342900" y="1292448"/>
            <a:ext cx="3017520" cy="54864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6" name="Содержимое 5"/>
          <p:cNvSpPr>
            <a:spLocks noGrp="1"/>
          </p:cNvSpPr>
          <p:nvPr>
            <p:ph sz="quarter" idx="4"/>
          </p:nvPr>
        </p:nvSpPr>
        <p:spPr>
          <a:xfrm>
            <a:off x="3497580" y="1292448"/>
            <a:ext cx="3017520" cy="54864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7" name="Дата 6"/>
          <p:cNvSpPr>
            <a:spLocks noGrp="1"/>
          </p:cNvSpPr>
          <p:nvPr>
            <p:ph type="dt" sz="half" idx="10"/>
          </p:nvPr>
        </p:nvSpPr>
        <p:spPr/>
        <p:txBody>
          <a:bodyPr/>
          <a:lstStyle/>
          <a:p>
            <a:fld id="{B4C71EC6-210F-42DE-9C53-41977AD35B3D}" type="datetimeFigureOut">
              <a:rPr lang="ru-RU" smtClean="0"/>
              <a:pPr/>
              <a:t>02.07.2024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6706" y="365760"/>
            <a:ext cx="5623560" cy="1524000"/>
          </a:xfrm>
        </p:spPr>
        <p:txBody>
          <a:bodyPr anchor="ctr"/>
          <a:lstStyle/>
          <a:p>
            <a:r>
              <a:rPr kumimoji="0" lang="ru-RU"/>
              <a:t>Образец заголовка</a:t>
            </a:r>
            <a:endParaRPr kumimoji="0" lang="en-US"/>
          </a:p>
        </p:txBody>
      </p:sp>
      <p:sp>
        <p:nvSpPr>
          <p:cNvPr id="3" name="Дата 2"/>
          <p:cNvSpPr>
            <a:spLocks noGrp="1"/>
          </p:cNvSpPr>
          <p:nvPr>
            <p:ph type="dt" sz="half" idx="10"/>
          </p:nvPr>
        </p:nvSpPr>
        <p:spPr/>
        <p:txBody>
          <a:bodyPr/>
          <a:lstStyle/>
          <a:p>
            <a:fld id="{B4C71EC6-210F-42DE-9C53-41977AD35B3D}" type="datetimeFigureOut">
              <a:rPr lang="ru-RU" smtClean="0"/>
              <a:pPr/>
              <a:t>02.07.2024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761238" y="0"/>
            <a:ext cx="6096762" cy="9144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Дата 1"/>
          <p:cNvSpPr>
            <a:spLocks noGrp="1"/>
          </p:cNvSpPr>
          <p:nvPr>
            <p:ph type="dt" sz="half" idx="10"/>
          </p:nvPr>
        </p:nvSpPr>
        <p:spPr/>
        <p:txBody>
          <a:bodyPr/>
          <a:lstStyle/>
          <a:p>
            <a:fld id="{B4C71EC6-210F-42DE-9C53-41977AD35B3D}" type="datetimeFigureOut">
              <a:rPr lang="ru-RU" smtClean="0"/>
              <a:pPr/>
              <a:t>02.07.2024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
        <p:nvSpPr>
          <p:cNvPr id="6" name="Прямоугольник 5"/>
          <p:cNvSpPr/>
          <p:nvPr/>
        </p:nvSpPr>
        <p:spPr bwMode="invGray">
          <a:xfrm>
            <a:off x="761238" y="-72"/>
            <a:ext cx="54864" cy="9144072"/>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289037"/>
            <a:ext cx="2857500" cy="1549400"/>
          </a:xfrm>
          <a:ln>
            <a:noFill/>
          </a:ln>
        </p:spPr>
        <p:txBody>
          <a:bodyPr anchor="b"/>
          <a:lstStyle>
            <a:lvl1pPr algn="l">
              <a:lnSpc>
                <a:spcPts val="2000"/>
              </a:lnSpc>
              <a:buNone/>
              <a:defRPr sz="2200" b="1" cap="all" baseline="0"/>
            </a:lvl1pPr>
            <a:extLst/>
          </a:lstStyle>
          <a:p>
            <a:r>
              <a:rPr kumimoji="0" lang="ru-RU"/>
              <a:t>Образец заголовка</a:t>
            </a:r>
            <a:endParaRPr kumimoji="0" lang="en-US"/>
          </a:p>
        </p:txBody>
      </p:sp>
      <p:sp>
        <p:nvSpPr>
          <p:cNvPr id="3" name="Текст 2"/>
          <p:cNvSpPr>
            <a:spLocks noGrp="1"/>
          </p:cNvSpPr>
          <p:nvPr>
            <p:ph type="body" idx="2"/>
          </p:nvPr>
        </p:nvSpPr>
        <p:spPr>
          <a:xfrm>
            <a:off x="342900" y="1875952"/>
            <a:ext cx="2857500" cy="931333"/>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a:t>Образец текста</a:t>
            </a:r>
          </a:p>
        </p:txBody>
      </p:sp>
      <p:sp>
        <p:nvSpPr>
          <p:cNvPr id="4" name="Содержимое 3"/>
          <p:cNvSpPr>
            <a:spLocks noGrp="1"/>
          </p:cNvSpPr>
          <p:nvPr>
            <p:ph sz="half" idx="1"/>
          </p:nvPr>
        </p:nvSpPr>
        <p:spPr>
          <a:xfrm>
            <a:off x="342900" y="2844802"/>
            <a:ext cx="6115050" cy="5323417"/>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pPr/>
              <a:t>02.07.2024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15172" y="1422400"/>
            <a:ext cx="2057400" cy="2641600"/>
          </a:xfrm>
        </p:spPr>
        <p:txBody>
          <a:bodyPr anchor="b">
            <a:noAutofit/>
          </a:bodyPr>
          <a:lstStyle>
            <a:lvl1pPr algn="l">
              <a:buNone/>
              <a:defRPr sz="2100" b="1">
                <a:effectLst/>
              </a:defRPr>
            </a:lvl1pPr>
            <a:extLst/>
          </a:lstStyle>
          <a:p>
            <a:r>
              <a:rPr kumimoji="0" lang="ru-RU"/>
              <a:t>Образец заголовка</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pPr/>
              <a:t>02.07.2024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
        <p:nvSpPr>
          <p:cNvPr id="8" name="Прямоугольник 7"/>
          <p:cNvSpPr/>
          <p:nvPr/>
        </p:nvSpPr>
        <p:spPr>
          <a:xfrm>
            <a:off x="571500" y="1422400"/>
            <a:ext cx="3429000" cy="6096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628650" y="1524006"/>
            <a:ext cx="3314700" cy="468604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a:t>Вставка рисунка</a:t>
            </a:r>
            <a:endParaRPr kumimoji="0" lang="en-US" dirty="0"/>
          </a:p>
        </p:txBody>
      </p:sp>
      <p:sp>
        <p:nvSpPr>
          <p:cNvPr id="9" name="Блок-схема: процесс 8"/>
          <p:cNvSpPr/>
          <p:nvPr/>
        </p:nvSpPr>
        <p:spPr>
          <a:xfrm rot="19468671">
            <a:off x="297544" y="1272456"/>
            <a:ext cx="514350" cy="272413"/>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Блок-схема: процесс 9"/>
          <p:cNvSpPr/>
          <p:nvPr/>
        </p:nvSpPr>
        <p:spPr>
          <a:xfrm rot="2103354" flipH="1">
            <a:off x="3752750" y="1249048"/>
            <a:ext cx="486918" cy="272413"/>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Текст 3"/>
          <p:cNvSpPr>
            <a:spLocks noGrp="1"/>
          </p:cNvSpPr>
          <p:nvPr>
            <p:ph type="body" sz="half" idx="2"/>
          </p:nvPr>
        </p:nvSpPr>
        <p:spPr>
          <a:xfrm>
            <a:off x="628650" y="6400800"/>
            <a:ext cx="3314700" cy="1016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611944" y="-1087896"/>
            <a:ext cx="1229165" cy="2185183"/>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Овал 7"/>
          <p:cNvSpPr/>
          <p:nvPr/>
        </p:nvSpPr>
        <p:spPr>
          <a:xfrm>
            <a:off x="126614" y="28138"/>
            <a:ext cx="1276643" cy="2269588"/>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Кольцо 10"/>
          <p:cNvSpPr/>
          <p:nvPr/>
        </p:nvSpPr>
        <p:spPr>
          <a:xfrm rot="2315675">
            <a:off x="137161" y="1406771"/>
            <a:ext cx="844288" cy="1470165"/>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759656" y="-72"/>
            <a:ext cx="6098345" cy="9144072"/>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Заголовок 4"/>
          <p:cNvSpPr>
            <a:spLocks noGrp="1"/>
          </p:cNvSpPr>
          <p:nvPr>
            <p:ph type="title"/>
          </p:nvPr>
        </p:nvSpPr>
        <p:spPr>
          <a:xfrm>
            <a:off x="1076706" y="366184"/>
            <a:ext cx="5623560" cy="1524000"/>
          </a:xfrm>
          <a:prstGeom prst="rect">
            <a:avLst/>
          </a:prstGeom>
        </p:spPr>
        <p:txBody>
          <a:bodyPr anchor="ctr">
            <a:normAutofit/>
          </a:bodyPr>
          <a:lstStyle/>
          <a:p>
            <a:r>
              <a:rPr kumimoji="0" lang="ru-RU"/>
              <a:t>Образец заголовка</a:t>
            </a:r>
            <a:endParaRPr kumimoji="0" lang="en-US"/>
          </a:p>
        </p:txBody>
      </p:sp>
      <p:sp>
        <p:nvSpPr>
          <p:cNvPr id="9" name="Текст 8"/>
          <p:cNvSpPr>
            <a:spLocks noGrp="1"/>
          </p:cNvSpPr>
          <p:nvPr>
            <p:ph type="body" idx="1"/>
          </p:nvPr>
        </p:nvSpPr>
        <p:spPr>
          <a:xfrm>
            <a:off x="1076706" y="1930400"/>
            <a:ext cx="5623560" cy="6400800"/>
          </a:xfrm>
          <a:prstGeom prst="rect">
            <a:avLst/>
          </a:prstGeom>
        </p:spPr>
        <p:txBody>
          <a:bodyPr>
            <a:normAutofit/>
          </a:bodyPr>
          <a:lstStyle/>
          <a:p>
            <a:pPr lvl="0" eaLnBrk="1" latinLnBrk="0" hangingPunct="1"/>
            <a:r>
              <a:rPr kumimoji="0" lang="ru-RU"/>
              <a:t>Образец текста</a:t>
            </a:r>
          </a:p>
          <a:p>
            <a:pPr lvl="1" eaLnBrk="1" latinLnBrk="0" hangingPunct="1"/>
            <a:r>
              <a:rPr kumimoji="0" lang="ru-RU"/>
              <a:t>Второй уровень</a:t>
            </a:r>
          </a:p>
          <a:p>
            <a:pPr lvl="2" eaLnBrk="1" latinLnBrk="0" hangingPunct="1"/>
            <a:r>
              <a:rPr kumimoji="0" lang="ru-RU"/>
              <a:t>Третий уровень</a:t>
            </a:r>
          </a:p>
          <a:p>
            <a:pPr lvl="3" eaLnBrk="1" latinLnBrk="0" hangingPunct="1"/>
            <a:r>
              <a:rPr kumimoji="0" lang="ru-RU"/>
              <a:t>Четвертый уровень</a:t>
            </a:r>
          </a:p>
          <a:p>
            <a:pPr lvl="4" eaLnBrk="1" latinLnBrk="0" hangingPunct="1"/>
            <a:r>
              <a:rPr kumimoji="0" lang="ru-RU"/>
              <a:t>Пятый уровень</a:t>
            </a:r>
            <a:endParaRPr kumimoji="0" lang="en-US"/>
          </a:p>
        </p:txBody>
      </p:sp>
      <p:sp>
        <p:nvSpPr>
          <p:cNvPr id="24" name="Дата 23"/>
          <p:cNvSpPr>
            <a:spLocks noGrp="1"/>
          </p:cNvSpPr>
          <p:nvPr>
            <p:ph type="dt" sz="half" idx="2"/>
          </p:nvPr>
        </p:nvSpPr>
        <p:spPr>
          <a:xfrm>
            <a:off x="2686050" y="8407400"/>
            <a:ext cx="1600200" cy="63500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B4C71EC6-210F-42DE-9C53-41977AD35B3D}" type="datetimeFigureOut">
              <a:rPr lang="ru-RU" smtClean="0"/>
              <a:pPr/>
              <a:t>02.07.2024</a:t>
            </a:fld>
            <a:endParaRPr lang="ru-RU"/>
          </a:p>
        </p:txBody>
      </p:sp>
      <p:sp>
        <p:nvSpPr>
          <p:cNvPr id="10" name="Нижний колонтитул 9"/>
          <p:cNvSpPr>
            <a:spLocks noGrp="1"/>
          </p:cNvSpPr>
          <p:nvPr>
            <p:ph type="ftr" sz="quarter" idx="3"/>
          </p:nvPr>
        </p:nvSpPr>
        <p:spPr>
          <a:xfrm>
            <a:off x="4286250" y="8407400"/>
            <a:ext cx="2171700" cy="63500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6460236" y="8407400"/>
            <a:ext cx="342900" cy="63500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19B0651-EE4F-4900-A07F-96A6BFA9D0F0}" type="slidenum">
              <a:rPr lang="ru-RU" smtClean="0"/>
              <a:pPr/>
              <a:t>‹#›</a:t>
            </a:fld>
            <a:endParaRPr lang="ru-RU"/>
          </a:p>
        </p:txBody>
      </p:sp>
      <p:sp>
        <p:nvSpPr>
          <p:cNvPr id="15" name="Прямоугольник 14"/>
          <p:cNvSpPr/>
          <p:nvPr/>
        </p:nvSpPr>
        <p:spPr bwMode="invGray">
          <a:xfrm>
            <a:off x="761238" y="-72"/>
            <a:ext cx="54864" cy="9144072"/>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4189" r:id="rId1"/>
    <p:sldLayoutId id="2147484190" r:id="rId2"/>
    <p:sldLayoutId id="2147484191" r:id="rId3"/>
    <p:sldLayoutId id="2147484192" r:id="rId4"/>
    <p:sldLayoutId id="2147484193" r:id="rId5"/>
    <p:sldLayoutId id="2147484194" r:id="rId6"/>
    <p:sldLayoutId id="2147484195" r:id="rId7"/>
    <p:sldLayoutId id="2147484196" r:id="rId8"/>
    <p:sldLayoutId id="2147484197" r:id="rId9"/>
    <p:sldLayoutId id="2147484198" r:id="rId10"/>
    <p:sldLayoutId id="214748419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chart" Target="../charts/chart1.xml"/></Relationships>
</file>

<file path=ppt/slides/_rels/slide1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chart" Target="../charts/chart4.xml"/><Relationship Id="rId1" Type="http://schemas.openxmlformats.org/officeDocument/2006/relationships/slideLayout" Target="../slideLayouts/slideLayout6.xml"/><Relationship Id="rId4" Type="http://schemas.openxmlformats.org/officeDocument/2006/relationships/image" Target="../media/image8.jpeg"/></Relationships>
</file>

<file path=ppt/slides/_rels/slide13.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6.xml"/><Relationship Id="rId4" Type="http://schemas.openxmlformats.org/officeDocument/2006/relationships/chart" Target="../charts/chart7.xml"/></Relationships>
</file>

<file path=ppt/slides/_rels/slide14.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chart" Target="../charts/chart10.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Layout" Target="../slideLayouts/slideLayout6.xml"/><Relationship Id="rId6" Type="http://schemas.openxmlformats.org/officeDocument/2006/relationships/image" Target="../media/image13.jpeg"/><Relationship Id="rId5" Type="http://schemas.openxmlformats.org/officeDocument/2006/relationships/image" Target="../media/image12.png"/><Relationship Id="rId4" Type="http://schemas.openxmlformats.org/officeDocument/2006/relationships/image" Target="../media/image11.jpeg"/></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image" Target="../media/image31.jpeg"/><Relationship Id="rId2" Type="http://schemas.openxmlformats.org/officeDocument/2006/relationships/image" Target="../media/image21.png"/><Relationship Id="rId1" Type="http://schemas.openxmlformats.org/officeDocument/2006/relationships/slideLayout" Target="../slideLayouts/slideLayout6.xml"/><Relationship Id="rId6" Type="http://schemas.openxmlformats.org/officeDocument/2006/relationships/image" Target="../media/image25.png"/><Relationship Id="rId11" Type="http://schemas.openxmlformats.org/officeDocument/2006/relationships/image" Target="../media/image30.png"/><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png"/></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image" Target="../media/image32.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764704" y="611560"/>
            <a:ext cx="6093296" cy="1224136"/>
          </a:xfrm>
        </p:spPr>
        <p:txBody>
          <a:bodyPr>
            <a:noAutofit/>
          </a:bodyPr>
          <a:lstStyle/>
          <a:p>
            <a:pPr algn="ctr"/>
            <a:r>
              <a:rPr lang="ru-RU" sz="4200" b="1" dirty="0">
                <a:solidFill>
                  <a:schemeClr val="accent6">
                    <a:lumMod val="75000"/>
                  </a:schemeClr>
                </a:solidFill>
                <a:effectLst>
                  <a:outerShdw blurRad="38100" dist="38100" dir="2700000" algn="tl">
                    <a:srgbClr val="000000">
                      <a:alpha val="43137"/>
                    </a:srgbClr>
                  </a:outerShdw>
                </a:effectLst>
              </a:rPr>
              <a:t>Бюджет для граждан</a:t>
            </a:r>
          </a:p>
        </p:txBody>
      </p:sp>
      <p:sp>
        <p:nvSpPr>
          <p:cNvPr id="9" name="Объект 2"/>
          <p:cNvSpPr txBox="1">
            <a:spLocks/>
          </p:cNvSpPr>
          <p:nvPr/>
        </p:nvSpPr>
        <p:spPr>
          <a:xfrm>
            <a:off x="836712" y="2267744"/>
            <a:ext cx="5760640" cy="1944216"/>
          </a:xfrm>
          <a:prstGeom prst="rect">
            <a:avLst/>
          </a:prstGeom>
        </p:spPr>
        <p:txBody>
          <a:bodyPr vert="horz" lIns="0" tIns="45720" rIns="0" bIns="45720" rtlCol="0">
            <a:normAutofit/>
          </a:bodyPr>
          <a:lst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a:lstStyle>
          <a:p>
            <a:pPr marL="68580" indent="0" algn="ctr">
              <a:buNone/>
            </a:pPr>
            <a:r>
              <a:rPr lang="ru-RU" b="1" dirty="0">
                <a:solidFill>
                  <a:schemeClr val="accent6">
                    <a:lumMod val="75000"/>
                  </a:schemeClr>
                </a:solidFill>
                <a:latin typeface="Arial Unicode MS" pitchFamily="34" charset="-128"/>
                <a:ea typeface="Arial Unicode MS" pitchFamily="34" charset="-128"/>
                <a:cs typeface="Arial Unicode MS" pitchFamily="34" charset="-128"/>
              </a:rPr>
              <a:t>к  решению Совета народных депутатов Павловского муниципального района Воронежской области «Об исполнении бюджета Павловского муниципального района Воронежской области за </a:t>
            </a:r>
            <a:r>
              <a:rPr lang="ru-RU" sz="2400" b="1" dirty="0">
                <a:solidFill>
                  <a:schemeClr val="accent6">
                    <a:lumMod val="75000"/>
                  </a:schemeClr>
                </a:solidFill>
                <a:latin typeface="Arial Unicode MS" pitchFamily="34" charset="-128"/>
                <a:ea typeface="Arial Unicode MS" pitchFamily="34" charset="-128"/>
                <a:cs typeface="Arial Unicode MS" pitchFamily="34" charset="-128"/>
              </a:rPr>
              <a:t>2023</a:t>
            </a:r>
            <a:r>
              <a:rPr lang="ru-RU" b="1" dirty="0">
                <a:solidFill>
                  <a:schemeClr val="accent6">
                    <a:lumMod val="75000"/>
                  </a:schemeClr>
                </a:solidFill>
                <a:latin typeface="Arial Unicode MS" pitchFamily="34" charset="-128"/>
                <a:ea typeface="Arial Unicode MS" pitchFamily="34" charset="-128"/>
                <a:cs typeface="Arial Unicode MS" pitchFamily="34" charset="-128"/>
              </a:rPr>
              <a:t> год»</a:t>
            </a:r>
          </a:p>
        </p:txBody>
      </p:sp>
      <p:sp>
        <p:nvSpPr>
          <p:cNvPr id="10" name="Объект 2"/>
          <p:cNvSpPr txBox="1">
            <a:spLocks/>
          </p:cNvSpPr>
          <p:nvPr/>
        </p:nvSpPr>
        <p:spPr>
          <a:xfrm>
            <a:off x="1628801" y="8460434"/>
            <a:ext cx="4464496" cy="517609"/>
          </a:xfrm>
          <a:prstGeom prst="rect">
            <a:avLst/>
          </a:prstGeom>
        </p:spPr>
        <p:txBody>
          <a:bodyPr vert="horz" lIns="0" tIns="45720" rIns="0" bIns="45720" rtlCol="0">
            <a:normAutofit/>
          </a:bodyPr>
          <a:lst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a:lstStyle>
          <a:p>
            <a:pPr marL="68580" indent="0" algn="ctr">
              <a:buNone/>
            </a:pPr>
            <a:r>
              <a:rPr lang="ru-RU" b="1" dirty="0">
                <a:solidFill>
                  <a:schemeClr val="accent6">
                    <a:lumMod val="75000"/>
                  </a:schemeClr>
                </a:solidFill>
                <a:latin typeface="Arial Unicode MS" pitchFamily="34" charset="-128"/>
                <a:ea typeface="Arial Unicode MS" pitchFamily="34" charset="-128"/>
                <a:cs typeface="Arial Unicode MS" pitchFamily="34" charset="-128"/>
              </a:rPr>
              <a:t>Павловск, 2024 год</a:t>
            </a:r>
          </a:p>
        </p:txBody>
      </p:sp>
      <p:pic>
        <p:nvPicPr>
          <p:cNvPr id="21508" name="Picture 4" descr="D:\2024\Бюджет для граждан\для подготовки бюджета для граждан\картинки\95_full.jpg"/>
          <p:cNvPicPr>
            <a:picLocks noChangeAspect="1" noChangeArrowheads="1"/>
          </p:cNvPicPr>
          <p:nvPr/>
        </p:nvPicPr>
        <p:blipFill>
          <a:blip r:embed="rId2" cstate="print"/>
          <a:srcRect/>
          <a:stretch>
            <a:fillRect/>
          </a:stretch>
        </p:blipFill>
        <p:spPr bwMode="auto">
          <a:xfrm>
            <a:off x="836712" y="4355976"/>
            <a:ext cx="5914607" cy="3960440"/>
          </a:xfrm>
          <a:prstGeom prst="rect">
            <a:avLst/>
          </a:prstGeom>
          <a:ln>
            <a:noFill/>
          </a:ln>
          <a:effectLst>
            <a:softEdge rad="112500"/>
          </a:effectLst>
        </p:spPr>
      </p:pic>
    </p:spTree>
    <p:extLst>
      <p:ext uri="{BB962C8B-B14F-4D97-AF65-F5344CB8AC3E}">
        <p14:creationId xmlns:p14="http://schemas.microsoft.com/office/powerpoint/2010/main" xmlns="" val="17220141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duotone>
              <a:schemeClr val="bg2">
                <a:shade val="9000"/>
                <a:satMod val="300000"/>
              </a:schemeClr>
              <a:schemeClr val="bg2">
                <a:tint val="90000"/>
                <a:satMod val="225000"/>
              </a:schemeClr>
            </a:duotone>
            <a:extLst>
              <a:ext uri="{BEBA8EAE-BF5A-486C-A8C5-ECC9F3942E4B}">
                <a14:imgProps xmlns:a14="http://schemas.microsoft.com/office/drawing/2010/main" xmlns="">
                  <a14:imgLayer r:embed="rId3">
                    <a14:imgEffect>
                      <a14:brightnessContrast bright="9000"/>
                    </a14:imgEffect>
                  </a14:imgLayer>
                </a14:imgProps>
              </a:ext>
            </a:extLst>
          </a:blip>
          <a:srcRect/>
          <a:tile tx="1270000" ty="1270000" sx="90000" sy="90000" flip="xy" algn="tl"/>
        </a:blipFill>
        <a:effectLst/>
      </p:bgPr>
    </p:bg>
    <p:spTree>
      <p:nvGrpSpPr>
        <p:cNvPr id="1" name=""/>
        <p:cNvGrpSpPr/>
        <p:nvPr/>
      </p:nvGrpSpPr>
      <p:grpSpPr>
        <a:xfrm>
          <a:off x="0" y="0"/>
          <a:ext cx="0" cy="0"/>
          <a:chOff x="0" y="0"/>
          <a:chExt cx="0" cy="0"/>
        </a:xfrm>
      </p:grpSpPr>
      <p:sp>
        <p:nvSpPr>
          <p:cNvPr id="5" name="Rectangle 4"/>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2" name="Rectangle 2"/>
          <p:cNvSpPr>
            <a:spLocks noChangeArrowheads="1"/>
          </p:cNvSpPr>
          <p:nvPr/>
        </p:nvSpPr>
        <p:spPr bwMode="auto">
          <a:xfrm>
            <a:off x="1" y="43935"/>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4" name="Прямоугольник 3">
            <a:extLst>
              <a:ext uri="{FF2B5EF4-FFF2-40B4-BE49-F238E27FC236}">
                <a16:creationId xmlns:a16="http://schemas.microsoft.com/office/drawing/2014/main" xmlns="" id="{E7BFB85E-1239-4DF4-B0C1-9EEF6C267F32}"/>
              </a:ext>
            </a:extLst>
          </p:cNvPr>
          <p:cNvSpPr/>
          <p:nvPr/>
        </p:nvSpPr>
        <p:spPr>
          <a:xfrm>
            <a:off x="836712" y="5167847"/>
            <a:ext cx="5664076" cy="3108543"/>
          </a:xfrm>
          <a:prstGeom prst="rect">
            <a:avLst/>
          </a:prstGeom>
        </p:spPr>
        <p:txBody>
          <a:bodyPr wrap="square">
            <a:spAutoFit/>
          </a:bodyPr>
          <a:lstStyle/>
          <a:p>
            <a:pPr indent="350838" algn="just">
              <a:spcBef>
                <a:spcPct val="0"/>
              </a:spcBef>
              <a:buClr>
                <a:schemeClr val="accent1"/>
              </a:buClr>
              <a:buSzPct val="80000"/>
            </a:pPr>
            <a:r>
              <a:rPr lang="ru-RU" sz="1400" dirty="0">
                <a:solidFill>
                  <a:schemeClr val="accent6">
                    <a:lumMod val="75000"/>
                  </a:schemeClr>
                </a:solidFill>
                <a:ea typeface="Arial Unicode MS" pitchFamily="34" charset="-128"/>
              </a:rPr>
              <a:t>	</a:t>
            </a:r>
            <a:r>
              <a:rPr lang="ru-RU" sz="1400" dirty="0">
                <a:solidFill>
                  <a:schemeClr val="accent6">
                    <a:lumMod val="75000"/>
                  </a:schemeClr>
                </a:solidFill>
                <a:ea typeface="Arial Unicode MS"/>
              </a:rPr>
              <a:t>Доходная часть бюджета Павловского муниципального района с учетом безвозмездных поступлений от других бюджетов бюджетной системы Российской Федерации за 2023 год исполнена в объеме 2 705 794,8  тыс. рублей, что составило 99,3% к уточненному годовому плану. </a:t>
            </a:r>
          </a:p>
          <a:p>
            <a:pPr indent="350838" algn="just">
              <a:spcBef>
                <a:spcPct val="0"/>
              </a:spcBef>
              <a:buClr>
                <a:schemeClr val="accent1"/>
              </a:buClr>
              <a:buSzPct val="80000"/>
            </a:pPr>
            <a:r>
              <a:rPr lang="ru-RU" sz="1400" dirty="0">
                <a:solidFill>
                  <a:schemeClr val="accent6">
                    <a:lumMod val="75000"/>
                  </a:schemeClr>
                </a:solidFill>
                <a:ea typeface="Arial Unicode MS"/>
              </a:rPr>
              <a:t>	По сравнению с прошлым годом объем доходов бюджета муниципального района увеличился на 16,2 % или на 377 864,1тыс. рублей.</a:t>
            </a:r>
          </a:p>
          <a:p>
            <a:pPr indent="350838" algn="just">
              <a:spcBef>
                <a:spcPct val="0"/>
              </a:spcBef>
              <a:buClr>
                <a:schemeClr val="accent1"/>
              </a:buClr>
              <a:buSzPct val="80000"/>
            </a:pPr>
            <a:r>
              <a:rPr lang="ru-RU" sz="1400" dirty="0">
                <a:solidFill>
                  <a:schemeClr val="accent6">
                    <a:lumMod val="75000"/>
                  </a:schemeClr>
                </a:solidFill>
                <a:ea typeface="Arial Unicode MS"/>
              </a:rPr>
              <a:t>Налоговых и неналоговых доходов за 2023 год поступило 724 861,2тыс. рублей или 105,6 % к уточненному плану. </a:t>
            </a:r>
          </a:p>
          <a:p>
            <a:pPr indent="350838" algn="just">
              <a:spcBef>
                <a:spcPct val="0"/>
              </a:spcBef>
              <a:buClr>
                <a:schemeClr val="accent1"/>
              </a:buClr>
              <a:buSzPct val="80000"/>
            </a:pPr>
            <a:r>
              <a:rPr lang="ru-RU" sz="1400" dirty="0">
                <a:solidFill>
                  <a:schemeClr val="accent6">
                    <a:lumMod val="75000"/>
                  </a:schemeClr>
                </a:solidFill>
                <a:ea typeface="Arial Unicode MS"/>
              </a:rPr>
              <a:t>Удельный вес налоговых и неналоговых доходов в общей сумме доходов бюджета муниципального района составляет 26,8 %. </a:t>
            </a:r>
          </a:p>
          <a:p>
            <a:pPr indent="350838" algn="just">
              <a:spcBef>
                <a:spcPct val="0"/>
              </a:spcBef>
              <a:buClr>
                <a:schemeClr val="accent1"/>
              </a:buClr>
              <a:buSzPct val="80000"/>
            </a:pPr>
            <a:r>
              <a:rPr lang="ru-RU" sz="1400" dirty="0">
                <a:solidFill>
                  <a:schemeClr val="accent6">
                    <a:lumMod val="75000"/>
                  </a:schemeClr>
                </a:solidFill>
                <a:ea typeface="Arial Unicode MS"/>
              </a:rPr>
              <a:t>Перевыполнение уточненного плана достигнуто по всем источникам налоговых и неналоговых доходов.</a:t>
            </a:r>
          </a:p>
        </p:txBody>
      </p:sp>
      <p:sp>
        <p:nvSpPr>
          <p:cNvPr id="6" name="Заголовок 4">
            <a:extLst>
              <a:ext uri="{FF2B5EF4-FFF2-40B4-BE49-F238E27FC236}">
                <a16:creationId xmlns:a16="http://schemas.microsoft.com/office/drawing/2014/main" xmlns="" id="{40F9163A-A3E4-42FB-BBA8-053CCC0EC3A6}"/>
              </a:ext>
            </a:extLst>
          </p:cNvPr>
          <p:cNvSpPr txBox="1">
            <a:spLocks/>
          </p:cNvSpPr>
          <p:nvPr/>
        </p:nvSpPr>
        <p:spPr>
          <a:xfrm>
            <a:off x="1181100" y="611188"/>
            <a:ext cx="5319688" cy="431800"/>
          </a:xfrm>
          <a:prstGeom prst="rect">
            <a:avLst/>
          </a:prstGeom>
        </p:spPr>
        <p:txBody>
          <a:bodyPr anchor="ctr">
            <a:normAutofit/>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pPr algn="ctr"/>
            <a:endParaRPr lang="ru-RU" sz="2000" b="1" dirty="0">
              <a:solidFill>
                <a:schemeClr val="accent6">
                  <a:lumMod val="75000"/>
                </a:schemeClr>
              </a:solidFill>
            </a:endParaRPr>
          </a:p>
        </p:txBody>
      </p:sp>
      <p:graphicFrame>
        <p:nvGraphicFramePr>
          <p:cNvPr id="10" name="Диаграмма 9">
            <a:extLst>
              <a:ext uri="{FF2B5EF4-FFF2-40B4-BE49-F238E27FC236}">
                <a16:creationId xmlns:a16="http://schemas.microsoft.com/office/drawing/2014/main" xmlns="" id="{3A89D561-EE50-4D1D-B1CC-6E6BA606AB01}"/>
              </a:ext>
            </a:extLst>
          </p:cNvPr>
          <p:cNvGraphicFramePr>
            <a:graphicFrameLocks/>
          </p:cNvGraphicFramePr>
          <p:nvPr>
            <p:extLst>
              <p:ext uri="{D42A27DB-BD31-4B8C-83A1-F6EECF244321}">
                <p14:modId xmlns:p14="http://schemas.microsoft.com/office/powerpoint/2010/main" xmlns="" val="1506000976"/>
              </p:ext>
            </p:extLst>
          </p:nvPr>
        </p:nvGraphicFramePr>
        <p:xfrm>
          <a:off x="-1035496" y="323529"/>
          <a:ext cx="8734425" cy="8090064"/>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xmlns="" val="8613989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2" name="Прямоугольник 1">
            <a:extLst>
              <a:ext uri="{FF2B5EF4-FFF2-40B4-BE49-F238E27FC236}">
                <a16:creationId xmlns:a16="http://schemas.microsoft.com/office/drawing/2014/main" xmlns="" id="{13505E6C-A7AB-4ABA-8481-EBB96914790D}"/>
              </a:ext>
            </a:extLst>
          </p:cNvPr>
          <p:cNvSpPr/>
          <p:nvPr/>
        </p:nvSpPr>
        <p:spPr>
          <a:xfrm>
            <a:off x="836712" y="146263"/>
            <a:ext cx="5826274" cy="1508105"/>
          </a:xfrm>
          <a:prstGeom prst="rect">
            <a:avLst/>
          </a:prstGeom>
        </p:spPr>
        <p:txBody>
          <a:bodyPr wrap="square">
            <a:spAutoFit/>
          </a:bodyPr>
          <a:lstStyle/>
          <a:p>
            <a:pPr algn="ctr"/>
            <a:r>
              <a:rPr lang="ru-RU" sz="2000" b="1" dirty="0">
                <a:solidFill>
                  <a:schemeClr val="accent6">
                    <a:lumMod val="75000"/>
                  </a:schemeClr>
                </a:solidFill>
                <a:ea typeface="Arial Unicode MS" pitchFamily="34" charset="-128"/>
              </a:rPr>
              <a:t>УДЕЛЬНЫЙ</a:t>
            </a:r>
            <a:r>
              <a:rPr lang="ru-RU" b="1" dirty="0">
                <a:solidFill>
                  <a:schemeClr val="accent6">
                    <a:lumMod val="75000"/>
                  </a:schemeClr>
                </a:solidFill>
              </a:rPr>
              <a:t> ВЕС НАЛОГОВЫХ И НЕНАЛОГОВЫХ ДОХОДОВ В ОБЩЕМ ОБЪЕМЕ БЮДЖЕТА ПАВЛОВСКОГО МУНИЦИПАЛЬНОГО РАЙОНА ВОРОНЕЖСКОЙ ОБЛАСТИ </a:t>
            </a:r>
            <a:br>
              <a:rPr lang="ru-RU" b="1" dirty="0">
                <a:solidFill>
                  <a:schemeClr val="accent6">
                    <a:lumMod val="75000"/>
                  </a:schemeClr>
                </a:solidFill>
              </a:rPr>
            </a:br>
            <a:r>
              <a:rPr lang="ru-RU" b="1" dirty="0">
                <a:solidFill>
                  <a:schemeClr val="accent6">
                    <a:lumMod val="75000"/>
                  </a:schemeClr>
                </a:solidFill>
              </a:rPr>
              <a:t>В 2021-2023 ГГ., %</a:t>
            </a:r>
            <a:endParaRPr lang="ru-RU" dirty="0"/>
          </a:p>
        </p:txBody>
      </p:sp>
      <p:graphicFrame>
        <p:nvGraphicFramePr>
          <p:cNvPr id="7" name="Диаграмма 6">
            <a:extLst>
              <a:ext uri="{FF2B5EF4-FFF2-40B4-BE49-F238E27FC236}">
                <a16:creationId xmlns:a16="http://schemas.microsoft.com/office/drawing/2014/main" xmlns="" id="{839E36E4-87D1-4BE0-B525-FAB7031FED81}"/>
              </a:ext>
            </a:extLst>
          </p:cNvPr>
          <p:cNvGraphicFramePr>
            <a:graphicFrameLocks/>
          </p:cNvGraphicFramePr>
          <p:nvPr>
            <p:extLst>
              <p:ext uri="{D42A27DB-BD31-4B8C-83A1-F6EECF244321}">
                <p14:modId xmlns:p14="http://schemas.microsoft.com/office/powerpoint/2010/main" xmlns="" val="452974472"/>
              </p:ext>
            </p:extLst>
          </p:nvPr>
        </p:nvGraphicFramePr>
        <p:xfrm>
          <a:off x="872717" y="-1"/>
          <a:ext cx="5580620" cy="4572001"/>
        </p:xfrm>
        <a:graphic>
          <a:graphicData uri="http://schemas.openxmlformats.org/drawingml/2006/chart">
            <c:chart xmlns:c="http://schemas.openxmlformats.org/drawingml/2006/chart" xmlns:r="http://schemas.openxmlformats.org/officeDocument/2006/relationships" r:id="rId2"/>
          </a:graphicData>
        </a:graphic>
      </p:graphicFrame>
      <p:sp>
        <p:nvSpPr>
          <p:cNvPr id="3" name="Прямоугольник 2">
            <a:extLst>
              <a:ext uri="{FF2B5EF4-FFF2-40B4-BE49-F238E27FC236}">
                <a16:creationId xmlns:a16="http://schemas.microsoft.com/office/drawing/2014/main" xmlns="" id="{BE55AF65-80EB-4337-B24D-F5ABCDDCC069}"/>
              </a:ext>
            </a:extLst>
          </p:cNvPr>
          <p:cNvSpPr/>
          <p:nvPr/>
        </p:nvSpPr>
        <p:spPr>
          <a:xfrm>
            <a:off x="872716" y="4716016"/>
            <a:ext cx="5755772" cy="1015663"/>
          </a:xfrm>
          <a:prstGeom prst="rect">
            <a:avLst/>
          </a:prstGeom>
        </p:spPr>
        <p:txBody>
          <a:bodyPr wrap="square">
            <a:spAutoFit/>
          </a:bodyPr>
          <a:lstStyle/>
          <a:p>
            <a:pPr algn="ctr"/>
            <a:r>
              <a:rPr lang="ru-RU" sz="2000" b="1" dirty="0">
                <a:solidFill>
                  <a:schemeClr val="accent6">
                    <a:lumMod val="75000"/>
                  </a:schemeClr>
                </a:solidFill>
                <a:ea typeface="Arial Unicode MS" pitchFamily="34" charset="-128"/>
              </a:rPr>
              <a:t>Динамика доходов  бюджета Павловского муниципального района по месяцам                                              за 2021-2023 гг., тыс. руб.</a:t>
            </a:r>
          </a:p>
        </p:txBody>
      </p:sp>
      <p:graphicFrame>
        <p:nvGraphicFramePr>
          <p:cNvPr id="10" name="Диаграмма 9">
            <a:extLst>
              <a:ext uri="{FF2B5EF4-FFF2-40B4-BE49-F238E27FC236}">
                <a16:creationId xmlns:a16="http://schemas.microsoft.com/office/drawing/2014/main" xmlns="" id="{FF72E84F-0FCA-4235-BD7E-82C806E0C59B}"/>
              </a:ext>
            </a:extLst>
          </p:cNvPr>
          <p:cNvGraphicFramePr>
            <a:graphicFrameLocks/>
          </p:cNvGraphicFramePr>
          <p:nvPr>
            <p:extLst>
              <p:ext uri="{D42A27DB-BD31-4B8C-83A1-F6EECF244321}">
                <p14:modId xmlns:p14="http://schemas.microsoft.com/office/powerpoint/2010/main" xmlns="" val="3088183865"/>
              </p:ext>
            </p:extLst>
          </p:nvPr>
        </p:nvGraphicFramePr>
        <p:xfrm>
          <a:off x="872716" y="6012160"/>
          <a:ext cx="5580620" cy="23241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41770694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7" name="Заголовок 4">
            <a:extLst>
              <a:ext uri="{FF2B5EF4-FFF2-40B4-BE49-F238E27FC236}">
                <a16:creationId xmlns:a16="http://schemas.microsoft.com/office/drawing/2014/main" xmlns="" id="{3A324768-8EB0-49DC-9A9C-B6B3B43C267C}"/>
              </a:ext>
            </a:extLst>
          </p:cNvPr>
          <p:cNvSpPr>
            <a:spLocks noGrp="1"/>
          </p:cNvSpPr>
          <p:nvPr>
            <p:ph type="title"/>
          </p:nvPr>
        </p:nvSpPr>
        <p:spPr>
          <a:xfrm>
            <a:off x="764704" y="323853"/>
            <a:ext cx="5832946" cy="1800225"/>
          </a:xfrm>
        </p:spPr>
        <p:txBody>
          <a:bodyPr>
            <a:noAutofit/>
          </a:bodyPr>
          <a:lstStyle/>
          <a:p>
            <a:pPr algn="ctr"/>
            <a:r>
              <a:rPr lang="ru-RU" sz="2000" b="1" dirty="0">
                <a:solidFill>
                  <a:schemeClr val="accent6">
                    <a:lumMod val="75000"/>
                  </a:schemeClr>
                </a:solidFill>
                <a:effectLst/>
                <a:latin typeface="Arial Unicode MS" pitchFamily="34" charset="-128"/>
                <a:ea typeface="Arial Unicode MS" pitchFamily="34" charset="-128"/>
                <a:cs typeface="Arial Unicode MS" pitchFamily="34" charset="-128"/>
              </a:rPr>
              <a:t>СРАВНИТЕЛЬНАЯ ХАРАКТЕРИСТИКА ДОХОДОВ БЮДЖЕТА ПАВЛОВСКОГО МУНИЦИПАЛЬНОГО РАЙОНА ВОРОНЕЖСКОЙ ОБЛАСТИ </a:t>
            </a:r>
            <a:br>
              <a:rPr lang="ru-RU" sz="2000" b="1" dirty="0">
                <a:solidFill>
                  <a:schemeClr val="accent6">
                    <a:lumMod val="75000"/>
                  </a:schemeClr>
                </a:solidFill>
                <a:effectLst/>
                <a:latin typeface="Arial Unicode MS" pitchFamily="34" charset="-128"/>
                <a:ea typeface="Arial Unicode MS" pitchFamily="34" charset="-128"/>
                <a:cs typeface="Arial Unicode MS" pitchFamily="34" charset="-128"/>
              </a:rPr>
            </a:br>
            <a:r>
              <a:rPr lang="ru-RU" sz="2000" b="1" dirty="0">
                <a:solidFill>
                  <a:schemeClr val="accent6">
                    <a:lumMod val="75000"/>
                  </a:schemeClr>
                </a:solidFill>
                <a:effectLst/>
                <a:latin typeface="Arial Unicode MS" pitchFamily="34" charset="-128"/>
                <a:ea typeface="Arial Unicode MS" pitchFamily="34" charset="-128"/>
                <a:cs typeface="Arial Unicode MS" pitchFamily="34" charset="-128"/>
              </a:rPr>
              <a:t>ЗА 2022-2023 ГГ., тыс. рублей</a:t>
            </a:r>
          </a:p>
        </p:txBody>
      </p:sp>
      <p:graphicFrame>
        <p:nvGraphicFramePr>
          <p:cNvPr id="10" name="Диаграмма 9">
            <a:extLst>
              <a:ext uri="{FF2B5EF4-FFF2-40B4-BE49-F238E27FC236}">
                <a16:creationId xmlns:a16="http://schemas.microsoft.com/office/drawing/2014/main" xmlns="" id="{B2925A9C-0515-42BC-BC97-D7BA3BE94ABD}"/>
              </a:ext>
            </a:extLst>
          </p:cNvPr>
          <p:cNvGraphicFramePr>
            <a:graphicFrameLocks/>
          </p:cNvGraphicFramePr>
          <p:nvPr>
            <p:extLst>
              <p:ext uri="{D42A27DB-BD31-4B8C-83A1-F6EECF244321}">
                <p14:modId xmlns:p14="http://schemas.microsoft.com/office/powerpoint/2010/main" xmlns="" val="3627553238"/>
              </p:ext>
            </p:extLst>
          </p:nvPr>
        </p:nvGraphicFramePr>
        <p:xfrm>
          <a:off x="964407" y="2088945"/>
          <a:ext cx="5633243" cy="4496435"/>
        </p:xfrm>
        <a:graphic>
          <a:graphicData uri="http://schemas.openxmlformats.org/drawingml/2006/chart">
            <c:chart xmlns:c="http://schemas.openxmlformats.org/drawingml/2006/chart" xmlns:r="http://schemas.openxmlformats.org/officeDocument/2006/relationships" r:id="rId2"/>
          </a:graphicData>
        </a:graphic>
      </p:graphicFrame>
      <p:pic>
        <p:nvPicPr>
          <p:cNvPr id="5124" name="Picture 4" descr="Picture background">
            <a:extLst>
              <a:ext uri="{FF2B5EF4-FFF2-40B4-BE49-F238E27FC236}">
                <a16:creationId xmlns:a16="http://schemas.microsoft.com/office/drawing/2014/main" xmlns="" id="{646798CD-66C6-4820-B8EC-C117D2E3EA90}"/>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76872" y="6652198"/>
            <a:ext cx="3427735" cy="2149475"/>
          </a:xfrm>
          <a:prstGeom prst="rect">
            <a:avLst/>
          </a:prstGeom>
          <a:noFill/>
          <a:extLst>
            <a:ext uri="{909E8E84-426E-40DD-AFC4-6F175D3DCCD1}">
              <a14:hiddenFill xmlns:a14="http://schemas.microsoft.com/office/drawing/2010/main" xmlns="">
                <a:solidFill>
                  <a:srgbClr val="FFFFFF"/>
                </a:solidFill>
              </a14:hiddenFill>
            </a:ext>
          </a:extLst>
        </p:spPr>
      </p:pic>
      <p:pic>
        <p:nvPicPr>
          <p:cNvPr id="5122" name="Picture 2" descr="Puppet Puzzle Teamwork Stock Illustrations - 317 Puppet Puzzle Teamwork Stock Il">
            <a:extLst>
              <a:ext uri="{FF2B5EF4-FFF2-40B4-BE49-F238E27FC236}">
                <a16:creationId xmlns:a16="http://schemas.microsoft.com/office/drawing/2014/main" xmlns="" id="{2D9D2FC3-16D7-40C2-9C09-C038AB265E7B}"/>
              </a:ext>
            </a:extLst>
          </p:cNvPr>
          <p:cNvPicPr>
            <a:picLocks noChangeAspect="1" noChangeArrowheads="1"/>
          </p:cNvPicPr>
          <p:nvPr/>
        </p:nvPicPr>
        <p:blipFill rotWithShape="1">
          <a:blip r:embed="rId4" cstate="print">
            <a:extLst>
              <a:ext uri="{28A0092B-C50C-407E-A947-70E740481C1C}">
                <a14:useLocalDpi xmlns:a14="http://schemas.microsoft.com/office/drawing/2010/main" xmlns="" val="0"/>
              </a:ext>
            </a:extLst>
          </a:blip>
          <a:srcRect l="126" t="16694" r="-126" b="8726"/>
          <a:stretch/>
        </p:blipFill>
        <p:spPr bwMode="auto">
          <a:xfrm>
            <a:off x="964407" y="6566887"/>
            <a:ext cx="5640738" cy="2531829"/>
          </a:xfrm>
          <a:prstGeom prst="rect">
            <a:avLst/>
          </a:prstGeom>
          <a:noFill/>
          <a:extLst>
            <a:ext uri="{909E8E84-426E-40DD-AFC4-6F175D3DCCD1}">
              <a14:hiddenFill xmlns:a14="http://schemas.microsoft.com/office/drawing/2010/main" xmlns="">
                <a:solidFill>
                  <a:srgbClr val="FFFFFF"/>
                </a:solidFill>
              </a14:hiddenFill>
            </a:ext>
          </a:extLst>
        </p:spPr>
      </p:pic>
      <p:sp>
        <p:nvSpPr>
          <p:cNvPr id="4" name="Прямоугольник 3">
            <a:extLst>
              <a:ext uri="{FF2B5EF4-FFF2-40B4-BE49-F238E27FC236}">
                <a16:creationId xmlns:a16="http://schemas.microsoft.com/office/drawing/2014/main" xmlns="" id="{59345499-45E1-4F5B-B967-C8B9FEC93269}"/>
              </a:ext>
            </a:extLst>
          </p:cNvPr>
          <p:cNvSpPr/>
          <p:nvPr/>
        </p:nvSpPr>
        <p:spPr>
          <a:xfrm rot="18459788">
            <a:off x="4555398" y="7051485"/>
            <a:ext cx="1020813" cy="430887"/>
          </a:xfrm>
          <a:prstGeom prst="rect">
            <a:avLst/>
          </a:prstGeom>
          <a:noFill/>
        </p:spPr>
        <p:txBody>
          <a:bodyPr wrap="square" lIns="91440" tIns="45720" rIns="91440" bIns="45720">
            <a:spAutoFit/>
          </a:bodyPr>
          <a:lstStyle/>
          <a:p>
            <a:pPr algn="ctr"/>
            <a:r>
              <a:rPr lang="ru-RU" sz="1100"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Налоговые доходы</a:t>
            </a:r>
          </a:p>
        </p:txBody>
      </p:sp>
      <p:sp>
        <p:nvSpPr>
          <p:cNvPr id="12" name="TextBox 11">
            <a:extLst>
              <a:ext uri="{FF2B5EF4-FFF2-40B4-BE49-F238E27FC236}">
                <a16:creationId xmlns:a16="http://schemas.microsoft.com/office/drawing/2014/main" xmlns="" id="{31A0274D-E2E9-40A3-92BE-1F3933F0F93A}"/>
              </a:ext>
            </a:extLst>
          </p:cNvPr>
          <p:cNvSpPr txBox="1"/>
          <p:nvPr/>
        </p:nvSpPr>
        <p:spPr>
          <a:xfrm rot="16200000">
            <a:off x="3409960" y="7511491"/>
            <a:ext cx="972979" cy="430887"/>
          </a:xfrm>
          <a:prstGeom prst="rect">
            <a:avLst/>
          </a:prstGeom>
          <a:noFill/>
        </p:spPr>
        <p:txBody>
          <a:bodyPr wrap="square" rtlCol="0">
            <a:spAutoFit/>
          </a:bodyPr>
          <a:lstStyle/>
          <a:p>
            <a:pPr algn="ctr"/>
            <a:r>
              <a:rPr lang="ru-RU" sz="110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Неналоговые доходы</a:t>
            </a:r>
          </a:p>
        </p:txBody>
      </p:sp>
      <p:sp>
        <p:nvSpPr>
          <p:cNvPr id="13" name="Прямоугольник 12">
            <a:extLst>
              <a:ext uri="{FF2B5EF4-FFF2-40B4-BE49-F238E27FC236}">
                <a16:creationId xmlns:a16="http://schemas.microsoft.com/office/drawing/2014/main" xmlns="" id="{020D98DC-F50F-496F-91FA-2B502EE1A22C}"/>
              </a:ext>
            </a:extLst>
          </p:cNvPr>
          <p:cNvSpPr/>
          <p:nvPr/>
        </p:nvSpPr>
        <p:spPr>
          <a:xfrm rot="16200000">
            <a:off x="2221044" y="7941838"/>
            <a:ext cx="1221275" cy="430887"/>
          </a:xfrm>
          <a:prstGeom prst="rect">
            <a:avLst/>
          </a:prstGeom>
        </p:spPr>
        <p:txBody>
          <a:bodyPr wrap="square">
            <a:spAutoFit/>
          </a:bodyPr>
          <a:lstStyle/>
          <a:p>
            <a:pPr algn="ctr"/>
            <a:r>
              <a:rPr lang="ru-RU" sz="110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Безвозмездные поступления</a:t>
            </a:r>
          </a:p>
        </p:txBody>
      </p:sp>
    </p:spTree>
    <p:extLst>
      <p:ext uri="{BB962C8B-B14F-4D97-AF65-F5344CB8AC3E}">
        <p14:creationId xmlns:p14="http://schemas.microsoft.com/office/powerpoint/2010/main" xmlns="" val="12271248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8" name="Диаграмма 7"/>
          <p:cNvGraphicFramePr>
            <a:graphicFrameLocks/>
          </p:cNvGraphicFramePr>
          <p:nvPr>
            <p:extLst>
              <p:ext uri="{D42A27DB-BD31-4B8C-83A1-F6EECF244321}">
                <p14:modId xmlns:p14="http://schemas.microsoft.com/office/powerpoint/2010/main" xmlns="" val="1484453953"/>
              </p:ext>
            </p:extLst>
          </p:nvPr>
        </p:nvGraphicFramePr>
        <p:xfrm>
          <a:off x="548680" y="2699792"/>
          <a:ext cx="6048672" cy="561662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Диаграмма 11">
            <a:extLst>
              <a:ext uri="{FF2B5EF4-FFF2-40B4-BE49-F238E27FC236}">
                <a16:creationId xmlns:a16="http://schemas.microsoft.com/office/drawing/2014/main" xmlns="" id="{A3B04C85-F0A1-477A-AFD6-2598FB774826}"/>
              </a:ext>
            </a:extLst>
          </p:cNvPr>
          <p:cNvGraphicFramePr>
            <a:graphicFrameLocks/>
          </p:cNvGraphicFramePr>
          <p:nvPr>
            <p:extLst>
              <p:ext uri="{D42A27DB-BD31-4B8C-83A1-F6EECF244321}">
                <p14:modId xmlns:p14="http://schemas.microsoft.com/office/powerpoint/2010/main" xmlns="" val="1572083276"/>
              </p:ext>
            </p:extLst>
          </p:nvPr>
        </p:nvGraphicFramePr>
        <p:xfrm>
          <a:off x="-4059832" y="360046"/>
          <a:ext cx="6858000" cy="795637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Диаграмма 8">
            <a:extLst>
              <a:ext uri="{FF2B5EF4-FFF2-40B4-BE49-F238E27FC236}">
                <a16:creationId xmlns:a16="http://schemas.microsoft.com/office/drawing/2014/main" xmlns="" id="{96607F9B-ED46-45A6-9526-24E4057CD198}"/>
              </a:ext>
            </a:extLst>
          </p:cNvPr>
          <p:cNvGraphicFramePr>
            <a:graphicFrameLocks/>
          </p:cNvGraphicFramePr>
          <p:nvPr>
            <p:extLst>
              <p:ext uri="{D42A27DB-BD31-4B8C-83A1-F6EECF244321}">
                <p14:modId xmlns:p14="http://schemas.microsoft.com/office/powerpoint/2010/main" xmlns="" val="1309820750"/>
              </p:ext>
            </p:extLst>
          </p:nvPr>
        </p:nvGraphicFramePr>
        <p:xfrm>
          <a:off x="936286" y="467545"/>
          <a:ext cx="5688632" cy="8316409"/>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xmlns="" val="41294549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6" name="Заголовок 4"/>
          <p:cNvSpPr>
            <a:spLocks noGrp="1"/>
          </p:cNvSpPr>
          <p:nvPr>
            <p:ph type="title"/>
          </p:nvPr>
        </p:nvSpPr>
        <p:spPr>
          <a:xfrm>
            <a:off x="836712" y="467544"/>
            <a:ext cx="5688632" cy="1619669"/>
          </a:xfrm>
        </p:spPr>
        <p:txBody>
          <a:bodyPr>
            <a:noAutofit/>
          </a:bodyPr>
          <a:lstStyle/>
          <a:p>
            <a:pPr algn="ctr"/>
            <a:r>
              <a:rPr lang="ru-RU" sz="2000" b="1" dirty="0">
                <a:solidFill>
                  <a:schemeClr val="accent6">
                    <a:lumMod val="75000"/>
                  </a:schemeClr>
                </a:solidFill>
                <a:latin typeface="Arial Unicode MS" pitchFamily="34" charset="-128"/>
                <a:ea typeface="Arial Unicode MS" pitchFamily="34" charset="-128"/>
                <a:cs typeface="Arial Unicode MS" pitchFamily="34" charset="-128"/>
              </a:rPr>
              <a:t>ИЗМЕНЕНИЕ ОБЪЕМОВ ПОСТУПЛЕНИЙ </a:t>
            </a:r>
            <a:br>
              <a:rPr lang="ru-RU" sz="2000" b="1" dirty="0">
                <a:solidFill>
                  <a:schemeClr val="accent6">
                    <a:lumMod val="75000"/>
                  </a:schemeClr>
                </a:solidFill>
                <a:latin typeface="Arial Unicode MS" pitchFamily="34" charset="-128"/>
                <a:ea typeface="Arial Unicode MS" pitchFamily="34" charset="-128"/>
                <a:cs typeface="Arial Unicode MS" pitchFamily="34" charset="-128"/>
              </a:rPr>
            </a:br>
            <a:r>
              <a:rPr lang="ru-RU" sz="2000" b="1" dirty="0">
                <a:solidFill>
                  <a:schemeClr val="accent6">
                    <a:lumMod val="75000"/>
                  </a:schemeClr>
                </a:solidFill>
                <a:latin typeface="Arial Unicode MS" pitchFamily="34" charset="-128"/>
                <a:ea typeface="Arial Unicode MS" pitchFamily="34" charset="-128"/>
                <a:cs typeface="Arial Unicode MS" pitchFamily="34" charset="-128"/>
              </a:rPr>
              <a:t>ПО НАЛОГОВЫМ И НЕНАЛОГОВЫМ ДОХОДАМ В РАЗРЕЗЕ ОСНОВНЫХ ВИДОВ ДОХОДОВ,   </a:t>
            </a:r>
            <a:br>
              <a:rPr lang="ru-RU" sz="2000" b="1" dirty="0">
                <a:solidFill>
                  <a:schemeClr val="accent6">
                    <a:lumMod val="75000"/>
                  </a:schemeClr>
                </a:solidFill>
                <a:latin typeface="Arial Unicode MS" pitchFamily="34" charset="-128"/>
                <a:ea typeface="Arial Unicode MS" pitchFamily="34" charset="-128"/>
                <a:cs typeface="Arial Unicode MS" pitchFamily="34" charset="-128"/>
              </a:rPr>
            </a:br>
            <a:r>
              <a:rPr lang="ru-RU" sz="2000" b="1" dirty="0">
                <a:solidFill>
                  <a:schemeClr val="accent6">
                    <a:lumMod val="75000"/>
                  </a:schemeClr>
                </a:solidFill>
                <a:latin typeface="Arial Unicode MS" pitchFamily="34" charset="-128"/>
                <a:ea typeface="Arial Unicode MS" pitchFamily="34" charset="-128"/>
                <a:cs typeface="Arial Unicode MS" pitchFamily="34" charset="-128"/>
              </a:rPr>
              <a:t>тыс. рублей.</a:t>
            </a:r>
            <a:r>
              <a:rPr lang="ru-RU" b="1" dirty="0">
                <a:solidFill>
                  <a:schemeClr val="accent6">
                    <a:lumMod val="75000"/>
                  </a:schemeClr>
                </a:solidFill>
              </a:rPr>
              <a:t/>
            </a:r>
            <a:br>
              <a:rPr lang="ru-RU" b="1" dirty="0">
                <a:solidFill>
                  <a:schemeClr val="accent6">
                    <a:lumMod val="75000"/>
                  </a:schemeClr>
                </a:solidFill>
              </a:rPr>
            </a:br>
            <a:endParaRPr lang="ru-RU" b="1" dirty="0">
              <a:solidFill>
                <a:schemeClr val="accent6">
                  <a:lumMod val="75000"/>
                </a:schemeClr>
              </a:solidFill>
            </a:endParaRPr>
          </a:p>
        </p:txBody>
      </p:sp>
      <p:sp>
        <p:nvSpPr>
          <p:cNvPr id="2" name="TextBox 1"/>
          <p:cNvSpPr txBox="1"/>
          <p:nvPr/>
        </p:nvSpPr>
        <p:spPr>
          <a:xfrm>
            <a:off x="836712" y="6368754"/>
            <a:ext cx="5760640" cy="2246769"/>
          </a:xfrm>
          <a:prstGeom prst="rect">
            <a:avLst/>
          </a:prstGeom>
          <a:noFill/>
        </p:spPr>
        <p:txBody>
          <a:bodyPr wrap="square" rtlCol="0">
            <a:spAutoFit/>
          </a:bodyPr>
          <a:lstStyle/>
          <a:p>
            <a:pPr algn="ctr"/>
            <a:r>
              <a:rPr lang="ru-RU" sz="1400" b="1" dirty="0">
                <a:solidFill>
                  <a:schemeClr val="accent6">
                    <a:lumMod val="75000"/>
                  </a:schemeClr>
                </a:solidFill>
                <a:latin typeface="Arial Unicode MS" pitchFamily="34" charset="-128"/>
                <a:ea typeface="Arial Unicode MS" pitchFamily="34" charset="-128"/>
                <a:cs typeface="Arial Unicode MS" pitchFamily="34" charset="-128"/>
              </a:rPr>
              <a:t>Основные источники налоговых и  </a:t>
            </a:r>
          </a:p>
          <a:p>
            <a:pPr algn="ctr"/>
            <a:r>
              <a:rPr lang="ru-RU" sz="1400" b="1" dirty="0">
                <a:solidFill>
                  <a:schemeClr val="accent6">
                    <a:lumMod val="75000"/>
                  </a:schemeClr>
                </a:solidFill>
                <a:latin typeface="Arial Unicode MS" pitchFamily="34" charset="-128"/>
                <a:ea typeface="Arial Unicode MS" pitchFamily="34" charset="-128"/>
                <a:cs typeface="Arial Unicode MS" pitchFamily="34" charset="-128"/>
              </a:rPr>
              <a:t>неналоговых доходов  в </a:t>
            </a:r>
            <a:r>
              <a:rPr lang="ru-RU" sz="1400" b="1" dirty="0" smtClean="0">
                <a:solidFill>
                  <a:schemeClr val="accent6">
                    <a:lumMod val="75000"/>
                  </a:schemeClr>
                </a:solidFill>
                <a:latin typeface="Arial Unicode MS" pitchFamily="34" charset="-128"/>
                <a:ea typeface="Arial Unicode MS" pitchFamily="34" charset="-128"/>
                <a:cs typeface="Arial Unicode MS" pitchFamily="34" charset="-128"/>
              </a:rPr>
              <a:t>2023 </a:t>
            </a:r>
            <a:r>
              <a:rPr lang="ru-RU" sz="1400" b="1" dirty="0" smtClean="0">
                <a:solidFill>
                  <a:schemeClr val="accent6">
                    <a:lumMod val="75000"/>
                  </a:schemeClr>
                </a:solidFill>
                <a:latin typeface="Arial Unicode MS" pitchFamily="34" charset="-128"/>
                <a:ea typeface="Arial Unicode MS" pitchFamily="34" charset="-128"/>
                <a:cs typeface="Arial Unicode MS" pitchFamily="34" charset="-128"/>
              </a:rPr>
              <a:t>году</a:t>
            </a:r>
            <a:r>
              <a:rPr lang="ru-RU" sz="1400" b="1" dirty="0">
                <a:solidFill>
                  <a:schemeClr val="accent6">
                    <a:lumMod val="75000"/>
                  </a:schemeClr>
                </a:solidFill>
                <a:latin typeface="Arial Unicode MS" pitchFamily="34" charset="-128"/>
                <a:ea typeface="Arial Unicode MS" pitchFamily="34" charset="-128"/>
                <a:cs typeface="Arial Unicode MS" pitchFamily="34" charset="-128"/>
              </a:rPr>
              <a:t>:</a:t>
            </a:r>
          </a:p>
          <a:p>
            <a:pPr algn="just"/>
            <a:endParaRPr lang="ru-RU" sz="1400" dirty="0">
              <a:solidFill>
                <a:schemeClr val="accent6">
                  <a:lumMod val="75000"/>
                </a:schemeClr>
              </a:solidFill>
              <a:latin typeface="Arial Unicode MS" pitchFamily="34" charset="-128"/>
              <a:ea typeface="Arial Unicode MS" pitchFamily="34" charset="-128"/>
              <a:cs typeface="Arial Unicode MS" pitchFamily="34" charset="-128"/>
            </a:endParaRPr>
          </a:p>
          <a:p>
            <a:pPr marL="342900" indent="-342900" algn="just">
              <a:buAutoNum type="arabicPeriod"/>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Налог на доходы физических лиц – 565 665,1тыс. рублей.</a:t>
            </a:r>
          </a:p>
          <a:p>
            <a:pPr marL="342900" indent="-342900" algn="just">
              <a:buAutoNum type="arabicPeriod"/>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Налог на совокупный доход – 39 183,8 тыс. рублей.</a:t>
            </a:r>
          </a:p>
          <a:p>
            <a:pPr algn="just"/>
            <a:r>
              <a:rPr lang="ru-RU" sz="1400" dirty="0">
                <a:solidFill>
                  <a:schemeClr val="accent6">
                    <a:lumMod val="75000"/>
                  </a:schemeClr>
                </a:solidFill>
                <a:latin typeface="Arial Unicode MS" pitchFamily="34" charset="-128"/>
                <a:ea typeface="Arial Unicode MS" pitchFamily="34" charset="-128"/>
                <a:cs typeface="Arial Unicode MS" pitchFamily="34" charset="-128"/>
              </a:rPr>
              <a:t>3. Доходы от использования имущества, находящегося в государственной и муниципальной собственности –                             27 020,5 тыс. рублей.</a:t>
            </a:r>
          </a:p>
          <a:p>
            <a:pPr algn="just"/>
            <a:r>
              <a:rPr lang="ru-RU" sz="1400" dirty="0">
                <a:solidFill>
                  <a:schemeClr val="accent6">
                    <a:lumMod val="75000"/>
                  </a:schemeClr>
                </a:solidFill>
                <a:latin typeface="Arial Unicode MS" pitchFamily="34" charset="-128"/>
                <a:ea typeface="Arial Unicode MS" pitchFamily="34" charset="-128"/>
                <a:cs typeface="Arial Unicode MS" pitchFamily="34" charset="-128"/>
              </a:rPr>
              <a:t>4. Доходы от оказания платных услуг и компенсации затрат государства 39 581,3 тыс. рублей.	</a:t>
            </a:r>
            <a:r>
              <a:rPr lang="ru-RU" sz="1200" dirty="0">
                <a:solidFill>
                  <a:schemeClr val="accent6">
                    <a:lumMod val="75000"/>
                  </a:schemeClr>
                </a:solidFill>
                <a:latin typeface="Courier New" pitchFamily="49" charset="0"/>
                <a:cs typeface="Courier New" pitchFamily="49" charset="0"/>
              </a:rPr>
              <a:t>	</a:t>
            </a:r>
          </a:p>
        </p:txBody>
      </p:sp>
      <p:graphicFrame>
        <p:nvGraphicFramePr>
          <p:cNvPr id="10" name="Диаграмма 9">
            <a:extLst>
              <a:ext uri="{FF2B5EF4-FFF2-40B4-BE49-F238E27FC236}">
                <a16:creationId xmlns:a16="http://schemas.microsoft.com/office/drawing/2014/main" xmlns="" id="{8175C621-9D95-4B60-B18B-1DC7C0E423AF}"/>
              </a:ext>
            </a:extLst>
          </p:cNvPr>
          <p:cNvGraphicFramePr>
            <a:graphicFrameLocks/>
          </p:cNvGraphicFramePr>
          <p:nvPr>
            <p:extLst>
              <p:ext uri="{D42A27DB-BD31-4B8C-83A1-F6EECF244321}">
                <p14:modId xmlns:p14="http://schemas.microsoft.com/office/powerpoint/2010/main" xmlns="" val="246378906"/>
              </p:ext>
            </p:extLst>
          </p:nvPr>
        </p:nvGraphicFramePr>
        <p:xfrm>
          <a:off x="908720" y="1763688"/>
          <a:ext cx="5616624" cy="446449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8836434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7" name="Прямоугольник 6"/>
          <p:cNvSpPr/>
          <p:nvPr/>
        </p:nvSpPr>
        <p:spPr>
          <a:xfrm>
            <a:off x="1916832" y="4932040"/>
            <a:ext cx="5802240" cy="553998"/>
          </a:xfrm>
          <a:prstGeom prst="rect">
            <a:avLst/>
          </a:prstGeom>
        </p:spPr>
        <p:txBody>
          <a:bodyPr wrap="square">
            <a:spAutoFit/>
          </a:bodyPr>
          <a:lstStyle/>
          <a:p>
            <a:pPr indent="361950" algn="just"/>
            <a:endParaRPr lang="ru-RU" sz="1400" dirty="0">
              <a:solidFill>
                <a:srgbClr val="000000"/>
              </a:solidFill>
              <a:latin typeface="+mj-lt"/>
            </a:endParaRPr>
          </a:p>
          <a:p>
            <a:pPr indent="361950"/>
            <a:endParaRPr lang="ru-RU" sz="1600" dirty="0">
              <a:solidFill>
                <a:srgbClr val="000000"/>
              </a:solidFill>
              <a:latin typeface="+mj-lt"/>
            </a:endParaRPr>
          </a:p>
        </p:txBody>
      </p:sp>
      <p:sp>
        <p:nvSpPr>
          <p:cNvPr id="2" name="Rectangle 2"/>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14" name="Прямоугольник 13"/>
          <p:cNvSpPr/>
          <p:nvPr/>
        </p:nvSpPr>
        <p:spPr>
          <a:xfrm>
            <a:off x="1085844" y="6435895"/>
            <a:ext cx="5426533" cy="1600438"/>
          </a:xfrm>
          <a:prstGeom prst="rect">
            <a:avLst/>
          </a:prstGeom>
        </p:spPr>
        <p:txBody>
          <a:bodyPr wrap="square">
            <a:spAutoFit/>
          </a:bodyPr>
          <a:lstStyle/>
          <a:p>
            <a:pPr indent="268288" algn="just"/>
            <a:r>
              <a:rPr lang="ru-RU" sz="1400" dirty="0">
                <a:solidFill>
                  <a:schemeClr val="accent6">
                    <a:lumMod val="75000"/>
                  </a:schemeClr>
                </a:solidFill>
                <a:latin typeface="Arial Unicode MS" pitchFamily="34" charset="-128"/>
                <a:ea typeface="Arial Unicode MS" pitchFamily="34" charset="-128"/>
                <a:cs typeface="Arial Unicode MS" pitchFamily="34" charset="-128"/>
              </a:rPr>
              <a:t>Налог на доходы физических лиц в отчетном году поступил в размере 565 665,1 тыс. рублей или 106,1 % к уточненному годовому плану.</a:t>
            </a:r>
          </a:p>
          <a:p>
            <a:pPr indent="268288" algn="just"/>
            <a:r>
              <a:rPr lang="ru-RU" sz="1400" dirty="0">
                <a:solidFill>
                  <a:schemeClr val="accent6">
                    <a:lumMod val="75000"/>
                  </a:schemeClr>
                </a:solidFill>
                <a:latin typeface="Arial Unicode MS" pitchFamily="34" charset="-128"/>
                <a:ea typeface="Arial Unicode MS" pitchFamily="34" charset="-128"/>
                <a:cs typeface="Arial Unicode MS" pitchFamily="34" charset="-128"/>
              </a:rPr>
              <a:t>Рост поступлений данного налога к уровню 2022  года составил 36,0 % или  149 903,5 тыс. рублей. Удельный вес налога на доходы физических лиц в общей сумме налоговых доходов составляет 89,2%. </a:t>
            </a:r>
          </a:p>
        </p:txBody>
      </p:sp>
      <p:graphicFrame>
        <p:nvGraphicFramePr>
          <p:cNvPr id="8" name="Диаграмма 7">
            <a:extLst>
              <a:ext uri="{FF2B5EF4-FFF2-40B4-BE49-F238E27FC236}">
                <a16:creationId xmlns:a16="http://schemas.microsoft.com/office/drawing/2014/main" xmlns="" id="{76F5D5F6-DEBF-444F-BBCC-4D9C29083BA5}"/>
              </a:ext>
            </a:extLst>
          </p:cNvPr>
          <p:cNvGraphicFramePr>
            <a:graphicFrameLocks/>
          </p:cNvGraphicFramePr>
          <p:nvPr>
            <p:extLst>
              <p:ext uri="{D42A27DB-BD31-4B8C-83A1-F6EECF244321}">
                <p14:modId xmlns:p14="http://schemas.microsoft.com/office/powerpoint/2010/main" xmlns="" val="1834862585"/>
              </p:ext>
            </p:extLst>
          </p:nvPr>
        </p:nvGraphicFramePr>
        <p:xfrm>
          <a:off x="764704" y="1907704"/>
          <a:ext cx="6068815" cy="4392488"/>
        </p:xfrm>
        <a:graphic>
          <a:graphicData uri="http://schemas.openxmlformats.org/drawingml/2006/chart">
            <c:chart xmlns:c="http://schemas.openxmlformats.org/drawingml/2006/chart" xmlns:r="http://schemas.openxmlformats.org/officeDocument/2006/relationships" r:id="rId3"/>
          </a:graphicData>
        </a:graphic>
      </p:graphicFrame>
      <p:sp>
        <p:nvSpPr>
          <p:cNvPr id="3" name="Прямоугольник 2">
            <a:extLst>
              <a:ext uri="{FF2B5EF4-FFF2-40B4-BE49-F238E27FC236}">
                <a16:creationId xmlns:a16="http://schemas.microsoft.com/office/drawing/2014/main" xmlns="" id="{17B2C9F1-1904-4D7E-9A21-4FB6930D0AED}"/>
              </a:ext>
            </a:extLst>
          </p:cNvPr>
          <p:cNvSpPr/>
          <p:nvPr/>
        </p:nvSpPr>
        <p:spPr>
          <a:xfrm>
            <a:off x="836712" y="456325"/>
            <a:ext cx="5832648" cy="1015663"/>
          </a:xfrm>
          <a:prstGeom prst="rect">
            <a:avLst/>
          </a:prstGeom>
        </p:spPr>
        <p:txBody>
          <a:bodyPr wrap="square">
            <a:spAutoFit/>
          </a:bodyPr>
          <a:lstStyle/>
          <a:p>
            <a:pPr algn="ctr">
              <a:defRPr sz="1800" b="1" i="0" u="none" strike="noStrike" kern="1200" baseline="0">
                <a:solidFill>
                  <a:prstClr val="black"/>
                </a:solidFill>
                <a:latin typeface="+mn-lt"/>
                <a:ea typeface="+mn-ea"/>
                <a:cs typeface="+mn-cs"/>
              </a:defRPr>
            </a:pPr>
            <a:r>
              <a:rPr lang="ru-RU" sz="2000" b="1" cap="all" dirty="0">
                <a:solidFill>
                  <a:schemeClr val="accent6">
                    <a:lumMod val="75000"/>
                  </a:schemeClr>
                </a:solidFill>
                <a:latin typeface="Arial Unicode MS" pitchFamily="34" charset="-128"/>
                <a:ea typeface="Arial Unicode MS" pitchFamily="34" charset="-128"/>
                <a:cs typeface="Arial Unicode MS" pitchFamily="34" charset="-128"/>
              </a:rPr>
              <a:t>Поступление </a:t>
            </a:r>
            <a:r>
              <a:rPr lang="ru-RU" sz="2000" dirty="0">
                <a:latin typeface="Arial Unicode MS" pitchFamily="34" charset="-128"/>
                <a:ea typeface="Arial Unicode MS" pitchFamily="34" charset="-128"/>
                <a:cs typeface="Arial Unicode MS" pitchFamily="34" charset="-128"/>
              </a:rPr>
              <a:t> </a:t>
            </a:r>
            <a:r>
              <a:rPr lang="ru-RU" sz="2000" b="1" cap="all" dirty="0">
                <a:solidFill>
                  <a:schemeClr val="accent6">
                    <a:lumMod val="75000"/>
                  </a:schemeClr>
                </a:solidFill>
                <a:latin typeface="Arial Unicode MS" pitchFamily="34" charset="-128"/>
                <a:ea typeface="Arial Unicode MS" pitchFamily="34" charset="-128"/>
                <a:cs typeface="Arial Unicode MS" pitchFamily="34" charset="-128"/>
              </a:rPr>
              <a:t>НДФЛ                                              в бюджет Павловского муниципального района,  тыс. рублей </a:t>
            </a:r>
            <a:endParaRPr lang="en-US" sz="2000" b="1" cap="all" dirty="0">
              <a:solidFill>
                <a:schemeClr val="accent6">
                  <a:lumMod val="75000"/>
                </a:schemeClr>
              </a:solidFill>
              <a:latin typeface="Arial Unicode MS" pitchFamily="34" charset="-128"/>
              <a:ea typeface="Arial Unicode MS" pitchFamily="34" charset="-128"/>
              <a:cs typeface="Arial Unicode MS" pitchFamily="34" charset="-128"/>
            </a:endParaRPr>
          </a:p>
        </p:txBody>
      </p:sp>
      <p:graphicFrame>
        <p:nvGraphicFramePr>
          <p:cNvPr id="9" name="Диаграмма 8">
            <a:extLst>
              <a:ext uri="{FF2B5EF4-FFF2-40B4-BE49-F238E27FC236}">
                <a16:creationId xmlns:a16="http://schemas.microsoft.com/office/drawing/2014/main" xmlns="" id="{45AA6BEA-98ED-4674-B93D-C42C5BB4EDC4}"/>
              </a:ext>
            </a:extLst>
          </p:cNvPr>
          <p:cNvGraphicFramePr>
            <a:graphicFrameLocks/>
          </p:cNvGraphicFramePr>
          <p:nvPr>
            <p:extLst>
              <p:ext uri="{D42A27DB-BD31-4B8C-83A1-F6EECF244321}">
                <p14:modId xmlns:p14="http://schemas.microsoft.com/office/powerpoint/2010/main" xmlns="" val="2372660574"/>
              </p:ext>
            </p:extLst>
          </p:nvPr>
        </p:nvGraphicFramePr>
        <p:xfrm>
          <a:off x="954795" y="1907886"/>
          <a:ext cx="5688632" cy="432029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xmlns="" val="5634392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6" name="Заголовок 4"/>
          <p:cNvSpPr>
            <a:spLocks noGrp="1"/>
          </p:cNvSpPr>
          <p:nvPr>
            <p:ph type="title"/>
          </p:nvPr>
        </p:nvSpPr>
        <p:spPr>
          <a:xfrm>
            <a:off x="812522" y="437992"/>
            <a:ext cx="5712822" cy="1442567"/>
          </a:xfrm>
        </p:spPr>
        <p:txBody>
          <a:bodyPr>
            <a:noAutofit/>
          </a:bodyPr>
          <a:lstStyle/>
          <a:p>
            <a:pPr algn="ctr"/>
            <a:r>
              <a:rPr lang="ru-RU" sz="2000" b="1" dirty="0">
                <a:solidFill>
                  <a:schemeClr val="accent6">
                    <a:lumMod val="75000"/>
                  </a:schemeClr>
                </a:solidFill>
                <a:latin typeface="Arial Unicode MS" pitchFamily="34" charset="-128"/>
                <a:ea typeface="Arial Unicode MS" pitchFamily="34" charset="-128"/>
                <a:cs typeface="Arial Unicode MS" pitchFamily="34" charset="-128"/>
              </a:rPr>
              <a:t>КРУПНЕЙШИЕ  НАЛОГОПЛАТЕЛЬЩИКИ ПАВЛОВСКОГО  МУНИЦИПАЛЬНОГО РАЙОНА  ВОРОНЕЖСКОЙ  ОБЛАСТИ</a:t>
            </a:r>
          </a:p>
        </p:txBody>
      </p:sp>
      <p:pic>
        <p:nvPicPr>
          <p:cNvPr id="9220" name="Picture 4" descr="http://pavlovsk-granit.ru/images/about/KVR_000133_00082_1_t210.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80729" y="2771802"/>
            <a:ext cx="2581996" cy="1631647"/>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xmlns="">
                <a:solidFill>
                  <a:srgbClr val="FFFFFF"/>
                </a:solidFill>
              </a14:hiddenFill>
            </a:ext>
          </a:extLst>
        </p:spPr>
      </p:pic>
      <p:pic>
        <p:nvPicPr>
          <p:cNvPr id="9226" name="Picture 10" descr="https://avatars.mds.yandex.net/get-altay/1594075/2a0000016c3ca9de44d348e154b3763d3fe3/XXL"/>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flipH="1">
            <a:off x="3861049" y="2771802"/>
            <a:ext cx="2491364" cy="1631647"/>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xmlns="">
                <a:solidFill>
                  <a:srgbClr val="FFFFFF"/>
                </a:solidFill>
              </a14:hiddenFill>
            </a:ext>
          </a:extLst>
        </p:spPr>
      </p:pic>
      <p:sp>
        <p:nvSpPr>
          <p:cNvPr id="2" name="AutoShape 14" descr="https://open4business.com.ua/wp-content/uploads/2018/05/Home_slider_Rastenevodstvo.jpg"/>
          <p:cNvSpPr>
            <a:spLocks noChangeAspect="1" noChangeArrowheads="1"/>
          </p:cNvSpPr>
          <p:nvPr/>
        </p:nvSpPr>
        <p:spPr bwMode="auto">
          <a:xfrm>
            <a:off x="155575" y="-144461"/>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 name="AutoShape 16" descr="https://open4business.com.ua/wp-content/uploads/2018/05/Home_slider_Rastenevodstvo.jpg"/>
          <p:cNvSpPr>
            <a:spLocks noChangeAspect="1" noChangeArrowheads="1"/>
          </p:cNvSpPr>
          <p:nvPr/>
        </p:nvSpPr>
        <p:spPr bwMode="auto">
          <a:xfrm>
            <a:off x="307975" y="7939"/>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AutoShape 18" descr="https://open4business.com.ua/wp-content/uploads/2018/05/Home_slider_Rastenevodstvo.jpg"/>
          <p:cNvSpPr>
            <a:spLocks noChangeAspect="1" noChangeArrowheads="1"/>
          </p:cNvSpPr>
          <p:nvPr/>
        </p:nvSpPr>
        <p:spPr bwMode="auto">
          <a:xfrm>
            <a:off x="460375" y="160340"/>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AutoShape 20" descr="https://open4business.com.ua/wp-content/uploads/2018/05/Home_slider_Rastenevodstvo.jpg"/>
          <p:cNvSpPr>
            <a:spLocks noChangeAspect="1" noChangeArrowheads="1"/>
          </p:cNvSpPr>
          <p:nvPr/>
        </p:nvSpPr>
        <p:spPr bwMode="auto">
          <a:xfrm>
            <a:off x="612775" y="312740"/>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AutoShape 22" descr="https://open4business.com.ua/wp-content/uploads/2018/05/Home_slider_Rastenevodstvo.jpg"/>
          <p:cNvSpPr>
            <a:spLocks noChangeAspect="1" noChangeArrowheads="1"/>
          </p:cNvSpPr>
          <p:nvPr/>
        </p:nvSpPr>
        <p:spPr bwMode="auto">
          <a:xfrm>
            <a:off x="765175" y="465140"/>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TextBox 9"/>
          <p:cNvSpPr txBox="1"/>
          <p:nvPr/>
        </p:nvSpPr>
        <p:spPr>
          <a:xfrm>
            <a:off x="980729" y="2123728"/>
            <a:ext cx="2528193" cy="523220"/>
          </a:xfrm>
          <a:prstGeom prst="rect">
            <a:avLst/>
          </a:prstGeom>
          <a:noFill/>
        </p:spPr>
        <p:txBody>
          <a:bodyPr wrap="square" rtlCol="0">
            <a:spAutoFit/>
          </a:bodyPr>
          <a:lstStyle/>
          <a:p>
            <a:pPr algn="ctr"/>
            <a:r>
              <a:rPr lang="ru-RU" sz="1400" dirty="0">
                <a:solidFill>
                  <a:schemeClr val="accent6">
                    <a:lumMod val="75000"/>
                  </a:schemeClr>
                </a:solidFill>
                <a:latin typeface="Arial Unicode MS" pitchFamily="34" charset="-128"/>
                <a:ea typeface="Arial Unicode MS" pitchFamily="34" charset="-128"/>
                <a:cs typeface="Arial Unicode MS" pitchFamily="34" charset="-128"/>
              </a:rPr>
              <a:t>ОАО</a:t>
            </a:r>
          </a:p>
          <a:p>
            <a:pPr algn="ctr"/>
            <a:r>
              <a:rPr lang="ru-RU" sz="1400" dirty="0">
                <a:solidFill>
                  <a:schemeClr val="accent6">
                    <a:lumMod val="75000"/>
                  </a:schemeClr>
                </a:solidFill>
                <a:latin typeface="Arial Unicode MS" pitchFamily="34" charset="-128"/>
                <a:ea typeface="Arial Unicode MS" pitchFamily="34" charset="-128"/>
                <a:cs typeface="Arial Unicode MS" pitchFamily="34" charset="-128"/>
              </a:rPr>
              <a:t> «Павловск Неруд»</a:t>
            </a:r>
            <a:endParaRPr lang="ru-RU" dirty="0">
              <a:solidFill>
                <a:schemeClr val="accent6">
                  <a:lumMod val="75000"/>
                </a:schemeClr>
              </a:solidFill>
              <a:latin typeface="Arial Unicode MS" pitchFamily="34" charset="-128"/>
              <a:ea typeface="Arial Unicode MS" pitchFamily="34" charset="-128"/>
              <a:cs typeface="Arial Unicode MS" pitchFamily="34" charset="-128"/>
            </a:endParaRPr>
          </a:p>
        </p:txBody>
      </p:sp>
      <p:sp>
        <p:nvSpPr>
          <p:cNvPr id="19" name="TextBox 18"/>
          <p:cNvSpPr txBox="1"/>
          <p:nvPr/>
        </p:nvSpPr>
        <p:spPr>
          <a:xfrm>
            <a:off x="3859290" y="2098122"/>
            <a:ext cx="2483725" cy="523220"/>
          </a:xfrm>
          <a:prstGeom prst="rect">
            <a:avLst/>
          </a:prstGeom>
          <a:noFill/>
        </p:spPr>
        <p:txBody>
          <a:bodyPr wrap="square" rtlCol="0">
            <a:spAutoFit/>
          </a:bodyPr>
          <a:lstStyle/>
          <a:p>
            <a:pPr algn="ctr"/>
            <a:r>
              <a:rPr lang="ru-RU" sz="1400" dirty="0">
                <a:solidFill>
                  <a:schemeClr val="accent6">
                    <a:lumMod val="75000"/>
                  </a:schemeClr>
                </a:solidFill>
                <a:latin typeface="Arial Unicode MS" pitchFamily="34" charset="-128"/>
                <a:ea typeface="Arial Unicode MS" pitchFamily="34" charset="-128"/>
                <a:cs typeface="Arial Unicode MS" pitchFamily="34" charset="-128"/>
              </a:rPr>
              <a:t>ЗАО «</a:t>
            </a:r>
            <a:r>
              <a:rPr lang="ru-RU" sz="1400" dirty="0" err="1">
                <a:solidFill>
                  <a:schemeClr val="accent6">
                    <a:lumMod val="75000"/>
                  </a:schemeClr>
                </a:solidFill>
                <a:latin typeface="Arial Unicode MS" pitchFamily="34" charset="-128"/>
                <a:ea typeface="Arial Unicode MS" pitchFamily="34" charset="-128"/>
                <a:cs typeface="Arial Unicode MS" pitchFamily="34" charset="-128"/>
              </a:rPr>
              <a:t>Павловскагропродукт</a:t>
            </a:r>
            <a:r>
              <a:rPr lang="ru-RU" sz="1400" dirty="0">
                <a:solidFill>
                  <a:schemeClr val="accent6">
                    <a:lumMod val="75000"/>
                  </a:schemeClr>
                </a:solidFill>
                <a:latin typeface="Arial Unicode MS" pitchFamily="34" charset="-128"/>
                <a:ea typeface="Arial Unicode MS" pitchFamily="34" charset="-128"/>
                <a:cs typeface="Arial Unicode MS" pitchFamily="34" charset="-128"/>
              </a:rPr>
              <a:t>»</a:t>
            </a:r>
          </a:p>
        </p:txBody>
      </p:sp>
      <p:pic>
        <p:nvPicPr>
          <p:cNvPr id="11" name="Рисунок 10">
            <a:extLst>
              <a:ext uri="{FF2B5EF4-FFF2-40B4-BE49-F238E27FC236}">
                <a16:creationId xmlns:a16="http://schemas.microsoft.com/office/drawing/2014/main" xmlns="" id="{C28048E9-54B5-4800-9FB6-CDFDC3C9C5A6}"/>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986518" y="4779578"/>
            <a:ext cx="2576207" cy="1653107"/>
          </a:xfrm>
          <a:prstGeom prst="rect">
            <a:avLst/>
          </a:prstGeom>
        </p:spPr>
      </p:pic>
      <p:pic>
        <p:nvPicPr>
          <p:cNvPr id="12" name="Рисунок 11">
            <a:extLst>
              <a:ext uri="{FF2B5EF4-FFF2-40B4-BE49-F238E27FC236}">
                <a16:creationId xmlns:a16="http://schemas.microsoft.com/office/drawing/2014/main" xmlns="" id="{0D6A2285-F079-4110-892C-DE0E846483AA}"/>
              </a:ext>
            </a:extLst>
          </p:cNvPr>
          <p:cNvPicPr>
            <a:picLocks noChangeAspect="1"/>
          </p:cNvPicPr>
          <p:nvPr/>
        </p:nvPicPr>
        <p:blipFill>
          <a:blip r:embed="rId5" cstate="print"/>
          <a:stretch>
            <a:fillRect/>
          </a:stretch>
        </p:blipFill>
        <p:spPr>
          <a:xfrm>
            <a:off x="980729" y="6874064"/>
            <a:ext cx="2576207" cy="1737034"/>
          </a:xfrm>
          <a:prstGeom prst="rect">
            <a:avLst/>
          </a:prstGeom>
        </p:spPr>
      </p:pic>
      <p:pic>
        <p:nvPicPr>
          <p:cNvPr id="14" name="Рисунок 13">
            <a:extLst>
              <a:ext uri="{FF2B5EF4-FFF2-40B4-BE49-F238E27FC236}">
                <a16:creationId xmlns:a16="http://schemas.microsoft.com/office/drawing/2014/main" xmlns="" id="{DBDC65C9-161A-4983-A0A1-5B63940B9015}"/>
              </a:ext>
            </a:extLst>
          </p:cNvPr>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3849944" y="6874064"/>
            <a:ext cx="2502469" cy="1653107"/>
          </a:xfrm>
          <a:prstGeom prst="rect">
            <a:avLst/>
          </a:prstGeom>
        </p:spPr>
      </p:pic>
      <p:pic>
        <p:nvPicPr>
          <p:cNvPr id="16" name="Рисунок 15">
            <a:extLst>
              <a:ext uri="{FF2B5EF4-FFF2-40B4-BE49-F238E27FC236}">
                <a16:creationId xmlns:a16="http://schemas.microsoft.com/office/drawing/2014/main" xmlns="" id="{9AEA0A3A-84DC-42E2-A253-027141DFAE15}"/>
              </a:ext>
            </a:extLst>
          </p:cNvPr>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3849944" y="4803063"/>
            <a:ext cx="2502469" cy="1667270"/>
          </a:xfrm>
          <a:prstGeom prst="rect">
            <a:avLst/>
          </a:prstGeom>
        </p:spPr>
      </p:pic>
    </p:spTree>
    <p:extLst>
      <p:ext uri="{BB962C8B-B14F-4D97-AF65-F5344CB8AC3E}">
        <p14:creationId xmlns:p14="http://schemas.microsoft.com/office/powerpoint/2010/main" xmlns="" val="32584849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2" name="Прямоугольник 1"/>
          <p:cNvSpPr/>
          <p:nvPr/>
        </p:nvSpPr>
        <p:spPr>
          <a:xfrm>
            <a:off x="836712" y="5436097"/>
            <a:ext cx="5722303" cy="2739211"/>
          </a:xfrm>
          <a:prstGeom prst="rect">
            <a:avLst/>
          </a:prstGeom>
        </p:spPr>
        <p:txBody>
          <a:bodyPr wrap="square">
            <a:spAutoFit/>
          </a:bodyPr>
          <a:lstStyle/>
          <a:p>
            <a:pPr indent="268288" algn="just"/>
            <a:r>
              <a:rPr lang="ru-RU" sz="1400" dirty="0">
                <a:solidFill>
                  <a:schemeClr val="accent6">
                    <a:lumMod val="75000"/>
                  </a:schemeClr>
                </a:solidFill>
                <a:latin typeface="Arial Unicode MS" pitchFamily="34" charset="-128"/>
                <a:ea typeface="Arial Unicode MS" pitchFamily="34" charset="-128"/>
                <a:cs typeface="Arial Unicode MS" pitchFamily="34" charset="-128"/>
              </a:rPr>
              <a:t>Расходная часть бюджета Павловского муниципального района Воронежской области за 2023 год выполнена на 93,1 % к годовым назначениям и составила 2 534 517,8 тыс. рублей. По сравнению с предыдущим годом произошло увеличение расходной части на  10,8  %  или на  246 559,3 тыс. рублей. </a:t>
            </a:r>
          </a:p>
          <a:p>
            <a:pPr indent="268288" algn="just"/>
            <a:r>
              <a:rPr lang="ru-RU" sz="1400" dirty="0">
                <a:solidFill>
                  <a:schemeClr val="accent6">
                    <a:lumMod val="75000"/>
                  </a:schemeClr>
                </a:solidFill>
                <a:latin typeface="Arial Unicode MS" pitchFamily="34" charset="-128"/>
                <a:ea typeface="Arial Unicode MS" pitchFamily="34" charset="-128"/>
                <a:cs typeface="Arial Unicode MS" pitchFamily="34" charset="-128"/>
              </a:rPr>
              <a:t>В 2023 году за счет средств бюджета Павловского муниципального района Воронежской области получили финансовую поддержку 14 муниципальных программ. Доля расходов бюджета муниципального района в рамках муниципальных программ в общем объеме расходов составила 92,6 %. </a:t>
            </a:r>
          </a:p>
          <a:p>
            <a:pPr indent="268288" algn="just"/>
            <a:r>
              <a:rPr lang="ru-RU" sz="1400" dirty="0">
                <a:solidFill>
                  <a:schemeClr val="accent6">
                    <a:lumMod val="75000"/>
                  </a:schemeClr>
                </a:solidFill>
                <a:cs typeface="Arial" pitchFamily="34" charset="0"/>
              </a:rPr>
              <a:t>  </a:t>
            </a:r>
          </a:p>
        </p:txBody>
      </p:sp>
      <p:sp>
        <p:nvSpPr>
          <p:cNvPr id="6" name="Заголовок 4"/>
          <p:cNvSpPr>
            <a:spLocks noGrp="1"/>
          </p:cNvSpPr>
          <p:nvPr>
            <p:ph type="title"/>
          </p:nvPr>
        </p:nvSpPr>
        <p:spPr>
          <a:xfrm>
            <a:off x="834210" y="395539"/>
            <a:ext cx="5547118" cy="576063"/>
          </a:xfrm>
        </p:spPr>
        <p:txBody>
          <a:bodyPr>
            <a:normAutofit/>
          </a:bodyPr>
          <a:lstStyle/>
          <a:p>
            <a:pPr algn="ctr"/>
            <a:r>
              <a:rPr lang="ru-RU" sz="2000" b="1" dirty="0">
                <a:solidFill>
                  <a:schemeClr val="accent6">
                    <a:lumMod val="75000"/>
                  </a:schemeClr>
                </a:solidFill>
                <a:latin typeface="Arial Unicode MS" pitchFamily="34" charset="-128"/>
                <a:ea typeface="Arial Unicode MS" pitchFamily="34" charset="-128"/>
                <a:cs typeface="Arial Unicode MS" pitchFamily="34" charset="-128"/>
              </a:rPr>
              <a:t>РАСХОДЫ БЮДЖЕТА</a:t>
            </a:r>
          </a:p>
        </p:txBody>
      </p:sp>
      <p:sp>
        <p:nvSpPr>
          <p:cNvPr id="3" name="Rectangle 126"/>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4" name="Rectangle 227"/>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7" name="Rectangle 274"/>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4434" name="Rectangle 338"/>
          <p:cNvSpPr>
            <a:spLocks noChangeArrowheads="1"/>
          </p:cNvSpPr>
          <p:nvPr/>
        </p:nvSpPr>
        <p:spPr bwMode="auto">
          <a:xfrm>
            <a:off x="0" y="-184667"/>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4433" name="Диаграмма 1"/>
          <p:cNvGraphicFramePr>
            <a:graphicFrameLocks/>
          </p:cNvGraphicFramePr>
          <p:nvPr/>
        </p:nvGraphicFramePr>
        <p:xfrm>
          <a:off x="881336" y="971601"/>
          <a:ext cx="5788024" cy="4153347"/>
        </p:xfrm>
        <a:graphic>
          <a:graphicData uri="http://schemas.openxmlformats.org/presentationml/2006/ole">
            <p:oleObj spid="_x0000_s4455" name="Диаграмма" r:id="rId3" imgW="6163590" imgH="4298052" progId="">
              <p:embed/>
            </p:oleObj>
          </a:graphicData>
        </a:graphic>
      </p:graphicFrame>
    </p:spTree>
    <p:extLst>
      <p:ext uri="{BB962C8B-B14F-4D97-AF65-F5344CB8AC3E}">
        <p14:creationId xmlns:p14="http://schemas.microsoft.com/office/powerpoint/2010/main" xmlns="" val="25433001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6" name="Таблица 5"/>
          <p:cNvGraphicFramePr>
            <a:graphicFrameLocks noGrp="1"/>
          </p:cNvGraphicFramePr>
          <p:nvPr>
            <p:extLst>
              <p:ext uri="{D42A27DB-BD31-4B8C-83A1-F6EECF244321}">
                <p14:modId xmlns:p14="http://schemas.microsoft.com/office/powerpoint/2010/main" xmlns="" val="3770617946"/>
              </p:ext>
            </p:extLst>
          </p:nvPr>
        </p:nvGraphicFramePr>
        <p:xfrm>
          <a:off x="836712" y="361875"/>
          <a:ext cx="5904660" cy="8672111"/>
        </p:xfrm>
        <a:graphic>
          <a:graphicData uri="http://schemas.openxmlformats.org/drawingml/2006/table">
            <a:tbl>
              <a:tblPr>
                <a:tableStyleId>{22838BEF-8BB2-4498-84A7-C5851F593DF1}</a:tableStyleId>
              </a:tblPr>
              <a:tblGrid>
                <a:gridCol w="1872208">
                  <a:extLst>
                    <a:ext uri="{9D8B030D-6E8A-4147-A177-3AD203B41FA5}">
                      <a16:colId xmlns:a16="http://schemas.microsoft.com/office/drawing/2014/main" xmlns="" val="20000"/>
                    </a:ext>
                  </a:extLst>
                </a:gridCol>
                <a:gridCol w="774709">
                  <a:extLst>
                    <a:ext uri="{9D8B030D-6E8A-4147-A177-3AD203B41FA5}">
                      <a16:colId xmlns:a16="http://schemas.microsoft.com/office/drawing/2014/main" xmlns="" val="20001"/>
                    </a:ext>
                  </a:extLst>
                </a:gridCol>
                <a:gridCol w="965169">
                  <a:extLst>
                    <a:ext uri="{9D8B030D-6E8A-4147-A177-3AD203B41FA5}">
                      <a16:colId xmlns:a16="http://schemas.microsoft.com/office/drawing/2014/main" xmlns="" val="20002"/>
                    </a:ext>
                  </a:extLst>
                </a:gridCol>
                <a:gridCol w="976249">
                  <a:extLst>
                    <a:ext uri="{9D8B030D-6E8A-4147-A177-3AD203B41FA5}">
                      <a16:colId xmlns:a16="http://schemas.microsoft.com/office/drawing/2014/main" xmlns="" val="20003"/>
                    </a:ext>
                  </a:extLst>
                </a:gridCol>
                <a:gridCol w="595801">
                  <a:extLst>
                    <a:ext uri="{9D8B030D-6E8A-4147-A177-3AD203B41FA5}">
                      <a16:colId xmlns:a16="http://schemas.microsoft.com/office/drawing/2014/main" xmlns="" val="20004"/>
                    </a:ext>
                  </a:extLst>
                </a:gridCol>
                <a:gridCol w="720524">
                  <a:extLst>
                    <a:ext uri="{9D8B030D-6E8A-4147-A177-3AD203B41FA5}">
                      <a16:colId xmlns:a16="http://schemas.microsoft.com/office/drawing/2014/main" xmlns="" val="20005"/>
                    </a:ext>
                  </a:extLst>
                </a:gridCol>
              </a:tblGrid>
              <a:tr h="628133">
                <a:tc gridSpan="6">
                  <a:txBody>
                    <a:bodyPr/>
                    <a:lstStyle/>
                    <a:p>
                      <a:pPr algn="ctr" fontAlgn="b"/>
                      <a:r>
                        <a:rPr lang="ru-RU" sz="2000" b="1" u="none" strike="noStrike" dirty="0">
                          <a:solidFill>
                            <a:schemeClr val="accent6">
                              <a:lumMod val="75000"/>
                            </a:schemeClr>
                          </a:solidFill>
                          <a:effectLst>
                            <a:outerShdw blurRad="38100" dist="38100" dir="2700000" algn="tl">
                              <a:srgbClr val="000000">
                                <a:alpha val="43137"/>
                              </a:srgbClr>
                            </a:outerShdw>
                          </a:effectLst>
                          <a:latin typeface="Arial Unicode MS" pitchFamily="34" charset="-128"/>
                          <a:ea typeface="Arial Unicode MS" pitchFamily="34" charset="-128"/>
                          <a:cs typeface="Arial Unicode MS" pitchFamily="34" charset="-128"/>
                        </a:rPr>
                        <a:t>ИСПОЛНЕНИЕ ПО МУНИЦИПАЛЬНЫМ ПРОГРАММАМ ЗА 2022-2023 ГГ. </a:t>
                      </a:r>
                      <a:endParaRPr lang="ru-RU" sz="2000" b="1" i="0" u="none" strike="noStrike" dirty="0">
                        <a:solidFill>
                          <a:schemeClr val="accent6">
                            <a:lumMod val="75000"/>
                          </a:schemeClr>
                        </a:solidFill>
                        <a:effectLst>
                          <a:outerShdw blurRad="38100" dist="38100" dir="2700000" algn="tl">
                            <a:srgbClr val="000000">
                              <a:alpha val="43137"/>
                            </a:srgbClr>
                          </a:outerShdw>
                        </a:effectLst>
                        <a:latin typeface="Arial Unicode MS" pitchFamily="34" charset="-128"/>
                        <a:ea typeface="Arial Unicode MS" pitchFamily="34" charset="-128"/>
                        <a:cs typeface="Arial Unicode MS" pitchFamily="34" charset="-128"/>
                      </a:endParaRPr>
                    </a:p>
                  </a:txBody>
                  <a:tcPr marL="2739" marR="2739" marT="2739" marB="0"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xmlns="" val="10000"/>
                  </a:ext>
                </a:extLst>
              </a:tr>
              <a:tr h="315471">
                <a:tc gridSpan="6">
                  <a:txBody>
                    <a:bodyPr/>
                    <a:lstStyle/>
                    <a:p>
                      <a:pPr algn="r" fontAlgn="b"/>
                      <a:r>
                        <a:rPr lang="ru-RU" sz="15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тыс. рублей</a:t>
                      </a:r>
                      <a:endParaRPr lang="ru-RU" sz="15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xmlns="" val="10001"/>
                  </a:ext>
                </a:extLst>
              </a:tr>
              <a:tr h="1128393">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Наименование программы, непрограммных мероприятий</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bg2">
                        <a:lumMod val="90000"/>
                      </a:schemeClr>
                    </a:solidFill>
                  </a:tcP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Исполнено за 2022 г.</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ctr">
                    <a:lnT w="12700" cap="flat" cmpd="sng" algn="ctr">
                      <a:solidFill>
                        <a:schemeClr val="tx1"/>
                      </a:solidFill>
                      <a:prstDash val="solid"/>
                      <a:round/>
                      <a:headEnd type="none" w="med" len="med"/>
                      <a:tailEnd type="none" w="med" len="med"/>
                    </a:lnT>
                    <a:solidFill>
                      <a:schemeClr val="bg2">
                        <a:lumMod val="90000"/>
                      </a:schemeClr>
                    </a:solidFill>
                  </a:tcP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Уточненный план</a:t>
                      </a:r>
                    </a:p>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2023</a:t>
                      </a:r>
                      <a:r>
                        <a:rPr lang="ru-RU" sz="1200" u="none" strike="noStrike" baseline="0" dirty="0">
                          <a:solidFill>
                            <a:schemeClr val="accent6">
                              <a:lumMod val="75000"/>
                            </a:schemeClr>
                          </a:solidFill>
                          <a:effectLst/>
                          <a:latin typeface="Arial Unicode MS" pitchFamily="34" charset="-128"/>
                          <a:ea typeface="Arial Unicode MS" pitchFamily="34" charset="-128"/>
                          <a:cs typeface="Arial Unicode MS" pitchFamily="34" charset="-128"/>
                        </a:rPr>
                        <a:t> г.</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ctr">
                    <a:lnT w="12700" cap="flat" cmpd="sng" algn="ctr">
                      <a:solidFill>
                        <a:schemeClr val="tx1"/>
                      </a:solidFill>
                      <a:prstDash val="solid"/>
                      <a:round/>
                      <a:headEnd type="none" w="med" len="med"/>
                      <a:tailEnd type="none" w="med" len="med"/>
                    </a:lnT>
                    <a:solidFill>
                      <a:schemeClr val="bg2">
                        <a:lumMod val="90000"/>
                      </a:schemeClr>
                    </a:solidFill>
                  </a:tcP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Исполнено за 2023 г.</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ctr">
                    <a:lnT w="12700" cap="flat" cmpd="sng" algn="ctr">
                      <a:solidFill>
                        <a:schemeClr val="tx1"/>
                      </a:solidFill>
                      <a:prstDash val="solid"/>
                      <a:round/>
                      <a:headEnd type="none" w="med" len="med"/>
                      <a:tailEnd type="none" w="med" len="med"/>
                    </a:lnT>
                    <a:solidFill>
                      <a:schemeClr val="bg2">
                        <a:lumMod val="90000"/>
                      </a:schemeClr>
                    </a:solidFill>
                  </a:tcP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 исполнения к уточненному плану</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ctr">
                    <a:lnT w="12700" cap="flat" cmpd="sng" algn="ctr">
                      <a:solidFill>
                        <a:schemeClr val="tx1"/>
                      </a:solidFill>
                      <a:prstDash val="solid"/>
                      <a:round/>
                      <a:headEnd type="none" w="med" len="med"/>
                      <a:tailEnd type="none" w="med" len="med"/>
                    </a:lnT>
                    <a:solidFill>
                      <a:schemeClr val="bg2">
                        <a:lumMod val="90000"/>
                      </a:schemeClr>
                    </a:solidFill>
                  </a:tcPr>
                </a:tc>
                <a:tc>
                  <a:txBody>
                    <a:bodyPr/>
                    <a:lstStyle/>
                    <a:p>
                      <a:pPr algn="ctr" fontAlgn="b"/>
                      <a:r>
                        <a:rPr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 роста к 2022 г</a:t>
                      </a:r>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2">
                        <a:lumMod val="90000"/>
                      </a:schemeClr>
                    </a:solidFill>
                  </a:tcPr>
                </a:tc>
                <a:extLst>
                  <a:ext uri="{0D108BD9-81ED-4DB2-BD59-A6C34878D82A}">
                    <a16:rowId xmlns:a16="http://schemas.microsoft.com/office/drawing/2014/main" xmlns="" val="10002"/>
                  </a:ext>
                </a:extLst>
              </a:tr>
              <a:tr h="528519">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Муниципальная программа «Развитие образования»</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b">
                    <a:lnL w="12700" cap="flat" cmpd="sng" algn="ctr">
                      <a:solidFill>
                        <a:schemeClr val="tx1"/>
                      </a:solidFill>
                      <a:prstDash val="solid"/>
                      <a:round/>
                      <a:headEnd type="none" w="med" len="med"/>
                      <a:tailEnd type="none" w="med" len="med"/>
                    </a:lnL>
                  </a:tcP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998 672,1</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1 250 211,5</a:t>
                      </a:r>
                    </a:p>
                  </a:txBody>
                  <a:tcPr marL="68580" marR="68580" marT="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1 210 952,1</a:t>
                      </a:r>
                    </a:p>
                  </a:txBody>
                  <a:tcPr marL="68580" marR="68580" marT="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96,9</a:t>
                      </a:r>
                    </a:p>
                  </a:txBody>
                  <a:tcPr marL="68580" marR="68580" marT="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121,3</a:t>
                      </a:r>
                    </a:p>
                  </a:txBody>
                  <a:tcPr marL="7620" marR="7620" marT="7620" marB="0" anchor="ct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xmlns="" val="10003"/>
                  </a:ext>
                </a:extLst>
              </a:tr>
              <a:tr h="899649">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Муниципальная программа Павловского муниципального района «Социальная поддержка граждан»</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b">
                    <a:lnL w="12700" cap="flat" cmpd="sng" algn="ctr">
                      <a:solidFill>
                        <a:schemeClr val="tx1"/>
                      </a:solidFill>
                      <a:prstDash val="solid"/>
                      <a:round/>
                      <a:headEnd type="none" w="med" len="med"/>
                      <a:tailEnd type="none" w="med" len="med"/>
                    </a:lnL>
                  </a:tcP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15 700,7</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21 472,9</a:t>
                      </a:r>
                    </a:p>
                  </a:txBody>
                  <a:tcPr marL="68580" marR="68580" marT="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20 263,0</a:t>
                      </a:r>
                    </a:p>
                  </a:txBody>
                  <a:tcPr marL="68580" marR="68580" marT="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94,4</a:t>
                      </a:r>
                    </a:p>
                  </a:txBody>
                  <a:tcPr marL="68580" marR="68580" marT="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129,1</a:t>
                      </a:r>
                    </a:p>
                  </a:txBody>
                  <a:tcPr marL="7620" marR="7620" marT="7620" marB="0" anchor="ct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xmlns="" val="10004"/>
                  </a:ext>
                </a:extLst>
              </a:tr>
              <a:tr h="1054299">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Муниципальная программа «Обеспечение общественного порядка и противодействие преступности»</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b">
                    <a:lnL w="12700" cap="flat" cmpd="sng" algn="ctr">
                      <a:solidFill>
                        <a:schemeClr val="tx1"/>
                      </a:solidFill>
                      <a:prstDash val="solid"/>
                      <a:round/>
                      <a:headEnd type="none" w="med" len="med"/>
                      <a:tailEnd type="none" w="med" len="med"/>
                    </a:lnL>
                  </a:tcP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4 569,3</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7 694,5</a:t>
                      </a:r>
                    </a:p>
                  </a:txBody>
                  <a:tcPr marL="68580" marR="68580" marT="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7 425,7</a:t>
                      </a:r>
                    </a:p>
                  </a:txBody>
                  <a:tcPr marL="68580" marR="68580" marT="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96,5</a:t>
                      </a:r>
                    </a:p>
                  </a:txBody>
                  <a:tcPr marL="68580" marR="68580" marT="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162,5</a:t>
                      </a:r>
                    </a:p>
                  </a:txBody>
                  <a:tcPr marL="7620" marR="7620" marT="7620" marB="0" anchor="ct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xmlns="" val="10005"/>
                  </a:ext>
                </a:extLst>
              </a:tr>
              <a:tr h="1930599">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Муниципальная программа «Защита населения и территорий Павловского муниципального района от чрезвычайных ситуаций, обеспечение пожарной безопасности и безопасности людей на водных объектах»</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b">
                    <a:lnL w="12700" cap="flat" cmpd="sng" algn="ctr">
                      <a:solidFill>
                        <a:schemeClr val="tx1"/>
                      </a:solidFill>
                      <a:prstDash val="solid"/>
                      <a:round/>
                      <a:headEnd type="none" w="med" len="med"/>
                      <a:tailEnd type="none" w="med" len="med"/>
                    </a:lnL>
                  </a:tcP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4 770,3</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7 761,3</a:t>
                      </a:r>
                    </a:p>
                  </a:txBody>
                  <a:tcPr marL="68580" marR="68580" marT="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7 635,7</a:t>
                      </a:r>
                    </a:p>
                  </a:txBody>
                  <a:tcPr marL="68580" marR="68580" marT="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98,4</a:t>
                      </a:r>
                    </a:p>
                  </a:txBody>
                  <a:tcPr marL="68580" marR="68580" marT="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160,1</a:t>
                      </a:r>
                    </a:p>
                  </a:txBody>
                  <a:tcPr marL="7620" marR="7620" marT="7620" marB="0" anchor="ct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xmlns="" val="10006"/>
                  </a:ext>
                </a:extLst>
              </a:tr>
              <a:tr h="528519">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Муниципальная программа «Развитие культуры»</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b">
                    <a:lnL w="12700" cap="flat" cmpd="sng" algn="ctr">
                      <a:solidFill>
                        <a:schemeClr val="tx1"/>
                      </a:solidFill>
                      <a:prstDash val="solid"/>
                      <a:round/>
                      <a:headEnd type="none" w="med" len="med"/>
                      <a:tailEnd type="none" w="med" len="med"/>
                    </a:lnL>
                  </a:tcP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209 570,8</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248 108,7</a:t>
                      </a:r>
                    </a:p>
                  </a:txBody>
                  <a:tcPr marL="68580" marR="68580" marT="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214 128,6</a:t>
                      </a:r>
                    </a:p>
                  </a:txBody>
                  <a:tcPr marL="68580" marR="68580" marT="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86,3</a:t>
                      </a:r>
                    </a:p>
                  </a:txBody>
                  <a:tcPr marL="68580" marR="68580" marT="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102,2</a:t>
                      </a:r>
                    </a:p>
                  </a:txBody>
                  <a:tcPr marL="7620" marR="7620" marT="7620" marB="0" anchor="ct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xmlns="" val="10007"/>
                  </a:ext>
                </a:extLst>
              </a:tr>
              <a:tr h="1404819">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Муниципальная программа «Развитие и поддержка малого и среднего предпринимательства в Павловском муниципальном районе Воронежской области»</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b">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11 256,4</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17 376,8</a:t>
                      </a:r>
                    </a:p>
                  </a:txBody>
                  <a:tcPr marL="68580" marR="68580" marT="0" marB="0" anchor="ctr">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14 000,0</a:t>
                      </a:r>
                    </a:p>
                  </a:txBody>
                  <a:tcPr marL="68580" marR="68580" marT="0" marB="0" anchor="ctr">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80,6</a:t>
                      </a:r>
                    </a:p>
                  </a:txBody>
                  <a:tcPr marL="68580" marR="68580" marT="0" marB="0" anchor="ctr">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124,4</a:t>
                      </a:r>
                    </a:p>
                  </a:txBody>
                  <a:tcPr marL="7620" marR="7620" marT="7620" marB="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8"/>
                  </a:ext>
                </a:extLst>
              </a:tr>
            </a:tbl>
          </a:graphicData>
        </a:graphic>
      </p:graphicFrame>
      <p:graphicFrame>
        <p:nvGraphicFramePr>
          <p:cNvPr id="7" name="Таблица 6"/>
          <p:cNvGraphicFramePr>
            <a:graphicFrameLocks noGrp="1"/>
          </p:cNvGraphicFramePr>
          <p:nvPr/>
        </p:nvGraphicFramePr>
        <p:xfrm>
          <a:off x="9227128" y="4441371"/>
          <a:ext cx="208280" cy="381000"/>
        </p:xfrm>
        <a:graphic>
          <a:graphicData uri="http://schemas.openxmlformats.org/drawingml/2006/table">
            <a:tbl>
              <a:tblPr/>
              <a:tblGrid>
                <a:gridCol w="208280">
                  <a:extLst>
                    <a:ext uri="{9D8B030D-6E8A-4147-A177-3AD203B41FA5}">
                      <a16:colId xmlns:a16="http://schemas.microsoft.com/office/drawing/2014/main" xmlns="" val="20000"/>
                    </a:ext>
                  </a:extLst>
                </a:gridCol>
              </a:tblGrid>
              <a:tr h="381000">
                <a:tc>
                  <a:txBody>
                    <a:bodyPr/>
                    <a:lstStyle/>
                    <a:p>
                      <a:endParaRPr lang="ru-RU" sz="1900" dirty="0"/>
                    </a:p>
                  </a:txBody>
                  <a:tcPr>
                    <a:lnL w="12700" cmpd="sng">
                      <a:solidFill>
                        <a:schemeClr val="accent1">
                          <a:lumMod val="40000"/>
                          <a:lumOff val="60000"/>
                        </a:schemeClr>
                      </a:solidFill>
                      <a:prstDash val="solid"/>
                    </a:lnL>
                    <a:lnR w="12700" cmpd="sng">
                      <a:solidFill>
                        <a:schemeClr val="accent1">
                          <a:lumMod val="40000"/>
                          <a:lumOff val="60000"/>
                        </a:schemeClr>
                      </a:solidFill>
                      <a:prstDash val="solid"/>
                    </a:lnR>
                    <a:lnT w="12700" cmpd="sng">
                      <a:solidFill>
                        <a:schemeClr val="accent1">
                          <a:lumMod val="40000"/>
                          <a:lumOff val="60000"/>
                        </a:schemeClr>
                      </a:solidFill>
                      <a:prstDash val="solid"/>
                    </a:lnT>
                    <a:lnB w="12700" cmpd="sng">
                      <a:solidFill>
                        <a:schemeClr val="accent1">
                          <a:lumMod val="40000"/>
                          <a:lumOff val="60000"/>
                        </a:schemeClr>
                      </a:solidFill>
                      <a:prstDash val="solid"/>
                    </a:lnB>
                  </a:tcPr>
                </a:tc>
                <a:extLst>
                  <a:ext uri="{0D108BD9-81ED-4DB2-BD59-A6C34878D82A}">
                    <a16:rowId xmlns:a16="http://schemas.microsoft.com/office/drawing/2014/main" xmlns="" val="10000"/>
                  </a:ext>
                </a:extLst>
              </a:tr>
            </a:tbl>
          </a:graphicData>
        </a:graphic>
      </p:graphicFrame>
    </p:spTree>
    <p:extLst>
      <p:ext uri="{BB962C8B-B14F-4D97-AF65-F5344CB8AC3E}">
        <p14:creationId xmlns:p14="http://schemas.microsoft.com/office/powerpoint/2010/main" xmlns="" val="32657590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6" name="Таблица 5"/>
          <p:cNvGraphicFramePr>
            <a:graphicFrameLocks noGrp="1"/>
          </p:cNvGraphicFramePr>
          <p:nvPr>
            <p:extLst>
              <p:ext uri="{D42A27DB-BD31-4B8C-83A1-F6EECF244321}">
                <p14:modId xmlns:p14="http://schemas.microsoft.com/office/powerpoint/2010/main" xmlns="" val="72263450"/>
              </p:ext>
            </p:extLst>
          </p:nvPr>
        </p:nvGraphicFramePr>
        <p:xfrm>
          <a:off x="836712" y="251517"/>
          <a:ext cx="5904657" cy="8640964"/>
        </p:xfrm>
        <a:graphic>
          <a:graphicData uri="http://schemas.openxmlformats.org/drawingml/2006/table">
            <a:tbl>
              <a:tblPr>
                <a:tableStyleId>{22838BEF-8BB2-4498-84A7-C5851F593DF1}</a:tableStyleId>
              </a:tblPr>
              <a:tblGrid>
                <a:gridCol w="1949182">
                  <a:extLst>
                    <a:ext uri="{9D8B030D-6E8A-4147-A177-3AD203B41FA5}">
                      <a16:colId xmlns:a16="http://schemas.microsoft.com/office/drawing/2014/main" xmlns="" val="20000"/>
                    </a:ext>
                  </a:extLst>
                </a:gridCol>
                <a:gridCol w="849718">
                  <a:extLst>
                    <a:ext uri="{9D8B030D-6E8A-4147-A177-3AD203B41FA5}">
                      <a16:colId xmlns:a16="http://schemas.microsoft.com/office/drawing/2014/main" xmlns="" val="20001"/>
                    </a:ext>
                  </a:extLst>
                </a:gridCol>
                <a:gridCol w="960414">
                  <a:extLst>
                    <a:ext uri="{9D8B030D-6E8A-4147-A177-3AD203B41FA5}">
                      <a16:colId xmlns:a16="http://schemas.microsoft.com/office/drawing/2014/main" xmlns="" val="20002"/>
                    </a:ext>
                  </a:extLst>
                </a:gridCol>
                <a:gridCol w="871546">
                  <a:extLst>
                    <a:ext uri="{9D8B030D-6E8A-4147-A177-3AD203B41FA5}">
                      <a16:colId xmlns:a16="http://schemas.microsoft.com/office/drawing/2014/main" xmlns="" val="20003"/>
                    </a:ext>
                  </a:extLst>
                </a:gridCol>
                <a:gridCol w="625725">
                  <a:extLst>
                    <a:ext uri="{9D8B030D-6E8A-4147-A177-3AD203B41FA5}">
                      <a16:colId xmlns:a16="http://schemas.microsoft.com/office/drawing/2014/main" xmlns="" val="20004"/>
                    </a:ext>
                  </a:extLst>
                </a:gridCol>
                <a:gridCol w="648072">
                  <a:extLst>
                    <a:ext uri="{9D8B030D-6E8A-4147-A177-3AD203B41FA5}">
                      <a16:colId xmlns:a16="http://schemas.microsoft.com/office/drawing/2014/main" xmlns="" val="20005"/>
                    </a:ext>
                  </a:extLst>
                </a:gridCol>
              </a:tblGrid>
              <a:tr h="1161651">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Наименование программы, непрограммных мероприятий</a:t>
                      </a:r>
                    </a:p>
                  </a:txBody>
                  <a:tcPr marL="2739" marR="2739" marT="2739" marB="0" anchor="ctr">
                    <a:solidFill>
                      <a:schemeClr val="bg2">
                        <a:lumMod val="90000"/>
                      </a:schemeClr>
                    </a:solidFill>
                  </a:tcP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Исполнено за 2022 г.</a:t>
                      </a:r>
                    </a:p>
                  </a:txBody>
                  <a:tcPr marL="2739" marR="2739" marT="2739" marB="0" anchor="ctr">
                    <a:solidFill>
                      <a:schemeClr val="bg2">
                        <a:lumMod val="90000"/>
                      </a:schemeClr>
                    </a:solidFill>
                  </a:tcP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Уточненный план</a:t>
                      </a:r>
                    </a:p>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2023 г.</a:t>
                      </a:r>
                    </a:p>
                  </a:txBody>
                  <a:tcPr marL="2739" marR="2739" marT="2739" marB="0" anchor="ctr">
                    <a:solidFill>
                      <a:schemeClr val="bg2">
                        <a:lumMod val="90000"/>
                      </a:schemeClr>
                    </a:solidFill>
                  </a:tcP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Исполнено за 2023 г.</a:t>
                      </a:r>
                    </a:p>
                  </a:txBody>
                  <a:tcPr marL="2739" marR="2739" marT="2739" marB="0" anchor="ctr">
                    <a:solidFill>
                      <a:schemeClr val="bg2">
                        <a:lumMod val="90000"/>
                      </a:schemeClr>
                    </a:solidFill>
                  </a:tcP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 исполнения к уточненному плану</a:t>
                      </a:r>
                    </a:p>
                  </a:txBody>
                  <a:tcPr marL="2739" marR="2739" marT="2739" marB="0" anchor="ctr">
                    <a:solidFill>
                      <a:schemeClr val="bg2">
                        <a:lumMod val="90000"/>
                      </a:schemeClr>
                    </a:solidFill>
                  </a:tcP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 роста к 2022 г.</a:t>
                      </a:r>
                    </a:p>
                  </a:txBody>
                  <a:tcPr marL="2739" marR="2739" marT="2739" marB="0" anchor="ctr">
                    <a:solidFill>
                      <a:schemeClr val="bg2">
                        <a:lumMod val="90000"/>
                      </a:schemeClr>
                    </a:solidFill>
                  </a:tcPr>
                </a:tc>
                <a:extLst>
                  <a:ext uri="{0D108BD9-81ED-4DB2-BD59-A6C34878D82A}">
                    <a16:rowId xmlns:a16="http://schemas.microsoft.com/office/drawing/2014/main" xmlns="" val="10000"/>
                  </a:ext>
                </a:extLst>
              </a:tr>
              <a:tr h="932419">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Муниципальная программа «Развитие сельского хозяйства на территории Павловского муниципального района»</a:t>
                      </a:r>
                    </a:p>
                  </a:txBody>
                  <a:tcPr marL="2739" marR="2739" marT="2739" marB="0" anchor="b"/>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13 004,0</a:t>
                      </a:r>
                    </a:p>
                  </a:txBody>
                  <a:tcPr marL="7620" marR="7620" marT="762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10 594,9</a:t>
                      </a:r>
                    </a:p>
                  </a:txBody>
                  <a:tcPr marL="68580" marR="68580" marT="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9 524,9</a:t>
                      </a:r>
                    </a:p>
                  </a:txBody>
                  <a:tcPr marL="68580" marR="68580" marT="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89,9</a:t>
                      </a:r>
                    </a:p>
                  </a:txBody>
                  <a:tcPr marL="68580" marR="68580" marT="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73,2</a:t>
                      </a:r>
                    </a:p>
                  </a:txBody>
                  <a:tcPr marL="7620" marR="7620" marT="7620" marB="0" anchor="ctr"/>
                </a:tc>
                <a:extLst>
                  <a:ext uri="{0D108BD9-81ED-4DB2-BD59-A6C34878D82A}">
                    <a16:rowId xmlns:a16="http://schemas.microsoft.com/office/drawing/2014/main" xmlns="" val="10001"/>
                  </a:ext>
                </a:extLst>
              </a:tr>
              <a:tr h="577671">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Муниципальная программа «Управление муниципальным имуществом»</a:t>
                      </a:r>
                    </a:p>
                  </a:txBody>
                  <a:tcPr marL="2739" marR="2739" marT="2739" marB="0" anchor="b"/>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81 620,9</a:t>
                      </a:r>
                    </a:p>
                  </a:txBody>
                  <a:tcPr marL="7620" marR="7620" marT="762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69 335,6</a:t>
                      </a:r>
                    </a:p>
                  </a:txBody>
                  <a:tcPr marL="68580" marR="68580" marT="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66 008,8</a:t>
                      </a:r>
                    </a:p>
                  </a:txBody>
                  <a:tcPr marL="68580" marR="68580" marT="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95,2</a:t>
                      </a:r>
                    </a:p>
                  </a:txBody>
                  <a:tcPr marL="68580" marR="68580" marT="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80,9</a:t>
                      </a:r>
                    </a:p>
                  </a:txBody>
                  <a:tcPr marL="7620" marR="7620" marT="7620" marB="0" anchor="ctr"/>
                </a:tc>
                <a:extLst>
                  <a:ext uri="{0D108BD9-81ED-4DB2-BD59-A6C34878D82A}">
                    <a16:rowId xmlns:a16="http://schemas.microsoft.com/office/drawing/2014/main" xmlns="" val="10002"/>
                  </a:ext>
                </a:extLst>
              </a:tr>
              <a:tr h="932419">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Муниципальная программа «Содействие развитию муниципальных образований и местного самоуправления»</a:t>
                      </a:r>
                    </a:p>
                  </a:txBody>
                  <a:tcPr marL="2739" marR="2739" marT="2739" marB="0" anchor="b"/>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507 011,1</a:t>
                      </a:r>
                    </a:p>
                  </a:txBody>
                  <a:tcPr marL="7620" marR="7620" marT="762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643 129,3</a:t>
                      </a:r>
                    </a:p>
                  </a:txBody>
                  <a:tcPr marL="68580" marR="68580" marT="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549 731,0</a:t>
                      </a:r>
                    </a:p>
                  </a:txBody>
                  <a:tcPr marL="68580" marR="68580" marT="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85,5</a:t>
                      </a:r>
                    </a:p>
                  </a:txBody>
                  <a:tcPr marL="68580" marR="68580" marT="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108,4</a:t>
                      </a:r>
                    </a:p>
                  </a:txBody>
                  <a:tcPr marL="7620" marR="7620" marT="7620" marB="0" anchor="ctr"/>
                </a:tc>
                <a:extLst>
                  <a:ext uri="{0D108BD9-81ED-4DB2-BD59-A6C34878D82A}">
                    <a16:rowId xmlns:a16="http://schemas.microsoft.com/office/drawing/2014/main" xmlns="" val="10003"/>
                  </a:ext>
                </a:extLst>
              </a:tr>
              <a:tr h="1490127">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Муниципальная программа «Управление муниципальными финансами, повышение устойчивости бюджетов муниципальных образований Павловского муниципального района»</a:t>
                      </a:r>
                    </a:p>
                  </a:txBody>
                  <a:tcPr marL="2739" marR="2739" marT="2739" marB="0" anchor="b"/>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127 416,2</a:t>
                      </a:r>
                    </a:p>
                  </a:txBody>
                  <a:tcPr marL="7620" marR="7620" marT="762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160 597,7</a:t>
                      </a:r>
                    </a:p>
                  </a:txBody>
                  <a:tcPr marL="68580" marR="68580" marT="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159 561,2</a:t>
                      </a:r>
                    </a:p>
                  </a:txBody>
                  <a:tcPr marL="68580" marR="68580" marT="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99,4</a:t>
                      </a:r>
                    </a:p>
                  </a:txBody>
                  <a:tcPr marL="68580" marR="68580" marT="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125,2</a:t>
                      </a:r>
                    </a:p>
                  </a:txBody>
                  <a:tcPr marL="7620" marR="7620" marT="7620" marB="0" anchor="ctr"/>
                </a:tc>
                <a:extLst>
                  <a:ext uri="{0D108BD9-81ED-4DB2-BD59-A6C34878D82A}">
                    <a16:rowId xmlns:a16="http://schemas.microsoft.com/office/drawing/2014/main" xmlns="" val="10004"/>
                  </a:ext>
                </a:extLst>
              </a:tr>
              <a:tr h="560613">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Муниципальная программа «Развитие физической культуры и спорта»</a:t>
                      </a:r>
                    </a:p>
                  </a:txBody>
                  <a:tcPr marL="2739" marR="2739" marT="2739" marB="0" anchor="b"/>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91 213,1</a:t>
                      </a:r>
                    </a:p>
                  </a:txBody>
                  <a:tcPr marL="7620" marR="7620" marT="762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44 190,5</a:t>
                      </a:r>
                    </a:p>
                  </a:txBody>
                  <a:tcPr marL="68580" marR="68580" marT="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43 701,1</a:t>
                      </a:r>
                    </a:p>
                  </a:txBody>
                  <a:tcPr marL="68580" marR="68580" marT="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98,9</a:t>
                      </a:r>
                    </a:p>
                  </a:txBody>
                  <a:tcPr marL="68580" marR="68580" marT="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47,9</a:t>
                      </a:r>
                    </a:p>
                  </a:txBody>
                  <a:tcPr marL="7620" marR="7620" marT="7620" marB="0" anchor="ctr"/>
                </a:tc>
                <a:extLst>
                  <a:ext uri="{0D108BD9-81ED-4DB2-BD59-A6C34878D82A}">
                    <a16:rowId xmlns:a16="http://schemas.microsoft.com/office/drawing/2014/main" xmlns="" val="10005"/>
                  </a:ext>
                </a:extLst>
              </a:tr>
              <a:tr h="746516">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Муниципальная программа «Профилактика и преодоление социального сиротства»</a:t>
                      </a:r>
                    </a:p>
                  </a:txBody>
                  <a:tcPr marL="2739" marR="2739" marT="2739" marB="0" anchor="b"/>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28 029,5</a:t>
                      </a:r>
                    </a:p>
                  </a:txBody>
                  <a:tcPr marL="7620" marR="7620" marT="762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35 859,4</a:t>
                      </a:r>
                    </a:p>
                  </a:txBody>
                  <a:tcPr marL="68580" marR="68580" marT="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35 859,4</a:t>
                      </a:r>
                    </a:p>
                  </a:txBody>
                  <a:tcPr marL="68580" marR="68580" marT="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100,0</a:t>
                      </a:r>
                    </a:p>
                  </a:txBody>
                  <a:tcPr marL="68580" marR="68580" marT="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127,9</a:t>
                      </a:r>
                    </a:p>
                  </a:txBody>
                  <a:tcPr marL="7620" marR="7620" marT="7620" marB="0" anchor="ctr"/>
                </a:tc>
                <a:extLst>
                  <a:ext uri="{0D108BD9-81ED-4DB2-BD59-A6C34878D82A}">
                    <a16:rowId xmlns:a16="http://schemas.microsoft.com/office/drawing/2014/main" xmlns="" val="10006"/>
                  </a:ext>
                </a:extLst>
              </a:tr>
              <a:tr h="560613">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Муниципальная программа «Развитие молодежной политики»</a:t>
                      </a:r>
                    </a:p>
                  </a:txBody>
                  <a:tcPr marL="2739" marR="2739" marT="2739" marB="0" anchor="b"/>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2 966,9</a:t>
                      </a:r>
                    </a:p>
                  </a:txBody>
                  <a:tcPr marL="7620" marR="7620" marT="762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3 828,7</a:t>
                      </a:r>
                    </a:p>
                  </a:txBody>
                  <a:tcPr marL="68580" marR="68580" marT="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3 407,0</a:t>
                      </a:r>
                    </a:p>
                  </a:txBody>
                  <a:tcPr marL="68580" marR="68580" marT="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89,0</a:t>
                      </a:r>
                    </a:p>
                  </a:txBody>
                  <a:tcPr marL="68580" marR="68580" marT="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114,8</a:t>
                      </a:r>
                    </a:p>
                  </a:txBody>
                  <a:tcPr marL="7620" marR="7620" marT="7620" marB="0" anchor="ctr"/>
                </a:tc>
                <a:extLst>
                  <a:ext uri="{0D108BD9-81ED-4DB2-BD59-A6C34878D82A}">
                    <a16:rowId xmlns:a16="http://schemas.microsoft.com/office/drawing/2014/main" xmlns="" val="10007"/>
                  </a:ext>
                </a:extLst>
              </a:tr>
              <a:tr h="746516">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Муниципальная программа «Охрана окружающей среды и природные ресурсы»</a:t>
                      </a:r>
                    </a:p>
                  </a:txBody>
                  <a:tcPr marL="2739" marR="2739" marT="2739" marB="0" anchor="b"/>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83 802,4</a:t>
                      </a:r>
                    </a:p>
                  </a:txBody>
                  <a:tcPr marL="7620" marR="7620" marT="762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3 582,7</a:t>
                      </a:r>
                    </a:p>
                  </a:txBody>
                  <a:tcPr marL="68580" marR="68580" marT="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3 582,6</a:t>
                      </a:r>
                    </a:p>
                  </a:txBody>
                  <a:tcPr marL="68580" marR="68580" marT="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100,0</a:t>
                      </a:r>
                    </a:p>
                  </a:txBody>
                  <a:tcPr marL="68580" marR="68580" marT="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4,3</a:t>
                      </a:r>
                    </a:p>
                  </a:txBody>
                  <a:tcPr marL="7620" marR="7620" marT="7620" marB="0" anchor="ctr"/>
                </a:tc>
                <a:extLst>
                  <a:ext uri="{0D108BD9-81ED-4DB2-BD59-A6C34878D82A}">
                    <a16:rowId xmlns:a16="http://schemas.microsoft.com/office/drawing/2014/main" xmlns="" val="10008"/>
                  </a:ext>
                </a:extLst>
              </a:tr>
              <a:tr h="932419">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Обеспечение деятельности Контрольно-счетной комиссии Павловского муниципального района</a:t>
                      </a:r>
                    </a:p>
                  </a:txBody>
                  <a:tcPr marL="2739" marR="2739" marT="2739" marB="0" anchor="b"/>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1 883,9</a:t>
                      </a:r>
                    </a:p>
                  </a:txBody>
                  <a:tcPr marL="7620" marR="7620" marT="762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2 155,9</a:t>
                      </a:r>
                    </a:p>
                  </a:txBody>
                  <a:tcPr marL="68580" marR="68580" marT="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2 132,6</a:t>
                      </a:r>
                    </a:p>
                  </a:txBody>
                  <a:tcPr marL="68580" marR="68580" marT="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98,9</a:t>
                      </a:r>
                    </a:p>
                  </a:txBody>
                  <a:tcPr marL="68580" marR="68580" marT="0" marB="0" anchor="ctr"/>
                </a:tc>
                <a:tc>
                  <a:txBody>
                    <a:bodyPr/>
                    <a:lstStyle/>
                    <a:p>
                      <a:pPr marL="0" algn="ctr" rtl="0" eaLnBrk="1" fontAlgn="b" latinLnBrk="0" hangingPunct="1">
                        <a:spcAft>
                          <a:spcPts val="0"/>
                        </a:spcAft>
                      </a:pPr>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113,2</a:t>
                      </a:r>
                    </a:p>
                  </a:txBody>
                  <a:tcPr marL="7620" marR="7620" marT="7620" marB="0" anchor="ctr"/>
                </a:tc>
                <a:extLst>
                  <a:ext uri="{0D108BD9-81ED-4DB2-BD59-A6C34878D82A}">
                    <a16:rowId xmlns:a16="http://schemas.microsoft.com/office/drawing/2014/main" xmlns="" val="10009"/>
                  </a:ext>
                </a:extLst>
              </a:tr>
            </a:tbl>
          </a:graphicData>
        </a:graphic>
      </p:graphicFrame>
    </p:spTree>
    <p:extLst>
      <p:ext uri="{BB962C8B-B14F-4D97-AF65-F5344CB8AC3E}">
        <p14:creationId xmlns:p14="http://schemas.microsoft.com/office/powerpoint/2010/main" xmlns="" val="28608040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1052737" y="0"/>
            <a:ext cx="5343835" cy="792088"/>
          </a:xfrm>
        </p:spPr>
        <p:txBody>
          <a:bodyPr>
            <a:normAutofit/>
          </a:bodyPr>
          <a:lstStyle/>
          <a:p>
            <a:pPr algn="ctr"/>
            <a:r>
              <a:rPr lang="ru-RU" sz="2400" b="1" dirty="0">
                <a:solidFill>
                  <a:schemeClr val="accent6">
                    <a:lumMod val="75000"/>
                  </a:schemeClr>
                </a:solidFill>
                <a:effectLst/>
                <a:latin typeface="Arial Unicode MS" pitchFamily="34" charset="-128"/>
                <a:ea typeface="Arial Unicode MS" pitchFamily="34" charset="-128"/>
                <a:cs typeface="Arial Unicode MS" pitchFamily="34" charset="-128"/>
              </a:rPr>
              <a:t>Бюджет для граждан</a:t>
            </a:r>
          </a:p>
        </p:txBody>
      </p:sp>
      <p:sp>
        <p:nvSpPr>
          <p:cNvPr id="6" name="Текст 1"/>
          <p:cNvSpPr txBox="1">
            <a:spLocks/>
          </p:cNvSpPr>
          <p:nvPr/>
        </p:nvSpPr>
        <p:spPr>
          <a:xfrm>
            <a:off x="836712" y="683568"/>
            <a:ext cx="5832648" cy="8280920"/>
          </a:xfrm>
          <a:prstGeom prst="rect">
            <a:avLst/>
          </a:prstGeom>
        </p:spPr>
        <p:txBody>
          <a:bodyPr vert="horz" lIns="0" tIns="45720" rIns="0" bIns="45720" rtlCol="0">
            <a:noAutofit/>
          </a:bodyPr>
          <a:lst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a:lstStyle>
          <a:p>
            <a:pPr marL="0" indent="273050" algn="just">
              <a:buNone/>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«Бюджет для граждан» разработан в рамках реализации на территории региона программы по повышению финансовой грамотности населения. Изучение брошюры позволит Вам составить представление об источниках формирования доходов бюджета Павловского муниципального района Воронежской области, направлениях расходования бюджетных средств в </a:t>
            </a:r>
            <a:r>
              <a:rPr lang="ru-RU" sz="1400" dirty="0" smtClean="0">
                <a:solidFill>
                  <a:schemeClr val="accent6">
                    <a:lumMod val="75000"/>
                  </a:schemeClr>
                </a:solidFill>
                <a:latin typeface="Arial Unicode MS" pitchFamily="34" charset="-128"/>
                <a:ea typeface="Arial Unicode MS" pitchFamily="34" charset="-128"/>
                <a:cs typeface="Arial Unicode MS" pitchFamily="34" charset="-128"/>
              </a:rPr>
              <a:t>2023 году </a:t>
            </a:r>
            <a:r>
              <a:rPr lang="ru-RU" sz="1400" dirty="0">
                <a:solidFill>
                  <a:schemeClr val="accent6">
                    <a:lumMod val="75000"/>
                  </a:schemeClr>
                </a:solidFill>
                <a:latin typeface="Arial Unicode MS" pitchFamily="34" charset="-128"/>
                <a:ea typeface="Arial Unicode MS" pitchFamily="34" charset="-128"/>
                <a:cs typeface="Arial Unicode MS" pitchFamily="34" charset="-128"/>
              </a:rPr>
              <a:t>и сделать выводы об эффективности использования бюджетных средств. </a:t>
            </a:r>
          </a:p>
          <a:p>
            <a:pPr marL="0" indent="273050" algn="just">
              <a:buNone/>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Представленная информация предназначена для широкого круга пользователей и будет интересна и полезна как студентам, педагогам, врачам, молодым семьям, так и пенсионерам и другим категориям населения, так как бюджет затрагивает интересы каждого жителя района.</a:t>
            </a:r>
          </a:p>
          <a:p>
            <a:pPr marL="0" indent="273050" algn="just">
              <a:buNone/>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 Граждане — и как налогоплательщики, и как потребители общественных благ — должны быть уверены в том, что передаваемые ими в распоряжение государства средства используются прозрачно и эффективно, приносят конкретные результаты как для общества в целом, так и для каждой семьи, для каждого человека. Мы постарались в доступной и понятной для граждан форме показать основные параметры исполнения бюджета Павловского муниципального района Воронежской области. </a:t>
            </a:r>
          </a:p>
          <a:p>
            <a:pPr marL="0" indent="273050" algn="just">
              <a:buNone/>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Проект предусматривает распространение информации о бюджете посредством публикации основных положений бюджета в формате, доступном для граждан. Администрация Павловского муниципального района Воронежской области размещает электронную версию брошюры на официальном сайте администрации</a:t>
            </a:r>
          </a:p>
          <a:p>
            <a:pPr marL="0" indent="273050" algn="just">
              <a:buNone/>
            </a:pPr>
            <a:r>
              <a:rPr lang="ru-RU" sz="1400" dirty="0" smtClean="0">
                <a:solidFill>
                  <a:schemeClr val="accent6">
                    <a:lumMod val="75000"/>
                  </a:schemeClr>
                </a:solidFill>
                <a:latin typeface="Arial Unicode MS" pitchFamily="34" charset="-128"/>
                <a:ea typeface="Arial Unicode MS" pitchFamily="34" charset="-128"/>
                <a:cs typeface="Arial Unicode MS" pitchFamily="34" charset="-128"/>
              </a:rPr>
              <a:t> </a:t>
            </a:r>
            <a:r>
              <a:rPr lang="en-US" sz="1400" dirty="0" smtClean="0">
                <a:solidFill>
                  <a:schemeClr val="accent5">
                    <a:lumMod val="60000"/>
                    <a:lumOff val="40000"/>
                  </a:schemeClr>
                </a:solidFill>
                <a:latin typeface="Arial Unicode MS" pitchFamily="34" charset="-128"/>
                <a:ea typeface="Arial Unicode MS" pitchFamily="34" charset="-128"/>
                <a:cs typeface="Arial Unicode MS" pitchFamily="34" charset="-128"/>
              </a:rPr>
              <a:t>https://pavlovsk-region.gosuslugi.ru/deyatelnost/napravleniya-deyatelnosti/finansy/broshyura-byudzhet-dlya-grazhdan</a:t>
            </a:r>
            <a:r>
              <a:rPr lang="en-US" sz="1400" dirty="0">
                <a:solidFill>
                  <a:schemeClr val="accent5">
                    <a:lumMod val="60000"/>
                    <a:lumOff val="40000"/>
                  </a:schemeClr>
                </a:solidFill>
                <a:latin typeface="Arial Unicode MS" pitchFamily="34" charset="-128"/>
                <a:ea typeface="Arial Unicode MS" pitchFamily="34" charset="-128"/>
                <a:cs typeface="Arial Unicode MS" pitchFamily="34" charset="-128"/>
              </a:rPr>
              <a:t>/</a:t>
            </a:r>
            <a:r>
              <a:rPr lang="ru-RU" sz="1400" dirty="0">
                <a:solidFill>
                  <a:schemeClr val="accent4">
                    <a:lumMod val="75000"/>
                  </a:schemeClr>
                </a:solidFill>
                <a:latin typeface="Arial Unicode MS" pitchFamily="34" charset="-128"/>
                <a:ea typeface="Arial Unicode MS" pitchFamily="34" charset="-128"/>
                <a:cs typeface="Arial Unicode MS" pitchFamily="34" charset="-128"/>
              </a:rPr>
              <a:t>  </a:t>
            </a:r>
            <a:r>
              <a:rPr lang="ru-RU" sz="1400" dirty="0">
                <a:solidFill>
                  <a:schemeClr val="accent6">
                    <a:lumMod val="75000"/>
                  </a:schemeClr>
                </a:solidFill>
                <a:latin typeface="Arial Unicode MS" pitchFamily="34" charset="-128"/>
                <a:ea typeface="Arial Unicode MS" pitchFamily="34" charset="-128"/>
                <a:cs typeface="Arial Unicode MS" pitchFamily="34" charset="-128"/>
              </a:rPr>
              <a:t>на основании:</a:t>
            </a:r>
          </a:p>
          <a:p>
            <a:pPr marL="285750" indent="-285750" algn="just">
              <a:buFont typeface="Wingdings" pitchFamily="2" charset="2"/>
              <a:buChar char="ü"/>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решения Совета народных депутатов Павловского муниципального района Воронежской области на очередной финансовый год и плановый период;</a:t>
            </a:r>
          </a:p>
          <a:p>
            <a:pPr marL="285750" indent="-285750" algn="just">
              <a:buFont typeface="Wingdings" pitchFamily="2" charset="2"/>
              <a:buChar char="ü"/>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решения совета народных депутатов Павловского муниципального района Воронежской области об исполнении бюджета Павловского муниципального района Воронежской области за отчетный финансовый год.</a:t>
            </a:r>
          </a:p>
          <a:p>
            <a:pPr marL="285750" indent="-285750" algn="just">
              <a:buFont typeface="Wingdings" pitchFamily="2" charset="2"/>
              <a:buChar char="Ø"/>
            </a:pPr>
            <a:endParaRPr lang="ru-RU" sz="1400" dirty="0">
              <a:solidFill>
                <a:schemeClr val="bg1"/>
              </a:solidFill>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xmlns="" val="12076112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4" name="Прямоугольник 3"/>
          <p:cNvSpPr/>
          <p:nvPr/>
        </p:nvSpPr>
        <p:spPr>
          <a:xfrm>
            <a:off x="908720" y="4355976"/>
            <a:ext cx="5688632" cy="1877437"/>
          </a:xfrm>
          <a:prstGeom prst="rect">
            <a:avLst/>
          </a:prstGeom>
        </p:spPr>
        <p:txBody>
          <a:bodyPr wrap="square">
            <a:spAutoFit/>
          </a:bodyPr>
          <a:lstStyle/>
          <a:p>
            <a:pPr indent="268288" algn="just"/>
            <a:r>
              <a:rPr lang="ru-RU" sz="1400" dirty="0">
                <a:solidFill>
                  <a:schemeClr val="accent6">
                    <a:lumMod val="75000"/>
                  </a:schemeClr>
                </a:solidFill>
                <a:latin typeface="Arial Unicode MS" pitchFamily="34" charset="-128"/>
                <a:ea typeface="Arial Unicode MS" pitchFamily="34" charset="-128"/>
                <a:cs typeface="Arial Unicode MS" pitchFamily="34" charset="-128"/>
              </a:rPr>
              <a:t>Как и в предыдущие годы, бюджет  имеет выраженную социальную направленность. На содержание социально – культурной сферы муниципального района (образование, культура, социальная политика,  физическая культура и спорт) были направлены средства в размере  1 537 431,7 тыс. рублей, что составляет 60,7 % общего объема расходов бюджета муниципального района.</a:t>
            </a:r>
            <a:r>
              <a:rPr lang="ru-RU" sz="1400" dirty="0">
                <a:latin typeface="Arial Unicode MS" pitchFamily="34" charset="-128"/>
                <a:ea typeface="Arial Unicode MS" pitchFamily="34" charset="-128"/>
                <a:cs typeface="Arial Unicode MS" pitchFamily="34" charset="-128"/>
              </a:rPr>
              <a:t>	</a:t>
            </a:r>
          </a:p>
          <a:p>
            <a:pPr indent="268288" algn="just"/>
            <a:r>
              <a:rPr lang="ru-RU" sz="1400" dirty="0">
                <a:solidFill>
                  <a:schemeClr val="accent6">
                    <a:lumMod val="75000"/>
                  </a:schemeClr>
                </a:solidFill>
                <a:latin typeface="Arial Unicode MS" pitchFamily="34" charset="-128"/>
                <a:ea typeface="Arial Unicode MS" pitchFamily="34" charset="-128"/>
                <a:cs typeface="Arial Unicode MS" pitchFamily="34" charset="-128"/>
              </a:rPr>
              <a:t>	</a:t>
            </a:r>
          </a:p>
        </p:txBody>
      </p:sp>
      <p:graphicFrame>
        <p:nvGraphicFramePr>
          <p:cNvPr id="2" name="Таблица 1"/>
          <p:cNvGraphicFramePr>
            <a:graphicFrameLocks noGrp="1"/>
          </p:cNvGraphicFramePr>
          <p:nvPr>
            <p:extLst>
              <p:ext uri="{D42A27DB-BD31-4B8C-83A1-F6EECF244321}">
                <p14:modId xmlns:p14="http://schemas.microsoft.com/office/powerpoint/2010/main" xmlns="" val="1311012615"/>
              </p:ext>
            </p:extLst>
          </p:nvPr>
        </p:nvGraphicFramePr>
        <p:xfrm>
          <a:off x="836712" y="611561"/>
          <a:ext cx="5832648" cy="3554996"/>
        </p:xfrm>
        <a:graphic>
          <a:graphicData uri="http://schemas.openxmlformats.org/drawingml/2006/table">
            <a:tbl>
              <a:tblPr>
                <a:tableStyleId>{22838BEF-8BB2-4498-84A7-C5851F593DF1}</a:tableStyleId>
              </a:tblPr>
              <a:tblGrid>
                <a:gridCol w="1728192">
                  <a:extLst>
                    <a:ext uri="{9D8B030D-6E8A-4147-A177-3AD203B41FA5}">
                      <a16:colId xmlns:a16="http://schemas.microsoft.com/office/drawing/2014/main" xmlns="" val="20000"/>
                    </a:ext>
                  </a:extLst>
                </a:gridCol>
                <a:gridCol w="936104">
                  <a:extLst>
                    <a:ext uri="{9D8B030D-6E8A-4147-A177-3AD203B41FA5}">
                      <a16:colId xmlns:a16="http://schemas.microsoft.com/office/drawing/2014/main" xmlns="" val="20001"/>
                    </a:ext>
                  </a:extLst>
                </a:gridCol>
                <a:gridCol w="1008112">
                  <a:extLst>
                    <a:ext uri="{9D8B030D-6E8A-4147-A177-3AD203B41FA5}">
                      <a16:colId xmlns:a16="http://schemas.microsoft.com/office/drawing/2014/main" xmlns="" val="20002"/>
                    </a:ext>
                  </a:extLst>
                </a:gridCol>
                <a:gridCol w="1008112">
                  <a:extLst>
                    <a:ext uri="{9D8B030D-6E8A-4147-A177-3AD203B41FA5}">
                      <a16:colId xmlns:a16="http://schemas.microsoft.com/office/drawing/2014/main" xmlns="" val="20003"/>
                    </a:ext>
                  </a:extLst>
                </a:gridCol>
                <a:gridCol w="648072">
                  <a:extLst>
                    <a:ext uri="{9D8B030D-6E8A-4147-A177-3AD203B41FA5}">
                      <a16:colId xmlns:a16="http://schemas.microsoft.com/office/drawing/2014/main" xmlns="" val="20004"/>
                    </a:ext>
                  </a:extLst>
                </a:gridCol>
                <a:gridCol w="504056">
                  <a:extLst>
                    <a:ext uri="{9D8B030D-6E8A-4147-A177-3AD203B41FA5}">
                      <a16:colId xmlns:a16="http://schemas.microsoft.com/office/drawing/2014/main" xmlns="" val="20005"/>
                    </a:ext>
                  </a:extLst>
                </a:gridCol>
              </a:tblGrid>
              <a:tr h="1095147">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Наименование программы, непрограммных мероприятий</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ctr">
                    <a:solidFill>
                      <a:schemeClr val="bg2">
                        <a:lumMod val="90000"/>
                      </a:schemeClr>
                    </a:solidFill>
                  </a:tcP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Исполнено за 2022 г.</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ctr">
                    <a:solidFill>
                      <a:schemeClr val="bg2">
                        <a:lumMod val="90000"/>
                      </a:schemeClr>
                    </a:solidFill>
                  </a:tcP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Уточненный план</a:t>
                      </a:r>
                    </a:p>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2023</a:t>
                      </a:r>
                      <a:r>
                        <a:rPr lang="ru-RU" sz="1200" u="none" strike="noStrike" baseline="0" dirty="0">
                          <a:solidFill>
                            <a:schemeClr val="accent6">
                              <a:lumMod val="75000"/>
                            </a:schemeClr>
                          </a:solidFill>
                          <a:effectLst/>
                          <a:latin typeface="Arial Unicode MS" pitchFamily="34" charset="-128"/>
                          <a:ea typeface="Arial Unicode MS" pitchFamily="34" charset="-128"/>
                          <a:cs typeface="Arial Unicode MS" pitchFamily="34" charset="-128"/>
                        </a:rPr>
                        <a:t> г.</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ctr">
                    <a:solidFill>
                      <a:schemeClr val="bg2">
                        <a:lumMod val="90000"/>
                      </a:schemeClr>
                    </a:solidFill>
                  </a:tcP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Исполнено за 2023 г.</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ctr">
                    <a:solidFill>
                      <a:schemeClr val="bg2">
                        <a:lumMod val="90000"/>
                      </a:schemeClr>
                    </a:solidFill>
                  </a:tcP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 исполнения к уточненному плану</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ctr">
                    <a:solidFill>
                      <a:schemeClr val="bg2">
                        <a:lumMod val="90000"/>
                      </a:schemeClr>
                    </a:solidFill>
                  </a:tcP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 роста к 2022 г.</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ctr">
                    <a:solidFill>
                      <a:schemeClr val="bg2">
                        <a:lumMod val="90000"/>
                      </a:schemeClr>
                    </a:solidFill>
                  </a:tcPr>
                </a:tc>
                <a:extLst>
                  <a:ext uri="{0D108BD9-81ED-4DB2-BD59-A6C34878D82A}">
                    <a16:rowId xmlns:a16="http://schemas.microsoft.com/office/drawing/2014/main" xmlns="" val="10000"/>
                  </a:ext>
                </a:extLst>
              </a:tr>
              <a:tr h="1054299">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Обеспечение деятельности Совета народных депутатов Павловского муниципального района</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b"/>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1 551,8</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a:spcAft>
                          <a:spcPts val="0"/>
                        </a:spcAft>
                      </a:pPr>
                      <a:r>
                        <a:rPr lang="ru-RU" sz="1200" dirty="0">
                          <a:solidFill>
                            <a:schemeClr val="accent6">
                              <a:lumMod val="75000"/>
                            </a:schemeClr>
                          </a:solidFill>
                          <a:latin typeface="Arial Unicode MS" pitchFamily="34" charset="-128"/>
                          <a:ea typeface="Arial Unicode MS" pitchFamily="34" charset="-128"/>
                          <a:cs typeface="Arial Unicode MS" pitchFamily="34" charset="-128"/>
                        </a:rPr>
                        <a:t>1 872,0</a:t>
                      </a:r>
                    </a:p>
                  </a:txBody>
                  <a:tcPr marL="68580" marR="68580" marT="0" marB="0" anchor="ctr"/>
                </a:tc>
                <a:tc>
                  <a:txBody>
                    <a:bodyPr/>
                    <a:lstStyle/>
                    <a:p>
                      <a:pPr algn="ctr">
                        <a:spcAft>
                          <a:spcPts val="0"/>
                        </a:spcAft>
                      </a:pPr>
                      <a:r>
                        <a:rPr lang="ru-RU" sz="1200" dirty="0">
                          <a:solidFill>
                            <a:schemeClr val="accent6">
                              <a:lumMod val="75000"/>
                            </a:schemeClr>
                          </a:solidFill>
                          <a:latin typeface="Arial Unicode MS" pitchFamily="34" charset="-128"/>
                          <a:ea typeface="Arial Unicode MS" pitchFamily="34" charset="-128"/>
                          <a:cs typeface="Arial Unicode MS" pitchFamily="34" charset="-128"/>
                        </a:rPr>
                        <a:t>1 847,6</a:t>
                      </a:r>
                    </a:p>
                  </a:txBody>
                  <a:tcPr marL="68580" marR="68580" marT="0" marB="0" anchor="ctr"/>
                </a:tc>
                <a:tc>
                  <a:txBody>
                    <a:bodyPr/>
                    <a:lstStyle/>
                    <a:p>
                      <a:pPr algn="ctr">
                        <a:spcAft>
                          <a:spcPts val="0"/>
                        </a:spcAft>
                      </a:pPr>
                      <a:r>
                        <a:rPr lang="ru-RU" sz="1200">
                          <a:solidFill>
                            <a:schemeClr val="accent6">
                              <a:lumMod val="75000"/>
                            </a:schemeClr>
                          </a:solidFill>
                          <a:latin typeface="Arial Unicode MS" pitchFamily="34" charset="-128"/>
                          <a:ea typeface="Arial Unicode MS" pitchFamily="34" charset="-128"/>
                          <a:cs typeface="Arial Unicode MS" pitchFamily="34" charset="-128"/>
                        </a:rPr>
                        <a:t>98,7</a:t>
                      </a:r>
                    </a:p>
                  </a:txBody>
                  <a:tcPr marL="68580" marR="68580" marT="0" marB="0" anchor="ctr"/>
                </a:tc>
                <a:tc>
                  <a:txBody>
                    <a:bodyPr/>
                    <a:lstStyle/>
                    <a:p>
                      <a:pPr marL="0" algn="ctr" rtl="0" eaLnBrk="1" fontAlgn="b" latinLnBrk="0" hangingPunct="1">
                        <a:spcAft>
                          <a:spcPts val="0"/>
                        </a:spcAft>
                      </a:pPr>
                      <a:r>
                        <a:rPr kumimoji="0" lang="ru-RU" sz="1200" b="0" kern="1200" dirty="0">
                          <a:solidFill>
                            <a:schemeClr val="accent6">
                              <a:lumMod val="75000"/>
                            </a:schemeClr>
                          </a:solidFill>
                          <a:latin typeface="Arial Unicode MS" pitchFamily="34" charset="-128"/>
                          <a:ea typeface="Arial Unicode MS" pitchFamily="34" charset="-128"/>
                          <a:cs typeface="Arial Unicode MS" pitchFamily="34" charset="-128"/>
                        </a:rPr>
                        <a:t>119,1</a:t>
                      </a:r>
                    </a:p>
                  </a:txBody>
                  <a:tcPr marL="7620" marR="7620" marT="7620" marB="0" anchor="ctr"/>
                </a:tc>
                <a:extLst>
                  <a:ext uri="{0D108BD9-81ED-4DB2-BD59-A6C34878D82A}">
                    <a16:rowId xmlns:a16="http://schemas.microsoft.com/office/drawing/2014/main" xmlns="" val="10001"/>
                  </a:ext>
                </a:extLst>
              </a:tr>
              <a:tr h="1054299">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Непрограммные расходы администрации Павловского муниципального района</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b"/>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104 919,1</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a:spcAft>
                          <a:spcPts val="0"/>
                        </a:spcAft>
                      </a:pPr>
                      <a:r>
                        <a:rPr lang="ru-RU" sz="1200" dirty="0">
                          <a:solidFill>
                            <a:schemeClr val="accent6">
                              <a:lumMod val="75000"/>
                            </a:schemeClr>
                          </a:solidFill>
                          <a:latin typeface="Arial Unicode MS" pitchFamily="34" charset="-128"/>
                          <a:ea typeface="Arial Unicode MS" pitchFamily="34" charset="-128"/>
                          <a:cs typeface="Arial Unicode MS" pitchFamily="34" charset="-128"/>
                        </a:rPr>
                        <a:t>195 638,8</a:t>
                      </a:r>
                    </a:p>
                  </a:txBody>
                  <a:tcPr marL="68580" marR="68580" marT="0" marB="0" anchor="ctr"/>
                </a:tc>
                <a:tc>
                  <a:txBody>
                    <a:bodyPr/>
                    <a:lstStyle/>
                    <a:p>
                      <a:pPr algn="ctr">
                        <a:spcAft>
                          <a:spcPts val="0"/>
                        </a:spcAft>
                      </a:pPr>
                      <a:r>
                        <a:rPr lang="ru-RU" sz="1200" dirty="0">
                          <a:solidFill>
                            <a:schemeClr val="accent6">
                              <a:lumMod val="75000"/>
                            </a:schemeClr>
                          </a:solidFill>
                          <a:latin typeface="Arial Unicode MS" pitchFamily="34" charset="-128"/>
                          <a:ea typeface="Arial Unicode MS" pitchFamily="34" charset="-128"/>
                          <a:cs typeface="Arial Unicode MS" pitchFamily="34" charset="-128"/>
                        </a:rPr>
                        <a:t>184 756,5</a:t>
                      </a:r>
                    </a:p>
                  </a:txBody>
                  <a:tcPr marL="68580" marR="68580" marT="0" marB="0" anchor="ctr"/>
                </a:tc>
                <a:tc>
                  <a:txBody>
                    <a:bodyPr/>
                    <a:lstStyle/>
                    <a:p>
                      <a:pPr algn="ctr">
                        <a:spcAft>
                          <a:spcPts val="0"/>
                        </a:spcAft>
                      </a:pPr>
                      <a:r>
                        <a:rPr lang="ru-RU" sz="1200" dirty="0">
                          <a:solidFill>
                            <a:schemeClr val="accent6">
                              <a:lumMod val="75000"/>
                            </a:schemeClr>
                          </a:solidFill>
                          <a:latin typeface="Arial Unicode MS" pitchFamily="34" charset="-128"/>
                          <a:ea typeface="Arial Unicode MS" pitchFamily="34" charset="-128"/>
                          <a:cs typeface="Arial Unicode MS" pitchFamily="34" charset="-128"/>
                        </a:rPr>
                        <a:t>94,4</a:t>
                      </a:r>
                    </a:p>
                  </a:txBody>
                  <a:tcPr marL="68580" marR="68580" marT="0" marB="0" anchor="ctr"/>
                </a:tc>
                <a:tc>
                  <a:txBody>
                    <a:bodyPr/>
                    <a:lstStyle/>
                    <a:p>
                      <a:pPr marL="0" algn="ctr" rtl="0" eaLnBrk="1" fontAlgn="b" latinLnBrk="0" hangingPunct="1">
                        <a:spcAft>
                          <a:spcPts val="0"/>
                        </a:spcAft>
                      </a:pPr>
                      <a:r>
                        <a:rPr kumimoji="0" lang="ru-RU" sz="1200" b="0" kern="1200" dirty="0">
                          <a:solidFill>
                            <a:schemeClr val="accent6">
                              <a:lumMod val="75000"/>
                            </a:schemeClr>
                          </a:solidFill>
                          <a:latin typeface="Arial Unicode MS" pitchFamily="34" charset="-128"/>
                          <a:ea typeface="Arial Unicode MS" pitchFamily="34" charset="-128"/>
                          <a:cs typeface="Arial Unicode MS" pitchFamily="34" charset="-128"/>
                        </a:rPr>
                        <a:t>176,1</a:t>
                      </a:r>
                    </a:p>
                  </a:txBody>
                  <a:tcPr marL="7620" marR="7620" marT="7620" marB="0" anchor="ctr"/>
                </a:tc>
                <a:extLst>
                  <a:ext uri="{0D108BD9-81ED-4DB2-BD59-A6C34878D82A}">
                    <a16:rowId xmlns:a16="http://schemas.microsoft.com/office/drawing/2014/main" xmlns="" val="10002"/>
                  </a:ext>
                </a:extLst>
              </a:tr>
              <a:tr h="346379">
                <a:tc>
                  <a:txBody>
                    <a:bodyPr/>
                    <a:lstStyle/>
                    <a:p>
                      <a:pPr algn="ctr" fontAlgn="b"/>
                      <a:r>
                        <a:rPr lang="ru-RU" sz="1200" b="1"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ИТОГО</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ctr"/>
                </a:tc>
                <a:tc>
                  <a:txBody>
                    <a:bodyPr/>
                    <a:lstStyle/>
                    <a:p>
                      <a:pPr algn="ctr" fontAlgn="b"/>
                      <a:r>
                        <a:rPr lang="ru-RU" sz="1200" b="1"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2 287 958,5</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a:spcAft>
                          <a:spcPts val="0"/>
                        </a:spcAft>
                      </a:pPr>
                      <a:r>
                        <a:rPr lang="ru-RU" sz="1200" b="1" dirty="0">
                          <a:solidFill>
                            <a:schemeClr val="accent6">
                              <a:lumMod val="75000"/>
                            </a:schemeClr>
                          </a:solidFill>
                          <a:latin typeface="Arial Unicode MS" pitchFamily="34" charset="-128"/>
                          <a:ea typeface="Arial Unicode MS" pitchFamily="34" charset="-128"/>
                          <a:cs typeface="Arial Unicode MS" pitchFamily="34" charset="-128"/>
                        </a:rPr>
                        <a:t>2 723 411,2</a:t>
                      </a:r>
                    </a:p>
                  </a:txBody>
                  <a:tcPr marL="68580" marR="68580" marT="0" marB="0" anchor="ctr"/>
                </a:tc>
                <a:tc>
                  <a:txBody>
                    <a:bodyPr/>
                    <a:lstStyle/>
                    <a:p>
                      <a:pPr algn="ctr">
                        <a:spcAft>
                          <a:spcPts val="0"/>
                        </a:spcAft>
                      </a:pPr>
                      <a:r>
                        <a:rPr lang="ru-RU" sz="1200" b="1" dirty="0">
                          <a:solidFill>
                            <a:schemeClr val="accent6">
                              <a:lumMod val="75000"/>
                            </a:schemeClr>
                          </a:solidFill>
                          <a:latin typeface="Arial Unicode MS" pitchFamily="34" charset="-128"/>
                          <a:ea typeface="Arial Unicode MS" pitchFamily="34" charset="-128"/>
                          <a:cs typeface="Arial Unicode MS" pitchFamily="34" charset="-128"/>
                        </a:rPr>
                        <a:t>2 534 517,8</a:t>
                      </a:r>
                    </a:p>
                  </a:txBody>
                  <a:tcPr marL="68580" marR="68580" marT="0" marB="0" anchor="ctr"/>
                </a:tc>
                <a:tc>
                  <a:txBody>
                    <a:bodyPr/>
                    <a:lstStyle/>
                    <a:p>
                      <a:pPr algn="ctr">
                        <a:spcAft>
                          <a:spcPts val="0"/>
                        </a:spcAft>
                      </a:pPr>
                      <a:r>
                        <a:rPr lang="ru-RU" sz="1200" b="1" dirty="0">
                          <a:solidFill>
                            <a:schemeClr val="accent6">
                              <a:lumMod val="75000"/>
                            </a:schemeClr>
                          </a:solidFill>
                          <a:latin typeface="Arial Unicode MS" pitchFamily="34" charset="-128"/>
                          <a:ea typeface="Arial Unicode MS" pitchFamily="34" charset="-128"/>
                          <a:cs typeface="Arial Unicode MS" pitchFamily="34" charset="-128"/>
                        </a:rPr>
                        <a:t>93,1</a:t>
                      </a:r>
                    </a:p>
                  </a:txBody>
                  <a:tcPr marL="68580" marR="68580" marT="0" marB="0" anchor="ctr"/>
                </a:tc>
                <a:tc>
                  <a:txBody>
                    <a:bodyPr/>
                    <a:lstStyle/>
                    <a:p>
                      <a:pPr marL="0" algn="ctr" rtl="0" eaLnBrk="1" fontAlgn="b" latinLnBrk="0" hangingPunct="1">
                        <a:spcAft>
                          <a:spcPts val="0"/>
                        </a:spcAft>
                      </a:pPr>
                      <a:r>
                        <a:rPr kumimoji="0" lang="ru-RU" sz="1200" b="1" kern="1200" dirty="0">
                          <a:solidFill>
                            <a:schemeClr val="accent6">
                              <a:lumMod val="75000"/>
                            </a:schemeClr>
                          </a:solidFill>
                          <a:latin typeface="Arial Unicode MS" pitchFamily="34" charset="-128"/>
                          <a:ea typeface="Arial Unicode MS" pitchFamily="34" charset="-128"/>
                          <a:cs typeface="Arial Unicode MS" pitchFamily="34" charset="-128"/>
                        </a:rPr>
                        <a:t>110,8</a:t>
                      </a:r>
                    </a:p>
                  </a:txBody>
                  <a:tcPr marL="7620" marR="7620" marT="7620" marB="0" anchor="ctr"/>
                </a:tc>
                <a:extLst>
                  <a:ext uri="{0D108BD9-81ED-4DB2-BD59-A6C34878D82A}">
                    <a16:rowId xmlns:a16="http://schemas.microsoft.com/office/drawing/2014/main" xmlns="" val="10003"/>
                  </a:ext>
                </a:extLst>
              </a:tr>
            </a:tbl>
          </a:graphicData>
        </a:graphic>
      </p:graphicFrame>
      <p:pic>
        <p:nvPicPr>
          <p:cNvPr id="3" name="Picture 1" descr="D:\2024\Бюджет для граждан\для подготовки бюджета для граждан\картинки\muniz pro.jpg"/>
          <p:cNvPicPr>
            <a:picLocks noChangeAspect="1" noChangeArrowheads="1"/>
          </p:cNvPicPr>
          <p:nvPr/>
        </p:nvPicPr>
        <p:blipFill>
          <a:blip r:embed="rId2" cstate="print"/>
          <a:srcRect/>
          <a:stretch>
            <a:fillRect/>
          </a:stretch>
        </p:blipFill>
        <p:spPr bwMode="auto">
          <a:xfrm>
            <a:off x="2005681" y="5876638"/>
            <a:ext cx="3655568" cy="3015844"/>
          </a:xfrm>
          <a:prstGeom prst="rect">
            <a:avLst/>
          </a:prstGeom>
          <a:noFill/>
        </p:spPr>
      </p:pic>
    </p:spTree>
    <p:extLst>
      <p:ext uri="{BB962C8B-B14F-4D97-AF65-F5344CB8AC3E}">
        <p14:creationId xmlns:p14="http://schemas.microsoft.com/office/powerpoint/2010/main" xmlns="" val="560799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2" name="Rectangle 2"/>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8" name="Таблица 7"/>
          <p:cNvGraphicFramePr>
            <a:graphicFrameLocks noGrp="1"/>
          </p:cNvGraphicFramePr>
          <p:nvPr>
            <p:extLst>
              <p:ext uri="{D42A27DB-BD31-4B8C-83A1-F6EECF244321}">
                <p14:modId xmlns:p14="http://schemas.microsoft.com/office/powerpoint/2010/main" xmlns="" val="1197002735"/>
              </p:ext>
            </p:extLst>
          </p:nvPr>
        </p:nvGraphicFramePr>
        <p:xfrm>
          <a:off x="908720" y="4716016"/>
          <a:ext cx="5616624" cy="4176469"/>
        </p:xfrm>
        <a:graphic>
          <a:graphicData uri="http://schemas.openxmlformats.org/drawingml/2006/table">
            <a:tbl>
              <a:tblPr firstRow="1">
                <a:tableStyleId>{22838BEF-8BB2-4498-84A7-C5851F593DF1}</a:tableStyleId>
              </a:tblPr>
              <a:tblGrid>
                <a:gridCol w="2160240">
                  <a:extLst>
                    <a:ext uri="{9D8B030D-6E8A-4147-A177-3AD203B41FA5}">
                      <a16:colId xmlns:a16="http://schemas.microsoft.com/office/drawing/2014/main" xmlns="" val="20000"/>
                    </a:ext>
                  </a:extLst>
                </a:gridCol>
                <a:gridCol w="1152128">
                  <a:extLst>
                    <a:ext uri="{9D8B030D-6E8A-4147-A177-3AD203B41FA5}">
                      <a16:colId xmlns:a16="http://schemas.microsoft.com/office/drawing/2014/main" xmlns="" val="20001"/>
                    </a:ext>
                  </a:extLst>
                </a:gridCol>
                <a:gridCol w="1152128">
                  <a:extLst>
                    <a:ext uri="{9D8B030D-6E8A-4147-A177-3AD203B41FA5}">
                      <a16:colId xmlns:a16="http://schemas.microsoft.com/office/drawing/2014/main" xmlns="" val="20002"/>
                    </a:ext>
                  </a:extLst>
                </a:gridCol>
                <a:gridCol w="1152128">
                  <a:extLst>
                    <a:ext uri="{9D8B030D-6E8A-4147-A177-3AD203B41FA5}">
                      <a16:colId xmlns:a16="http://schemas.microsoft.com/office/drawing/2014/main" xmlns="" val="20003"/>
                    </a:ext>
                  </a:extLst>
                </a:gridCol>
              </a:tblGrid>
              <a:tr h="348077">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Наименование показателя</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solidFill>
                      <a:schemeClr val="bg2">
                        <a:lumMod val="90000"/>
                      </a:schemeClr>
                    </a:solidFill>
                  </a:tcP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План</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solidFill>
                      <a:schemeClr val="bg2">
                        <a:lumMod val="90000"/>
                      </a:schemeClr>
                    </a:solidFill>
                  </a:tcP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Факт</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solidFill>
                      <a:schemeClr val="bg2">
                        <a:lumMod val="90000"/>
                      </a:schemeClr>
                    </a:solidFill>
                  </a:tcP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 исполнения</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solidFill>
                      <a:schemeClr val="bg2">
                        <a:lumMod val="90000"/>
                      </a:schemeClr>
                    </a:solidFill>
                  </a:tcPr>
                </a:tc>
                <a:extLst>
                  <a:ext uri="{0D108BD9-81ED-4DB2-BD59-A6C34878D82A}">
                    <a16:rowId xmlns:a16="http://schemas.microsoft.com/office/drawing/2014/main" xmlns="" val="10000"/>
                  </a:ext>
                </a:extLst>
              </a:tr>
              <a:tr h="307811">
                <a:tc>
                  <a:txBody>
                    <a:bodyPr/>
                    <a:lstStyle/>
                    <a:p>
                      <a:pPr algn="l" fontAlgn="b"/>
                      <a:r>
                        <a:rPr lang="ru-RU" sz="1200" b="1"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ВСЕГО РАСХОДОВ</a:t>
                      </a:r>
                      <a:endParaRPr lang="ru-RU" sz="1200" b="1" i="1"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marL="0" algn="ctr" rtl="0" eaLnBrk="1" fontAlgn="b" latinLnBrk="0" hangingPunct="1"/>
                      <a:r>
                        <a:rPr kumimoji="0" lang="ru-RU" sz="1200" b="1" u="none" strike="noStrike" kern="1200" dirty="0">
                          <a:solidFill>
                            <a:schemeClr val="accent6">
                              <a:lumMod val="75000"/>
                            </a:schemeClr>
                          </a:solidFill>
                          <a:latin typeface="Arial Unicode MS" pitchFamily="34" charset="-128"/>
                          <a:ea typeface="Arial Unicode MS" pitchFamily="34" charset="-128"/>
                          <a:cs typeface="Arial Unicode MS" pitchFamily="34" charset="-128"/>
                        </a:rPr>
                        <a:t>2 723 411,2</a:t>
                      </a:r>
                    </a:p>
                  </a:txBody>
                  <a:tcPr marL="7620" marR="7620" marT="7620" marB="0" anchor="ctr"/>
                </a:tc>
                <a:tc>
                  <a:txBody>
                    <a:bodyPr/>
                    <a:lstStyle/>
                    <a:p>
                      <a:pPr algn="ctr" fontAlgn="b"/>
                      <a:r>
                        <a:rPr lang="ru-RU" sz="1200" b="1" u="none" strike="noStrike" dirty="0">
                          <a:solidFill>
                            <a:schemeClr val="accent6">
                              <a:lumMod val="75000"/>
                            </a:schemeClr>
                          </a:solidFill>
                          <a:latin typeface="Arial Unicode MS" pitchFamily="34" charset="-128"/>
                          <a:ea typeface="Arial Unicode MS" pitchFamily="34" charset="-128"/>
                          <a:cs typeface="Arial Unicode MS" pitchFamily="34" charset="-128"/>
                        </a:rPr>
                        <a:t>2 534 517,8</a:t>
                      </a:r>
                      <a:endParaRPr lang="ru-RU" sz="1200" b="1" i="0" u="none" strike="noStrike" dirty="0">
                        <a:solidFill>
                          <a:schemeClr val="accent6">
                            <a:lumMod val="75000"/>
                          </a:schemeClr>
                        </a:solidFill>
                        <a:latin typeface="Arial Unicode MS" pitchFamily="34" charset="-128"/>
                        <a:ea typeface="Arial Unicode MS" pitchFamily="34" charset="-128"/>
                        <a:cs typeface="Arial Unicode MS" pitchFamily="34" charset="-128"/>
                      </a:endParaRPr>
                    </a:p>
                  </a:txBody>
                  <a:tcPr marL="0" marR="0" marT="0" marB="0" anchor="ctr"/>
                </a:tc>
                <a:tc>
                  <a:txBody>
                    <a:bodyPr/>
                    <a:lstStyle/>
                    <a:p>
                      <a:pPr algn="ctr" rtl="0" fontAlgn="b"/>
                      <a:r>
                        <a:rPr lang="ru-RU" sz="1200" b="1" i="0" u="none" strike="noStrike" dirty="0">
                          <a:solidFill>
                            <a:srgbClr val="35436A"/>
                          </a:solidFill>
                          <a:latin typeface="Arial Unicode MS"/>
                        </a:rPr>
                        <a:t>93,1</a:t>
                      </a:r>
                    </a:p>
                  </a:txBody>
                  <a:tcPr marL="7620" marR="7620" marT="7620" marB="0" anchor="ctr"/>
                </a:tc>
                <a:extLst>
                  <a:ext uri="{0D108BD9-81ED-4DB2-BD59-A6C34878D82A}">
                    <a16:rowId xmlns:a16="http://schemas.microsoft.com/office/drawing/2014/main" xmlns="" val="10001"/>
                  </a:ext>
                </a:extLst>
              </a:tr>
              <a:tr h="407957">
                <a:tc>
                  <a:txBody>
                    <a:bodyPr/>
                    <a:lstStyle/>
                    <a:p>
                      <a:pPr algn="l"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Общегосударственные вопросы</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latin typeface="Arial Unicode MS" pitchFamily="34" charset="-128"/>
                          <a:ea typeface="Arial Unicode MS" pitchFamily="34" charset="-128"/>
                          <a:cs typeface="Arial Unicode MS" pitchFamily="34" charset="-128"/>
                        </a:rPr>
                        <a:t>174 547,8</a:t>
                      </a:r>
                    </a:p>
                  </a:txBody>
                  <a:tcPr marL="7620" marR="7620" marT="7620" marB="0" anchor="ctr"/>
                </a:tc>
                <a:tc>
                  <a:txBody>
                    <a:bodyPr/>
                    <a:lstStyle/>
                    <a:p>
                      <a:pPr algn="ctr" fontAlgn="b"/>
                      <a:r>
                        <a:rPr lang="ru-RU" sz="1200" u="none" strike="noStrike" dirty="0">
                          <a:solidFill>
                            <a:schemeClr val="accent6">
                              <a:lumMod val="75000"/>
                            </a:schemeClr>
                          </a:solidFill>
                          <a:latin typeface="Arial Unicode MS" pitchFamily="34" charset="-128"/>
                          <a:ea typeface="Arial Unicode MS" pitchFamily="34" charset="-128"/>
                          <a:cs typeface="Arial Unicode MS" pitchFamily="34" charset="-128"/>
                        </a:rPr>
                        <a:t>169 560,9</a:t>
                      </a:r>
                      <a:endParaRPr lang="ru-RU" sz="1200" b="0" i="0" u="none" strike="noStrike" dirty="0">
                        <a:solidFill>
                          <a:schemeClr val="accent6">
                            <a:lumMod val="75000"/>
                          </a:schemeClr>
                        </a:solidFill>
                        <a:latin typeface="Arial Unicode MS" pitchFamily="34" charset="-128"/>
                        <a:ea typeface="Arial Unicode MS" pitchFamily="34" charset="-128"/>
                        <a:cs typeface="Arial Unicode MS" pitchFamily="34" charset="-128"/>
                      </a:endParaRPr>
                    </a:p>
                  </a:txBody>
                  <a:tcPr marL="0" marR="0" marT="0" marB="0" anchor="ctr"/>
                </a:tc>
                <a:tc>
                  <a:txBody>
                    <a:bodyPr/>
                    <a:lstStyle/>
                    <a:p>
                      <a:pPr algn="ctr" rtl="0" fontAlgn="b"/>
                      <a:r>
                        <a:rPr lang="ru-RU" sz="1200" b="0" i="0" u="none" strike="noStrike" dirty="0">
                          <a:solidFill>
                            <a:srgbClr val="35436A"/>
                          </a:solidFill>
                          <a:latin typeface="Arial Unicode MS"/>
                        </a:rPr>
                        <a:t>97,1</a:t>
                      </a:r>
                    </a:p>
                  </a:txBody>
                  <a:tcPr marL="7620" marR="7620" marT="7620" marB="0" anchor="ctr"/>
                </a:tc>
                <a:extLst>
                  <a:ext uri="{0D108BD9-81ED-4DB2-BD59-A6C34878D82A}">
                    <a16:rowId xmlns:a16="http://schemas.microsoft.com/office/drawing/2014/main" xmlns="" val="10002"/>
                  </a:ext>
                </a:extLst>
              </a:tr>
              <a:tr h="607775">
                <a:tc>
                  <a:txBody>
                    <a:bodyPr/>
                    <a:lstStyle/>
                    <a:p>
                      <a:pPr algn="l"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Национальная безопасность и правоохранительная деятельность</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latin typeface="Arial Unicode MS" pitchFamily="34" charset="-128"/>
                          <a:ea typeface="Arial Unicode MS" pitchFamily="34" charset="-128"/>
                          <a:cs typeface="Arial Unicode MS" pitchFamily="34" charset="-128"/>
                        </a:rPr>
                        <a:t>126 748,8</a:t>
                      </a:r>
                    </a:p>
                  </a:txBody>
                  <a:tcPr marL="7620" marR="7620" marT="7620" marB="0" anchor="ctr"/>
                </a:tc>
                <a:tc>
                  <a:txBody>
                    <a:bodyPr/>
                    <a:lstStyle/>
                    <a:p>
                      <a:pPr algn="ctr" fontAlgn="b"/>
                      <a:r>
                        <a:rPr lang="ru-RU" sz="1200" u="none" strike="noStrike" dirty="0">
                          <a:solidFill>
                            <a:schemeClr val="accent6">
                              <a:lumMod val="75000"/>
                            </a:schemeClr>
                          </a:solidFill>
                          <a:latin typeface="Arial Unicode MS" pitchFamily="34" charset="-128"/>
                          <a:ea typeface="Arial Unicode MS" pitchFamily="34" charset="-128"/>
                          <a:cs typeface="Arial Unicode MS" pitchFamily="34" charset="-128"/>
                        </a:rPr>
                        <a:t>116 289,5</a:t>
                      </a:r>
                      <a:endParaRPr lang="ru-RU" sz="1200" b="0" i="0" u="none" strike="noStrike" dirty="0">
                        <a:solidFill>
                          <a:schemeClr val="accent6">
                            <a:lumMod val="75000"/>
                          </a:schemeClr>
                        </a:solidFill>
                        <a:latin typeface="Arial Unicode MS" pitchFamily="34" charset="-128"/>
                        <a:ea typeface="Arial Unicode MS" pitchFamily="34" charset="-128"/>
                        <a:cs typeface="Arial Unicode MS" pitchFamily="34" charset="-128"/>
                      </a:endParaRPr>
                    </a:p>
                  </a:txBody>
                  <a:tcPr marL="0" marR="0" marT="0" marB="0" anchor="ctr"/>
                </a:tc>
                <a:tc>
                  <a:txBody>
                    <a:bodyPr/>
                    <a:lstStyle/>
                    <a:p>
                      <a:pPr algn="ctr" rtl="0" fontAlgn="b"/>
                      <a:r>
                        <a:rPr lang="ru-RU" sz="1200" b="0" i="0" u="none" strike="noStrike" dirty="0">
                          <a:solidFill>
                            <a:srgbClr val="35436A"/>
                          </a:solidFill>
                          <a:latin typeface="Arial Unicode MS"/>
                        </a:rPr>
                        <a:t>91,7</a:t>
                      </a:r>
                    </a:p>
                  </a:txBody>
                  <a:tcPr marL="7620" marR="7620" marT="7620" marB="0" anchor="ctr"/>
                </a:tc>
                <a:extLst>
                  <a:ext uri="{0D108BD9-81ED-4DB2-BD59-A6C34878D82A}">
                    <a16:rowId xmlns:a16="http://schemas.microsoft.com/office/drawing/2014/main" xmlns="" val="10003"/>
                  </a:ext>
                </a:extLst>
              </a:tr>
              <a:tr h="243997">
                <a:tc>
                  <a:txBody>
                    <a:bodyPr/>
                    <a:lstStyle/>
                    <a:p>
                      <a:pPr algn="l"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Национальная экономика</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latin typeface="Arial Unicode MS" pitchFamily="34" charset="-128"/>
                          <a:ea typeface="Arial Unicode MS" pitchFamily="34" charset="-128"/>
                          <a:cs typeface="Arial Unicode MS" pitchFamily="34" charset="-128"/>
                        </a:rPr>
                        <a:t>260 028,9</a:t>
                      </a:r>
                    </a:p>
                  </a:txBody>
                  <a:tcPr marL="7620" marR="7620" marT="7620" marB="0" anchor="ctr"/>
                </a:tc>
                <a:tc>
                  <a:txBody>
                    <a:bodyPr/>
                    <a:lstStyle/>
                    <a:p>
                      <a:pPr algn="ctr" fontAlgn="b"/>
                      <a:r>
                        <a:rPr lang="ru-RU" sz="1200" u="none" strike="noStrike" dirty="0">
                          <a:solidFill>
                            <a:schemeClr val="accent6">
                              <a:lumMod val="75000"/>
                            </a:schemeClr>
                          </a:solidFill>
                          <a:latin typeface="Arial Unicode MS" pitchFamily="34" charset="-128"/>
                          <a:ea typeface="Arial Unicode MS" pitchFamily="34" charset="-128"/>
                          <a:cs typeface="Arial Unicode MS" pitchFamily="34" charset="-128"/>
                        </a:rPr>
                        <a:t>246 600,4</a:t>
                      </a:r>
                      <a:endParaRPr lang="ru-RU" sz="1200" b="0" i="0" u="none" strike="noStrike" dirty="0">
                        <a:solidFill>
                          <a:schemeClr val="accent6">
                            <a:lumMod val="75000"/>
                          </a:schemeClr>
                        </a:solidFill>
                        <a:latin typeface="Arial Unicode MS" pitchFamily="34" charset="-128"/>
                        <a:ea typeface="Arial Unicode MS" pitchFamily="34" charset="-128"/>
                        <a:cs typeface="Arial Unicode MS" pitchFamily="34" charset="-128"/>
                      </a:endParaRPr>
                    </a:p>
                  </a:txBody>
                  <a:tcPr marL="0" marR="0" marT="0" marB="0" anchor="ctr"/>
                </a:tc>
                <a:tc>
                  <a:txBody>
                    <a:bodyPr/>
                    <a:lstStyle/>
                    <a:p>
                      <a:pPr algn="ctr" rtl="0" fontAlgn="b"/>
                      <a:r>
                        <a:rPr lang="ru-RU" sz="1200" b="0" i="0" u="none" strike="noStrike" dirty="0">
                          <a:solidFill>
                            <a:srgbClr val="35436A"/>
                          </a:solidFill>
                          <a:latin typeface="Arial Unicode MS"/>
                        </a:rPr>
                        <a:t>94,8</a:t>
                      </a:r>
                    </a:p>
                  </a:txBody>
                  <a:tcPr marL="7620" marR="7620" marT="7620" marB="0" anchor="ctr"/>
                </a:tc>
                <a:extLst>
                  <a:ext uri="{0D108BD9-81ED-4DB2-BD59-A6C34878D82A}">
                    <a16:rowId xmlns:a16="http://schemas.microsoft.com/office/drawing/2014/main" xmlns="" val="10004"/>
                  </a:ext>
                </a:extLst>
              </a:tr>
              <a:tr h="407957">
                <a:tc>
                  <a:txBody>
                    <a:bodyPr/>
                    <a:lstStyle/>
                    <a:p>
                      <a:pPr algn="l"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Жилищно-коммунальное хозяйство</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latin typeface="Arial Unicode MS" pitchFamily="34" charset="-128"/>
                          <a:ea typeface="Arial Unicode MS" pitchFamily="34" charset="-128"/>
                          <a:cs typeface="Arial Unicode MS" pitchFamily="34" charset="-128"/>
                        </a:rPr>
                        <a:t>424 759,2</a:t>
                      </a:r>
                    </a:p>
                  </a:txBody>
                  <a:tcPr marL="7620" marR="7620" marT="7620" marB="0" anchor="ctr"/>
                </a:tc>
                <a:tc>
                  <a:txBody>
                    <a:bodyPr/>
                    <a:lstStyle/>
                    <a:p>
                      <a:pPr algn="ctr" fontAlgn="b"/>
                      <a:r>
                        <a:rPr lang="ru-RU" sz="1200" u="none" strike="noStrike" dirty="0">
                          <a:solidFill>
                            <a:schemeClr val="accent6">
                              <a:lumMod val="75000"/>
                            </a:schemeClr>
                          </a:solidFill>
                          <a:latin typeface="Arial Unicode MS" pitchFamily="34" charset="-128"/>
                          <a:ea typeface="Arial Unicode MS" pitchFamily="34" charset="-128"/>
                          <a:cs typeface="Arial Unicode MS" pitchFamily="34" charset="-128"/>
                        </a:rPr>
                        <a:t>340 342,5</a:t>
                      </a:r>
                      <a:endParaRPr lang="ru-RU" sz="1200" b="0" i="0" u="none" strike="noStrike" dirty="0">
                        <a:solidFill>
                          <a:schemeClr val="accent6">
                            <a:lumMod val="75000"/>
                          </a:schemeClr>
                        </a:solidFill>
                        <a:latin typeface="Arial Unicode MS" pitchFamily="34" charset="-128"/>
                        <a:ea typeface="Arial Unicode MS" pitchFamily="34" charset="-128"/>
                        <a:cs typeface="Arial Unicode MS" pitchFamily="34" charset="-128"/>
                      </a:endParaRPr>
                    </a:p>
                  </a:txBody>
                  <a:tcPr marL="0" marR="0" marT="0" marB="0" anchor="ctr"/>
                </a:tc>
                <a:tc>
                  <a:txBody>
                    <a:bodyPr/>
                    <a:lstStyle/>
                    <a:p>
                      <a:pPr algn="ctr" rtl="0" fontAlgn="b"/>
                      <a:r>
                        <a:rPr lang="ru-RU" sz="1200" b="0" i="0" u="none" strike="noStrike" dirty="0">
                          <a:solidFill>
                            <a:srgbClr val="35436A"/>
                          </a:solidFill>
                          <a:latin typeface="Arial Unicode MS"/>
                        </a:rPr>
                        <a:t>80,1</a:t>
                      </a:r>
                    </a:p>
                  </a:txBody>
                  <a:tcPr marL="7620" marR="7620" marT="7620" marB="0" anchor="ctr"/>
                </a:tc>
                <a:extLst>
                  <a:ext uri="{0D108BD9-81ED-4DB2-BD59-A6C34878D82A}">
                    <a16:rowId xmlns:a16="http://schemas.microsoft.com/office/drawing/2014/main" xmlns="" val="10005"/>
                  </a:ext>
                </a:extLst>
              </a:tr>
              <a:tr h="243997">
                <a:tc>
                  <a:txBody>
                    <a:bodyPr/>
                    <a:lstStyle/>
                    <a:p>
                      <a:pPr algn="l"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Образование</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latin typeface="Arial Unicode MS" pitchFamily="34" charset="-128"/>
                          <a:ea typeface="Arial Unicode MS" pitchFamily="34" charset="-128"/>
                          <a:cs typeface="Arial Unicode MS" pitchFamily="34" charset="-128"/>
                        </a:rPr>
                        <a:t>1 307 052,2</a:t>
                      </a:r>
                    </a:p>
                  </a:txBody>
                  <a:tcPr marL="7620" marR="7620" marT="7620" marB="0" anchor="ctr"/>
                </a:tc>
                <a:tc>
                  <a:txBody>
                    <a:bodyPr/>
                    <a:lstStyle/>
                    <a:p>
                      <a:pPr algn="ctr" fontAlgn="b"/>
                      <a:r>
                        <a:rPr lang="ru-RU" sz="1200" u="none" strike="noStrike" dirty="0">
                          <a:solidFill>
                            <a:schemeClr val="accent6">
                              <a:lumMod val="75000"/>
                            </a:schemeClr>
                          </a:solidFill>
                          <a:latin typeface="Arial Unicode MS" pitchFamily="34" charset="-128"/>
                          <a:ea typeface="Arial Unicode MS" pitchFamily="34" charset="-128"/>
                          <a:cs typeface="Arial Unicode MS" pitchFamily="34" charset="-128"/>
                        </a:rPr>
                        <a:t>1 262 984,8</a:t>
                      </a:r>
                      <a:endParaRPr lang="ru-RU" sz="1200" b="0" i="0" u="none" strike="noStrike" dirty="0">
                        <a:solidFill>
                          <a:schemeClr val="accent6">
                            <a:lumMod val="75000"/>
                          </a:schemeClr>
                        </a:solidFill>
                        <a:latin typeface="Arial Unicode MS" pitchFamily="34" charset="-128"/>
                        <a:ea typeface="Arial Unicode MS" pitchFamily="34" charset="-128"/>
                        <a:cs typeface="Arial Unicode MS" pitchFamily="34" charset="-128"/>
                      </a:endParaRPr>
                    </a:p>
                  </a:txBody>
                  <a:tcPr marL="0" marR="0" marT="0" marB="0" anchor="ctr"/>
                </a:tc>
                <a:tc>
                  <a:txBody>
                    <a:bodyPr/>
                    <a:lstStyle/>
                    <a:p>
                      <a:pPr algn="ctr" rtl="0" fontAlgn="b"/>
                      <a:r>
                        <a:rPr lang="ru-RU" sz="1200" b="0" i="0" u="none" strike="noStrike" dirty="0">
                          <a:solidFill>
                            <a:srgbClr val="35436A"/>
                          </a:solidFill>
                          <a:latin typeface="Arial Unicode MS"/>
                        </a:rPr>
                        <a:t>96,6</a:t>
                      </a:r>
                    </a:p>
                  </a:txBody>
                  <a:tcPr marL="7620" marR="7620" marT="7620" marB="0" anchor="ctr"/>
                </a:tc>
                <a:extLst>
                  <a:ext uri="{0D108BD9-81ED-4DB2-BD59-A6C34878D82A}">
                    <a16:rowId xmlns:a16="http://schemas.microsoft.com/office/drawing/2014/main" xmlns="" val="10007"/>
                  </a:ext>
                </a:extLst>
              </a:tr>
              <a:tr h="243997">
                <a:tc>
                  <a:txBody>
                    <a:bodyPr/>
                    <a:lstStyle/>
                    <a:p>
                      <a:pPr algn="l"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Культура, кинематография</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latin typeface="Arial Unicode MS" pitchFamily="34" charset="-128"/>
                          <a:ea typeface="Arial Unicode MS" pitchFamily="34" charset="-128"/>
                          <a:cs typeface="Arial Unicode MS" pitchFamily="34" charset="-128"/>
                        </a:rPr>
                        <a:t>206 325,2</a:t>
                      </a:r>
                    </a:p>
                  </a:txBody>
                  <a:tcPr marL="7620" marR="7620" marT="7620" marB="0" anchor="ctr"/>
                </a:tc>
                <a:tc>
                  <a:txBody>
                    <a:bodyPr/>
                    <a:lstStyle/>
                    <a:p>
                      <a:pPr algn="ctr" fontAlgn="b"/>
                      <a:r>
                        <a:rPr lang="ru-RU" sz="1200" u="none" strike="noStrike" dirty="0">
                          <a:solidFill>
                            <a:schemeClr val="accent6">
                              <a:lumMod val="75000"/>
                            </a:schemeClr>
                          </a:solidFill>
                          <a:latin typeface="Arial Unicode MS" pitchFamily="34" charset="-128"/>
                          <a:ea typeface="Arial Unicode MS" pitchFamily="34" charset="-128"/>
                          <a:cs typeface="Arial Unicode MS" pitchFamily="34" charset="-128"/>
                        </a:rPr>
                        <a:t>176 580,1</a:t>
                      </a:r>
                      <a:endParaRPr lang="ru-RU" sz="1200" b="0" i="0" u="none" strike="noStrike" dirty="0">
                        <a:solidFill>
                          <a:schemeClr val="accent6">
                            <a:lumMod val="75000"/>
                          </a:schemeClr>
                        </a:solidFill>
                        <a:latin typeface="Arial Unicode MS" pitchFamily="34" charset="-128"/>
                        <a:ea typeface="Arial Unicode MS" pitchFamily="34" charset="-128"/>
                        <a:cs typeface="Arial Unicode MS" pitchFamily="34" charset="-128"/>
                      </a:endParaRPr>
                    </a:p>
                  </a:txBody>
                  <a:tcPr marL="0" marR="0" marT="0" marB="0" anchor="ctr"/>
                </a:tc>
                <a:tc>
                  <a:txBody>
                    <a:bodyPr/>
                    <a:lstStyle/>
                    <a:p>
                      <a:pPr algn="ctr" rtl="0" fontAlgn="b"/>
                      <a:r>
                        <a:rPr lang="ru-RU" sz="1200" b="0" i="0" u="none" strike="noStrike" dirty="0">
                          <a:solidFill>
                            <a:srgbClr val="35436A"/>
                          </a:solidFill>
                          <a:latin typeface="Arial Unicode MS"/>
                        </a:rPr>
                        <a:t>85,6</a:t>
                      </a:r>
                    </a:p>
                  </a:txBody>
                  <a:tcPr marL="7620" marR="7620" marT="7620" marB="0" anchor="ctr"/>
                </a:tc>
                <a:extLst>
                  <a:ext uri="{0D108BD9-81ED-4DB2-BD59-A6C34878D82A}">
                    <a16:rowId xmlns:a16="http://schemas.microsoft.com/office/drawing/2014/main" xmlns="" val="10008"/>
                  </a:ext>
                </a:extLst>
              </a:tr>
              <a:tr h="243997">
                <a:tc>
                  <a:txBody>
                    <a:bodyPr/>
                    <a:lstStyle/>
                    <a:p>
                      <a:pPr algn="l" fontAlgn="b"/>
                      <a:r>
                        <a:rPr lang="ru-RU" sz="1200" u="none" strike="noStrike">
                          <a:solidFill>
                            <a:schemeClr val="accent6">
                              <a:lumMod val="75000"/>
                            </a:schemeClr>
                          </a:solidFill>
                          <a:effectLst/>
                          <a:latin typeface="Arial Unicode MS" pitchFamily="34" charset="-128"/>
                          <a:ea typeface="Arial Unicode MS" pitchFamily="34" charset="-128"/>
                          <a:cs typeface="Arial Unicode MS" pitchFamily="34" charset="-128"/>
                        </a:rPr>
                        <a:t>Социальная политика</a:t>
                      </a:r>
                      <a:endParaRPr lang="ru-RU" sz="1200" b="0" i="0" u="none" strike="noStrike">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latin typeface="Arial Unicode MS" pitchFamily="34" charset="-128"/>
                          <a:ea typeface="Arial Unicode MS" pitchFamily="34" charset="-128"/>
                          <a:cs typeface="Arial Unicode MS" pitchFamily="34" charset="-128"/>
                        </a:rPr>
                        <a:t>55 084,3</a:t>
                      </a:r>
                    </a:p>
                  </a:txBody>
                  <a:tcPr marL="7620" marR="7620" marT="7620" marB="0" anchor="ctr"/>
                </a:tc>
                <a:tc>
                  <a:txBody>
                    <a:bodyPr/>
                    <a:lstStyle/>
                    <a:p>
                      <a:pPr algn="ctr" fontAlgn="b"/>
                      <a:r>
                        <a:rPr lang="ru-RU" sz="1200" u="none" strike="noStrike" dirty="0">
                          <a:solidFill>
                            <a:schemeClr val="accent6">
                              <a:lumMod val="75000"/>
                            </a:schemeClr>
                          </a:solidFill>
                          <a:latin typeface="Arial Unicode MS" pitchFamily="34" charset="-128"/>
                          <a:ea typeface="Arial Unicode MS" pitchFamily="34" charset="-128"/>
                          <a:cs typeface="Arial Unicode MS" pitchFamily="34" charset="-128"/>
                        </a:rPr>
                        <a:t>53 785,7</a:t>
                      </a:r>
                      <a:endParaRPr lang="ru-RU" sz="1200" b="0" i="0" u="none" strike="noStrike" dirty="0">
                        <a:solidFill>
                          <a:schemeClr val="accent6">
                            <a:lumMod val="75000"/>
                          </a:schemeClr>
                        </a:solidFill>
                        <a:latin typeface="Arial Unicode MS" pitchFamily="34" charset="-128"/>
                        <a:ea typeface="Arial Unicode MS" pitchFamily="34" charset="-128"/>
                        <a:cs typeface="Arial Unicode MS" pitchFamily="34" charset="-128"/>
                      </a:endParaRPr>
                    </a:p>
                  </a:txBody>
                  <a:tcPr marL="0" marR="0" marT="0" marB="0" anchor="ctr"/>
                </a:tc>
                <a:tc>
                  <a:txBody>
                    <a:bodyPr/>
                    <a:lstStyle/>
                    <a:p>
                      <a:pPr algn="ctr" rtl="0" fontAlgn="b"/>
                      <a:r>
                        <a:rPr lang="ru-RU" sz="1200" b="0" i="0" u="none" strike="noStrike" dirty="0">
                          <a:solidFill>
                            <a:srgbClr val="35436A"/>
                          </a:solidFill>
                          <a:latin typeface="Arial Unicode MS"/>
                        </a:rPr>
                        <a:t>97,6</a:t>
                      </a:r>
                    </a:p>
                  </a:txBody>
                  <a:tcPr marL="7620" marR="7620" marT="7620" marB="0" anchor="ctr"/>
                </a:tc>
                <a:extLst>
                  <a:ext uri="{0D108BD9-81ED-4DB2-BD59-A6C34878D82A}">
                    <a16:rowId xmlns:a16="http://schemas.microsoft.com/office/drawing/2014/main" xmlns="" val="10009"/>
                  </a:ext>
                </a:extLst>
              </a:tr>
              <a:tr h="243997">
                <a:tc>
                  <a:txBody>
                    <a:bodyPr/>
                    <a:lstStyle/>
                    <a:p>
                      <a:pPr algn="l" fontAlgn="b"/>
                      <a:r>
                        <a:rPr lang="ru-RU" sz="1200" u="none" strike="noStrike">
                          <a:solidFill>
                            <a:schemeClr val="accent6">
                              <a:lumMod val="75000"/>
                            </a:schemeClr>
                          </a:solidFill>
                          <a:effectLst/>
                          <a:latin typeface="Arial Unicode MS" pitchFamily="34" charset="-128"/>
                          <a:ea typeface="Arial Unicode MS" pitchFamily="34" charset="-128"/>
                          <a:cs typeface="Arial Unicode MS" pitchFamily="34" charset="-128"/>
                        </a:rPr>
                        <a:t>Физическая культура и спорт</a:t>
                      </a:r>
                      <a:endParaRPr lang="ru-RU" sz="1200" b="0" i="0" u="none" strike="noStrike">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latin typeface="Arial Unicode MS" pitchFamily="34" charset="-128"/>
                          <a:ea typeface="Arial Unicode MS" pitchFamily="34" charset="-128"/>
                          <a:cs typeface="Arial Unicode MS" pitchFamily="34" charset="-128"/>
                        </a:rPr>
                        <a:t>44 570,5</a:t>
                      </a:r>
                    </a:p>
                  </a:txBody>
                  <a:tcPr marL="7620" marR="7620" marT="7620" marB="0" anchor="ctr"/>
                </a:tc>
                <a:tc>
                  <a:txBody>
                    <a:bodyPr/>
                    <a:lstStyle/>
                    <a:p>
                      <a:pPr algn="ctr" fontAlgn="b"/>
                      <a:r>
                        <a:rPr lang="ru-RU" sz="1200" u="none" strike="noStrike" dirty="0">
                          <a:solidFill>
                            <a:schemeClr val="accent6">
                              <a:lumMod val="75000"/>
                            </a:schemeClr>
                          </a:solidFill>
                          <a:latin typeface="Arial Unicode MS" pitchFamily="34" charset="-128"/>
                          <a:ea typeface="Arial Unicode MS" pitchFamily="34" charset="-128"/>
                          <a:cs typeface="Arial Unicode MS" pitchFamily="34" charset="-128"/>
                        </a:rPr>
                        <a:t>44 081,1</a:t>
                      </a:r>
                      <a:endParaRPr lang="ru-RU" sz="1200" b="0" i="0" u="none" strike="noStrike" dirty="0">
                        <a:solidFill>
                          <a:schemeClr val="accent6">
                            <a:lumMod val="75000"/>
                          </a:schemeClr>
                        </a:solidFill>
                        <a:latin typeface="Arial Unicode MS" pitchFamily="34" charset="-128"/>
                        <a:ea typeface="Arial Unicode MS" pitchFamily="34" charset="-128"/>
                        <a:cs typeface="Arial Unicode MS" pitchFamily="34" charset="-128"/>
                      </a:endParaRPr>
                    </a:p>
                  </a:txBody>
                  <a:tcPr marL="0" marR="0" marT="0" marB="0" anchor="ctr"/>
                </a:tc>
                <a:tc>
                  <a:txBody>
                    <a:bodyPr/>
                    <a:lstStyle/>
                    <a:p>
                      <a:pPr algn="ctr" rtl="0" fontAlgn="b"/>
                      <a:r>
                        <a:rPr lang="ru-RU" sz="1200" b="0" i="0" u="none" strike="noStrike" dirty="0">
                          <a:solidFill>
                            <a:srgbClr val="35436A"/>
                          </a:solidFill>
                          <a:latin typeface="Arial Unicode MS"/>
                        </a:rPr>
                        <a:t>98,9</a:t>
                      </a:r>
                    </a:p>
                  </a:txBody>
                  <a:tcPr marL="7620" marR="7620" marT="7620" marB="0" anchor="ctr"/>
                </a:tc>
                <a:extLst>
                  <a:ext uri="{0D108BD9-81ED-4DB2-BD59-A6C34878D82A}">
                    <a16:rowId xmlns:a16="http://schemas.microsoft.com/office/drawing/2014/main" xmlns="" val="10010"/>
                  </a:ext>
                </a:extLst>
              </a:tr>
              <a:tr h="652112">
                <a:tc>
                  <a:txBody>
                    <a:bodyPr/>
                    <a:lstStyle/>
                    <a:p>
                      <a:pPr algn="l"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Обслуживание государственного и муниципального долга</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latin typeface="Arial Unicode MS" pitchFamily="34" charset="-128"/>
                          <a:ea typeface="Arial Unicode MS" pitchFamily="34" charset="-128"/>
                          <a:cs typeface="Arial Unicode MS" pitchFamily="34" charset="-128"/>
                        </a:rPr>
                        <a:t>9,00</a:t>
                      </a:r>
                    </a:p>
                  </a:txBody>
                  <a:tcPr marL="7620" marR="7620" marT="7620" marB="0" anchor="ctr"/>
                </a:tc>
                <a:tc>
                  <a:txBody>
                    <a:bodyPr/>
                    <a:lstStyle/>
                    <a:p>
                      <a:pPr algn="ctr" fontAlgn="b"/>
                      <a:r>
                        <a:rPr lang="ru-RU" sz="1200" u="none" strike="noStrike" dirty="0">
                          <a:solidFill>
                            <a:schemeClr val="accent6">
                              <a:lumMod val="75000"/>
                            </a:schemeClr>
                          </a:solidFill>
                          <a:latin typeface="Arial Unicode MS" pitchFamily="34" charset="-128"/>
                          <a:ea typeface="Arial Unicode MS" pitchFamily="34" charset="-128"/>
                          <a:cs typeface="Arial Unicode MS" pitchFamily="34" charset="-128"/>
                        </a:rPr>
                        <a:t>7,5</a:t>
                      </a:r>
                      <a:endParaRPr lang="ru-RU" sz="1200" b="0" i="0" u="none" strike="noStrike" dirty="0">
                        <a:solidFill>
                          <a:schemeClr val="accent6">
                            <a:lumMod val="75000"/>
                          </a:schemeClr>
                        </a:solidFill>
                        <a:latin typeface="Arial Unicode MS" pitchFamily="34" charset="-128"/>
                        <a:ea typeface="Arial Unicode MS" pitchFamily="34" charset="-128"/>
                        <a:cs typeface="Arial Unicode MS" pitchFamily="34" charset="-128"/>
                      </a:endParaRPr>
                    </a:p>
                  </a:txBody>
                  <a:tcPr marL="0" marR="0" marT="0" marB="0" anchor="ctr"/>
                </a:tc>
                <a:tc>
                  <a:txBody>
                    <a:bodyPr/>
                    <a:lstStyle/>
                    <a:p>
                      <a:pPr algn="ctr" rtl="0" fontAlgn="b"/>
                      <a:r>
                        <a:rPr lang="ru-RU" sz="1200" b="0" i="0" u="none" strike="noStrike" dirty="0">
                          <a:solidFill>
                            <a:srgbClr val="35436A"/>
                          </a:solidFill>
                          <a:latin typeface="Arial Unicode MS"/>
                        </a:rPr>
                        <a:t>83,3</a:t>
                      </a:r>
                    </a:p>
                  </a:txBody>
                  <a:tcPr marL="7620" marR="7620" marT="7620" marB="0" anchor="ctr"/>
                </a:tc>
                <a:extLst>
                  <a:ext uri="{0D108BD9-81ED-4DB2-BD59-A6C34878D82A}">
                    <a16:rowId xmlns:a16="http://schemas.microsoft.com/office/drawing/2014/main" xmlns="" val="10011"/>
                  </a:ext>
                </a:extLst>
              </a:tr>
              <a:tr h="224795">
                <a:tc>
                  <a:txBody>
                    <a:bodyPr/>
                    <a:lstStyle/>
                    <a:p>
                      <a:pPr algn="l"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Межбюджетные трансферты</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latin typeface="Arial Unicode MS" pitchFamily="34" charset="-128"/>
                          <a:ea typeface="Arial Unicode MS" pitchFamily="34" charset="-128"/>
                          <a:cs typeface="Arial Unicode MS" pitchFamily="34" charset="-128"/>
                        </a:rPr>
                        <a:t>124 285,3</a:t>
                      </a:r>
                    </a:p>
                  </a:txBody>
                  <a:tcPr marL="7620" marR="7620" marT="7620" marB="0" anchor="ctr"/>
                </a:tc>
                <a:tc>
                  <a:txBody>
                    <a:bodyPr/>
                    <a:lstStyle/>
                    <a:p>
                      <a:pPr algn="ctr" fontAlgn="b"/>
                      <a:r>
                        <a:rPr lang="ru-RU" sz="1200" u="none" strike="noStrike" dirty="0">
                          <a:solidFill>
                            <a:schemeClr val="accent6">
                              <a:lumMod val="75000"/>
                            </a:schemeClr>
                          </a:solidFill>
                          <a:latin typeface="Arial Unicode MS" pitchFamily="34" charset="-128"/>
                          <a:ea typeface="Arial Unicode MS" pitchFamily="34" charset="-128"/>
                          <a:cs typeface="Arial Unicode MS" pitchFamily="34" charset="-128"/>
                        </a:rPr>
                        <a:t>124 285,3</a:t>
                      </a:r>
                      <a:endParaRPr lang="ru-RU" sz="1200" b="0" i="0" u="none" strike="noStrike" dirty="0">
                        <a:solidFill>
                          <a:schemeClr val="accent6">
                            <a:lumMod val="75000"/>
                          </a:schemeClr>
                        </a:solidFill>
                        <a:latin typeface="Arial Unicode MS" pitchFamily="34" charset="-128"/>
                        <a:ea typeface="Arial Unicode MS" pitchFamily="34" charset="-128"/>
                        <a:cs typeface="Arial Unicode MS" pitchFamily="34" charset="-128"/>
                      </a:endParaRPr>
                    </a:p>
                  </a:txBody>
                  <a:tcPr marL="0" marR="0" marT="0" marB="0" anchor="ctr"/>
                </a:tc>
                <a:tc>
                  <a:txBody>
                    <a:bodyPr/>
                    <a:lstStyle/>
                    <a:p>
                      <a:pPr algn="ctr" rtl="0" fontAlgn="b"/>
                      <a:r>
                        <a:rPr lang="ru-RU" sz="1200" b="0" i="0" u="none" strike="noStrike" dirty="0">
                          <a:solidFill>
                            <a:srgbClr val="35436A"/>
                          </a:solidFill>
                          <a:latin typeface="Arial Unicode MS"/>
                        </a:rPr>
                        <a:t>100,0</a:t>
                      </a:r>
                    </a:p>
                  </a:txBody>
                  <a:tcPr marL="7620" marR="7620" marT="7620" marB="0" anchor="ctr"/>
                </a:tc>
                <a:extLst>
                  <a:ext uri="{0D108BD9-81ED-4DB2-BD59-A6C34878D82A}">
                    <a16:rowId xmlns:a16="http://schemas.microsoft.com/office/drawing/2014/main" xmlns="" val="10012"/>
                  </a:ext>
                </a:extLst>
              </a:tr>
            </a:tbl>
          </a:graphicData>
        </a:graphic>
      </p:graphicFrame>
      <p:sp>
        <p:nvSpPr>
          <p:cNvPr id="4" name="Rectangle 131"/>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3" name="Rectangle 228"/>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6" name="Rectangle 2"/>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7" name="Rectangle 2"/>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pic>
        <p:nvPicPr>
          <p:cNvPr id="5125" name="Диаграмма 1"/>
          <p:cNvPicPr>
            <a:picLocks noChangeArrowheads="1"/>
          </p:cNvPicPr>
          <p:nvPr/>
        </p:nvPicPr>
        <p:blipFill>
          <a:blip r:embed="rId3" cstate="print"/>
          <a:srcRect/>
          <a:stretch>
            <a:fillRect/>
          </a:stretch>
        </p:blipFill>
        <p:spPr bwMode="auto">
          <a:xfrm>
            <a:off x="908721" y="323529"/>
            <a:ext cx="5661248" cy="4392488"/>
          </a:xfrm>
          <a:prstGeom prst="rect">
            <a:avLst/>
          </a:prstGeom>
          <a:noFill/>
          <a:ln w="9525">
            <a:noFill/>
            <a:miter lim="800000"/>
            <a:headEnd/>
            <a:tailEnd/>
          </a:ln>
        </p:spPr>
      </p:pic>
    </p:spTree>
    <p:extLst>
      <p:ext uri="{BB962C8B-B14F-4D97-AF65-F5344CB8AC3E}">
        <p14:creationId xmlns:p14="http://schemas.microsoft.com/office/powerpoint/2010/main" xmlns="" val="14216445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2" name="Rectangle 2"/>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3" name="Диаграмма 2"/>
          <p:cNvGraphicFramePr/>
          <p:nvPr>
            <p:extLst>
              <p:ext uri="{D42A27DB-BD31-4B8C-83A1-F6EECF244321}">
                <p14:modId xmlns:p14="http://schemas.microsoft.com/office/powerpoint/2010/main" xmlns="" val="136359640"/>
              </p:ext>
            </p:extLst>
          </p:nvPr>
        </p:nvGraphicFramePr>
        <p:xfrm>
          <a:off x="836713" y="2411762"/>
          <a:ext cx="5748386" cy="6264695"/>
        </p:xfrm>
        <a:graphic>
          <a:graphicData uri="http://schemas.openxmlformats.org/drawingml/2006/chart">
            <c:chart xmlns:c="http://schemas.openxmlformats.org/drawingml/2006/chart" xmlns:r="http://schemas.openxmlformats.org/officeDocument/2006/relationships" r:id="rId3"/>
          </a:graphicData>
        </a:graphic>
      </p:graphicFrame>
      <p:sp>
        <p:nvSpPr>
          <p:cNvPr id="9" name="Прямоугольник 8"/>
          <p:cNvSpPr/>
          <p:nvPr/>
        </p:nvSpPr>
        <p:spPr>
          <a:xfrm>
            <a:off x="808906" y="539554"/>
            <a:ext cx="5616624" cy="1354217"/>
          </a:xfrm>
          <a:prstGeom prst="rect">
            <a:avLst/>
          </a:prstGeom>
        </p:spPr>
        <p:txBody>
          <a:bodyPr wrap="square">
            <a:spAutoFit/>
          </a:bodyPr>
          <a:lstStyle/>
          <a:p>
            <a:pPr indent="361950" algn="ctr"/>
            <a:r>
              <a:rPr lang="ru-RU" sz="2000" b="1" dirty="0">
                <a:solidFill>
                  <a:schemeClr val="accent6">
                    <a:lumMod val="75000"/>
                  </a:schemeClr>
                </a:solidFill>
                <a:latin typeface="Arial Unicode MS" pitchFamily="34" charset="-128"/>
                <a:ea typeface="Arial Unicode MS" pitchFamily="34" charset="-128"/>
                <a:cs typeface="Arial Unicode MS" pitchFamily="34" charset="-128"/>
              </a:rPr>
              <a:t>ДИНАМИКА РОСТА СРЕДНЕЙ ЗАРАБОТНОЙ ПЛАТЫ ПО ОТДЕЛЬНЫМ КАТЕГОРИЯМ РАБОТНИКОВ УЧРЕЖДЕНИЙ КУЛЬТУРЫ И ОБРАЗОВАНИЯ, РУБ.</a:t>
            </a:r>
          </a:p>
        </p:txBody>
      </p:sp>
    </p:spTree>
    <p:extLst>
      <p:ext uri="{BB962C8B-B14F-4D97-AF65-F5344CB8AC3E}">
        <p14:creationId xmlns:p14="http://schemas.microsoft.com/office/powerpoint/2010/main" xmlns="" val="29413955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Таблица 4"/>
          <p:cNvGraphicFramePr>
            <a:graphicFrameLocks noGrp="1"/>
          </p:cNvGraphicFramePr>
          <p:nvPr>
            <p:extLst>
              <p:ext uri="{D42A27DB-BD31-4B8C-83A1-F6EECF244321}">
                <p14:modId xmlns:p14="http://schemas.microsoft.com/office/powerpoint/2010/main" xmlns="" val="3325636782"/>
              </p:ext>
            </p:extLst>
          </p:nvPr>
        </p:nvGraphicFramePr>
        <p:xfrm>
          <a:off x="907952" y="1691682"/>
          <a:ext cx="5617393" cy="4997731"/>
        </p:xfrm>
        <a:graphic>
          <a:graphicData uri="http://schemas.openxmlformats.org/drawingml/2006/table">
            <a:tbl>
              <a:tblPr>
                <a:tableStyleId>{22838BEF-8BB2-4498-84A7-C5851F593DF1}</a:tableStyleId>
              </a:tblPr>
              <a:tblGrid>
                <a:gridCol w="4105225">
                  <a:extLst>
                    <a:ext uri="{9D8B030D-6E8A-4147-A177-3AD203B41FA5}">
                      <a16:colId xmlns:a16="http://schemas.microsoft.com/office/drawing/2014/main" xmlns="" val="20000"/>
                    </a:ext>
                  </a:extLst>
                </a:gridCol>
                <a:gridCol w="1512168">
                  <a:extLst>
                    <a:ext uri="{9D8B030D-6E8A-4147-A177-3AD203B41FA5}">
                      <a16:colId xmlns:a16="http://schemas.microsoft.com/office/drawing/2014/main" xmlns="" val="20001"/>
                    </a:ext>
                  </a:extLst>
                </a:gridCol>
              </a:tblGrid>
              <a:tr h="691952">
                <a:tc>
                  <a:txBody>
                    <a:bodyPr/>
                    <a:lstStyle/>
                    <a:p>
                      <a:pPr algn="ctr">
                        <a:spcAft>
                          <a:spcPts val="0"/>
                        </a:spcAft>
                      </a:pPr>
                      <a:r>
                        <a:rPr lang="ru-RU" sz="1200" dirty="0">
                          <a:solidFill>
                            <a:schemeClr val="accent6">
                              <a:lumMod val="75000"/>
                            </a:schemeClr>
                          </a:solidFill>
                          <a:effectLst/>
                          <a:latin typeface="Arial Unicode MS" pitchFamily="34" charset="-128"/>
                          <a:ea typeface="Arial Unicode MS" pitchFamily="34" charset="-128"/>
                          <a:cs typeface="Arial Unicode MS" pitchFamily="34" charset="-128"/>
                        </a:rPr>
                        <a:t>Наименование публично-нормативного обязательства</a:t>
                      </a:r>
                      <a:endParaRPr lang="ru-RU" sz="1200" b="1"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2026" marR="62026" marT="0" marB="0" anchor="ctr">
                    <a:solidFill>
                      <a:schemeClr val="bg2">
                        <a:lumMod val="90000"/>
                      </a:schemeClr>
                    </a:solidFill>
                  </a:tcPr>
                </a:tc>
                <a:tc>
                  <a:txBody>
                    <a:bodyPr/>
                    <a:lstStyle/>
                    <a:p>
                      <a:pPr algn="ctr">
                        <a:spcAft>
                          <a:spcPts val="0"/>
                        </a:spcAft>
                      </a:pPr>
                      <a:r>
                        <a:rPr lang="ru-RU" sz="1200" dirty="0">
                          <a:solidFill>
                            <a:schemeClr val="accent6">
                              <a:lumMod val="75000"/>
                            </a:schemeClr>
                          </a:solidFill>
                          <a:effectLst/>
                          <a:latin typeface="Arial Unicode MS" pitchFamily="34" charset="-128"/>
                          <a:ea typeface="Arial Unicode MS" pitchFamily="34" charset="-128"/>
                          <a:cs typeface="Arial Unicode MS" pitchFamily="34" charset="-128"/>
                        </a:rPr>
                        <a:t>Исполнено за </a:t>
                      </a:r>
                    </a:p>
                    <a:p>
                      <a:pPr algn="ctr">
                        <a:spcAft>
                          <a:spcPts val="0"/>
                        </a:spcAft>
                      </a:pPr>
                      <a:r>
                        <a:rPr lang="ru-RU" sz="1200" dirty="0">
                          <a:solidFill>
                            <a:schemeClr val="accent6">
                              <a:lumMod val="75000"/>
                            </a:schemeClr>
                          </a:solidFill>
                          <a:effectLst/>
                          <a:latin typeface="Arial Unicode MS" pitchFamily="34" charset="-128"/>
                          <a:ea typeface="Arial Unicode MS" pitchFamily="34" charset="-128"/>
                          <a:cs typeface="Arial Unicode MS" pitchFamily="34" charset="-128"/>
                        </a:rPr>
                        <a:t>2023 год, тыс. руб.</a:t>
                      </a:r>
                      <a:endParaRPr lang="ru-RU" sz="1200" b="1"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2026" marR="62026" marT="0" marB="0" anchor="ctr">
                    <a:solidFill>
                      <a:schemeClr val="bg2">
                        <a:lumMod val="90000"/>
                      </a:schemeClr>
                    </a:solidFill>
                  </a:tcPr>
                </a:tc>
                <a:extLst>
                  <a:ext uri="{0D108BD9-81ED-4DB2-BD59-A6C34878D82A}">
                    <a16:rowId xmlns:a16="http://schemas.microsoft.com/office/drawing/2014/main" xmlns="" val="10000"/>
                  </a:ext>
                </a:extLst>
              </a:tr>
              <a:tr h="400737">
                <a:tc>
                  <a:txBody>
                    <a:bodyPr/>
                    <a:lstStyle/>
                    <a:p>
                      <a:pPr>
                        <a:spcAft>
                          <a:spcPts val="0"/>
                        </a:spcAft>
                      </a:pPr>
                      <a:r>
                        <a:rPr lang="ru-RU" sz="1200" dirty="0">
                          <a:solidFill>
                            <a:schemeClr val="accent6">
                              <a:lumMod val="75000"/>
                            </a:schemeClr>
                          </a:solidFill>
                          <a:effectLst/>
                          <a:latin typeface="Arial Unicode MS" pitchFamily="34" charset="-128"/>
                          <a:ea typeface="Arial Unicode MS" pitchFamily="34" charset="-128"/>
                          <a:cs typeface="Arial Unicode MS" pitchFamily="34" charset="-128"/>
                        </a:rPr>
                        <a:t>Субсидии на обеспечение жильем  </a:t>
                      </a:r>
                    </a:p>
                  </a:txBody>
                  <a:tcPr marL="68580" marR="68580" marT="0" marB="0" anchor="ctr"/>
                </a:tc>
                <a:tc>
                  <a:txBody>
                    <a:bodyPr/>
                    <a:lstStyle/>
                    <a:p>
                      <a:pPr algn="ctr">
                        <a:spcAft>
                          <a:spcPts val="0"/>
                        </a:spcAft>
                      </a:pPr>
                      <a:r>
                        <a:rPr lang="ru-RU" sz="1200" dirty="0">
                          <a:solidFill>
                            <a:schemeClr val="accent6">
                              <a:lumMod val="75000"/>
                            </a:schemeClr>
                          </a:solidFill>
                          <a:latin typeface="Arial Unicode MS" pitchFamily="34" charset="-128"/>
                          <a:ea typeface="Arial Unicode MS" pitchFamily="34" charset="-128"/>
                          <a:cs typeface="Arial Unicode MS" pitchFamily="34" charset="-128"/>
                        </a:rPr>
                        <a:t>3 882,1</a:t>
                      </a:r>
                    </a:p>
                  </a:txBody>
                  <a:tcPr marL="68580" marR="68580" marT="0" marB="0" anchor="ctr"/>
                </a:tc>
                <a:extLst>
                  <a:ext uri="{0D108BD9-81ED-4DB2-BD59-A6C34878D82A}">
                    <a16:rowId xmlns:a16="http://schemas.microsoft.com/office/drawing/2014/main" xmlns="" val="10001"/>
                  </a:ext>
                </a:extLst>
              </a:tr>
              <a:tr h="635503">
                <a:tc>
                  <a:txBody>
                    <a:bodyPr/>
                    <a:lstStyle/>
                    <a:p>
                      <a:pPr>
                        <a:spcAft>
                          <a:spcPts val="0"/>
                        </a:spcAft>
                      </a:pPr>
                      <a:r>
                        <a:rPr lang="ru-RU" sz="1200" dirty="0">
                          <a:solidFill>
                            <a:schemeClr val="accent6">
                              <a:lumMod val="75000"/>
                            </a:schemeClr>
                          </a:solidFill>
                          <a:effectLst/>
                          <a:latin typeface="Arial Unicode MS" pitchFamily="34" charset="-128"/>
                          <a:ea typeface="Arial Unicode MS" pitchFamily="34" charset="-128"/>
                          <a:cs typeface="Arial Unicode MS" pitchFamily="34" charset="-128"/>
                        </a:rPr>
                        <a:t>Оказание социальной помощи отдельным категориям граждан                                   </a:t>
                      </a:r>
                    </a:p>
                  </a:txBody>
                  <a:tcPr marL="68580" marR="68580" marT="0" marB="0" anchor="ctr"/>
                </a:tc>
                <a:tc>
                  <a:txBody>
                    <a:bodyPr/>
                    <a:lstStyle/>
                    <a:p>
                      <a:pPr algn="ctr">
                        <a:spcAft>
                          <a:spcPts val="0"/>
                        </a:spcAft>
                      </a:pPr>
                      <a:r>
                        <a:rPr lang="ru-RU" sz="1200">
                          <a:solidFill>
                            <a:schemeClr val="accent6">
                              <a:lumMod val="75000"/>
                            </a:schemeClr>
                          </a:solidFill>
                          <a:latin typeface="Arial Unicode MS" pitchFamily="34" charset="-128"/>
                          <a:ea typeface="Arial Unicode MS" pitchFamily="34" charset="-128"/>
                          <a:cs typeface="Arial Unicode MS" pitchFamily="34" charset="-128"/>
                        </a:rPr>
                        <a:t>2 297,5</a:t>
                      </a:r>
                    </a:p>
                  </a:txBody>
                  <a:tcPr marL="68580" marR="68580" marT="0" marB="0" anchor="ctr"/>
                </a:tc>
                <a:extLst>
                  <a:ext uri="{0D108BD9-81ED-4DB2-BD59-A6C34878D82A}">
                    <a16:rowId xmlns:a16="http://schemas.microsoft.com/office/drawing/2014/main" xmlns="" val="10002"/>
                  </a:ext>
                </a:extLst>
              </a:tr>
              <a:tr h="648072">
                <a:tc>
                  <a:txBody>
                    <a:bodyPr/>
                    <a:lstStyle/>
                    <a:p>
                      <a:pPr>
                        <a:spcAft>
                          <a:spcPts val="0"/>
                        </a:spcAft>
                      </a:pPr>
                      <a:r>
                        <a:rPr lang="ru-RU" sz="1200" dirty="0">
                          <a:solidFill>
                            <a:schemeClr val="accent6">
                              <a:lumMod val="75000"/>
                            </a:schemeClr>
                          </a:solidFill>
                          <a:effectLst/>
                          <a:latin typeface="Arial Unicode MS" pitchFamily="34" charset="-128"/>
                          <a:ea typeface="Arial Unicode MS" pitchFamily="34" charset="-128"/>
                          <a:cs typeface="Arial Unicode MS" pitchFamily="34" charset="-128"/>
                        </a:rPr>
                        <a:t>Социальная поддержка граждан и семей, оказавшихся в трудной жизненной ситуации  </a:t>
                      </a:r>
                    </a:p>
                  </a:txBody>
                  <a:tcPr marL="68580" marR="68580" marT="0" marB="0" anchor="ctr"/>
                </a:tc>
                <a:tc>
                  <a:txBody>
                    <a:bodyPr/>
                    <a:lstStyle/>
                    <a:p>
                      <a:pPr algn="ctr">
                        <a:spcAft>
                          <a:spcPts val="0"/>
                        </a:spcAft>
                      </a:pPr>
                      <a:r>
                        <a:rPr lang="ru-RU" sz="1200">
                          <a:solidFill>
                            <a:schemeClr val="accent6">
                              <a:lumMod val="75000"/>
                            </a:schemeClr>
                          </a:solidFill>
                          <a:latin typeface="Arial Unicode MS" pitchFamily="34" charset="-128"/>
                          <a:ea typeface="Arial Unicode MS" pitchFamily="34" charset="-128"/>
                          <a:cs typeface="Arial Unicode MS" pitchFamily="34" charset="-128"/>
                        </a:rPr>
                        <a:t>600,0</a:t>
                      </a:r>
                    </a:p>
                  </a:txBody>
                  <a:tcPr marL="68580" marR="68580" marT="0" marB="0" anchor="ctr"/>
                </a:tc>
                <a:extLst>
                  <a:ext uri="{0D108BD9-81ED-4DB2-BD59-A6C34878D82A}">
                    <a16:rowId xmlns:a16="http://schemas.microsoft.com/office/drawing/2014/main" xmlns="" val="10003"/>
                  </a:ext>
                </a:extLst>
              </a:tr>
              <a:tr h="720080">
                <a:tc>
                  <a:txBody>
                    <a:bodyPr/>
                    <a:lstStyle/>
                    <a:p>
                      <a:pPr>
                        <a:spcAft>
                          <a:spcPts val="0"/>
                        </a:spcAft>
                      </a:pPr>
                      <a:r>
                        <a:rPr lang="ru-RU" sz="1200" dirty="0">
                          <a:solidFill>
                            <a:schemeClr val="accent6">
                              <a:lumMod val="75000"/>
                            </a:schemeClr>
                          </a:solidFill>
                          <a:effectLst/>
                          <a:latin typeface="Arial Unicode MS" pitchFamily="34" charset="-128"/>
                          <a:ea typeface="Arial Unicode MS" pitchFamily="34" charset="-128"/>
                          <a:cs typeface="Arial Unicode MS" pitchFamily="34" charset="-128"/>
                        </a:rPr>
                        <a:t>Дополнительное материальное обеспечение гражданам, имеющим государственные награды </a:t>
                      </a:r>
                    </a:p>
                  </a:txBody>
                  <a:tcPr marL="68580" marR="68580" marT="0" marB="0" anchor="ctr"/>
                </a:tc>
                <a:tc>
                  <a:txBody>
                    <a:bodyPr/>
                    <a:lstStyle/>
                    <a:p>
                      <a:pPr algn="ctr">
                        <a:spcAft>
                          <a:spcPts val="0"/>
                        </a:spcAft>
                      </a:pPr>
                      <a:r>
                        <a:rPr lang="ru-RU" sz="1200">
                          <a:solidFill>
                            <a:schemeClr val="accent6">
                              <a:lumMod val="75000"/>
                            </a:schemeClr>
                          </a:solidFill>
                          <a:latin typeface="Arial Unicode MS" pitchFamily="34" charset="-128"/>
                          <a:ea typeface="Arial Unicode MS" pitchFamily="34" charset="-128"/>
                          <a:cs typeface="Arial Unicode MS" pitchFamily="34" charset="-128"/>
                        </a:rPr>
                        <a:t>145,5</a:t>
                      </a:r>
                    </a:p>
                  </a:txBody>
                  <a:tcPr marL="68580" marR="68580" marT="0" marB="0" anchor="ctr"/>
                </a:tc>
                <a:extLst>
                  <a:ext uri="{0D108BD9-81ED-4DB2-BD59-A6C34878D82A}">
                    <a16:rowId xmlns:a16="http://schemas.microsoft.com/office/drawing/2014/main" xmlns="" val="10004"/>
                  </a:ext>
                </a:extLst>
              </a:tr>
              <a:tr h="864096">
                <a:tc>
                  <a:txBody>
                    <a:bodyPr/>
                    <a:lstStyle/>
                    <a:p>
                      <a:pPr>
                        <a:spcAft>
                          <a:spcPts val="0"/>
                        </a:spcAft>
                      </a:pPr>
                      <a:r>
                        <a:rPr lang="ru-RU" sz="1200" dirty="0">
                          <a:solidFill>
                            <a:schemeClr val="accent6">
                              <a:lumMod val="75000"/>
                            </a:schemeClr>
                          </a:solidFill>
                          <a:effectLst/>
                          <a:latin typeface="Arial Unicode MS" pitchFamily="34" charset="-128"/>
                          <a:ea typeface="Arial Unicode MS" pitchFamily="34" charset="-128"/>
                          <a:cs typeface="Arial Unicode MS" pitchFamily="34" charset="-128"/>
                        </a:rPr>
                        <a:t>Компенсация, выплачиваемая родителям в целях материальной поддержки воспитания и обучения детей, посещающих дошкольные образовательные учреждения </a:t>
                      </a:r>
                    </a:p>
                  </a:txBody>
                  <a:tcPr marL="68580" marR="68580" marT="0" marB="0" anchor="ctr"/>
                </a:tc>
                <a:tc>
                  <a:txBody>
                    <a:bodyPr/>
                    <a:lstStyle/>
                    <a:p>
                      <a:pPr algn="ctr">
                        <a:spcAft>
                          <a:spcPts val="0"/>
                        </a:spcAft>
                      </a:pPr>
                      <a:r>
                        <a:rPr lang="ru-RU" sz="1200" dirty="0">
                          <a:solidFill>
                            <a:schemeClr val="accent6">
                              <a:lumMod val="75000"/>
                            </a:schemeClr>
                          </a:solidFill>
                          <a:latin typeface="Arial Unicode MS" pitchFamily="34" charset="-128"/>
                          <a:ea typeface="Arial Unicode MS" pitchFamily="34" charset="-128"/>
                          <a:cs typeface="Arial Unicode MS" pitchFamily="34" charset="-128"/>
                        </a:rPr>
                        <a:t>368,1</a:t>
                      </a:r>
                    </a:p>
                  </a:txBody>
                  <a:tcPr marL="68580" marR="68580" marT="0" marB="0" anchor="ctr"/>
                </a:tc>
                <a:extLst>
                  <a:ext uri="{0D108BD9-81ED-4DB2-BD59-A6C34878D82A}">
                    <a16:rowId xmlns:a16="http://schemas.microsoft.com/office/drawing/2014/main" xmlns="" val="10005"/>
                  </a:ext>
                </a:extLst>
              </a:tr>
              <a:tr h="648072">
                <a:tc>
                  <a:txBody>
                    <a:bodyPr/>
                    <a:lstStyle/>
                    <a:p>
                      <a:pPr>
                        <a:spcAft>
                          <a:spcPts val="0"/>
                        </a:spcAft>
                      </a:pPr>
                      <a:r>
                        <a:rPr lang="ru-RU" sz="1200" dirty="0">
                          <a:solidFill>
                            <a:schemeClr val="accent6">
                              <a:lumMod val="75000"/>
                            </a:schemeClr>
                          </a:solidFill>
                          <a:effectLst/>
                          <a:latin typeface="Arial Unicode MS" pitchFamily="34" charset="-128"/>
                          <a:ea typeface="Arial Unicode MS" pitchFamily="34" charset="-128"/>
                          <a:cs typeface="Arial Unicode MS" pitchFamily="34" charset="-128"/>
                        </a:rPr>
                        <a:t>Государственная поддержка детей-сирот и детей, нуждающихся в особой защите государства </a:t>
                      </a:r>
                    </a:p>
                  </a:txBody>
                  <a:tcPr marL="68580" marR="68580" marT="0" marB="0" anchor="ctr"/>
                </a:tc>
                <a:tc>
                  <a:txBody>
                    <a:bodyPr/>
                    <a:lstStyle/>
                    <a:p>
                      <a:pPr algn="ctr">
                        <a:spcAft>
                          <a:spcPts val="0"/>
                        </a:spcAft>
                      </a:pPr>
                      <a:endParaRPr lang="ru-RU" sz="1200" dirty="0">
                        <a:solidFill>
                          <a:schemeClr val="accent6">
                            <a:lumMod val="75000"/>
                          </a:schemeClr>
                        </a:solidFill>
                        <a:highlight>
                          <a:srgbClr val="FFFF00"/>
                        </a:highlight>
                        <a:latin typeface="Arial Unicode MS" pitchFamily="34" charset="-128"/>
                        <a:ea typeface="Arial Unicode MS" pitchFamily="34" charset="-128"/>
                        <a:cs typeface="Arial Unicode MS" pitchFamily="34" charset="-128"/>
                      </a:endParaRPr>
                    </a:p>
                    <a:p>
                      <a:pPr algn="ctr">
                        <a:spcAft>
                          <a:spcPts val="0"/>
                        </a:spcAft>
                      </a:pPr>
                      <a:r>
                        <a:rPr lang="ru-RU" sz="1200" dirty="0">
                          <a:solidFill>
                            <a:schemeClr val="accent6">
                              <a:lumMod val="75000"/>
                            </a:schemeClr>
                          </a:solidFill>
                          <a:latin typeface="Arial Unicode MS" pitchFamily="34" charset="-128"/>
                          <a:ea typeface="Arial Unicode MS" pitchFamily="34" charset="-128"/>
                          <a:cs typeface="Arial Unicode MS" pitchFamily="34" charset="-128"/>
                        </a:rPr>
                        <a:t>33 216,4</a:t>
                      </a:r>
                    </a:p>
                  </a:txBody>
                  <a:tcPr marL="68580" marR="68580" marT="0" marB="0" anchor="ctr"/>
                </a:tc>
                <a:extLst>
                  <a:ext uri="{0D108BD9-81ED-4DB2-BD59-A6C34878D82A}">
                    <a16:rowId xmlns:a16="http://schemas.microsoft.com/office/drawing/2014/main" xmlns="" val="10006"/>
                  </a:ext>
                </a:extLst>
              </a:tr>
              <a:tr h="389219">
                <a:tc>
                  <a:txBody>
                    <a:bodyPr/>
                    <a:lstStyle/>
                    <a:p>
                      <a:pPr>
                        <a:spcAft>
                          <a:spcPts val="0"/>
                        </a:spcAft>
                      </a:pPr>
                      <a:r>
                        <a:rPr lang="ru-RU" sz="1200" b="1" dirty="0">
                          <a:solidFill>
                            <a:schemeClr val="accent6">
                              <a:lumMod val="75000"/>
                            </a:schemeClr>
                          </a:solidFill>
                          <a:effectLst/>
                          <a:latin typeface="Arial Unicode MS" pitchFamily="34" charset="-128"/>
                          <a:ea typeface="Arial Unicode MS" pitchFamily="34" charset="-128"/>
                          <a:cs typeface="Arial Unicode MS" pitchFamily="34" charset="-128"/>
                        </a:rPr>
                        <a:t>Всего</a:t>
                      </a:r>
                    </a:p>
                  </a:txBody>
                  <a:tcPr marL="68580" marR="68580" marT="0" marB="0" anchor="ctr"/>
                </a:tc>
                <a:tc>
                  <a:txBody>
                    <a:bodyPr/>
                    <a:lstStyle/>
                    <a:p>
                      <a:pPr algn="ctr">
                        <a:spcAft>
                          <a:spcPts val="0"/>
                        </a:spcAft>
                      </a:pPr>
                      <a:r>
                        <a:rPr lang="ru-RU" sz="1200" b="1" dirty="0">
                          <a:solidFill>
                            <a:schemeClr val="accent6">
                              <a:lumMod val="75000"/>
                            </a:schemeClr>
                          </a:solidFill>
                          <a:latin typeface="Arial Unicode MS" pitchFamily="34" charset="-128"/>
                          <a:ea typeface="Arial Unicode MS" pitchFamily="34" charset="-128"/>
                          <a:cs typeface="Arial Unicode MS" pitchFamily="34" charset="-128"/>
                        </a:rPr>
                        <a:t>40 509,6</a:t>
                      </a:r>
                    </a:p>
                  </a:txBody>
                  <a:tcPr marL="68580" marR="68580" marT="0" marB="0" anchor="ctr"/>
                </a:tc>
                <a:extLst>
                  <a:ext uri="{0D108BD9-81ED-4DB2-BD59-A6C34878D82A}">
                    <a16:rowId xmlns:a16="http://schemas.microsoft.com/office/drawing/2014/main" xmlns="" val="10007"/>
                  </a:ext>
                </a:extLst>
              </a:tr>
            </a:tbl>
          </a:graphicData>
        </a:graphic>
      </p:graphicFrame>
      <p:sp>
        <p:nvSpPr>
          <p:cNvPr id="6" name="Прямоугольник 5"/>
          <p:cNvSpPr/>
          <p:nvPr/>
        </p:nvSpPr>
        <p:spPr>
          <a:xfrm>
            <a:off x="836712" y="539555"/>
            <a:ext cx="5616624" cy="984885"/>
          </a:xfrm>
          <a:prstGeom prst="rect">
            <a:avLst/>
          </a:prstGeom>
        </p:spPr>
        <p:txBody>
          <a:bodyPr wrap="square">
            <a:spAutoFit/>
          </a:bodyPr>
          <a:lstStyle/>
          <a:p>
            <a:pPr indent="266700" algn="just"/>
            <a:r>
              <a:rPr lang="ru-RU" sz="1400" dirty="0">
                <a:solidFill>
                  <a:schemeClr val="accent6">
                    <a:lumMod val="75000"/>
                  </a:schemeClr>
                </a:solidFill>
                <a:latin typeface="Arial Unicode MS" pitchFamily="34" charset="-128"/>
                <a:ea typeface="Arial Unicode MS" pitchFamily="34" charset="-128"/>
                <a:cs typeface="Arial Unicode MS" pitchFamily="34" charset="-128"/>
              </a:rPr>
              <a:t>На финансирование публично-нормативных обязательств в отчетном году было направлено за счет бюджетов всех уровней  40</a:t>
            </a:r>
            <a:r>
              <a:rPr lang="en-US" sz="1400" dirty="0">
                <a:solidFill>
                  <a:schemeClr val="accent6">
                    <a:lumMod val="75000"/>
                  </a:schemeClr>
                </a:solidFill>
                <a:latin typeface="Arial Unicode MS" pitchFamily="34" charset="-128"/>
                <a:ea typeface="Arial Unicode MS" pitchFamily="34" charset="-128"/>
                <a:cs typeface="Arial Unicode MS" pitchFamily="34" charset="-128"/>
              </a:rPr>
              <a:t> </a:t>
            </a:r>
            <a:r>
              <a:rPr lang="ru-RU" sz="1400" dirty="0">
                <a:solidFill>
                  <a:schemeClr val="accent6">
                    <a:lumMod val="75000"/>
                  </a:schemeClr>
                </a:solidFill>
                <a:latin typeface="Arial Unicode MS" pitchFamily="34" charset="-128"/>
                <a:ea typeface="Arial Unicode MS" pitchFamily="34" charset="-128"/>
                <a:cs typeface="Arial Unicode MS" pitchFamily="34" charset="-128"/>
              </a:rPr>
              <a:t>509,6 тыс. рублей, из них за счет собственных средств бюджета 4 192,3 тыс. рублей:</a:t>
            </a:r>
          </a:p>
        </p:txBody>
      </p:sp>
      <p:pic>
        <p:nvPicPr>
          <p:cNvPr id="41986" name="Picture 2" descr="D:\2024\Бюджет для граждан\для подготовки бюджета для граждан\картинки\12657bfb7112ddc22f2c23b188eb65e2.jpg"/>
          <p:cNvPicPr>
            <a:picLocks noChangeAspect="1" noChangeArrowheads="1"/>
          </p:cNvPicPr>
          <p:nvPr/>
        </p:nvPicPr>
        <p:blipFill>
          <a:blip r:embed="rId2" cstate="print"/>
          <a:srcRect/>
          <a:stretch>
            <a:fillRect/>
          </a:stretch>
        </p:blipFill>
        <p:spPr bwMode="auto">
          <a:xfrm>
            <a:off x="2204865" y="6732240"/>
            <a:ext cx="2952328" cy="2214247"/>
          </a:xfrm>
          <a:prstGeom prst="rect">
            <a:avLst/>
          </a:prstGeom>
          <a:ln>
            <a:noFill/>
          </a:ln>
          <a:effectLst>
            <a:softEdge rad="112500"/>
          </a:effectLst>
        </p:spPr>
      </p:pic>
    </p:spTree>
    <p:extLst>
      <p:ext uri="{BB962C8B-B14F-4D97-AF65-F5344CB8AC3E}">
        <p14:creationId xmlns:p14="http://schemas.microsoft.com/office/powerpoint/2010/main" xmlns="" val="23194416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836712" y="539554"/>
            <a:ext cx="5760640" cy="5909310"/>
          </a:xfrm>
          <a:prstGeom prst="rect">
            <a:avLst/>
          </a:prstGeom>
        </p:spPr>
        <p:txBody>
          <a:bodyPr wrap="square">
            <a:spAutoFit/>
          </a:bodyPr>
          <a:lstStyle/>
          <a:p>
            <a:pPr indent="268288" algn="just"/>
            <a:r>
              <a:rPr lang="ru-RU" sz="1400" dirty="0">
                <a:solidFill>
                  <a:schemeClr val="accent6">
                    <a:lumMod val="75000"/>
                  </a:schemeClr>
                </a:solidFill>
                <a:latin typeface="Arial Unicode MS" pitchFamily="34" charset="-128"/>
                <a:ea typeface="Arial Unicode MS" pitchFamily="34" charset="-128"/>
                <a:cs typeface="Arial Unicode MS" pitchFamily="34" charset="-128"/>
              </a:rPr>
              <a:t>В 2023 году за счет средств федерального, областного и местного бюджетов на территории муниципального района были реализованы  4  региональных  проекта  на  общую  сумму             8 498,3 тыс. рублей, в рамках которых были проведены</a:t>
            </a:r>
          </a:p>
          <a:p>
            <a:pPr algn="just"/>
            <a:endParaRPr lang="ru-RU" sz="1400" b="1" dirty="0">
              <a:solidFill>
                <a:schemeClr val="accent6">
                  <a:lumMod val="75000"/>
                </a:schemeClr>
              </a:solidFill>
              <a:latin typeface="Arial Unicode MS" pitchFamily="34" charset="-128"/>
              <a:ea typeface="Arial Unicode MS" pitchFamily="34" charset="-128"/>
              <a:cs typeface="Arial Unicode MS" pitchFamily="34" charset="-128"/>
            </a:endParaRPr>
          </a:p>
          <a:p>
            <a:pPr algn="just"/>
            <a:r>
              <a:rPr lang="ru-RU" sz="1400" b="1" dirty="0">
                <a:solidFill>
                  <a:schemeClr val="accent6">
                    <a:lumMod val="75000"/>
                  </a:schemeClr>
                </a:solidFill>
                <a:latin typeface="Arial Unicode MS" pitchFamily="34" charset="-128"/>
                <a:ea typeface="Arial Unicode MS" pitchFamily="34" charset="-128"/>
                <a:cs typeface="Arial Unicode MS" pitchFamily="34" charset="-128"/>
              </a:rPr>
              <a:t>1. Региональный проект «Культурная среда»:</a:t>
            </a:r>
          </a:p>
          <a:p>
            <a:pPr algn="just"/>
            <a:r>
              <a:rPr lang="ru-RU" sz="1400" dirty="0">
                <a:solidFill>
                  <a:schemeClr val="accent6">
                    <a:lumMod val="75000"/>
                  </a:schemeClr>
                </a:solidFill>
                <a:latin typeface="Arial Unicode MS" pitchFamily="34" charset="-128"/>
                <a:ea typeface="Arial Unicode MS" pitchFamily="34" charset="-128"/>
                <a:cs typeface="Arial Unicode MS" pitchFamily="34" charset="-128"/>
              </a:rPr>
              <a:t>- оснащение образовательных учреждений в сфере культуры (детская школа искусств) музыкальными инструментами, оборудованием и учебными материалами  -  4 814,0 тыс. рублей;</a:t>
            </a:r>
          </a:p>
          <a:p>
            <a:pPr algn="just"/>
            <a:endParaRPr lang="ru-RU" sz="1400" b="1" dirty="0">
              <a:solidFill>
                <a:schemeClr val="accent6">
                  <a:lumMod val="75000"/>
                </a:schemeClr>
              </a:solidFill>
              <a:latin typeface="Arial Unicode MS" pitchFamily="34" charset="-128"/>
              <a:ea typeface="Arial Unicode MS" pitchFamily="34" charset="-128"/>
              <a:cs typeface="Arial Unicode MS" pitchFamily="34" charset="-128"/>
            </a:endParaRPr>
          </a:p>
          <a:p>
            <a:pPr algn="just"/>
            <a:r>
              <a:rPr lang="ru-RU" sz="1400" b="1" dirty="0">
                <a:solidFill>
                  <a:schemeClr val="accent6">
                    <a:lumMod val="75000"/>
                  </a:schemeClr>
                </a:solidFill>
                <a:latin typeface="Arial Unicode MS" pitchFamily="34" charset="-128"/>
                <a:ea typeface="Arial Unicode MS" pitchFamily="34" charset="-128"/>
                <a:cs typeface="Arial Unicode MS" pitchFamily="34" charset="-128"/>
              </a:rPr>
              <a:t>2. Региональный проект «Творческие люди»:</a:t>
            </a:r>
          </a:p>
          <a:p>
            <a:pPr algn="just"/>
            <a:r>
              <a:rPr lang="ru-RU" sz="1400" dirty="0">
                <a:solidFill>
                  <a:schemeClr val="accent6">
                    <a:lumMod val="75000"/>
                  </a:schemeClr>
                </a:solidFill>
                <a:latin typeface="Arial Unicode MS" pitchFamily="34" charset="-128"/>
                <a:ea typeface="Arial Unicode MS" pitchFamily="34" charset="-128"/>
                <a:cs typeface="Arial Unicode MS" pitchFamily="34" charset="-128"/>
              </a:rPr>
              <a:t>- государственная поддержка лучших работников сельских учреждений культуры – 51,0 тыс. рублей;</a:t>
            </a:r>
          </a:p>
          <a:p>
            <a:pPr algn="just"/>
            <a:r>
              <a:rPr lang="ru-RU" sz="1400" dirty="0">
                <a:solidFill>
                  <a:schemeClr val="accent6">
                    <a:lumMod val="75000"/>
                  </a:schemeClr>
                </a:solidFill>
                <a:latin typeface="Arial Unicode MS" pitchFamily="34" charset="-128"/>
                <a:ea typeface="Arial Unicode MS" pitchFamily="34" charset="-128"/>
                <a:cs typeface="Arial Unicode MS" pitchFamily="34" charset="-128"/>
              </a:rPr>
              <a:t>- государственная поддержка лучших сельских учреждений культуры – 204,2 тыс. рублей;</a:t>
            </a:r>
          </a:p>
          <a:p>
            <a:pPr algn="just"/>
            <a:endParaRPr lang="ru-RU" sz="1400" b="1" dirty="0">
              <a:solidFill>
                <a:schemeClr val="accent6">
                  <a:lumMod val="75000"/>
                </a:schemeClr>
              </a:solidFill>
              <a:latin typeface="Arial Unicode MS" pitchFamily="34" charset="-128"/>
              <a:ea typeface="Arial Unicode MS" pitchFamily="34" charset="-128"/>
              <a:cs typeface="Arial Unicode MS" pitchFamily="34" charset="-128"/>
            </a:endParaRPr>
          </a:p>
          <a:p>
            <a:pPr algn="just"/>
            <a:r>
              <a:rPr lang="ru-RU" sz="1400" b="1" dirty="0">
                <a:solidFill>
                  <a:schemeClr val="accent6">
                    <a:lumMod val="75000"/>
                  </a:schemeClr>
                </a:solidFill>
                <a:latin typeface="Arial Unicode MS" pitchFamily="34" charset="-128"/>
                <a:ea typeface="Arial Unicode MS" pitchFamily="34" charset="-128"/>
                <a:cs typeface="Arial Unicode MS" pitchFamily="34" charset="-128"/>
              </a:rPr>
              <a:t>3. Региональный проект «Успех каждого ребенка»:</a:t>
            </a:r>
          </a:p>
          <a:p>
            <a:pPr algn="just"/>
            <a:r>
              <a:rPr lang="ru-RU" sz="1400" dirty="0">
                <a:solidFill>
                  <a:schemeClr val="accent6">
                    <a:lumMod val="75000"/>
                  </a:schemeClr>
                </a:solidFill>
                <a:latin typeface="Arial Unicode MS" pitchFamily="34" charset="-128"/>
                <a:ea typeface="Arial Unicode MS" pitchFamily="34" charset="-128"/>
                <a:cs typeface="Arial Unicode MS" pitchFamily="34" charset="-128"/>
              </a:rPr>
              <a:t>- ремонт спортивного зала МКОУ </a:t>
            </a:r>
            <a:r>
              <a:rPr lang="ru-RU" sz="1400" dirty="0" err="1">
                <a:solidFill>
                  <a:schemeClr val="accent6">
                    <a:lumMod val="75000"/>
                  </a:schemeClr>
                </a:solidFill>
                <a:latin typeface="Arial Unicode MS" pitchFamily="34" charset="-128"/>
                <a:ea typeface="Arial Unicode MS" pitchFamily="34" charset="-128"/>
                <a:cs typeface="Arial Unicode MS" pitchFamily="34" charset="-128"/>
              </a:rPr>
              <a:t>Русско-Буйловская</a:t>
            </a:r>
            <a:r>
              <a:rPr lang="ru-RU" sz="1400" dirty="0">
                <a:solidFill>
                  <a:schemeClr val="accent6">
                    <a:lumMod val="75000"/>
                  </a:schemeClr>
                </a:solidFill>
                <a:latin typeface="Arial Unicode MS" pitchFamily="34" charset="-128"/>
                <a:ea typeface="Arial Unicode MS" pitchFamily="34" charset="-128"/>
                <a:cs typeface="Arial Unicode MS" pitchFamily="34" charset="-128"/>
              </a:rPr>
              <a:t> СОШ  - 1 811,8 тыс. рублей;</a:t>
            </a:r>
          </a:p>
          <a:p>
            <a:pPr algn="just"/>
            <a:endParaRPr lang="ru-RU" sz="1400" b="1" dirty="0">
              <a:solidFill>
                <a:schemeClr val="accent6">
                  <a:lumMod val="75000"/>
                </a:schemeClr>
              </a:solidFill>
              <a:latin typeface="Arial Unicode MS" pitchFamily="34" charset="-128"/>
              <a:ea typeface="Arial Unicode MS" pitchFamily="34" charset="-128"/>
              <a:cs typeface="Arial Unicode MS" pitchFamily="34" charset="-128"/>
            </a:endParaRPr>
          </a:p>
          <a:p>
            <a:pPr algn="just"/>
            <a:r>
              <a:rPr lang="ru-RU" sz="1400" b="1" dirty="0">
                <a:solidFill>
                  <a:schemeClr val="accent6">
                    <a:lumMod val="75000"/>
                  </a:schemeClr>
                </a:solidFill>
                <a:latin typeface="Arial Unicode MS" pitchFamily="34" charset="-128"/>
                <a:ea typeface="Arial Unicode MS" pitchFamily="34" charset="-128"/>
                <a:cs typeface="Arial Unicode MS" pitchFamily="34" charset="-128"/>
              </a:rPr>
              <a:t>4. Региональный проект «Патриотическое воспитание граждан Российской Федерации »:</a:t>
            </a:r>
          </a:p>
          <a:p>
            <a:pPr algn="just"/>
            <a:r>
              <a:rPr lang="ru-RU" sz="1400" dirty="0">
                <a:solidFill>
                  <a:schemeClr val="accent6">
                    <a:lumMod val="75000"/>
                  </a:schemeClr>
                </a:solidFill>
                <a:latin typeface="Arial Unicode MS" pitchFamily="34" charset="-128"/>
                <a:ea typeface="Arial Unicode MS" pitchFamily="34" charset="-128"/>
                <a:cs typeface="Arial Unicode MS" pitchFamily="34" charset="-128"/>
              </a:rPr>
              <a:t>- расходы на обеспечение деятельности советников директора по воспитанию и взаимодействию с детскими общественными объединениями в общеобразовательных организациях за счет средств резервного фонда Правительства Российской Федерации  -  1 617,3 тыс. рублей.</a:t>
            </a:r>
          </a:p>
        </p:txBody>
      </p:sp>
      <p:pic>
        <p:nvPicPr>
          <p:cNvPr id="35843" name="Picture 3" descr="D:\2024\Бюджет для граждан\для подготовки бюджета для граждан\картинки\natspr.jpg"/>
          <p:cNvPicPr>
            <a:picLocks noChangeAspect="1" noChangeArrowheads="1"/>
          </p:cNvPicPr>
          <p:nvPr/>
        </p:nvPicPr>
        <p:blipFill>
          <a:blip r:embed="rId2" cstate="print"/>
          <a:srcRect/>
          <a:stretch>
            <a:fillRect/>
          </a:stretch>
        </p:blipFill>
        <p:spPr bwMode="auto">
          <a:xfrm>
            <a:off x="2060849" y="6516216"/>
            <a:ext cx="3604765" cy="2411760"/>
          </a:xfrm>
          <a:prstGeom prst="rect">
            <a:avLst/>
          </a:prstGeom>
          <a:ln>
            <a:noFill/>
          </a:ln>
          <a:effectLst>
            <a:softEdge rad="112500"/>
          </a:effectLst>
        </p:spPr>
      </p:pic>
    </p:spTree>
    <p:extLst>
      <p:ext uri="{BB962C8B-B14F-4D97-AF65-F5344CB8AC3E}">
        <p14:creationId xmlns:p14="http://schemas.microsoft.com/office/powerpoint/2010/main" xmlns="" val="10407725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64704" y="251520"/>
            <a:ext cx="5904656" cy="1538883"/>
          </a:xfrm>
          <a:prstGeom prst="rect">
            <a:avLst/>
          </a:prstGeom>
        </p:spPr>
        <p:txBody>
          <a:bodyPr wrap="square">
            <a:spAutoFit/>
          </a:bodyPr>
          <a:lstStyle/>
          <a:p>
            <a:pPr algn="ctr"/>
            <a:r>
              <a:rPr lang="ru-RU" sz="2000" b="1" dirty="0">
                <a:solidFill>
                  <a:schemeClr val="accent6">
                    <a:lumMod val="75000"/>
                  </a:schemeClr>
                </a:solidFill>
                <a:latin typeface="Arial Unicode MS" pitchFamily="34" charset="-128"/>
                <a:ea typeface="Arial Unicode MS" pitchFamily="34" charset="-128"/>
                <a:cs typeface="Arial Unicode MS" pitchFamily="34" charset="-128"/>
              </a:rPr>
              <a:t>ИНФОРМАЦИЯ О РЕАЛИЗАЦИИ МЕРОПРИЯТИЙ В РАМКАХ  РЕГИОНАЛЬНЫХ ПРОЕКТОВ НА ТЕРРИТОРИИ ПАВЛОВСКОГО МУНИЦИПАЛЬНОГО РАЙОНА</a:t>
            </a:r>
          </a:p>
          <a:p>
            <a:pPr algn="r"/>
            <a:r>
              <a:rPr lang="ru-RU" sz="1400" dirty="0">
                <a:solidFill>
                  <a:schemeClr val="accent6">
                    <a:lumMod val="75000"/>
                  </a:schemeClr>
                </a:solidFill>
                <a:latin typeface="Arial Unicode MS" pitchFamily="34" charset="-128"/>
                <a:ea typeface="Arial Unicode MS" pitchFamily="34" charset="-128"/>
                <a:cs typeface="Arial Unicode MS" pitchFamily="34" charset="-128"/>
              </a:rPr>
              <a:t>тыс. руб.</a:t>
            </a:r>
          </a:p>
        </p:txBody>
      </p:sp>
      <p:graphicFrame>
        <p:nvGraphicFramePr>
          <p:cNvPr id="4" name="Таблица 3"/>
          <p:cNvGraphicFramePr>
            <a:graphicFrameLocks noGrp="1"/>
          </p:cNvGraphicFramePr>
          <p:nvPr>
            <p:extLst>
              <p:ext uri="{D42A27DB-BD31-4B8C-83A1-F6EECF244321}">
                <p14:modId xmlns:p14="http://schemas.microsoft.com/office/powerpoint/2010/main" xmlns="" val="4051356867"/>
              </p:ext>
            </p:extLst>
          </p:nvPr>
        </p:nvGraphicFramePr>
        <p:xfrm>
          <a:off x="836712" y="2051720"/>
          <a:ext cx="5832649" cy="6768751"/>
        </p:xfrm>
        <a:graphic>
          <a:graphicData uri="http://schemas.openxmlformats.org/drawingml/2006/table">
            <a:tbl>
              <a:tblPr>
                <a:tableStyleId>{22838BEF-8BB2-4498-84A7-C5851F593DF1}</a:tableStyleId>
              </a:tblPr>
              <a:tblGrid>
                <a:gridCol w="936104">
                  <a:extLst>
                    <a:ext uri="{9D8B030D-6E8A-4147-A177-3AD203B41FA5}">
                      <a16:colId xmlns:a16="http://schemas.microsoft.com/office/drawing/2014/main" xmlns="" val="20000"/>
                    </a:ext>
                  </a:extLst>
                </a:gridCol>
                <a:gridCol w="1449979">
                  <a:extLst>
                    <a:ext uri="{9D8B030D-6E8A-4147-A177-3AD203B41FA5}">
                      <a16:colId xmlns:a16="http://schemas.microsoft.com/office/drawing/2014/main" xmlns="" val="20001"/>
                    </a:ext>
                  </a:extLst>
                </a:gridCol>
                <a:gridCol w="530241">
                  <a:extLst>
                    <a:ext uri="{9D8B030D-6E8A-4147-A177-3AD203B41FA5}">
                      <a16:colId xmlns:a16="http://schemas.microsoft.com/office/drawing/2014/main" xmlns="" val="20002"/>
                    </a:ext>
                  </a:extLst>
                </a:gridCol>
                <a:gridCol w="463961">
                  <a:extLst>
                    <a:ext uri="{9D8B030D-6E8A-4147-A177-3AD203B41FA5}">
                      <a16:colId xmlns:a16="http://schemas.microsoft.com/office/drawing/2014/main" xmlns="" val="20003"/>
                    </a:ext>
                  </a:extLst>
                </a:gridCol>
                <a:gridCol w="463961">
                  <a:extLst>
                    <a:ext uri="{9D8B030D-6E8A-4147-A177-3AD203B41FA5}">
                      <a16:colId xmlns:a16="http://schemas.microsoft.com/office/drawing/2014/main" xmlns="" val="20004"/>
                    </a:ext>
                  </a:extLst>
                </a:gridCol>
                <a:gridCol w="331400">
                  <a:extLst>
                    <a:ext uri="{9D8B030D-6E8A-4147-A177-3AD203B41FA5}">
                      <a16:colId xmlns:a16="http://schemas.microsoft.com/office/drawing/2014/main" xmlns="" val="20005"/>
                    </a:ext>
                  </a:extLst>
                </a:gridCol>
                <a:gridCol w="463961">
                  <a:extLst>
                    <a:ext uri="{9D8B030D-6E8A-4147-A177-3AD203B41FA5}">
                      <a16:colId xmlns:a16="http://schemas.microsoft.com/office/drawing/2014/main" xmlns="" val="20006"/>
                    </a:ext>
                  </a:extLst>
                </a:gridCol>
                <a:gridCol w="463961">
                  <a:extLst>
                    <a:ext uri="{9D8B030D-6E8A-4147-A177-3AD203B41FA5}">
                      <a16:colId xmlns:a16="http://schemas.microsoft.com/office/drawing/2014/main" xmlns="" val="20007"/>
                    </a:ext>
                  </a:extLst>
                </a:gridCol>
                <a:gridCol w="397681">
                  <a:extLst>
                    <a:ext uri="{9D8B030D-6E8A-4147-A177-3AD203B41FA5}">
                      <a16:colId xmlns:a16="http://schemas.microsoft.com/office/drawing/2014/main" xmlns="" val="20008"/>
                    </a:ext>
                  </a:extLst>
                </a:gridCol>
                <a:gridCol w="331400">
                  <a:extLst>
                    <a:ext uri="{9D8B030D-6E8A-4147-A177-3AD203B41FA5}">
                      <a16:colId xmlns:a16="http://schemas.microsoft.com/office/drawing/2014/main" xmlns="" val="20009"/>
                    </a:ext>
                  </a:extLst>
                </a:gridCol>
              </a:tblGrid>
              <a:tr h="291079">
                <a:tc rowSpan="2">
                  <a:txBody>
                    <a:bodyPr/>
                    <a:lstStyle/>
                    <a:p>
                      <a:pPr marL="0" algn="ctr" defTabSz="914400" rtl="0" eaLnBrk="1" fontAlgn="ctr"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Наименование регионального  проекта</a:t>
                      </a:r>
                      <a:endParaRPr lang="ru-RU" sz="1100" b="1" kern="1200" dirty="0">
                        <a:solidFill>
                          <a:schemeClr val="accent6">
                            <a:lumMod val="75000"/>
                          </a:schemeClr>
                        </a:solidFill>
                        <a:latin typeface="Arial Unicode MS" pitchFamily="34" charset="-128"/>
                        <a:ea typeface="Arial Unicode MS" pitchFamily="34" charset="-128"/>
                        <a:cs typeface="Arial Unicode MS" pitchFamily="34" charset="-128"/>
                      </a:endParaRPr>
                    </a:p>
                  </a:txBody>
                  <a:tcPr marL="5933" marR="5933" marT="5933" marB="0" anchor="ctr">
                    <a:solidFill>
                      <a:schemeClr val="bg2">
                        <a:lumMod val="90000"/>
                      </a:schemeClr>
                    </a:solidFill>
                  </a:tcPr>
                </a:tc>
                <a:tc rowSpan="2">
                  <a:txBody>
                    <a:bodyPr/>
                    <a:lstStyle/>
                    <a:p>
                      <a:pPr marL="0" algn="ctr" defTabSz="914400" rtl="0" eaLnBrk="1" fontAlgn="ctr"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Наименование мероприятия (объекта)</a:t>
                      </a:r>
                      <a:endParaRPr lang="ru-RU" sz="1100" b="1" kern="1200" dirty="0">
                        <a:solidFill>
                          <a:schemeClr val="accent6">
                            <a:lumMod val="75000"/>
                          </a:schemeClr>
                        </a:solidFill>
                        <a:latin typeface="Arial Unicode MS" pitchFamily="34" charset="-128"/>
                        <a:ea typeface="Arial Unicode MS" pitchFamily="34" charset="-128"/>
                        <a:cs typeface="Arial Unicode MS" pitchFamily="34" charset="-128"/>
                      </a:endParaRPr>
                    </a:p>
                  </a:txBody>
                  <a:tcPr marL="5933" marR="5933" marT="5933" marB="0" anchor="ctr">
                    <a:solidFill>
                      <a:schemeClr val="bg2">
                        <a:lumMod val="90000"/>
                      </a:schemeClr>
                    </a:solidFill>
                  </a:tcPr>
                </a:tc>
                <a:tc gridSpan="4">
                  <a:txBody>
                    <a:bodyPr/>
                    <a:lstStyle/>
                    <a:p>
                      <a:pPr marL="0" algn="ctr" defTabSz="914400" rtl="0" eaLnBrk="1" fontAlgn="ctr" latinLnBrk="0" hangingPunct="1"/>
                      <a:r>
                        <a:rPr lang="ru-RU" sz="1100" kern="1200" dirty="0"/>
                        <a:t>ПЛАН</a:t>
                      </a:r>
                      <a:endParaRPr lang="ru-RU" sz="1100" b="1" kern="1200" dirty="0">
                        <a:solidFill>
                          <a:schemeClr val="accent6">
                            <a:lumMod val="75000"/>
                          </a:schemeClr>
                        </a:solidFill>
                        <a:latin typeface="Arial Unicode MS" pitchFamily="34" charset="-128"/>
                        <a:ea typeface="Arial Unicode MS" pitchFamily="34" charset="-128"/>
                        <a:cs typeface="Arial Unicode MS" pitchFamily="34" charset="-128"/>
                      </a:endParaRPr>
                    </a:p>
                  </a:txBody>
                  <a:tcPr marL="5933" marR="5933" marT="5933" marB="0" anchor="ctr">
                    <a:solidFill>
                      <a:schemeClr val="bg2">
                        <a:lumMod val="90000"/>
                      </a:schemeClr>
                    </a:solidFill>
                  </a:tcPr>
                </a:tc>
                <a:tc hMerge="1">
                  <a:txBody>
                    <a:bodyPr/>
                    <a:lstStyle/>
                    <a:p>
                      <a:endParaRPr lang="ru-RU"/>
                    </a:p>
                  </a:txBody>
                  <a:tcPr/>
                </a:tc>
                <a:tc hMerge="1">
                  <a:txBody>
                    <a:bodyPr/>
                    <a:lstStyle/>
                    <a:p>
                      <a:endParaRPr lang="ru-RU"/>
                    </a:p>
                  </a:txBody>
                  <a:tcPr/>
                </a:tc>
                <a:tc hMerge="1">
                  <a:txBody>
                    <a:bodyPr/>
                    <a:lstStyle/>
                    <a:p>
                      <a:endParaRPr lang="ru-RU"/>
                    </a:p>
                  </a:txBody>
                  <a:tcPr/>
                </a:tc>
                <a:tc gridSpan="4">
                  <a:txBody>
                    <a:bodyPr/>
                    <a:lstStyle/>
                    <a:p>
                      <a:pPr marL="0" algn="ctr" defTabSz="914400" rtl="0" eaLnBrk="1" fontAlgn="ctr" latinLnBrk="0" hangingPunct="1"/>
                      <a:r>
                        <a:rPr lang="ru-RU" sz="1100" kern="1200" dirty="0"/>
                        <a:t>ФАКТ</a:t>
                      </a:r>
                      <a:endParaRPr lang="ru-RU" sz="1100" b="1" kern="1200" dirty="0">
                        <a:solidFill>
                          <a:schemeClr val="accent6">
                            <a:lumMod val="75000"/>
                          </a:schemeClr>
                        </a:solidFill>
                        <a:latin typeface="Arial Unicode MS" pitchFamily="34" charset="-128"/>
                        <a:ea typeface="Arial Unicode MS" pitchFamily="34" charset="-128"/>
                        <a:cs typeface="Arial Unicode MS" pitchFamily="34" charset="-128"/>
                      </a:endParaRPr>
                    </a:p>
                  </a:txBody>
                  <a:tcPr marL="5933" marR="5933" marT="5933" marB="0" anchor="ctr">
                    <a:solidFill>
                      <a:schemeClr val="bg2">
                        <a:lumMod val="90000"/>
                      </a:schemeClr>
                    </a:solidFill>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xmlns="" val="10000"/>
                  </a:ext>
                </a:extLst>
              </a:tr>
              <a:tr h="506118">
                <a:tc vMerge="1">
                  <a:txBody>
                    <a:bodyPr/>
                    <a:lstStyle/>
                    <a:p>
                      <a:endParaRPr lang="ru-RU"/>
                    </a:p>
                  </a:txBody>
                  <a:tcPr/>
                </a:tc>
                <a:tc vMerge="1">
                  <a:txBody>
                    <a:bodyPr/>
                    <a:lstStyle/>
                    <a:p>
                      <a:endParaRPr lang="ru-RU"/>
                    </a:p>
                  </a:txBody>
                  <a:tcPr/>
                </a:tc>
                <a:tc>
                  <a:txBody>
                    <a:bodyPr/>
                    <a:lstStyle/>
                    <a:p>
                      <a:pPr marL="0" algn="ctr" defTabSz="914400" rtl="0" eaLnBrk="1" fontAlgn="ctr"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Всего</a:t>
                      </a:r>
                      <a:endParaRPr lang="ru-RU" sz="1100" b="1" kern="1200" dirty="0">
                        <a:solidFill>
                          <a:schemeClr val="accent6">
                            <a:lumMod val="75000"/>
                          </a:schemeClr>
                        </a:solidFill>
                        <a:latin typeface="Arial Unicode MS" pitchFamily="34" charset="-128"/>
                        <a:ea typeface="Arial Unicode MS" pitchFamily="34" charset="-128"/>
                        <a:cs typeface="Arial Unicode MS" pitchFamily="34" charset="-128"/>
                      </a:endParaRPr>
                    </a:p>
                  </a:txBody>
                  <a:tcPr marL="5933" marR="5933" marT="5933" marB="0" anchor="ctr">
                    <a:solidFill>
                      <a:schemeClr val="bg2">
                        <a:lumMod val="90000"/>
                      </a:schemeClr>
                    </a:solidFill>
                  </a:tcPr>
                </a:tc>
                <a:tc>
                  <a:txBody>
                    <a:bodyPr/>
                    <a:lstStyle/>
                    <a:p>
                      <a:pPr marL="0" algn="ctr" defTabSz="914400" rtl="0" eaLnBrk="1" fontAlgn="ctr"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ФБ</a:t>
                      </a:r>
                      <a:endParaRPr lang="ru-RU" sz="1100" b="1" kern="1200" dirty="0">
                        <a:solidFill>
                          <a:schemeClr val="accent6">
                            <a:lumMod val="75000"/>
                          </a:schemeClr>
                        </a:solidFill>
                        <a:latin typeface="Arial Unicode MS" pitchFamily="34" charset="-128"/>
                        <a:ea typeface="Arial Unicode MS" pitchFamily="34" charset="-128"/>
                        <a:cs typeface="Arial Unicode MS" pitchFamily="34" charset="-128"/>
                      </a:endParaRPr>
                    </a:p>
                  </a:txBody>
                  <a:tcPr marL="5933" marR="5933" marT="5933" marB="0" anchor="ctr">
                    <a:solidFill>
                      <a:schemeClr val="bg2">
                        <a:lumMod val="90000"/>
                      </a:schemeClr>
                    </a:solidFill>
                  </a:tcPr>
                </a:tc>
                <a:tc>
                  <a:txBody>
                    <a:bodyPr/>
                    <a:lstStyle/>
                    <a:p>
                      <a:pPr marL="0" algn="ctr" defTabSz="914400" rtl="0" eaLnBrk="1" fontAlgn="ctr"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ОБ</a:t>
                      </a:r>
                      <a:endParaRPr lang="ru-RU" sz="1100" b="1" kern="1200" dirty="0">
                        <a:solidFill>
                          <a:schemeClr val="accent6">
                            <a:lumMod val="75000"/>
                          </a:schemeClr>
                        </a:solidFill>
                        <a:latin typeface="Arial Unicode MS" pitchFamily="34" charset="-128"/>
                        <a:ea typeface="Arial Unicode MS" pitchFamily="34" charset="-128"/>
                        <a:cs typeface="Arial Unicode MS" pitchFamily="34" charset="-128"/>
                      </a:endParaRPr>
                    </a:p>
                  </a:txBody>
                  <a:tcPr marL="5933" marR="5933" marT="5933" marB="0" anchor="ctr">
                    <a:solidFill>
                      <a:schemeClr val="bg2">
                        <a:lumMod val="90000"/>
                      </a:schemeClr>
                    </a:solidFill>
                  </a:tcPr>
                </a:tc>
                <a:tc>
                  <a:txBody>
                    <a:bodyPr/>
                    <a:lstStyle/>
                    <a:p>
                      <a:pPr marL="0" algn="ctr" defTabSz="914400" rtl="0" eaLnBrk="1" fontAlgn="ctr"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МБ</a:t>
                      </a:r>
                      <a:endParaRPr lang="ru-RU" sz="1100" b="1" kern="1200" dirty="0">
                        <a:solidFill>
                          <a:schemeClr val="accent6">
                            <a:lumMod val="75000"/>
                          </a:schemeClr>
                        </a:solidFill>
                        <a:latin typeface="Arial Unicode MS" pitchFamily="34" charset="-128"/>
                        <a:ea typeface="Arial Unicode MS" pitchFamily="34" charset="-128"/>
                        <a:cs typeface="Arial Unicode MS" pitchFamily="34" charset="-128"/>
                      </a:endParaRPr>
                    </a:p>
                  </a:txBody>
                  <a:tcPr marL="5933" marR="5933" marT="5933" marB="0" anchor="ctr">
                    <a:solidFill>
                      <a:schemeClr val="bg2">
                        <a:lumMod val="90000"/>
                      </a:schemeClr>
                    </a:solidFill>
                  </a:tcPr>
                </a:tc>
                <a:tc>
                  <a:txBody>
                    <a:bodyPr/>
                    <a:lstStyle/>
                    <a:p>
                      <a:pPr marL="0" algn="ctr" defTabSz="914400" rtl="0" eaLnBrk="1" fontAlgn="ctr"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Всего</a:t>
                      </a:r>
                      <a:endParaRPr lang="ru-RU" sz="1100" b="1" kern="1200" dirty="0">
                        <a:solidFill>
                          <a:schemeClr val="accent6">
                            <a:lumMod val="75000"/>
                          </a:schemeClr>
                        </a:solidFill>
                        <a:latin typeface="Arial Unicode MS" pitchFamily="34" charset="-128"/>
                        <a:ea typeface="Arial Unicode MS" pitchFamily="34" charset="-128"/>
                        <a:cs typeface="Arial Unicode MS" pitchFamily="34" charset="-128"/>
                      </a:endParaRPr>
                    </a:p>
                  </a:txBody>
                  <a:tcPr marL="5933" marR="5933" marT="5933" marB="0" anchor="ctr">
                    <a:solidFill>
                      <a:schemeClr val="bg2">
                        <a:lumMod val="90000"/>
                      </a:schemeClr>
                    </a:solidFill>
                  </a:tcPr>
                </a:tc>
                <a:tc>
                  <a:txBody>
                    <a:bodyPr/>
                    <a:lstStyle/>
                    <a:p>
                      <a:pPr marL="0" algn="ctr" defTabSz="914400" rtl="0" eaLnBrk="1" fontAlgn="ctr"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ФБ</a:t>
                      </a:r>
                      <a:endParaRPr lang="ru-RU" sz="1100" b="1" kern="1200" dirty="0">
                        <a:solidFill>
                          <a:schemeClr val="accent6">
                            <a:lumMod val="75000"/>
                          </a:schemeClr>
                        </a:solidFill>
                        <a:latin typeface="Arial Unicode MS" pitchFamily="34" charset="-128"/>
                        <a:ea typeface="Arial Unicode MS" pitchFamily="34" charset="-128"/>
                        <a:cs typeface="Arial Unicode MS" pitchFamily="34" charset="-128"/>
                      </a:endParaRPr>
                    </a:p>
                  </a:txBody>
                  <a:tcPr marL="5933" marR="5933" marT="5933" marB="0" anchor="ctr">
                    <a:solidFill>
                      <a:schemeClr val="bg2">
                        <a:lumMod val="90000"/>
                      </a:schemeClr>
                    </a:solidFill>
                  </a:tcPr>
                </a:tc>
                <a:tc>
                  <a:txBody>
                    <a:bodyPr/>
                    <a:lstStyle/>
                    <a:p>
                      <a:pPr marL="0" algn="ctr" defTabSz="914400" rtl="0" eaLnBrk="1" fontAlgn="ctr"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ОБ</a:t>
                      </a:r>
                      <a:endParaRPr lang="ru-RU" sz="1100" b="1" kern="1200" dirty="0">
                        <a:solidFill>
                          <a:schemeClr val="accent6">
                            <a:lumMod val="75000"/>
                          </a:schemeClr>
                        </a:solidFill>
                        <a:latin typeface="Arial Unicode MS" pitchFamily="34" charset="-128"/>
                        <a:ea typeface="Arial Unicode MS" pitchFamily="34" charset="-128"/>
                        <a:cs typeface="Arial Unicode MS" pitchFamily="34" charset="-128"/>
                      </a:endParaRPr>
                    </a:p>
                  </a:txBody>
                  <a:tcPr marL="5933" marR="5933" marT="5933" marB="0" anchor="ctr">
                    <a:solidFill>
                      <a:schemeClr val="bg2">
                        <a:lumMod val="90000"/>
                      </a:schemeClr>
                    </a:solidFill>
                  </a:tcPr>
                </a:tc>
                <a:tc>
                  <a:txBody>
                    <a:bodyPr/>
                    <a:lstStyle/>
                    <a:p>
                      <a:pPr marL="0" algn="ctr" defTabSz="914400" rtl="0" eaLnBrk="1" fontAlgn="ctr"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МБ</a:t>
                      </a:r>
                      <a:endParaRPr lang="ru-RU" sz="1100" b="1" kern="1200" dirty="0">
                        <a:solidFill>
                          <a:schemeClr val="accent6">
                            <a:lumMod val="75000"/>
                          </a:schemeClr>
                        </a:solidFill>
                        <a:latin typeface="Arial Unicode MS" pitchFamily="34" charset="-128"/>
                        <a:ea typeface="Arial Unicode MS" pitchFamily="34" charset="-128"/>
                        <a:cs typeface="Arial Unicode MS" pitchFamily="34" charset="-128"/>
                      </a:endParaRPr>
                    </a:p>
                  </a:txBody>
                  <a:tcPr marL="5933" marR="5933" marT="5933" marB="0" anchor="ctr">
                    <a:solidFill>
                      <a:schemeClr val="bg2">
                        <a:lumMod val="90000"/>
                      </a:schemeClr>
                    </a:solidFill>
                  </a:tcPr>
                </a:tc>
                <a:extLst>
                  <a:ext uri="{0D108BD9-81ED-4DB2-BD59-A6C34878D82A}">
                    <a16:rowId xmlns:a16="http://schemas.microsoft.com/office/drawing/2014/main" xmlns="" val="10001"/>
                  </a:ext>
                </a:extLst>
              </a:tr>
              <a:tr h="216908">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1</a:t>
                      </a:r>
                    </a:p>
                  </a:txBody>
                  <a:tcPr marL="5933" marR="5933" marT="5933" marB="0" anchor="ctr">
                    <a:solidFill>
                      <a:schemeClr val="bg2">
                        <a:lumMod val="90000"/>
                      </a:schemeClr>
                    </a:solidFill>
                  </a:tcP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2</a:t>
                      </a:r>
                    </a:p>
                  </a:txBody>
                  <a:tcPr marL="5933" marR="5933" marT="5933" marB="0" anchor="ctr">
                    <a:solidFill>
                      <a:schemeClr val="bg2">
                        <a:lumMod val="90000"/>
                      </a:schemeClr>
                    </a:solidFill>
                  </a:tcP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3</a:t>
                      </a:r>
                    </a:p>
                  </a:txBody>
                  <a:tcPr marL="5933" marR="5933" marT="5933" marB="0" anchor="ctr">
                    <a:solidFill>
                      <a:schemeClr val="bg2">
                        <a:lumMod val="90000"/>
                      </a:schemeClr>
                    </a:solidFill>
                  </a:tcP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4</a:t>
                      </a:r>
                    </a:p>
                  </a:txBody>
                  <a:tcPr marL="5933" marR="5933" marT="5933" marB="0" anchor="ctr">
                    <a:solidFill>
                      <a:schemeClr val="bg2">
                        <a:lumMod val="90000"/>
                      </a:schemeClr>
                    </a:solidFill>
                  </a:tcP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5</a:t>
                      </a:r>
                    </a:p>
                  </a:txBody>
                  <a:tcPr marL="5933" marR="5933" marT="5933" marB="0" anchor="ctr">
                    <a:solidFill>
                      <a:schemeClr val="bg2">
                        <a:lumMod val="90000"/>
                      </a:schemeClr>
                    </a:solidFill>
                  </a:tcP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6</a:t>
                      </a:r>
                    </a:p>
                  </a:txBody>
                  <a:tcPr marL="5933" marR="5933" marT="5933" marB="0" anchor="ctr">
                    <a:solidFill>
                      <a:schemeClr val="bg2">
                        <a:lumMod val="90000"/>
                      </a:schemeClr>
                    </a:solidFill>
                  </a:tcP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7</a:t>
                      </a:r>
                    </a:p>
                  </a:txBody>
                  <a:tcPr marL="5933" marR="5933" marT="5933" marB="0" anchor="ctr">
                    <a:solidFill>
                      <a:schemeClr val="bg2">
                        <a:lumMod val="90000"/>
                      </a:schemeClr>
                    </a:solidFill>
                  </a:tcP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8</a:t>
                      </a:r>
                    </a:p>
                  </a:txBody>
                  <a:tcPr marL="5933" marR="5933" marT="5933" marB="0" anchor="ctr">
                    <a:solidFill>
                      <a:schemeClr val="bg2">
                        <a:lumMod val="90000"/>
                      </a:schemeClr>
                    </a:solidFill>
                  </a:tcP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9</a:t>
                      </a:r>
                    </a:p>
                  </a:txBody>
                  <a:tcPr marL="5933" marR="5933" marT="5933" marB="0" anchor="ctr">
                    <a:solidFill>
                      <a:schemeClr val="bg2">
                        <a:lumMod val="90000"/>
                      </a:schemeClr>
                    </a:solidFill>
                  </a:tcP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10</a:t>
                      </a:r>
                    </a:p>
                  </a:txBody>
                  <a:tcPr marL="5933" marR="5933" marT="5933" marB="0" anchor="ctr">
                    <a:solidFill>
                      <a:schemeClr val="bg2">
                        <a:lumMod val="90000"/>
                      </a:schemeClr>
                    </a:solidFill>
                  </a:tcPr>
                </a:tc>
                <a:extLst>
                  <a:ext uri="{0D108BD9-81ED-4DB2-BD59-A6C34878D82A}">
                    <a16:rowId xmlns:a16="http://schemas.microsoft.com/office/drawing/2014/main" xmlns="" val="10002"/>
                  </a:ext>
                </a:extLst>
              </a:tr>
              <a:tr h="1893705">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Культурная среда</a:t>
                      </a:r>
                    </a:p>
                  </a:txBody>
                  <a:tcPr marL="7620" marR="7620" marT="7620" marB="0" anchor="ct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Государственная поддержка лучших работников сельских учреждений культуры и лучших сельских учреждений культуры</a:t>
                      </a:r>
                    </a:p>
                  </a:txBody>
                  <a:tcPr marL="7620" marR="7620" marT="7620" marB="0" anchor="ctr"/>
                </a:tc>
                <a:tc>
                  <a:txBody>
                    <a:bodyPr/>
                    <a:lstStyle/>
                    <a:p>
                      <a:pPr algn="ctr" fontAlgn="ctr"/>
                      <a:r>
                        <a:rPr lang="ru-RU" sz="1000" u="none" strike="noStrike" dirty="0">
                          <a:solidFill>
                            <a:schemeClr val="accent6">
                              <a:lumMod val="75000"/>
                            </a:schemeClr>
                          </a:solidFill>
                          <a:latin typeface="Arial Unicode MS" pitchFamily="34" charset="-128"/>
                          <a:ea typeface="Arial Unicode MS" pitchFamily="34" charset="-128"/>
                          <a:cs typeface="Arial Unicode MS" pitchFamily="34" charset="-128"/>
                        </a:rPr>
                        <a:t>4 814,0</a:t>
                      </a:r>
                      <a:endParaRPr lang="ru-RU" sz="1000" b="0" i="0" u="none" strike="noStrike" dirty="0">
                        <a:solidFill>
                          <a:schemeClr val="accent6">
                            <a:lumMod val="75000"/>
                          </a:schemeClr>
                        </a:solidFill>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000" u="none" strike="noStrike" dirty="0">
                          <a:solidFill>
                            <a:schemeClr val="accent6">
                              <a:lumMod val="75000"/>
                            </a:schemeClr>
                          </a:solidFill>
                          <a:latin typeface="Arial Unicode MS" pitchFamily="34" charset="-128"/>
                          <a:ea typeface="Arial Unicode MS" pitchFamily="34" charset="-128"/>
                          <a:cs typeface="Arial Unicode MS" pitchFamily="34" charset="-128"/>
                        </a:rPr>
                        <a:t>4 715,8</a:t>
                      </a:r>
                      <a:endParaRPr lang="ru-RU" sz="1000" b="0" i="0" u="none" strike="noStrike" dirty="0">
                        <a:solidFill>
                          <a:schemeClr val="accent6">
                            <a:lumMod val="75000"/>
                          </a:schemeClr>
                        </a:solidFill>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000" u="none" strike="noStrike" dirty="0">
                          <a:solidFill>
                            <a:schemeClr val="accent6">
                              <a:lumMod val="75000"/>
                            </a:schemeClr>
                          </a:solidFill>
                          <a:latin typeface="Arial Unicode MS" pitchFamily="34" charset="-128"/>
                          <a:ea typeface="Arial Unicode MS" pitchFamily="34" charset="-128"/>
                          <a:cs typeface="Arial Unicode MS" pitchFamily="34" charset="-128"/>
                        </a:rPr>
                        <a:t>96,2</a:t>
                      </a:r>
                      <a:endParaRPr lang="ru-RU" sz="1000" b="0" i="0" u="none" strike="noStrike" dirty="0">
                        <a:solidFill>
                          <a:schemeClr val="accent6">
                            <a:lumMod val="75000"/>
                          </a:schemeClr>
                        </a:solidFill>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000" u="none" strike="noStrike" dirty="0">
                          <a:solidFill>
                            <a:schemeClr val="accent6">
                              <a:lumMod val="75000"/>
                            </a:schemeClr>
                          </a:solidFill>
                          <a:latin typeface="Arial Unicode MS" pitchFamily="34" charset="-128"/>
                          <a:ea typeface="Arial Unicode MS" pitchFamily="34" charset="-128"/>
                          <a:cs typeface="Arial Unicode MS" pitchFamily="34" charset="-128"/>
                        </a:rPr>
                        <a:t>2,0</a:t>
                      </a:r>
                      <a:endParaRPr lang="ru-RU" sz="1000" b="0" i="0" u="none" strike="noStrike" dirty="0">
                        <a:solidFill>
                          <a:schemeClr val="accent6">
                            <a:lumMod val="75000"/>
                          </a:schemeClr>
                        </a:solidFill>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000" u="none" strike="noStrike" dirty="0">
                          <a:solidFill>
                            <a:schemeClr val="accent6">
                              <a:lumMod val="75000"/>
                            </a:schemeClr>
                          </a:solidFill>
                          <a:latin typeface="Arial Unicode MS" pitchFamily="34" charset="-128"/>
                          <a:ea typeface="Arial Unicode MS" pitchFamily="34" charset="-128"/>
                          <a:cs typeface="Arial Unicode MS" pitchFamily="34" charset="-128"/>
                        </a:rPr>
                        <a:t>4 814,0</a:t>
                      </a:r>
                      <a:endParaRPr lang="ru-RU" sz="1000" b="0" i="0" u="none" strike="noStrike" dirty="0">
                        <a:solidFill>
                          <a:schemeClr val="accent6">
                            <a:lumMod val="75000"/>
                          </a:schemeClr>
                        </a:solidFill>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000" u="none" strike="noStrike" dirty="0">
                          <a:solidFill>
                            <a:schemeClr val="accent6">
                              <a:lumMod val="75000"/>
                            </a:schemeClr>
                          </a:solidFill>
                          <a:latin typeface="Arial Unicode MS" pitchFamily="34" charset="-128"/>
                          <a:ea typeface="Arial Unicode MS" pitchFamily="34" charset="-128"/>
                          <a:cs typeface="Arial Unicode MS" pitchFamily="34" charset="-128"/>
                        </a:rPr>
                        <a:t>4 715,8</a:t>
                      </a:r>
                      <a:endParaRPr lang="ru-RU" sz="1000" b="0" i="0" u="none" strike="noStrike" dirty="0">
                        <a:solidFill>
                          <a:schemeClr val="accent6">
                            <a:lumMod val="75000"/>
                          </a:schemeClr>
                        </a:solidFill>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000" u="none" strike="noStrike" dirty="0">
                          <a:solidFill>
                            <a:schemeClr val="accent6">
                              <a:lumMod val="75000"/>
                            </a:schemeClr>
                          </a:solidFill>
                          <a:latin typeface="Arial Unicode MS" pitchFamily="34" charset="-128"/>
                          <a:ea typeface="Arial Unicode MS" pitchFamily="34" charset="-128"/>
                          <a:cs typeface="Arial Unicode MS" pitchFamily="34" charset="-128"/>
                        </a:rPr>
                        <a:t>96,2</a:t>
                      </a:r>
                      <a:endParaRPr lang="ru-RU" sz="1000" b="0" i="0" u="none" strike="noStrike" dirty="0">
                        <a:solidFill>
                          <a:schemeClr val="accent6">
                            <a:lumMod val="75000"/>
                          </a:schemeClr>
                        </a:solidFill>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000" u="none" strike="noStrike" dirty="0">
                          <a:solidFill>
                            <a:schemeClr val="accent6">
                              <a:lumMod val="75000"/>
                            </a:schemeClr>
                          </a:solidFill>
                          <a:latin typeface="Arial Unicode MS" pitchFamily="34" charset="-128"/>
                          <a:ea typeface="Arial Unicode MS" pitchFamily="34" charset="-128"/>
                          <a:cs typeface="Arial Unicode MS" pitchFamily="34" charset="-128"/>
                        </a:rPr>
                        <a:t>2,0</a:t>
                      </a:r>
                      <a:endParaRPr lang="ru-RU" sz="1000" b="0" i="0" u="none" strike="noStrike" dirty="0">
                        <a:solidFill>
                          <a:schemeClr val="accent6">
                            <a:lumMod val="75000"/>
                          </a:schemeClr>
                        </a:solidFill>
                        <a:latin typeface="Arial Unicode MS" pitchFamily="34" charset="-128"/>
                        <a:ea typeface="Arial Unicode MS" pitchFamily="34" charset="-128"/>
                        <a:cs typeface="Arial Unicode MS" pitchFamily="34" charset="-128"/>
                      </a:endParaRPr>
                    </a:p>
                  </a:txBody>
                  <a:tcPr marL="7620" marR="7620" marT="7620" marB="0" anchor="ctr"/>
                </a:tc>
                <a:extLst>
                  <a:ext uri="{0D108BD9-81ED-4DB2-BD59-A6C34878D82A}">
                    <a16:rowId xmlns:a16="http://schemas.microsoft.com/office/drawing/2014/main" xmlns="" val="10003"/>
                  </a:ext>
                </a:extLst>
              </a:tr>
              <a:tr h="1863981">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Творческие люди</a:t>
                      </a:r>
                    </a:p>
                  </a:txBody>
                  <a:tcPr marL="7620" marR="7620" marT="7620" marB="0" anchor="ct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Государственная поддержка лучших работников сельских учреждений культуры и лучших сельских учреждений культуры (</a:t>
                      </a:r>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лучшие работники сельских учреждений культуры)</a:t>
                      </a:r>
                    </a:p>
                  </a:txBody>
                  <a:tcPr marL="7620" marR="7620" marT="7620" marB="0" anchor="ctr"/>
                </a:tc>
                <a:tc>
                  <a:txBody>
                    <a:bodyPr/>
                    <a:lstStyle/>
                    <a:p>
                      <a:pPr marL="0" algn="ctr" defTabSz="914400" rtl="0" eaLnBrk="1" fontAlgn="b" latinLnBrk="0" hangingPunct="1"/>
                      <a:r>
                        <a:rPr lang="ru-RU" sz="1000" kern="1200" dirty="0">
                          <a:solidFill>
                            <a:schemeClr val="accent6">
                              <a:lumMod val="75000"/>
                            </a:schemeClr>
                          </a:solidFill>
                          <a:latin typeface="Arial Unicode MS" pitchFamily="34" charset="-128"/>
                          <a:ea typeface="Arial Unicode MS" pitchFamily="34" charset="-128"/>
                          <a:cs typeface="Arial Unicode MS" pitchFamily="34" charset="-128"/>
                        </a:rPr>
                        <a:t>51,0</a:t>
                      </a:r>
                    </a:p>
                  </a:txBody>
                  <a:tcPr marL="5933" marR="5933" marT="5933" marB="0" anchor="ctr"/>
                </a:tc>
                <a:tc>
                  <a:txBody>
                    <a:bodyPr/>
                    <a:lstStyle/>
                    <a:p>
                      <a:pPr marL="0" algn="ctr" defTabSz="914400" rtl="0" eaLnBrk="1" fontAlgn="b" latinLnBrk="0" hangingPunct="1"/>
                      <a:r>
                        <a:rPr lang="ru-RU" sz="1000" kern="1200" dirty="0">
                          <a:solidFill>
                            <a:schemeClr val="accent6">
                              <a:lumMod val="75000"/>
                            </a:schemeClr>
                          </a:solidFill>
                          <a:latin typeface="Arial Unicode MS" pitchFamily="34" charset="-128"/>
                          <a:ea typeface="Arial Unicode MS" pitchFamily="34" charset="-128"/>
                          <a:cs typeface="Arial Unicode MS" pitchFamily="34" charset="-128"/>
                        </a:rPr>
                        <a:t>50,0</a:t>
                      </a:r>
                    </a:p>
                  </a:txBody>
                  <a:tcPr marL="5933" marR="5933" marT="5933" marB="0" anchor="ctr"/>
                </a:tc>
                <a:tc>
                  <a:txBody>
                    <a:bodyPr/>
                    <a:lstStyle/>
                    <a:p>
                      <a:pPr marL="0" algn="ctr" defTabSz="914400" rtl="0" eaLnBrk="1" fontAlgn="b" latinLnBrk="0" hangingPunct="1"/>
                      <a:r>
                        <a:rPr lang="ru-RU" sz="1000" kern="1200" dirty="0">
                          <a:solidFill>
                            <a:schemeClr val="accent6">
                              <a:lumMod val="75000"/>
                            </a:schemeClr>
                          </a:solidFill>
                          <a:latin typeface="Arial Unicode MS" pitchFamily="34" charset="-128"/>
                          <a:ea typeface="Arial Unicode MS" pitchFamily="34" charset="-128"/>
                          <a:cs typeface="Arial Unicode MS" pitchFamily="34" charset="-128"/>
                        </a:rPr>
                        <a:t>1,0</a:t>
                      </a:r>
                    </a:p>
                  </a:txBody>
                  <a:tcPr marL="5933" marR="5933" marT="5933" marB="0" anchor="ctr"/>
                </a:tc>
                <a:tc>
                  <a:txBody>
                    <a:bodyPr/>
                    <a:lstStyle/>
                    <a:p>
                      <a:pPr marL="0" algn="ctr" defTabSz="914400" rtl="0" eaLnBrk="1" fontAlgn="b" latinLnBrk="0" hangingPunct="1"/>
                      <a:r>
                        <a:rPr lang="ru-RU" sz="1000" kern="1200" dirty="0">
                          <a:solidFill>
                            <a:schemeClr val="accent6">
                              <a:lumMod val="75000"/>
                            </a:schemeClr>
                          </a:solidFill>
                          <a:latin typeface="Arial Unicode MS" pitchFamily="34" charset="-128"/>
                          <a:ea typeface="Arial Unicode MS" pitchFamily="34" charset="-128"/>
                          <a:cs typeface="Arial Unicode MS" pitchFamily="34" charset="-128"/>
                        </a:rPr>
                        <a:t>0,02</a:t>
                      </a:r>
                    </a:p>
                  </a:txBody>
                  <a:tcPr marL="5933" marR="5933" marT="5933" marB="0" anchor="ctr"/>
                </a:tc>
                <a:tc>
                  <a:txBody>
                    <a:bodyPr/>
                    <a:lstStyle/>
                    <a:p>
                      <a:pPr marL="0" algn="ctr" defTabSz="914400" rtl="0" eaLnBrk="1" fontAlgn="b" latinLnBrk="0" hangingPunct="1"/>
                      <a:r>
                        <a:rPr lang="ru-RU" sz="1000" kern="1200" dirty="0">
                          <a:solidFill>
                            <a:schemeClr val="accent6">
                              <a:lumMod val="75000"/>
                            </a:schemeClr>
                          </a:solidFill>
                          <a:latin typeface="Arial Unicode MS" pitchFamily="34" charset="-128"/>
                          <a:ea typeface="Arial Unicode MS" pitchFamily="34" charset="-128"/>
                          <a:cs typeface="Arial Unicode MS" pitchFamily="34" charset="-128"/>
                        </a:rPr>
                        <a:t>51,0</a:t>
                      </a:r>
                    </a:p>
                  </a:txBody>
                  <a:tcPr marL="5933" marR="5933" marT="5933" marB="0" anchor="ctr"/>
                </a:tc>
                <a:tc>
                  <a:txBody>
                    <a:bodyPr/>
                    <a:lstStyle/>
                    <a:p>
                      <a:pPr marL="0" algn="ctr" defTabSz="914400" rtl="0" eaLnBrk="1" fontAlgn="b" latinLnBrk="0" hangingPunct="1"/>
                      <a:r>
                        <a:rPr lang="ru-RU" sz="1000" kern="1200" dirty="0">
                          <a:solidFill>
                            <a:schemeClr val="accent6">
                              <a:lumMod val="75000"/>
                            </a:schemeClr>
                          </a:solidFill>
                          <a:latin typeface="Arial Unicode MS" pitchFamily="34" charset="-128"/>
                          <a:ea typeface="Arial Unicode MS" pitchFamily="34" charset="-128"/>
                          <a:cs typeface="Arial Unicode MS" pitchFamily="34" charset="-128"/>
                        </a:rPr>
                        <a:t>50,0</a:t>
                      </a:r>
                    </a:p>
                  </a:txBody>
                  <a:tcPr marL="5933" marR="5933" marT="5933" marB="0" anchor="ctr"/>
                </a:tc>
                <a:tc>
                  <a:txBody>
                    <a:bodyPr/>
                    <a:lstStyle/>
                    <a:p>
                      <a:pPr marL="0" algn="ctr" defTabSz="914400" rtl="0" eaLnBrk="1" fontAlgn="b" latinLnBrk="0" hangingPunct="1"/>
                      <a:r>
                        <a:rPr lang="ru-RU" sz="1000" kern="1200" dirty="0">
                          <a:solidFill>
                            <a:schemeClr val="accent6">
                              <a:lumMod val="75000"/>
                            </a:schemeClr>
                          </a:solidFill>
                          <a:latin typeface="Arial Unicode MS" pitchFamily="34" charset="-128"/>
                          <a:ea typeface="Arial Unicode MS" pitchFamily="34" charset="-128"/>
                          <a:cs typeface="Arial Unicode MS" pitchFamily="34" charset="-128"/>
                        </a:rPr>
                        <a:t>1,0</a:t>
                      </a:r>
                    </a:p>
                  </a:txBody>
                  <a:tcPr marL="5933" marR="5933" marT="5933" marB="0" anchor="ctr"/>
                </a:tc>
                <a:tc>
                  <a:txBody>
                    <a:bodyPr/>
                    <a:lstStyle/>
                    <a:p>
                      <a:pPr marL="0" algn="ctr" defTabSz="914400" rtl="0" eaLnBrk="1" fontAlgn="b" latinLnBrk="0" hangingPunct="1"/>
                      <a:r>
                        <a:rPr lang="ru-RU" sz="1000" kern="1200" dirty="0">
                          <a:solidFill>
                            <a:schemeClr val="accent6">
                              <a:lumMod val="75000"/>
                            </a:schemeClr>
                          </a:solidFill>
                          <a:latin typeface="Arial Unicode MS" pitchFamily="34" charset="-128"/>
                          <a:ea typeface="Arial Unicode MS" pitchFamily="34" charset="-128"/>
                          <a:cs typeface="Arial Unicode MS" pitchFamily="34" charset="-128"/>
                        </a:rPr>
                        <a:t>0,02</a:t>
                      </a:r>
                    </a:p>
                  </a:txBody>
                  <a:tcPr marL="5933" marR="5933" marT="5933" marB="0" anchor="ctr"/>
                </a:tc>
                <a:extLst>
                  <a:ext uri="{0D108BD9-81ED-4DB2-BD59-A6C34878D82A}">
                    <a16:rowId xmlns:a16="http://schemas.microsoft.com/office/drawing/2014/main" xmlns="" val="10004"/>
                  </a:ext>
                </a:extLst>
              </a:tr>
              <a:tr h="1996960">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Творческие люди</a:t>
                      </a:r>
                    </a:p>
                  </a:txBody>
                  <a:tcPr marL="7620" marR="7620" marT="7620" marB="0" anchor="ct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Государственная поддержка лучших работников сельских учреждений культуры и лучших сельских учреждений культуры </a:t>
                      </a:r>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(лучшие сельские учреждения культуры)</a:t>
                      </a:r>
                    </a:p>
                  </a:txBody>
                  <a:tcPr marL="7620" marR="7620" marT="7620" marB="0" anchor="ctr"/>
                </a:tc>
                <a:tc>
                  <a:txBody>
                    <a:bodyPr/>
                    <a:lstStyle/>
                    <a:p>
                      <a:pPr marL="0" algn="ctr" defTabSz="914400" rtl="0" eaLnBrk="1" fontAlgn="b" latinLnBrk="0" hangingPunct="1"/>
                      <a:r>
                        <a:rPr lang="ru-RU" sz="1000" kern="1200" dirty="0">
                          <a:solidFill>
                            <a:schemeClr val="accent6">
                              <a:lumMod val="75000"/>
                            </a:schemeClr>
                          </a:solidFill>
                          <a:latin typeface="Arial Unicode MS" pitchFamily="34" charset="-128"/>
                          <a:ea typeface="Arial Unicode MS" pitchFamily="34" charset="-128"/>
                          <a:cs typeface="Arial Unicode MS" pitchFamily="34" charset="-128"/>
                        </a:rPr>
                        <a:t>204,2</a:t>
                      </a:r>
                    </a:p>
                  </a:txBody>
                  <a:tcPr marL="5933" marR="5933" marT="5933" marB="0" anchor="ctr"/>
                </a:tc>
                <a:tc>
                  <a:txBody>
                    <a:bodyPr/>
                    <a:lstStyle/>
                    <a:p>
                      <a:pPr marL="0" algn="ctr" defTabSz="914400" rtl="0" eaLnBrk="1" fontAlgn="b" latinLnBrk="0" hangingPunct="1"/>
                      <a:r>
                        <a:rPr lang="ru-RU" sz="1000" kern="1200" dirty="0">
                          <a:solidFill>
                            <a:schemeClr val="accent6">
                              <a:lumMod val="75000"/>
                            </a:schemeClr>
                          </a:solidFill>
                          <a:latin typeface="Arial Unicode MS" pitchFamily="34" charset="-128"/>
                          <a:ea typeface="Arial Unicode MS" pitchFamily="34" charset="-128"/>
                          <a:cs typeface="Arial Unicode MS" pitchFamily="34" charset="-128"/>
                        </a:rPr>
                        <a:t>200,0</a:t>
                      </a:r>
                    </a:p>
                  </a:txBody>
                  <a:tcPr marL="5933" marR="5933" marT="5933" marB="0" anchor="ctr"/>
                </a:tc>
                <a:tc>
                  <a:txBody>
                    <a:bodyPr/>
                    <a:lstStyle/>
                    <a:p>
                      <a:pPr marL="0" algn="ctr" defTabSz="914400" rtl="0" eaLnBrk="1" fontAlgn="b" latinLnBrk="0" hangingPunct="1"/>
                      <a:r>
                        <a:rPr lang="ru-RU" sz="1000" kern="1200" dirty="0">
                          <a:solidFill>
                            <a:schemeClr val="accent6">
                              <a:lumMod val="75000"/>
                            </a:schemeClr>
                          </a:solidFill>
                          <a:latin typeface="Arial Unicode MS" pitchFamily="34" charset="-128"/>
                          <a:ea typeface="Arial Unicode MS" pitchFamily="34" charset="-128"/>
                          <a:cs typeface="Arial Unicode MS" pitchFamily="34" charset="-128"/>
                        </a:rPr>
                        <a:t>4,1</a:t>
                      </a:r>
                    </a:p>
                  </a:txBody>
                  <a:tcPr marL="5933" marR="5933" marT="5933" marB="0" anchor="ctr"/>
                </a:tc>
                <a:tc>
                  <a:txBody>
                    <a:bodyPr/>
                    <a:lstStyle/>
                    <a:p>
                      <a:pPr marL="0" algn="ctr" defTabSz="914400" rtl="0" eaLnBrk="1" fontAlgn="b" latinLnBrk="0" hangingPunct="1"/>
                      <a:r>
                        <a:rPr lang="ru-RU" sz="1000" kern="1200" dirty="0">
                          <a:solidFill>
                            <a:schemeClr val="accent6">
                              <a:lumMod val="75000"/>
                            </a:schemeClr>
                          </a:solidFill>
                          <a:latin typeface="Arial Unicode MS" pitchFamily="34" charset="-128"/>
                          <a:ea typeface="Arial Unicode MS" pitchFamily="34" charset="-128"/>
                          <a:cs typeface="Arial Unicode MS" pitchFamily="34" charset="-128"/>
                        </a:rPr>
                        <a:t>0,1</a:t>
                      </a:r>
                    </a:p>
                  </a:txBody>
                  <a:tcPr marL="5933" marR="5933" marT="5933" marB="0" anchor="ctr"/>
                </a:tc>
                <a:tc>
                  <a:txBody>
                    <a:bodyPr/>
                    <a:lstStyle/>
                    <a:p>
                      <a:pPr marL="0" algn="ctr" defTabSz="914400" rtl="0" eaLnBrk="1" fontAlgn="b" latinLnBrk="0" hangingPunct="1"/>
                      <a:r>
                        <a:rPr lang="ru-RU" sz="1000" kern="1200" dirty="0">
                          <a:solidFill>
                            <a:schemeClr val="accent6">
                              <a:lumMod val="75000"/>
                            </a:schemeClr>
                          </a:solidFill>
                          <a:latin typeface="Arial Unicode MS" pitchFamily="34" charset="-128"/>
                          <a:ea typeface="Arial Unicode MS" pitchFamily="34" charset="-128"/>
                          <a:cs typeface="Arial Unicode MS" pitchFamily="34" charset="-128"/>
                        </a:rPr>
                        <a:t>204,2</a:t>
                      </a:r>
                    </a:p>
                  </a:txBody>
                  <a:tcPr marL="5933" marR="5933" marT="5933" marB="0" anchor="ctr"/>
                </a:tc>
                <a:tc>
                  <a:txBody>
                    <a:bodyPr/>
                    <a:lstStyle/>
                    <a:p>
                      <a:pPr marL="0" algn="ctr" defTabSz="914400" rtl="0" eaLnBrk="1" fontAlgn="b" latinLnBrk="0" hangingPunct="1"/>
                      <a:r>
                        <a:rPr lang="ru-RU" sz="1000" kern="1200" dirty="0">
                          <a:solidFill>
                            <a:schemeClr val="accent6">
                              <a:lumMod val="75000"/>
                            </a:schemeClr>
                          </a:solidFill>
                          <a:latin typeface="Arial Unicode MS" pitchFamily="34" charset="-128"/>
                          <a:ea typeface="Arial Unicode MS" pitchFamily="34" charset="-128"/>
                          <a:cs typeface="Arial Unicode MS" pitchFamily="34" charset="-128"/>
                        </a:rPr>
                        <a:t>200,0</a:t>
                      </a:r>
                    </a:p>
                  </a:txBody>
                  <a:tcPr marL="5933" marR="5933" marT="5933" marB="0" anchor="ctr"/>
                </a:tc>
                <a:tc>
                  <a:txBody>
                    <a:bodyPr/>
                    <a:lstStyle/>
                    <a:p>
                      <a:pPr marL="0" algn="ctr" defTabSz="914400" rtl="0" eaLnBrk="1" fontAlgn="b" latinLnBrk="0" hangingPunct="1"/>
                      <a:r>
                        <a:rPr lang="ru-RU" sz="1000" kern="1200" dirty="0">
                          <a:solidFill>
                            <a:schemeClr val="accent6">
                              <a:lumMod val="75000"/>
                            </a:schemeClr>
                          </a:solidFill>
                          <a:latin typeface="Arial Unicode MS" pitchFamily="34" charset="-128"/>
                          <a:ea typeface="Arial Unicode MS" pitchFamily="34" charset="-128"/>
                          <a:cs typeface="Arial Unicode MS" pitchFamily="34" charset="-128"/>
                        </a:rPr>
                        <a:t>4,1</a:t>
                      </a:r>
                    </a:p>
                  </a:txBody>
                  <a:tcPr marL="5933" marR="5933" marT="5933" marB="0" anchor="ctr"/>
                </a:tc>
                <a:tc>
                  <a:txBody>
                    <a:bodyPr/>
                    <a:lstStyle/>
                    <a:p>
                      <a:pPr marL="0" algn="ctr" defTabSz="914400" rtl="0" eaLnBrk="1" fontAlgn="b" latinLnBrk="0" hangingPunct="1"/>
                      <a:r>
                        <a:rPr lang="ru-RU" sz="1000" kern="1200" dirty="0">
                          <a:solidFill>
                            <a:schemeClr val="accent6">
                              <a:lumMod val="75000"/>
                            </a:schemeClr>
                          </a:solidFill>
                          <a:latin typeface="Arial Unicode MS" pitchFamily="34" charset="-128"/>
                          <a:ea typeface="Arial Unicode MS" pitchFamily="34" charset="-128"/>
                          <a:cs typeface="Arial Unicode MS" pitchFamily="34" charset="-128"/>
                        </a:rPr>
                        <a:t>0,1</a:t>
                      </a:r>
                    </a:p>
                  </a:txBody>
                  <a:tcPr marL="5933" marR="5933" marT="5933" marB="0" anchor="ctr"/>
                </a:tc>
                <a:extLst>
                  <a:ext uri="{0D108BD9-81ED-4DB2-BD59-A6C34878D82A}">
                    <a16:rowId xmlns:a16="http://schemas.microsoft.com/office/drawing/2014/main" xmlns="" val="10005"/>
                  </a:ext>
                </a:extLst>
              </a:tr>
            </a:tbl>
          </a:graphicData>
        </a:graphic>
      </p:graphicFrame>
    </p:spTree>
    <p:extLst>
      <p:ext uri="{BB962C8B-B14F-4D97-AF65-F5344CB8AC3E}">
        <p14:creationId xmlns:p14="http://schemas.microsoft.com/office/powerpoint/2010/main" xmlns="" val="31178068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836712" y="539552"/>
          <a:ext cx="5904656" cy="6864180"/>
        </p:xfrm>
        <a:graphic>
          <a:graphicData uri="http://schemas.openxmlformats.org/drawingml/2006/table">
            <a:tbl>
              <a:tblPr>
                <a:tableStyleId>{22838BEF-8BB2-4498-84A7-C5851F593DF1}</a:tableStyleId>
              </a:tblPr>
              <a:tblGrid>
                <a:gridCol w="1080120">
                  <a:extLst>
                    <a:ext uri="{9D8B030D-6E8A-4147-A177-3AD203B41FA5}">
                      <a16:colId xmlns:a16="http://schemas.microsoft.com/office/drawing/2014/main" xmlns="" val="20000"/>
                    </a:ext>
                  </a:extLst>
                </a:gridCol>
                <a:gridCol w="1368152">
                  <a:extLst>
                    <a:ext uri="{9D8B030D-6E8A-4147-A177-3AD203B41FA5}">
                      <a16:colId xmlns:a16="http://schemas.microsoft.com/office/drawing/2014/main" xmlns="" val="20001"/>
                    </a:ext>
                  </a:extLst>
                </a:gridCol>
                <a:gridCol w="504056">
                  <a:extLst>
                    <a:ext uri="{9D8B030D-6E8A-4147-A177-3AD203B41FA5}">
                      <a16:colId xmlns:a16="http://schemas.microsoft.com/office/drawing/2014/main" xmlns="" val="20002"/>
                    </a:ext>
                  </a:extLst>
                </a:gridCol>
                <a:gridCol w="504056">
                  <a:extLst>
                    <a:ext uri="{9D8B030D-6E8A-4147-A177-3AD203B41FA5}">
                      <a16:colId xmlns:a16="http://schemas.microsoft.com/office/drawing/2014/main" xmlns="" val="20003"/>
                    </a:ext>
                  </a:extLst>
                </a:gridCol>
                <a:gridCol w="360040">
                  <a:extLst>
                    <a:ext uri="{9D8B030D-6E8A-4147-A177-3AD203B41FA5}">
                      <a16:colId xmlns:a16="http://schemas.microsoft.com/office/drawing/2014/main" xmlns="" val="20004"/>
                    </a:ext>
                  </a:extLst>
                </a:gridCol>
                <a:gridCol w="360040">
                  <a:extLst>
                    <a:ext uri="{9D8B030D-6E8A-4147-A177-3AD203B41FA5}">
                      <a16:colId xmlns:a16="http://schemas.microsoft.com/office/drawing/2014/main" xmlns="" val="20005"/>
                    </a:ext>
                  </a:extLst>
                </a:gridCol>
                <a:gridCol w="504056">
                  <a:extLst>
                    <a:ext uri="{9D8B030D-6E8A-4147-A177-3AD203B41FA5}">
                      <a16:colId xmlns:a16="http://schemas.microsoft.com/office/drawing/2014/main" xmlns="" val="20006"/>
                    </a:ext>
                  </a:extLst>
                </a:gridCol>
                <a:gridCol w="504056">
                  <a:extLst>
                    <a:ext uri="{9D8B030D-6E8A-4147-A177-3AD203B41FA5}">
                      <a16:colId xmlns:a16="http://schemas.microsoft.com/office/drawing/2014/main" xmlns="" val="20007"/>
                    </a:ext>
                  </a:extLst>
                </a:gridCol>
                <a:gridCol w="432048">
                  <a:extLst>
                    <a:ext uri="{9D8B030D-6E8A-4147-A177-3AD203B41FA5}">
                      <a16:colId xmlns:a16="http://schemas.microsoft.com/office/drawing/2014/main" xmlns="" val="20008"/>
                    </a:ext>
                  </a:extLst>
                </a:gridCol>
                <a:gridCol w="288032">
                  <a:extLst>
                    <a:ext uri="{9D8B030D-6E8A-4147-A177-3AD203B41FA5}">
                      <a16:colId xmlns:a16="http://schemas.microsoft.com/office/drawing/2014/main" xmlns="" val="20009"/>
                    </a:ext>
                  </a:extLst>
                </a:gridCol>
              </a:tblGrid>
              <a:tr h="288032">
                <a:tc rowSpan="2">
                  <a:txBody>
                    <a:bodyPr/>
                    <a:lstStyle/>
                    <a:p>
                      <a:pPr marL="0" algn="ctr" defTabSz="914400" rtl="0" eaLnBrk="1" fontAlgn="ctr" latinLnBrk="0" hangingPunct="1"/>
                      <a:r>
                        <a:rPr lang="ru-RU" sz="1100" b="1" kern="1200" dirty="0">
                          <a:solidFill>
                            <a:schemeClr val="accent6">
                              <a:lumMod val="75000"/>
                            </a:schemeClr>
                          </a:solidFill>
                          <a:latin typeface="Arial Unicode MS" pitchFamily="34" charset="-128"/>
                          <a:ea typeface="Arial Unicode MS" pitchFamily="34" charset="-128"/>
                          <a:cs typeface="Arial Unicode MS" pitchFamily="34" charset="-128"/>
                        </a:rPr>
                        <a:t>Наименование регионального  проекта</a:t>
                      </a:r>
                    </a:p>
                  </a:txBody>
                  <a:tcPr marL="5933" marR="5933" marT="5933" marB="0" anchor="ctr">
                    <a:solidFill>
                      <a:schemeClr val="bg2">
                        <a:lumMod val="90000"/>
                      </a:schemeClr>
                    </a:solidFill>
                  </a:tcPr>
                </a:tc>
                <a:tc rowSpan="2">
                  <a:txBody>
                    <a:bodyPr/>
                    <a:lstStyle/>
                    <a:p>
                      <a:pPr marL="0" algn="ctr" defTabSz="914400" rtl="0" eaLnBrk="1" fontAlgn="ctr" latinLnBrk="0" hangingPunct="1"/>
                      <a:r>
                        <a:rPr lang="ru-RU" sz="1100" b="1" kern="1200" dirty="0">
                          <a:solidFill>
                            <a:schemeClr val="accent6">
                              <a:lumMod val="75000"/>
                            </a:schemeClr>
                          </a:solidFill>
                          <a:latin typeface="Arial Unicode MS" pitchFamily="34" charset="-128"/>
                          <a:ea typeface="Arial Unicode MS" pitchFamily="34" charset="-128"/>
                          <a:cs typeface="Arial Unicode MS" pitchFamily="34" charset="-128"/>
                        </a:rPr>
                        <a:t>Наименование мероприятия (объекта)</a:t>
                      </a:r>
                    </a:p>
                  </a:txBody>
                  <a:tcPr marL="5933" marR="5933" marT="5933" marB="0" anchor="ctr">
                    <a:solidFill>
                      <a:schemeClr val="bg2">
                        <a:lumMod val="90000"/>
                      </a:schemeClr>
                    </a:solidFill>
                  </a:tcPr>
                </a:tc>
                <a:tc gridSpan="4">
                  <a:txBody>
                    <a:bodyPr/>
                    <a:lstStyle/>
                    <a:p>
                      <a:pPr marL="0" algn="ctr" defTabSz="914400" rtl="0" eaLnBrk="1" fontAlgn="ctr" latinLnBrk="0" hangingPunct="1"/>
                      <a:r>
                        <a:rPr lang="ru-RU" sz="1100" b="1" kern="1200" dirty="0">
                          <a:solidFill>
                            <a:schemeClr val="accent6">
                              <a:lumMod val="75000"/>
                            </a:schemeClr>
                          </a:solidFill>
                          <a:latin typeface="Arial Unicode MS" pitchFamily="34" charset="-128"/>
                          <a:ea typeface="Arial Unicode MS" pitchFamily="34" charset="-128"/>
                          <a:cs typeface="Arial Unicode MS" pitchFamily="34" charset="-128"/>
                        </a:rPr>
                        <a:t>ПЛАН</a:t>
                      </a:r>
                    </a:p>
                  </a:txBody>
                  <a:tcPr marL="5933" marR="5933" marT="5933" marB="0" anchor="ctr">
                    <a:solidFill>
                      <a:schemeClr val="bg2">
                        <a:lumMod val="90000"/>
                      </a:schemeClr>
                    </a:solidFill>
                  </a:tcPr>
                </a:tc>
                <a:tc hMerge="1">
                  <a:txBody>
                    <a:bodyPr/>
                    <a:lstStyle/>
                    <a:p>
                      <a:endParaRPr lang="ru-RU"/>
                    </a:p>
                  </a:txBody>
                  <a:tcPr/>
                </a:tc>
                <a:tc hMerge="1">
                  <a:txBody>
                    <a:bodyPr/>
                    <a:lstStyle/>
                    <a:p>
                      <a:endParaRPr lang="ru-RU"/>
                    </a:p>
                  </a:txBody>
                  <a:tcPr/>
                </a:tc>
                <a:tc hMerge="1">
                  <a:txBody>
                    <a:bodyPr/>
                    <a:lstStyle/>
                    <a:p>
                      <a:endParaRPr lang="ru-RU"/>
                    </a:p>
                  </a:txBody>
                  <a:tcPr/>
                </a:tc>
                <a:tc gridSpan="4">
                  <a:txBody>
                    <a:bodyPr/>
                    <a:lstStyle/>
                    <a:p>
                      <a:pPr marL="0" algn="ctr" defTabSz="914400" rtl="0" eaLnBrk="1" fontAlgn="ctr" latinLnBrk="0" hangingPunct="1"/>
                      <a:r>
                        <a:rPr lang="ru-RU" sz="1100" b="1" kern="1200">
                          <a:solidFill>
                            <a:schemeClr val="accent6">
                              <a:lumMod val="75000"/>
                            </a:schemeClr>
                          </a:solidFill>
                          <a:latin typeface="Arial Unicode MS" pitchFamily="34" charset="-128"/>
                          <a:ea typeface="Arial Unicode MS" pitchFamily="34" charset="-128"/>
                          <a:cs typeface="Arial Unicode MS" pitchFamily="34" charset="-128"/>
                        </a:rPr>
                        <a:t>ФАКТ</a:t>
                      </a:r>
                    </a:p>
                  </a:txBody>
                  <a:tcPr marL="5933" marR="5933" marT="5933" marB="0" anchor="ctr">
                    <a:solidFill>
                      <a:schemeClr val="bg2">
                        <a:lumMod val="90000"/>
                      </a:schemeClr>
                    </a:solidFill>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xmlns="" val="10000"/>
                  </a:ext>
                </a:extLst>
              </a:tr>
              <a:tr h="144016">
                <a:tc vMerge="1">
                  <a:txBody>
                    <a:bodyPr/>
                    <a:lstStyle/>
                    <a:p>
                      <a:endParaRPr lang="ru-RU"/>
                    </a:p>
                  </a:txBody>
                  <a:tcPr/>
                </a:tc>
                <a:tc vMerge="1">
                  <a:txBody>
                    <a:bodyPr/>
                    <a:lstStyle/>
                    <a:p>
                      <a:endParaRPr lang="ru-RU"/>
                    </a:p>
                  </a:txBody>
                  <a:tcPr/>
                </a:tc>
                <a:tc>
                  <a:txBody>
                    <a:bodyPr/>
                    <a:lstStyle/>
                    <a:p>
                      <a:pPr marL="0" algn="ctr" defTabSz="914400" rtl="0" eaLnBrk="1" fontAlgn="ctr" latinLnBrk="0" hangingPunct="1"/>
                      <a:r>
                        <a:rPr lang="ru-RU" sz="1100" b="1" kern="1200" dirty="0">
                          <a:solidFill>
                            <a:schemeClr val="accent6">
                              <a:lumMod val="75000"/>
                            </a:schemeClr>
                          </a:solidFill>
                          <a:latin typeface="Arial Unicode MS" pitchFamily="34" charset="-128"/>
                          <a:ea typeface="Arial Unicode MS" pitchFamily="34" charset="-128"/>
                          <a:cs typeface="Arial Unicode MS" pitchFamily="34" charset="-128"/>
                        </a:rPr>
                        <a:t>Всего</a:t>
                      </a:r>
                    </a:p>
                  </a:txBody>
                  <a:tcPr marL="5933" marR="5933" marT="5933" marB="0" anchor="ctr">
                    <a:solidFill>
                      <a:schemeClr val="bg2">
                        <a:lumMod val="90000"/>
                      </a:schemeClr>
                    </a:solidFill>
                  </a:tcPr>
                </a:tc>
                <a:tc>
                  <a:txBody>
                    <a:bodyPr/>
                    <a:lstStyle/>
                    <a:p>
                      <a:pPr marL="0" algn="ctr" defTabSz="914400" rtl="0" eaLnBrk="1" fontAlgn="ctr" latinLnBrk="0" hangingPunct="1"/>
                      <a:r>
                        <a:rPr lang="ru-RU" sz="1100" b="1" kern="1200" dirty="0">
                          <a:solidFill>
                            <a:schemeClr val="accent6">
                              <a:lumMod val="75000"/>
                            </a:schemeClr>
                          </a:solidFill>
                          <a:latin typeface="Arial Unicode MS" pitchFamily="34" charset="-128"/>
                          <a:ea typeface="Arial Unicode MS" pitchFamily="34" charset="-128"/>
                          <a:cs typeface="Arial Unicode MS" pitchFamily="34" charset="-128"/>
                        </a:rPr>
                        <a:t>ФБ</a:t>
                      </a:r>
                    </a:p>
                  </a:txBody>
                  <a:tcPr marL="5933" marR="5933" marT="5933" marB="0" anchor="ctr">
                    <a:solidFill>
                      <a:schemeClr val="bg2">
                        <a:lumMod val="90000"/>
                      </a:schemeClr>
                    </a:solidFill>
                  </a:tcPr>
                </a:tc>
                <a:tc>
                  <a:txBody>
                    <a:bodyPr/>
                    <a:lstStyle/>
                    <a:p>
                      <a:pPr marL="0" algn="ctr" defTabSz="914400" rtl="0" eaLnBrk="1" fontAlgn="ctr" latinLnBrk="0" hangingPunct="1"/>
                      <a:r>
                        <a:rPr lang="ru-RU" sz="1100" b="1" kern="1200" dirty="0">
                          <a:solidFill>
                            <a:schemeClr val="accent6">
                              <a:lumMod val="75000"/>
                            </a:schemeClr>
                          </a:solidFill>
                          <a:latin typeface="Arial Unicode MS" pitchFamily="34" charset="-128"/>
                          <a:ea typeface="Arial Unicode MS" pitchFamily="34" charset="-128"/>
                          <a:cs typeface="Arial Unicode MS" pitchFamily="34" charset="-128"/>
                        </a:rPr>
                        <a:t>ОБ</a:t>
                      </a:r>
                    </a:p>
                  </a:txBody>
                  <a:tcPr marL="5933" marR="5933" marT="5933" marB="0" anchor="ctr">
                    <a:solidFill>
                      <a:schemeClr val="bg2">
                        <a:lumMod val="90000"/>
                      </a:schemeClr>
                    </a:solidFill>
                  </a:tcPr>
                </a:tc>
                <a:tc>
                  <a:txBody>
                    <a:bodyPr/>
                    <a:lstStyle/>
                    <a:p>
                      <a:pPr marL="0" algn="ctr" defTabSz="914400" rtl="0" eaLnBrk="1" fontAlgn="ctr" latinLnBrk="0" hangingPunct="1"/>
                      <a:r>
                        <a:rPr lang="ru-RU" sz="1100" b="1" kern="1200" dirty="0">
                          <a:solidFill>
                            <a:schemeClr val="accent6">
                              <a:lumMod val="75000"/>
                            </a:schemeClr>
                          </a:solidFill>
                          <a:latin typeface="Arial Unicode MS" pitchFamily="34" charset="-128"/>
                          <a:ea typeface="Arial Unicode MS" pitchFamily="34" charset="-128"/>
                          <a:cs typeface="Arial Unicode MS" pitchFamily="34" charset="-128"/>
                        </a:rPr>
                        <a:t>МБ</a:t>
                      </a:r>
                    </a:p>
                  </a:txBody>
                  <a:tcPr marL="5933" marR="5933" marT="5933" marB="0" anchor="ctr">
                    <a:solidFill>
                      <a:schemeClr val="bg2">
                        <a:lumMod val="90000"/>
                      </a:schemeClr>
                    </a:solidFill>
                  </a:tcPr>
                </a:tc>
                <a:tc>
                  <a:txBody>
                    <a:bodyPr/>
                    <a:lstStyle/>
                    <a:p>
                      <a:pPr marL="0" algn="ctr" defTabSz="914400" rtl="0" eaLnBrk="1" fontAlgn="ctr" latinLnBrk="0" hangingPunct="1"/>
                      <a:r>
                        <a:rPr lang="ru-RU" sz="1100" b="1" kern="1200" dirty="0">
                          <a:solidFill>
                            <a:schemeClr val="accent6">
                              <a:lumMod val="75000"/>
                            </a:schemeClr>
                          </a:solidFill>
                          <a:latin typeface="Arial Unicode MS" pitchFamily="34" charset="-128"/>
                          <a:ea typeface="Arial Unicode MS" pitchFamily="34" charset="-128"/>
                          <a:cs typeface="Arial Unicode MS" pitchFamily="34" charset="-128"/>
                        </a:rPr>
                        <a:t>Всего</a:t>
                      </a:r>
                    </a:p>
                  </a:txBody>
                  <a:tcPr marL="5933" marR="5933" marT="5933" marB="0" anchor="ctr">
                    <a:solidFill>
                      <a:schemeClr val="bg2">
                        <a:lumMod val="90000"/>
                      </a:schemeClr>
                    </a:solidFill>
                  </a:tcPr>
                </a:tc>
                <a:tc>
                  <a:txBody>
                    <a:bodyPr/>
                    <a:lstStyle/>
                    <a:p>
                      <a:pPr marL="0" algn="ctr" defTabSz="914400" rtl="0" eaLnBrk="1" fontAlgn="ctr" latinLnBrk="0" hangingPunct="1"/>
                      <a:r>
                        <a:rPr lang="ru-RU" sz="1100" b="1" kern="1200" dirty="0">
                          <a:solidFill>
                            <a:schemeClr val="accent6">
                              <a:lumMod val="75000"/>
                            </a:schemeClr>
                          </a:solidFill>
                          <a:latin typeface="Arial Unicode MS" pitchFamily="34" charset="-128"/>
                          <a:ea typeface="Arial Unicode MS" pitchFamily="34" charset="-128"/>
                          <a:cs typeface="Arial Unicode MS" pitchFamily="34" charset="-128"/>
                        </a:rPr>
                        <a:t>ФБ</a:t>
                      </a:r>
                    </a:p>
                  </a:txBody>
                  <a:tcPr marL="5933" marR="5933" marT="5933" marB="0" anchor="ctr">
                    <a:solidFill>
                      <a:schemeClr val="bg2">
                        <a:lumMod val="90000"/>
                      </a:schemeClr>
                    </a:solidFill>
                  </a:tcPr>
                </a:tc>
                <a:tc>
                  <a:txBody>
                    <a:bodyPr/>
                    <a:lstStyle/>
                    <a:p>
                      <a:pPr marL="0" algn="ctr" defTabSz="914400" rtl="0" eaLnBrk="1" fontAlgn="ctr" latinLnBrk="0" hangingPunct="1"/>
                      <a:r>
                        <a:rPr lang="ru-RU" sz="1100" b="1" kern="1200" dirty="0">
                          <a:solidFill>
                            <a:schemeClr val="accent6">
                              <a:lumMod val="75000"/>
                            </a:schemeClr>
                          </a:solidFill>
                          <a:latin typeface="Arial Unicode MS" pitchFamily="34" charset="-128"/>
                          <a:ea typeface="Arial Unicode MS" pitchFamily="34" charset="-128"/>
                          <a:cs typeface="Arial Unicode MS" pitchFamily="34" charset="-128"/>
                        </a:rPr>
                        <a:t>ОБ</a:t>
                      </a:r>
                    </a:p>
                  </a:txBody>
                  <a:tcPr marL="5933" marR="5933" marT="5933" marB="0" anchor="ctr">
                    <a:solidFill>
                      <a:schemeClr val="bg2">
                        <a:lumMod val="90000"/>
                      </a:schemeClr>
                    </a:solidFill>
                  </a:tcPr>
                </a:tc>
                <a:tc>
                  <a:txBody>
                    <a:bodyPr/>
                    <a:lstStyle/>
                    <a:p>
                      <a:pPr marL="0" algn="ctr" defTabSz="914400" rtl="0" eaLnBrk="1" fontAlgn="ctr" latinLnBrk="0" hangingPunct="1"/>
                      <a:r>
                        <a:rPr lang="ru-RU" sz="1100" b="1" kern="1200" dirty="0">
                          <a:solidFill>
                            <a:schemeClr val="accent6">
                              <a:lumMod val="75000"/>
                            </a:schemeClr>
                          </a:solidFill>
                          <a:latin typeface="Arial Unicode MS" pitchFamily="34" charset="-128"/>
                          <a:ea typeface="Arial Unicode MS" pitchFamily="34" charset="-128"/>
                          <a:cs typeface="Arial Unicode MS" pitchFamily="34" charset="-128"/>
                        </a:rPr>
                        <a:t>МБ</a:t>
                      </a:r>
                    </a:p>
                  </a:txBody>
                  <a:tcPr marL="5933" marR="5933" marT="5933" marB="0" anchor="ctr">
                    <a:solidFill>
                      <a:schemeClr val="bg2">
                        <a:lumMod val="90000"/>
                      </a:schemeClr>
                    </a:solidFill>
                  </a:tcPr>
                </a:tc>
                <a:extLst>
                  <a:ext uri="{0D108BD9-81ED-4DB2-BD59-A6C34878D82A}">
                    <a16:rowId xmlns:a16="http://schemas.microsoft.com/office/drawing/2014/main" xmlns="" val="10001"/>
                  </a:ext>
                </a:extLst>
              </a:tr>
              <a:tr h="211227">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1</a:t>
                      </a:r>
                    </a:p>
                  </a:txBody>
                  <a:tcPr marL="5933" marR="5933" marT="5933" marB="0" anchor="ctr">
                    <a:solidFill>
                      <a:schemeClr val="bg2">
                        <a:lumMod val="90000"/>
                      </a:schemeClr>
                    </a:solidFill>
                  </a:tcP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2</a:t>
                      </a:r>
                    </a:p>
                  </a:txBody>
                  <a:tcPr marL="5933" marR="5933" marT="5933" marB="0" anchor="ctr">
                    <a:solidFill>
                      <a:schemeClr val="bg2">
                        <a:lumMod val="90000"/>
                      </a:schemeClr>
                    </a:solidFill>
                  </a:tcP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3</a:t>
                      </a:r>
                    </a:p>
                  </a:txBody>
                  <a:tcPr marL="5933" marR="5933" marT="5933" marB="0" anchor="ctr">
                    <a:solidFill>
                      <a:schemeClr val="bg2">
                        <a:lumMod val="90000"/>
                      </a:schemeClr>
                    </a:solidFill>
                  </a:tcP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4</a:t>
                      </a:r>
                    </a:p>
                  </a:txBody>
                  <a:tcPr marL="5933" marR="5933" marT="5933" marB="0" anchor="ctr">
                    <a:solidFill>
                      <a:schemeClr val="bg2">
                        <a:lumMod val="90000"/>
                      </a:schemeClr>
                    </a:solidFill>
                  </a:tcP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5</a:t>
                      </a:r>
                    </a:p>
                  </a:txBody>
                  <a:tcPr marL="5933" marR="5933" marT="5933" marB="0" anchor="ctr">
                    <a:solidFill>
                      <a:schemeClr val="bg2">
                        <a:lumMod val="90000"/>
                      </a:schemeClr>
                    </a:solidFill>
                  </a:tcP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6</a:t>
                      </a:r>
                    </a:p>
                  </a:txBody>
                  <a:tcPr marL="5933" marR="5933" marT="5933" marB="0" anchor="ctr">
                    <a:solidFill>
                      <a:schemeClr val="bg2">
                        <a:lumMod val="90000"/>
                      </a:schemeClr>
                    </a:solidFill>
                  </a:tcP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7</a:t>
                      </a:r>
                    </a:p>
                  </a:txBody>
                  <a:tcPr marL="5933" marR="5933" marT="5933" marB="0" anchor="ctr">
                    <a:solidFill>
                      <a:schemeClr val="bg2">
                        <a:lumMod val="90000"/>
                      </a:schemeClr>
                    </a:solidFill>
                  </a:tcP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8</a:t>
                      </a:r>
                    </a:p>
                  </a:txBody>
                  <a:tcPr marL="5933" marR="5933" marT="5933" marB="0" anchor="ctr">
                    <a:solidFill>
                      <a:schemeClr val="bg2">
                        <a:lumMod val="90000"/>
                      </a:schemeClr>
                    </a:solidFill>
                  </a:tcP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9</a:t>
                      </a:r>
                    </a:p>
                  </a:txBody>
                  <a:tcPr marL="5933" marR="5933" marT="5933" marB="0" anchor="ctr">
                    <a:solidFill>
                      <a:schemeClr val="bg2">
                        <a:lumMod val="90000"/>
                      </a:schemeClr>
                    </a:solidFill>
                  </a:tcP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10</a:t>
                      </a:r>
                    </a:p>
                  </a:txBody>
                  <a:tcPr marL="5933" marR="5933" marT="5933" marB="0" anchor="ctr">
                    <a:solidFill>
                      <a:schemeClr val="bg2">
                        <a:lumMod val="90000"/>
                      </a:schemeClr>
                    </a:solidFill>
                  </a:tcPr>
                </a:tc>
                <a:extLst>
                  <a:ext uri="{0D108BD9-81ED-4DB2-BD59-A6C34878D82A}">
                    <a16:rowId xmlns:a16="http://schemas.microsoft.com/office/drawing/2014/main" xmlns="" val="10002"/>
                  </a:ext>
                </a:extLst>
              </a:tr>
              <a:tr h="2160240">
                <a:tc>
                  <a:txBody>
                    <a:bodyPr/>
                    <a:lstStyle/>
                    <a:p>
                      <a:pPr algn="ctr" fontAlgn="ctr"/>
                      <a:r>
                        <a:rPr lang="ru-RU" sz="1100" u="none" strike="noStrike" dirty="0">
                          <a:solidFill>
                            <a:schemeClr val="accent6">
                              <a:lumMod val="75000"/>
                            </a:schemeClr>
                          </a:solidFill>
                          <a:latin typeface="Arial Unicode MS" pitchFamily="34" charset="-128"/>
                          <a:ea typeface="Arial Unicode MS" pitchFamily="34" charset="-128"/>
                          <a:cs typeface="Arial Unicode MS" pitchFamily="34" charset="-128"/>
                        </a:rPr>
                        <a:t>Патриотическое воспитание граждан Российской Федерации</a:t>
                      </a:r>
                      <a:endParaRPr lang="ru-RU" sz="1100" b="0" i="0" u="none" strike="noStrike" dirty="0">
                        <a:solidFill>
                          <a:schemeClr val="accent6">
                            <a:lumMod val="75000"/>
                          </a:schemeClr>
                        </a:solidFill>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 Обеспечение деятельности советников директора по воспитанию и взаимодействию с детскими общественными объединениями в общеобразовательных организациях</a:t>
                      </a:r>
                    </a:p>
                  </a:txBody>
                  <a:tcPr marL="7620" marR="7620" marT="7620" marB="0" anchor="ctr"/>
                </a:tc>
                <a:tc>
                  <a:txBody>
                    <a:bodyPr/>
                    <a:lstStyle/>
                    <a:p>
                      <a:pPr algn="ctr" fontAlgn="ctr"/>
                      <a:r>
                        <a:rPr lang="ru-RU" sz="1000" u="none" strike="noStrike" dirty="0">
                          <a:solidFill>
                            <a:schemeClr val="accent6">
                              <a:lumMod val="75000"/>
                            </a:schemeClr>
                          </a:solidFill>
                          <a:latin typeface="Arial Unicode MS" pitchFamily="34" charset="-128"/>
                          <a:ea typeface="Arial Unicode MS" pitchFamily="34" charset="-128"/>
                          <a:cs typeface="Arial Unicode MS" pitchFamily="34" charset="-128"/>
                        </a:rPr>
                        <a:t>1 617,3</a:t>
                      </a:r>
                      <a:endParaRPr lang="ru-RU" sz="1000" b="0" i="0" u="none" strike="noStrike" dirty="0">
                        <a:solidFill>
                          <a:schemeClr val="accent6">
                            <a:lumMod val="75000"/>
                          </a:schemeClr>
                        </a:solidFill>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000" u="none" strike="noStrike" dirty="0">
                          <a:solidFill>
                            <a:schemeClr val="accent6">
                              <a:lumMod val="75000"/>
                            </a:schemeClr>
                          </a:solidFill>
                          <a:latin typeface="Arial Unicode MS" pitchFamily="34" charset="-128"/>
                          <a:ea typeface="Arial Unicode MS" pitchFamily="34" charset="-128"/>
                          <a:cs typeface="Arial Unicode MS" pitchFamily="34" charset="-128"/>
                        </a:rPr>
                        <a:t>1 58</a:t>
                      </a:r>
                      <a:r>
                        <a:rPr lang="en-US" sz="1000" u="none" strike="noStrike" dirty="0">
                          <a:solidFill>
                            <a:schemeClr val="accent6">
                              <a:lumMod val="75000"/>
                            </a:schemeClr>
                          </a:solidFill>
                          <a:latin typeface="Arial Unicode MS" pitchFamily="34" charset="-128"/>
                          <a:ea typeface="Arial Unicode MS" pitchFamily="34" charset="-128"/>
                          <a:cs typeface="Arial Unicode MS" pitchFamily="34" charset="-128"/>
                        </a:rPr>
                        <a:t>5</a:t>
                      </a:r>
                      <a:r>
                        <a:rPr lang="ru-RU" sz="1000" u="none" strike="noStrike" dirty="0">
                          <a:solidFill>
                            <a:schemeClr val="accent6">
                              <a:lumMod val="75000"/>
                            </a:schemeClr>
                          </a:solidFill>
                          <a:latin typeface="Arial Unicode MS" pitchFamily="34" charset="-128"/>
                          <a:ea typeface="Arial Unicode MS" pitchFamily="34" charset="-128"/>
                          <a:cs typeface="Arial Unicode MS" pitchFamily="34" charset="-128"/>
                        </a:rPr>
                        <a:t>,</a:t>
                      </a:r>
                      <a:r>
                        <a:rPr lang="en-US" sz="1000" u="none" strike="noStrike" dirty="0">
                          <a:solidFill>
                            <a:schemeClr val="accent6">
                              <a:lumMod val="75000"/>
                            </a:schemeClr>
                          </a:solidFill>
                          <a:latin typeface="Arial Unicode MS" pitchFamily="34" charset="-128"/>
                          <a:ea typeface="Arial Unicode MS" pitchFamily="34" charset="-128"/>
                          <a:cs typeface="Arial Unicode MS" pitchFamily="34" charset="-128"/>
                        </a:rPr>
                        <a:t>0</a:t>
                      </a:r>
                      <a:endParaRPr lang="ru-RU" sz="1000" b="0" i="0" u="none" strike="noStrike" dirty="0">
                        <a:solidFill>
                          <a:schemeClr val="accent6">
                            <a:lumMod val="75000"/>
                          </a:schemeClr>
                        </a:solidFill>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000" u="none" strike="noStrike" dirty="0">
                          <a:solidFill>
                            <a:schemeClr val="accent6">
                              <a:lumMod val="75000"/>
                            </a:schemeClr>
                          </a:solidFill>
                          <a:latin typeface="Arial Unicode MS" pitchFamily="34" charset="-128"/>
                          <a:ea typeface="Arial Unicode MS" pitchFamily="34" charset="-128"/>
                          <a:cs typeface="Arial Unicode MS" pitchFamily="34" charset="-128"/>
                        </a:rPr>
                        <a:t>32,</a:t>
                      </a:r>
                      <a:r>
                        <a:rPr lang="en-US" sz="1000" u="none" strike="noStrike" dirty="0">
                          <a:solidFill>
                            <a:schemeClr val="accent6">
                              <a:lumMod val="75000"/>
                            </a:schemeClr>
                          </a:solidFill>
                          <a:latin typeface="Arial Unicode MS" pitchFamily="34" charset="-128"/>
                          <a:ea typeface="Arial Unicode MS" pitchFamily="34" charset="-128"/>
                          <a:cs typeface="Arial Unicode MS" pitchFamily="34" charset="-128"/>
                        </a:rPr>
                        <a:t>3</a:t>
                      </a:r>
                      <a:endParaRPr lang="ru-RU" sz="1000" b="0" i="0" u="none" strike="noStrike" dirty="0">
                        <a:solidFill>
                          <a:schemeClr val="accent6">
                            <a:lumMod val="75000"/>
                          </a:schemeClr>
                        </a:solidFill>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000" u="none" strike="noStrike" dirty="0">
                          <a:solidFill>
                            <a:schemeClr val="accent6">
                              <a:lumMod val="75000"/>
                            </a:schemeClr>
                          </a:solidFill>
                          <a:latin typeface="Arial Unicode MS" pitchFamily="34" charset="-128"/>
                          <a:ea typeface="Arial Unicode MS" pitchFamily="34" charset="-128"/>
                          <a:cs typeface="Arial Unicode MS" pitchFamily="34" charset="-128"/>
                        </a:rPr>
                        <a:t>0,0</a:t>
                      </a:r>
                      <a:endParaRPr lang="ru-RU" sz="1000" b="0" i="0" u="none" strike="noStrike" dirty="0">
                        <a:solidFill>
                          <a:schemeClr val="accent6">
                            <a:lumMod val="75000"/>
                          </a:schemeClr>
                        </a:solidFill>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000" u="none" strike="noStrike" dirty="0">
                          <a:solidFill>
                            <a:schemeClr val="accent6">
                              <a:lumMod val="75000"/>
                            </a:schemeClr>
                          </a:solidFill>
                          <a:latin typeface="Arial Unicode MS" pitchFamily="34" charset="-128"/>
                          <a:ea typeface="Arial Unicode MS" pitchFamily="34" charset="-128"/>
                          <a:cs typeface="Arial Unicode MS" pitchFamily="34" charset="-128"/>
                        </a:rPr>
                        <a:t>1 617,3</a:t>
                      </a:r>
                      <a:endParaRPr lang="ru-RU" sz="1000" b="0" i="0" u="none" strike="noStrike" dirty="0">
                        <a:solidFill>
                          <a:schemeClr val="accent6">
                            <a:lumMod val="75000"/>
                          </a:schemeClr>
                        </a:solidFill>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000" u="none" strike="noStrike" dirty="0">
                          <a:solidFill>
                            <a:schemeClr val="accent6">
                              <a:lumMod val="75000"/>
                            </a:schemeClr>
                          </a:solidFill>
                          <a:latin typeface="Arial Unicode MS" pitchFamily="34" charset="-128"/>
                          <a:ea typeface="Arial Unicode MS" pitchFamily="34" charset="-128"/>
                          <a:cs typeface="Arial Unicode MS" pitchFamily="34" charset="-128"/>
                        </a:rPr>
                        <a:t>1 58</a:t>
                      </a:r>
                      <a:r>
                        <a:rPr lang="en-US" sz="1000" u="none" strike="noStrike" dirty="0">
                          <a:solidFill>
                            <a:schemeClr val="accent6">
                              <a:lumMod val="75000"/>
                            </a:schemeClr>
                          </a:solidFill>
                          <a:latin typeface="Arial Unicode MS" pitchFamily="34" charset="-128"/>
                          <a:ea typeface="Arial Unicode MS" pitchFamily="34" charset="-128"/>
                          <a:cs typeface="Arial Unicode MS" pitchFamily="34" charset="-128"/>
                        </a:rPr>
                        <a:t>5</a:t>
                      </a:r>
                      <a:r>
                        <a:rPr lang="ru-RU" sz="1000" u="none" strike="noStrike" dirty="0">
                          <a:solidFill>
                            <a:schemeClr val="accent6">
                              <a:lumMod val="75000"/>
                            </a:schemeClr>
                          </a:solidFill>
                          <a:latin typeface="Arial Unicode MS" pitchFamily="34" charset="-128"/>
                          <a:ea typeface="Arial Unicode MS" pitchFamily="34" charset="-128"/>
                          <a:cs typeface="Arial Unicode MS" pitchFamily="34" charset="-128"/>
                        </a:rPr>
                        <a:t>,</a:t>
                      </a:r>
                      <a:r>
                        <a:rPr lang="en-US" sz="1000" u="none" strike="noStrike" dirty="0">
                          <a:solidFill>
                            <a:schemeClr val="accent6">
                              <a:lumMod val="75000"/>
                            </a:schemeClr>
                          </a:solidFill>
                          <a:latin typeface="Arial Unicode MS" pitchFamily="34" charset="-128"/>
                          <a:ea typeface="Arial Unicode MS" pitchFamily="34" charset="-128"/>
                          <a:cs typeface="Arial Unicode MS" pitchFamily="34" charset="-128"/>
                        </a:rPr>
                        <a:t>0</a:t>
                      </a:r>
                      <a:endParaRPr lang="ru-RU" sz="1000" b="0" i="0" u="none" strike="noStrike" dirty="0">
                        <a:solidFill>
                          <a:schemeClr val="accent6">
                            <a:lumMod val="75000"/>
                          </a:schemeClr>
                        </a:solidFill>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000" u="none" strike="noStrike" dirty="0">
                          <a:solidFill>
                            <a:schemeClr val="accent6">
                              <a:lumMod val="75000"/>
                            </a:schemeClr>
                          </a:solidFill>
                          <a:latin typeface="Arial Unicode MS" pitchFamily="34" charset="-128"/>
                          <a:ea typeface="Arial Unicode MS" pitchFamily="34" charset="-128"/>
                          <a:cs typeface="Arial Unicode MS" pitchFamily="34" charset="-128"/>
                        </a:rPr>
                        <a:t>32,</a:t>
                      </a:r>
                      <a:r>
                        <a:rPr lang="en-US" sz="1000" u="none" strike="noStrike" dirty="0">
                          <a:solidFill>
                            <a:schemeClr val="accent6">
                              <a:lumMod val="75000"/>
                            </a:schemeClr>
                          </a:solidFill>
                          <a:latin typeface="Arial Unicode MS" pitchFamily="34" charset="-128"/>
                          <a:ea typeface="Arial Unicode MS" pitchFamily="34" charset="-128"/>
                          <a:cs typeface="Arial Unicode MS" pitchFamily="34" charset="-128"/>
                        </a:rPr>
                        <a:t>3</a:t>
                      </a:r>
                      <a:endParaRPr lang="ru-RU" sz="1000" b="0" i="0" u="none" strike="noStrike" dirty="0">
                        <a:solidFill>
                          <a:schemeClr val="accent6">
                            <a:lumMod val="75000"/>
                          </a:schemeClr>
                        </a:solidFill>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000" u="none" strike="noStrike" dirty="0">
                          <a:solidFill>
                            <a:schemeClr val="accent6">
                              <a:lumMod val="75000"/>
                            </a:schemeClr>
                          </a:solidFill>
                          <a:latin typeface="Arial Unicode MS" pitchFamily="34" charset="-128"/>
                          <a:ea typeface="Arial Unicode MS" pitchFamily="34" charset="-128"/>
                          <a:cs typeface="Arial Unicode MS" pitchFamily="34" charset="-128"/>
                        </a:rPr>
                        <a:t>0,0</a:t>
                      </a:r>
                      <a:endParaRPr lang="ru-RU" sz="1000" b="0" i="0" u="none" strike="noStrike" dirty="0">
                        <a:solidFill>
                          <a:schemeClr val="accent6">
                            <a:lumMod val="75000"/>
                          </a:schemeClr>
                        </a:solidFill>
                        <a:latin typeface="Arial Unicode MS" pitchFamily="34" charset="-128"/>
                        <a:ea typeface="Arial Unicode MS" pitchFamily="34" charset="-128"/>
                        <a:cs typeface="Arial Unicode MS" pitchFamily="34" charset="-128"/>
                      </a:endParaRPr>
                    </a:p>
                  </a:txBody>
                  <a:tcPr marL="7620" marR="7620" marT="7620" marB="0" anchor="ctr"/>
                </a:tc>
                <a:extLst>
                  <a:ext uri="{0D108BD9-81ED-4DB2-BD59-A6C34878D82A}">
                    <a16:rowId xmlns:a16="http://schemas.microsoft.com/office/drawing/2014/main" xmlns="" val="10003"/>
                  </a:ext>
                </a:extLst>
              </a:tr>
              <a:tr h="3519040">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Успех каждого ребенка</a:t>
                      </a:r>
                    </a:p>
                  </a:txBody>
                  <a:tcPr marL="7620" marR="7620" marT="7620" marB="0" anchor="ct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Обновление материально-технической базы для организации учебно-исследовательской, научно-практической, творческой деятельности, занятий физической культурой и спортом в образовательных организациях (ремонт спортзала МКОУ </a:t>
                      </a:r>
                      <a:r>
                        <a:rPr lang="ru-RU" sz="1100" kern="1200" dirty="0" err="1">
                          <a:solidFill>
                            <a:schemeClr val="accent6">
                              <a:lumMod val="75000"/>
                            </a:schemeClr>
                          </a:solidFill>
                          <a:latin typeface="Arial Unicode MS" pitchFamily="34" charset="-128"/>
                          <a:ea typeface="Arial Unicode MS" pitchFamily="34" charset="-128"/>
                          <a:cs typeface="Arial Unicode MS" pitchFamily="34" charset="-128"/>
                        </a:rPr>
                        <a:t>Р.Буйловская</a:t>
                      </a:r>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 СОШ)</a:t>
                      </a:r>
                    </a:p>
                  </a:txBody>
                  <a:tcPr marL="7620" marR="7620" marT="7620" marB="0" anchor="ctr"/>
                </a:tc>
                <a:tc>
                  <a:txBody>
                    <a:bodyPr/>
                    <a:lstStyle/>
                    <a:p>
                      <a:pPr algn="ctr" fontAlgn="ctr"/>
                      <a:r>
                        <a:rPr lang="ru-RU" sz="1000" u="none" strike="noStrike" dirty="0">
                          <a:solidFill>
                            <a:schemeClr val="accent6">
                              <a:lumMod val="75000"/>
                            </a:schemeClr>
                          </a:solidFill>
                          <a:latin typeface="Arial Unicode MS" pitchFamily="34" charset="-128"/>
                          <a:ea typeface="Arial Unicode MS" pitchFamily="34" charset="-128"/>
                          <a:cs typeface="Arial Unicode MS" pitchFamily="34" charset="-128"/>
                        </a:rPr>
                        <a:t>1 811,8</a:t>
                      </a:r>
                      <a:endParaRPr lang="ru-RU" sz="1000" b="0" i="0" u="none" strike="noStrike" dirty="0">
                        <a:solidFill>
                          <a:schemeClr val="accent6">
                            <a:lumMod val="75000"/>
                          </a:schemeClr>
                        </a:solidFill>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000" u="none" strike="noStrike" dirty="0">
                          <a:solidFill>
                            <a:schemeClr val="accent6">
                              <a:lumMod val="75000"/>
                            </a:schemeClr>
                          </a:solidFill>
                          <a:latin typeface="Arial Unicode MS" pitchFamily="34" charset="-128"/>
                          <a:ea typeface="Arial Unicode MS" pitchFamily="34" charset="-128"/>
                          <a:cs typeface="Arial Unicode MS" pitchFamily="34" charset="-128"/>
                        </a:rPr>
                        <a:t>1 774,8</a:t>
                      </a:r>
                      <a:endParaRPr lang="ru-RU" sz="1000" b="0" i="0" u="none" strike="noStrike" dirty="0">
                        <a:solidFill>
                          <a:schemeClr val="accent6">
                            <a:lumMod val="75000"/>
                          </a:schemeClr>
                        </a:solidFill>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000" u="none" strike="noStrike" dirty="0">
                          <a:solidFill>
                            <a:schemeClr val="accent6">
                              <a:lumMod val="75000"/>
                            </a:schemeClr>
                          </a:solidFill>
                          <a:latin typeface="Arial Unicode MS" pitchFamily="34" charset="-128"/>
                          <a:ea typeface="Arial Unicode MS" pitchFamily="34" charset="-128"/>
                          <a:cs typeface="Arial Unicode MS" pitchFamily="34" charset="-128"/>
                        </a:rPr>
                        <a:t>36,2</a:t>
                      </a:r>
                      <a:endParaRPr lang="ru-RU" sz="1000" b="0" i="0" u="none" strike="noStrike" dirty="0">
                        <a:solidFill>
                          <a:schemeClr val="accent6">
                            <a:lumMod val="75000"/>
                          </a:schemeClr>
                        </a:solidFill>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000" u="none" strike="noStrike" dirty="0">
                          <a:solidFill>
                            <a:schemeClr val="accent6">
                              <a:lumMod val="75000"/>
                            </a:schemeClr>
                          </a:solidFill>
                          <a:latin typeface="Arial Unicode MS" pitchFamily="34" charset="-128"/>
                          <a:ea typeface="Arial Unicode MS" pitchFamily="34" charset="-128"/>
                          <a:cs typeface="Arial Unicode MS" pitchFamily="34" charset="-128"/>
                        </a:rPr>
                        <a:t>0,8</a:t>
                      </a:r>
                      <a:endParaRPr lang="ru-RU" sz="1000" b="0" i="0" u="none" strike="noStrike" dirty="0">
                        <a:solidFill>
                          <a:schemeClr val="accent6">
                            <a:lumMod val="75000"/>
                          </a:schemeClr>
                        </a:solidFill>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000" u="none" strike="noStrike" dirty="0">
                          <a:solidFill>
                            <a:schemeClr val="accent6">
                              <a:lumMod val="75000"/>
                            </a:schemeClr>
                          </a:solidFill>
                          <a:latin typeface="Arial Unicode MS" pitchFamily="34" charset="-128"/>
                          <a:ea typeface="Arial Unicode MS" pitchFamily="34" charset="-128"/>
                          <a:cs typeface="Arial Unicode MS" pitchFamily="34" charset="-128"/>
                        </a:rPr>
                        <a:t>1 811,8</a:t>
                      </a:r>
                      <a:endParaRPr lang="ru-RU" sz="1000" b="0" i="0" u="none" strike="noStrike" dirty="0">
                        <a:solidFill>
                          <a:schemeClr val="accent6">
                            <a:lumMod val="75000"/>
                          </a:schemeClr>
                        </a:solidFill>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000" u="none" strike="noStrike" dirty="0">
                          <a:solidFill>
                            <a:schemeClr val="accent6">
                              <a:lumMod val="75000"/>
                            </a:schemeClr>
                          </a:solidFill>
                          <a:latin typeface="Arial Unicode MS" pitchFamily="34" charset="-128"/>
                          <a:ea typeface="Arial Unicode MS" pitchFamily="34" charset="-128"/>
                          <a:cs typeface="Arial Unicode MS" pitchFamily="34" charset="-128"/>
                        </a:rPr>
                        <a:t>1 774,8</a:t>
                      </a:r>
                      <a:endParaRPr lang="ru-RU" sz="1000" b="0" i="0" u="none" strike="noStrike" dirty="0">
                        <a:solidFill>
                          <a:schemeClr val="accent6">
                            <a:lumMod val="75000"/>
                          </a:schemeClr>
                        </a:solidFill>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000" u="none" strike="noStrike" dirty="0">
                          <a:solidFill>
                            <a:schemeClr val="accent6">
                              <a:lumMod val="75000"/>
                            </a:schemeClr>
                          </a:solidFill>
                          <a:latin typeface="Arial Unicode MS" pitchFamily="34" charset="-128"/>
                          <a:ea typeface="Arial Unicode MS" pitchFamily="34" charset="-128"/>
                          <a:cs typeface="Arial Unicode MS" pitchFamily="34" charset="-128"/>
                        </a:rPr>
                        <a:t>36,2</a:t>
                      </a:r>
                      <a:endParaRPr lang="ru-RU" sz="1000" b="0" i="0" u="none" strike="noStrike" dirty="0">
                        <a:solidFill>
                          <a:schemeClr val="accent6">
                            <a:lumMod val="75000"/>
                          </a:schemeClr>
                        </a:solidFill>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000" u="none" strike="noStrike" dirty="0">
                          <a:solidFill>
                            <a:schemeClr val="accent6">
                              <a:lumMod val="75000"/>
                            </a:schemeClr>
                          </a:solidFill>
                          <a:latin typeface="Arial Unicode MS" pitchFamily="34" charset="-128"/>
                          <a:ea typeface="Arial Unicode MS" pitchFamily="34" charset="-128"/>
                          <a:cs typeface="Arial Unicode MS" pitchFamily="34" charset="-128"/>
                        </a:rPr>
                        <a:t>0,8</a:t>
                      </a:r>
                      <a:endParaRPr lang="ru-RU" sz="1000" b="0" i="0" u="none" strike="noStrike" dirty="0">
                        <a:solidFill>
                          <a:schemeClr val="accent6">
                            <a:lumMod val="75000"/>
                          </a:schemeClr>
                        </a:solidFill>
                        <a:latin typeface="Arial Unicode MS" pitchFamily="34" charset="-128"/>
                        <a:ea typeface="Arial Unicode MS" pitchFamily="34" charset="-128"/>
                        <a:cs typeface="Arial Unicode MS" pitchFamily="34" charset="-128"/>
                      </a:endParaRPr>
                    </a:p>
                  </a:txBody>
                  <a:tcPr marL="7620" marR="7620" marT="7620" marB="0" anchor="ctr"/>
                </a:tc>
                <a:extLst>
                  <a:ext uri="{0D108BD9-81ED-4DB2-BD59-A6C34878D82A}">
                    <a16:rowId xmlns:a16="http://schemas.microsoft.com/office/drawing/2014/main" xmlns="" val="10004"/>
                  </a:ext>
                </a:extLst>
              </a:tr>
              <a:tr h="369392">
                <a:tc>
                  <a:txBody>
                    <a:bodyPr/>
                    <a:lstStyle/>
                    <a:p>
                      <a:pPr marL="0" algn="ctr" defTabSz="914400" rtl="0" eaLnBrk="1" fontAlgn="b" latinLnBrk="0" hangingPunct="1"/>
                      <a:r>
                        <a:rPr lang="ru-RU" sz="1100" b="1" kern="1200" dirty="0">
                          <a:solidFill>
                            <a:schemeClr val="accent6">
                              <a:lumMod val="75000"/>
                            </a:schemeClr>
                          </a:solidFill>
                          <a:latin typeface="Arial Unicode MS" pitchFamily="34" charset="-128"/>
                          <a:ea typeface="Arial Unicode MS" pitchFamily="34" charset="-128"/>
                          <a:cs typeface="Arial Unicode MS" pitchFamily="34" charset="-128"/>
                        </a:rPr>
                        <a:t>ВСЕГО</a:t>
                      </a:r>
                    </a:p>
                  </a:txBody>
                  <a:tcPr marL="7620" marR="7620" marT="7620" marB="0" anchor="ctr"/>
                </a:tc>
                <a:tc>
                  <a:txBody>
                    <a:bodyPr/>
                    <a:lstStyle/>
                    <a:p>
                      <a:pPr marL="0" algn="l" defTabSz="914400" rtl="0" eaLnBrk="1" fontAlgn="b" latinLnBrk="0" hangingPunct="1"/>
                      <a:endParaRPr lang="ru-RU" sz="1100" b="1" kern="1200" dirty="0">
                        <a:solidFill>
                          <a:schemeClr val="accent6">
                            <a:lumMod val="75000"/>
                          </a:schemeClr>
                        </a:solidFill>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000" b="1" i="0" u="none" strike="noStrike" dirty="0">
                          <a:solidFill>
                            <a:schemeClr val="accent6">
                              <a:lumMod val="75000"/>
                            </a:schemeClr>
                          </a:solidFill>
                          <a:latin typeface="Arial Unicode MS" pitchFamily="34" charset="-128"/>
                          <a:ea typeface="Arial Unicode MS" pitchFamily="34" charset="-128"/>
                          <a:cs typeface="Arial Unicode MS" pitchFamily="34" charset="-128"/>
                        </a:rPr>
                        <a:t>8 498,3</a:t>
                      </a:r>
                    </a:p>
                  </a:txBody>
                  <a:tcPr marL="7620" marR="7620" marT="7620" marB="0" anchor="ctr"/>
                </a:tc>
                <a:tc>
                  <a:txBody>
                    <a:bodyPr/>
                    <a:lstStyle/>
                    <a:p>
                      <a:pPr algn="ctr" fontAlgn="ctr"/>
                      <a:r>
                        <a:rPr lang="ru-RU" sz="1000" b="1" i="0" u="none" strike="noStrike" dirty="0">
                          <a:solidFill>
                            <a:schemeClr val="accent6">
                              <a:lumMod val="75000"/>
                            </a:schemeClr>
                          </a:solidFill>
                          <a:latin typeface="Arial Unicode MS" pitchFamily="34" charset="-128"/>
                          <a:ea typeface="Arial Unicode MS" pitchFamily="34" charset="-128"/>
                          <a:cs typeface="Arial Unicode MS" pitchFamily="34" charset="-128"/>
                        </a:rPr>
                        <a:t>8 325,6</a:t>
                      </a:r>
                    </a:p>
                  </a:txBody>
                  <a:tcPr marL="7620" marR="7620" marT="7620" marB="0" anchor="ctr"/>
                </a:tc>
                <a:tc>
                  <a:txBody>
                    <a:bodyPr/>
                    <a:lstStyle/>
                    <a:p>
                      <a:pPr algn="ctr" fontAlgn="ctr"/>
                      <a:r>
                        <a:rPr lang="ru-RU" sz="1000" b="1" i="0" u="none" strike="noStrike" dirty="0">
                          <a:solidFill>
                            <a:schemeClr val="accent6">
                              <a:lumMod val="75000"/>
                            </a:schemeClr>
                          </a:solidFill>
                          <a:latin typeface="Arial Unicode MS" pitchFamily="34" charset="-128"/>
                          <a:ea typeface="Arial Unicode MS" pitchFamily="34" charset="-128"/>
                          <a:cs typeface="Arial Unicode MS" pitchFamily="34" charset="-128"/>
                        </a:rPr>
                        <a:t>169,8</a:t>
                      </a:r>
                    </a:p>
                  </a:txBody>
                  <a:tcPr marL="7620" marR="7620" marT="7620" marB="0" anchor="ctr"/>
                </a:tc>
                <a:tc>
                  <a:txBody>
                    <a:bodyPr/>
                    <a:lstStyle/>
                    <a:p>
                      <a:pPr algn="ctr" fontAlgn="ctr"/>
                      <a:endParaRPr lang="ru-RU" sz="1000" b="1" i="0" u="none" strike="noStrike" dirty="0">
                        <a:solidFill>
                          <a:schemeClr val="accent6">
                            <a:lumMod val="75000"/>
                          </a:schemeClr>
                        </a:solidFill>
                        <a:latin typeface="Arial Unicode MS" pitchFamily="34" charset="-128"/>
                        <a:ea typeface="Arial Unicode MS" pitchFamily="34" charset="-128"/>
                        <a:cs typeface="Arial Unicode MS" pitchFamily="34" charset="-128"/>
                      </a:endParaRPr>
                    </a:p>
                    <a:p>
                      <a:pPr algn="ctr" fontAlgn="ctr"/>
                      <a:r>
                        <a:rPr lang="ru-RU" sz="1000" b="1" i="0" u="none" strike="noStrike" dirty="0">
                          <a:solidFill>
                            <a:schemeClr val="accent6">
                              <a:lumMod val="75000"/>
                            </a:schemeClr>
                          </a:solidFill>
                          <a:latin typeface="Arial Unicode MS" pitchFamily="34" charset="-128"/>
                          <a:ea typeface="Arial Unicode MS" pitchFamily="34" charset="-128"/>
                          <a:cs typeface="Arial Unicode MS" pitchFamily="34" charset="-128"/>
                        </a:rPr>
                        <a:t>2,9</a:t>
                      </a:r>
                    </a:p>
                    <a:p>
                      <a:pPr algn="ctr" fontAlgn="ctr"/>
                      <a:endParaRPr lang="ru-RU" sz="1000" b="1" i="0" u="none" strike="noStrike" dirty="0">
                        <a:solidFill>
                          <a:schemeClr val="accent6">
                            <a:lumMod val="75000"/>
                          </a:schemeClr>
                        </a:solidFill>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000" b="1" i="0" u="none" strike="noStrike" dirty="0">
                          <a:solidFill>
                            <a:schemeClr val="accent6">
                              <a:lumMod val="75000"/>
                            </a:schemeClr>
                          </a:solidFill>
                          <a:latin typeface="Arial Unicode MS" pitchFamily="34" charset="-128"/>
                          <a:ea typeface="Arial Unicode MS" pitchFamily="34" charset="-128"/>
                          <a:cs typeface="Arial Unicode MS" pitchFamily="34" charset="-128"/>
                        </a:rPr>
                        <a:t>8 498,3</a:t>
                      </a:r>
                    </a:p>
                  </a:txBody>
                  <a:tcPr marL="7620" marR="7620" marT="7620" marB="0" anchor="ctr"/>
                </a:tc>
                <a:tc>
                  <a:txBody>
                    <a:bodyPr/>
                    <a:lstStyle/>
                    <a:p>
                      <a:pPr algn="ctr" fontAlgn="ctr"/>
                      <a:r>
                        <a:rPr lang="ru-RU" sz="1000" b="1" i="0" u="none" strike="noStrike" dirty="0">
                          <a:solidFill>
                            <a:schemeClr val="accent6">
                              <a:lumMod val="75000"/>
                            </a:schemeClr>
                          </a:solidFill>
                          <a:latin typeface="Arial Unicode MS" pitchFamily="34" charset="-128"/>
                          <a:ea typeface="Arial Unicode MS" pitchFamily="34" charset="-128"/>
                          <a:cs typeface="Arial Unicode MS" pitchFamily="34" charset="-128"/>
                        </a:rPr>
                        <a:t>8 325,6</a:t>
                      </a:r>
                    </a:p>
                  </a:txBody>
                  <a:tcPr marL="7620" marR="7620" marT="7620" marB="0" anchor="ctr"/>
                </a:tc>
                <a:tc>
                  <a:txBody>
                    <a:bodyPr/>
                    <a:lstStyle/>
                    <a:p>
                      <a:pPr algn="ctr" fontAlgn="ctr"/>
                      <a:r>
                        <a:rPr lang="ru-RU" sz="1000" b="1" i="0" u="none" strike="noStrike" dirty="0">
                          <a:solidFill>
                            <a:schemeClr val="accent6">
                              <a:lumMod val="75000"/>
                            </a:schemeClr>
                          </a:solidFill>
                          <a:latin typeface="Arial Unicode MS" pitchFamily="34" charset="-128"/>
                          <a:ea typeface="Arial Unicode MS" pitchFamily="34" charset="-128"/>
                          <a:cs typeface="Arial Unicode MS" pitchFamily="34" charset="-128"/>
                        </a:rPr>
                        <a:t>169,8</a:t>
                      </a:r>
                    </a:p>
                  </a:txBody>
                  <a:tcPr marL="7620" marR="7620" marT="7620" marB="0" anchor="ctr"/>
                </a:tc>
                <a:tc>
                  <a:txBody>
                    <a:bodyPr/>
                    <a:lstStyle/>
                    <a:p>
                      <a:pPr algn="ctr" fontAlgn="ctr"/>
                      <a:r>
                        <a:rPr lang="ru-RU" sz="1000" b="1" i="0" u="none" strike="noStrike" dirty="0">
                          <a:solidFill>
                            <a:schemeClr val="accent6">
                              <a:lumMod val="75000"/>
                            </a:schemeClr>
                          </a:solidFill>
                          <a:latin typeface="Arial Unicode MS" pitchFamily="34" charset="-128"/>
                          <a:ea typeface="Arial Unicode MS" pitchFamily="34" charset="-128"/>
                          <a:cs typeface="Arial Unicode MS" pitchFamily="34" charset="-128"/>
                        </a:rPr>
                        <a:t>2,9</a:t>
                      </a:r>
                    </a:p>
                  </a:txBody>
                  <a:tcPr marL="7620" marR="7620" marT="7620" marB="0" anchor="ctr"/>
                </a:tc>
                <a:extLst>
                  <a:ext uri="{0D108BD9-81ED-4DB2-BD59-A6C34878D82A}">
                    <a16:rowId xmlns:a16="http://schemas.microsoft.com/office/drawing/2014/main" xmlns="" val="10005"/>
                  </a:ext>
                </a:extLst>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2" name="Rectangle 2"/>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3" name="Прямоугольник 2"/>
          <p:cNvSpPr/>
          <p:nvPr/>
        </p:nvSpPr>
        <p:spPr>
          <a:xfrm>
            <a:off x="934495" y="1699231"/>
            <a:ext cx="5616624" cy="738664"/>
          </a:xfrm>
          <a:prstGeom prst="rect">
            <a:avLst/>
          </a:prstGeom>
        </p:spPr>
        <p:txBody>
          <a:bodyPr wrap="square">
            <a:spAutoFit/>
          </a:bodyPr>
          <a:lstStyle/>
          <a:p>
            <a:pPr indent="361950" algn="just"/>
            <a:r>
              <a:rPr lang="ru-RU" sz="1400" b="1" dirty="0">
                <a:solidFill>
                  <a:schemeClr val="accent6">
                    <a:lumMod val="75000"/>
                  </a:schemeClr>
                </a:solidFill>
                <a:latin typeface="Arial Unicode MS" pitchFamily="34" charset="-128"/>
                <a:ea typeface="Arial Unicode MS" pitchFamily="34" charset="-128"/>
                <a:cs typeface="Arial Unicode MS" pitchFamily="34" charset="-128"/>
              </a:rPr>
              <a:t>Межбюджетные трансферты </a:t>
            </a:r>
            <a:r>
              <a:rPr lang="ru-RU" sz="1400" dirty="0">
                <a:solidFill>
                  <a:schemeClr val="accent6">
                    <a:lumMod val="75000"/>
                  </a:schemeClr>
                </a:solidFill>
                <a:latin typeface="Arial Unicode MS" pitchFamily="34" charset="-128"/>
                <a:ea typeface="Arial Unicode MS" pitchFamily="34" charset="-128"/>
                <a:cs typeface="Arial Unicode MS" pitchFamily="34" charset="-128"/>
              </a:rPr>
              <a:t>– это денежные средства, перечисляемые из одного бюджета бюджетной системы Российской Федерации другому.</a:t>
            </a:r>
          </a:p>
        </p:txBody>
      </p:sp>
      <p:graphicFrame>
        <p:nvGraphicFramePr>
          <p:cNvPr id="7" name="Объект 6"/>
          <p:cNvGraphicFramePr>
            <a:graphicFrameLocks/>
          </p:cNvGraphicFramePr>
          <p:nvPr>
            <p:extLst>
              <p:ext uri="{D42A27DB-BD31-4B8C-83A1-F6EECF244321}">
                <p14:modId xmlns:p14="http://schemas.microsoft.com/office/powerpoint/2010/main" xmlns="" val="4201878272"/>
              </p:ext>
            </p:extLst>
          </p:nvPr>
        </p:nvGraphicFramePr>
        <p:xfrm>
          <a:off x="980729" y="2699793"/>
          <a:ext cx="5616625" cy="3744418"/>
        </p:xfrm>
        <a:graphic>
          <a:graphicData uri="http://schemas.openxmlformats.org/drawingml/2006/table">
            <a:tbl>
              <a:tblPr firstRow="1">
                <a:tableStyleId>{22838BEF-8BB2-4498-84A7-C5851F593DF1}</a:tableStyleId>
              </a:tblPr>
              <a:tblGrid>
                <a:gridCol w="2343639">
                  <a:extLst>
                    <a:ext uri="{9D8B030D-6E8A-4147-A177-3AD203B41FA5}">
                      <a16:colId xmlns:a16="http://schemas.microsoft.com/office/drawing/2014/main" xmlns="" val="20000"/>
                    </a:ext>
                  </a:extLst>
                </a:gridCol>
                <a:gridCol w="3272986">
                  <a:extLst>
                    <a:ext uri="{9D8B030D-6E8A-4147-A177-3AD203B41FA5}">
                      <a16:colId xmlns:a16="http://schemas.microsoft.com/office/drawing/2014/main" xmlns="" val="20001"/>
                    </a:ext>
                  </a:extLst>
                </a:gridCol>
              </a:tblGrid>
              <a:tr h="837151">
                <a:tc>
                  <a:txBody>
                    <a:bodyPr/>
                    <a:lstStyle/>
                    <a:p>
                      <a:pPr algn="ctr"/>
                      <a:r>
                        <a:rPr lang="ru-RU" sz="1500" dirty="0">
                          <a:solidFill>
                            <a:schemeClr val="accent6">
                              <a:lumMod val="75000"/>
                            </a:schemeClr>
                          </a:solidFill>
                          <a:latin typeface="Arial Unicode MS" pitchFamily="34" charset="-128"/>
                          <a:ea typeface="Arial Unicode MS" pitchFamily="34" charset="-128"/>
                          <a:cs typeface="Arial Unicode MS" pitchFamily="34" charset="-128"/>
                        </a:rPr>
                        <a:t>Виды межбюджетных трансфертов </a:t>
                      </a:r>
                    </a:p>
                  </a:txBody>
                  <a:tcPr anchor="ctr">
                    <a:solidFill>
                      <a:schemeClr val="bg2">
                        <a:lumMod val="90000"/>
                      </a:schemeClr>
                    </a:solidFill>
                  </a:tcPr>
                </a:tc>
                <a:tc>
                  <a:txBody>
                    <a:bodyPr/>
                    <a:lstStyle/>
                    <a:p>
                      <a:pPr algn="ctr"/>
                      <a:r>
                        <a:rPr lang="ru-RU" sz="1500" dirty="0">
                          <a:solidFill>
                            <a:schemeClr val="accent6">
                              <a:lumMod val="75000"/>
                            </a:schemeClr>
                          </a:solidFill>
                          <a:latin typeface="Arial Unicode MS" pitchFamily="34" charset="-128"/>
                          <a:ea typeface="Arial Unicode MS" pitchFamily="34" charset="-128"/>
                          <a:cs typeface="Arial Unicode MS" pitchFamily="34" charset="-128"/>
                        </a:rPr>
                        <a:t>Определение</a:t>
                      </a:r>
                    </a:p>
                  </a:txBody>
                  <a:tcPr anchor="ctr">
                    <a:solidFill>
                      <a:schemeClr val="bg2">
                        <a:lumMod val="90000"/>
                      </a:schemeClr>
                    </a:solidFill>
                  </a:tcPr>
                </a:tc>
                <a:extLst>
                  <a:ext uri="{0D108BD9-81ED-4DB2-BD59-A6C34878D82A}">
                    <a16:rowId xmlns:a16="http://schemas.microsoft.com/office/drawing/2014/main" xmlns="" val="10000"/>
                  </a:ext>
                </a:extLst>
              </a:tr>
              <a:tr h="837151">
                <a:tc>
                  <a:txBody>
                    <a:bodyPr/>
                    <a:lstStyle/>
                    <a:p>
                      <a:r>
                        <a:rPr lang="ru-RU" sz="1500" dirty="0">
                          <a:solidFill>
                            <a:schemeClr val="accent6">
                              <a:lumMod val="75000"/>
                            </a:schemeClr>
                          </a:solidFill>
                          <a:latin typeface="Arial Unicode MS" pitchFamily="34" charset="-128"/>
                          <a:ea typeface="Arial Unicode MS" pitchFamily="34" charset="-128"/>
                          <a:cs typeface="Arial Unicode MS" pitchFamily="34" charset="-128"/>
                        </a:rPr>
                        <a:t>Дотации (от лат. «</a:t>
                      </a:r>
                      <a:r>
                        <a:rPr lang="ru-RU" sz="1500" dirty="0" err="1">
                          <a:solidFill>
                            <a:schemeClr val="accent6">
                              <a:lumMod val="75000"/>
                            </a:schemeClr>
                          </a:solidFill>
                          <a:latin typeface="Arial Unicode MS" pitchFamily="34" charset="-128"/>
                          <a:ea typeface="Arial Unicode MS" pitchFamily="34" charset="-128"/>
                          <a:cs typeface="Arial Unicode MS" pitchFamily="34" charset="-128"/>
                        </a:rPr>
                        <a:t>Dotatio</a:t>
                      </a:r>
                      <a:r>
                        <a:rPr lang="ru-RU" sz="1500" dirty="0">
                          <a:solidFill>
                            <a:schemeClr val="accent6">
                              <a:lumMod val="75000"/>
                            </a:schemeClr>
                          </a:solidFill>
                          <a:latin typeface="Arial Unicode MS" pitchFamily="34" charset="-128"/>
                          <a:ea typeface="Arial Unicode MS" pitchFamily="34" charset="-128"/>
                          <a:cs typeface="Arial Unicode MS" pitchFamily="34" charset="-128"/>
                        </a:rPr>
                        <a:t>» - дар, пожертвование)</a:t>
                      </a:r>
                    </a:p>
                  </a:txBody>
                  <a:tcPr anchor="ctr"/>
                </a:tc>
                <a:tc>
                  <a:txBody>
                    <a:bodyPr/>
                    <a:lstStyle/>
                    <a:p>
                      <a:r>
                        <a:rPr lang="ru-RU" sz="1500" dirty="0">
                          <a:solidFill>
                            <a:schemeClr val="accent6">
                              <a:lumMod val="75000"/>
                            </a:schemeClr>
                          </a:solidFill>
                          <a:latin typeface="Arial Unicode MS" pitchFamily="34" charset="-128"/>
                          <a:ea typeface="Arial Unicode MS" pitchFamily="34" charset="-128"/>
                          <a:cs typeface="Arial Unicode MS" pitchFamily="34" charset="-128"/>
                        </a:rPr>
                        <a:t>Предоставляются без определения конкретной цели их использования </a:t>
                      </a:r>
                    </a:p>
                  </a:txBody>
                  <a:tcPr anchor="ctr"/>
                </a:tc>
                <a:extLst>
                  <a:ext uri="{0D108BD9-81ED-4DB2-BD59-A6C34878D82A}">
                    <a16:rowId xmlns:a16="http://schemas.microsoft.com/office/drawing/2014/main" xmlns="" val="10001"/>
                  </a:ext>
                </a:extLst>
              </a:tr>
              <a:tr h="1206020">
                <a:tc>
                  <a:txBody>
                    <a:bodyPr/>
                    <a:lstStyle/>
                    <a:p>
                      <a:r>
                        <a:rPr lang="ru-RU" sz="1500" dirty="0">
                          <a:solidFill>
                            <a:schemeClr val="accent6">
                              <a:lumMod val="75000"/>
                            </a:schemeClr>
                          </a:solidFill>
                          <a:latin typeface="Arial Unicode MS" pitchFamily="34" charset="-128"/>
                          <a:ea typeface="Arial Unicode MS" pitchFamily="34" charset="-128"/>
                          <a:cs typeface="Arial Unicode MS" pitchFamily="34" charset="-128"/>
                        </a:rPr>
                        <a:t>Субвенции (от лат. «</a:t>
                      </a:r>
                      <a:r>
                        <a:rPr lang="ru-RU" sz="1500" dirty="0" err="1">
                          <a:solidFill>
                            <a:schemeClr val="accent6">
                              <a:lumMod val="75000"/>
                            </a:schemeClr>
                          </a:solidFill>
                          <a:latin typeface="Arial Unicode MS" pitchFamily="34" charset="-128"/>
                          <a:ea typeface="Arial Unicode MS" pitchFamily="34" charset="-128"/>
                          <a:cs typeface="Arial Unicode MS" pitchFamily="34" charset="-128"/>
                        </a:rPr>
                        <a:t>Subvenire</a:t>
                      </a:r>
                      <a:r>
                        <a:rPr lang="ru-RU" sz="1500" dirty="0">
                          <a:solidFill>
                            <a:schemeClr val="accent6">
                              <a:lumMod val="75000"/>
                            </a:schemeClr>
                          </a:solidFill>
                          <a:latin typeface="Arial Unicode MS" pitchFamily="34" charset="-128"/>
                          <a:ea typeface="Arial Unicode MS" pitchFamily="34" charset="-128"/>
                          <a:cs typeface="Arial Unicode MS" pitchFamily="34" charset="-128"/>
                        </a:rPr>
                        <a:t>» - приходить на помощь) </a:t>
                      </a:r>
                    </a:p>
                  </a:txBody>
                  <a:tcPr anchor="ctr"/>
                </a:tc>
                <a:tc>
                  <a:txBody>
                    <a:bodyPr/>
                    <a:lstStyle/>
                    <a:p>
                      <a:r>
                        <a:rPr lang="ru-RU" sz="1500" dirty="0">
                          <a:solidFill>
                            <a:schemeClr val="accent6">
                              <a:lumMod val="75000"/>
                            </a:schemeClr>
                          </a:solidFill>
                          <a:latin typeface="Arial Unicode MS" pitchFamily="34" charset="-128"/>
                          <a:ea typeface="Arial Unicode MS" pitchFamily="34" charset="-128"/>
                          <a:cs typeface="Arial Unicode MS" pitchFamily="34" charset="-128"/>
                        </a:rPr>
                        <a:t>Предоставляются на финансирование «переданных» другим публично-правовым образованиям полномочий</a:t>
                      </a:r>
                    </a:p>
                  </a:txBody>
                  <a:tcPr anchor="ctr"/>
                </a:tc>
                <a:extLst>
                  <a:ext uri="{0D108BD9-81ED-4DB2-BD59-A6C34878D82A}">
                    <a16:rowId xmlns:a16="http://schemas.microsoft.com/office/drawing/2014/main" xmlns="" val="10002"/>
                  </a:ext>
                </a:extLst>
              </a:tr>
              <a:tr h="864096">
                <a:tc>
                  <a:txBody>
                    <a:bodyPr/>
                    <a:lstStyle/>
                    <a:p>
                      <a:r>
                        <a:rPr lang="ru-RU" sz="1500" dirty="0">
                          <a:solidFill>
                            <a:schemeClr val="accent6">
                              <a:lumMod val="75000"/>
                            </a:schemeClr>
                          </a:solidFill>
                          <a:latin typeface="Arial Unicode MS" pitchFamily="34" charset="-128"/>
                          <a:ea typeface="Arial Unicode MS" pitchFamily="34" charset="-128"/>
                          <a:cs typeface="Arial Unicode MS" pitchFamily="34" charset="-128"/>
                        </a:rPr>
                        <a:t>Субсидии (от лат. «</a:t>
                      </a:r>
                      <a:r>
                        <a:rPr lang="ru-RU" sz="1500" dirty="0" err="1">
                          <a:solidFill>
                            <a:schemeClr val="accent6">
                              <a:lumMod val="75000"/>
                            </a:schemeClr>
                          </a:solidFill>
                          <a:latin typeface="Arial Unicode MS" pitchFamily="34" charset="-128"/>
                          <a:ea typeface="Arial Unicode MS" pitchFamily="34" charset="-128"/>
                          <a:cs typeface="Arial Unicode MS" pitchFamily="34" charset="-128"/>
                        </a:rPr>
                        <a:t>Subsidium</a:t>
                      </a:r>
                      <a:r>
                        <a:rPr lang="ru-RU" sz="1500" dirty="0">
                          <a:solidFill>
                            <a:schemeClr val="accent6">
                              <a:lumMod val="75000"/>
                            </a:schemeClr>
                          </a:solidFill>
                          <a:latin typeface="Arial Unicode MS" pitchFamily="34" charset="-128"/>
                          <a:ea typeface="Arial Unicode MS" pitchFamily="34" charset="-128"/>
                          <a:cs typeface="Arial Unicode MS" pitchFamily="34" charset="-128"/>
                        </a:rPr>
                        <a:t>» - поддержка) </a:t>
                      </a:r>
                    </a:p>
                  </a:txBody>
                  <a:tcPr anchor="ctr"/>
                </a:tc>
                <a:tc>
                  <a:txBody>
                    <a:bodyPr/>
                    <a:lstStyle/>
                    <a:p>
                      <a:r>
                        <a:rPr lang="ru-RU" sz="1500" dirty="0">
                          <a:solidFill>
                            <a:schemeClr val="accent6">
                              <a:lumMod val="75000"/>
                            </a:schemeClr>
                          </a:solidFill>
                          <a:latin typeface="Arial Unicode MS" pitchFamily="34" charset="-128"/>
                          <a:ea typeface="Arial Unicode MS" pitchFamily="34" charset="-128"/>
                          <a:cs typeface="Arial Unicode MS" pitchFamily="34" charset="-128"/>
                        </a:rPr>
                        <a:t>Предоставляются на условиях долевого </a:t>
                      </a:r>
                      <a:r>
                        <a:rPr lang="ru-RU" sz="1500" dirty="0" err="1">
                          <a:solidFill>
                            <a:schemeClr val="accent6">
                              <a:lumMod val="75000"/>
                            </a:schemeClr>
                          </a:solidFill>
                          <a:latin typeface="Arial Unicode MS" pitchFamily="34" charset="-128"/>
                          <a:ea typeface="Arial Unicode MS" pitchFamily="34" charset="-128"/>
                          <a:cs typeface="Arial Unicode MS" pitchFamily="34" charset="-128"/>
                        </a:rPr>
                        <a:t>софинансирования</a:t>
                      </a:r>
                      <a:r>
                        <a:rPr lang="ru-RU" sz="1500" dirty="0">
                          <a:solidFill>
                            <a:schemeClr val="accent6">
                              <a:lumMod val="75000"/>
                            </a:schemeClr>
                          </a:solidFill>
                          <a:latin typeface="Arial Unicode MS" pitchFamily="34" charset="-128"/>
                          <a:ea typeface="Arial Unicode MS" pitchFamily="34" charset="-128"/>
                          <a:cs typeface="Arial Unicode MS" pitchFamily="34" charset="-128"/>
                        </a:rPr>
                        <a:t> расходов других бюджетов</a:t>
                      </a:r>
                    </a:p>
                  </a:txBody>
                  <a:tcPr anchor="ctr"/>
                </a:tc>
                <a:extLst>
                  <a:ext uri="{0D108BD9-81ED-4DB2-BD59-A6C34878D82A}">
                    <a16:rowId xmlns:a16="http://schemas.microsoft.com/office/drawing/2014/main" xmlns="" val="10003"/>
                  </a:ext>
                </a:extLst>
              </a:tr>
            </a:tbl>
          </a:graphicData>
        </a:graphic>
      </p:graphicFrame>
      <p:sp>
        <p:nvSpPr>
          <p:cNvPr id="8" name="Прямоугольник 7"/>
          <p:cNvSpPr/>
          <p:nvPr/>
        </p:nvSpPr>
        <p:spPr>
          <a:xfrm>
            <a:off x="836712" y="683569"/>
            <a:ext cx="5616624" cy="1015663"/>
          </a:xfrm>
          <a:prstGeom prst="rect">
            <a:avLst/>
          </a:prstGeom>
        </p:spPr>
        <p:txBody>
          <a:bodyPr wrap="square">
            <a:spAutoFit/>
          </a:bodyPr>
          <a:lstStyle/>
          <a:p>
            <a:pPr marL="45720" indent="0" algn="ctr">
              <a:buNone/>
            </a:pPr>
            <a:r>
              <a:rPr lang="ru-RU" sz="2000" b="1" dirty="0">
                <a:solidFill>
                  <a:schemeClr val="accent6">
                    <a:lumMod val="75000"/>
                  </a:schemeClr>
                </a:solidFill>
                <a:latin typeface="Arial Unicode MS" pitchFamily="34" charset="-128"/>
                <a:ea typeface="Arial Unicode MS" pitchFamily="34" charset="-128"/>
                <a:cs typeface="Arial Unicode MS" pitchFamily="34" charset="-128"/>
              </a:rPr>
              <a:t>МЕЖБЮДЖЕТНЫЕ ТРАНСФЕРТЫ – ОСНОВНОЙ ВИД БЕЗВОЗМЕЗДНЫХ ПЕРЕЧИСЛЕНИЙ</a:t>
            </a:r>
          </a:p>
        </p:txBody>
      </p:sp>
      <p:pic>
        <p:nvPicPr>
          <p:cNvPr id="40962" name="Picture 2" descr="D:\2024\Бюджет для граждан\для подготовки бюджета для граждан\картинки\ti7gJCsS8AA.jpg"/>
          <p:cNvPicPr>
            <a:picLocks noChangeAspect="1" noChangeArrowheads="1"/>
          </p:cNvPicPr>
          <p:nvPr/>
        </p:nvPicPr>
        <p:blipFill>
          <a:blip r:embed="rId3" cstate="print"/>
          <a:srcRect/>
          <a:stretch>
            <a:fillRect/>
          </a:stretch>
        </p:blipFill>
        <p:spPr bwMode="auto">
          <a:xfrm>
            <a:off x="2132856" y="6588224"/>
            <a:ext cx="3061372" cy="2311648"/>
          </a:xfrm>
          <a:prstGeom prst="rect">
            <a:avLst/>
          </a:prstGeom>
          <a:ln>
            <a:noFill/>
          </a:ln>
          <a:effectLst>
            <a:softEdge rad="112500"/>
          </a:effectLst>
        </p:spPr>
      </p:pic>
    </p:spTree>
    <p:extLst>
      <p:ext uri="{BB962C8B-B14F-4D97-AF65-F5344CB8AC3E}">
        <p14:creationId xmlns:p14="http://schemas.microsoft.com/office/powerpoint/2010/main" xmlns="" val="36626967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2" name="Rectangle 2"/>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3" name="Прямоугольник 2"/>
          <p:cNvSpPr/>
          <p:nvPr/>
        </p:nvSpPr>
        <p:spPr>
          <a:xfrm>
            <a:off x="934495" y="1699231"/>
            <a:ext cx="5616624" cy="1600439"/>
          </a:xfrm>
          <a:prstGeom prst="rect">
            <a:avLst/>
          </a:prstGeom>
        </p:spPr>
        <p:txBody>
          <a:bodyPr wrap="square">
            <a:spAutoFit/>
          </a:bodyPr>
          <a:lstStyle/>
          <a:p>
            <a:pPr indent="361950" algn="just"/>
            <a:r>
              <a:rPr lang="ru-RU" sz="1400" dirty="0">
                <a:solidFill>
                  <a:schemeClr val="accent6">
                    <a:lumMod val="75000"/>
                  </a:schemeClr>
                </a:solidFill>
                <a:latin typeface="Arial Unicode MS" pitchFamily="34" charset="-128"/>
                <a:ea typeface="Arial Unicode MS" pitchFamily="34" charset="-128"/>
                <a:cs typeface="Arial Unicode MS" pitchFamily="34" charset="-128"/>
              </a:rPr>
              <a:t>Оказание финансовой поддержки муниципальным образованиям в целях сглаживания диспропорции в уровне бюджетных возможностей местных бюджетов и реализации ими полномочий по решению вопросов местного значения осуществляется путем предоставления дотаций на выравнивание бюджетной обеспеченности и на поддержку мер по обеспечению сбалансированности бюджетов поселений.       </a:t>
            </a:r>
          </a:p>
        </p:txBody>
      </p:sp>
      <p:sp>
        <p:nvSpPr>
          <p:cNvPr id="8" name="Прямоугольник 7"/>
          <p:cNvSpPr/>
          <p:nvPr/>
        </p:nvSpPr>
        <p:spPr>
          <a:xfrm>
            <a:off x="692694" y="467545"/>
            <a:ext cx="5858423" cy="1015663"/>
          </a:xfrm>
          <a:prstGeom prst="rect">
            <a:avLst/>
          </a:prstGeom>
        </p:spPr>
        <p:txBody>
          <a:bodyPr wrap="square">
            <a:spAutoFit/>
          </a:bodyPr>
          <a:lstStyle/>
          <a:p>
            <a:pPr marL="45720" indent="0" algn="ctr">
              <a:buNone/>
            </a:pPr>
            <a:r>
              <a:rPr lang="ru-RU" sz="2000" b="1" dirty="0">
                <a:solidFill>
                  <a:schemeClr val="accent6">
                    <a:lumMod val="75000"/>
                  </a:schemeClr>
                </a:solidFill>
                <a:latin typeface="Arial Unicode MS" pitchFamily="34" charset="-128"/>
                <a:ea typeface="Arial Unicode MS" pitchFamily="34" charset="-128"/>
                <a:cs typeface="Arial Unicode MS" pitchFamily="34" charset="-128"/>
              </a:rPr>
              <a:t>РАСПРЕДЕЛЕНИЕ ФИНАНСОВОЙ ПОМОЩИ НА ОБЩЕЕ ПОКРЫТИЕ РАСХОДОВ ПОСЕЛЕНИЙ В  2023 ГОДУ</a:t>
            </a:r>
          </a:p>
        </p:txBody>
      </p:sp>
      <p:graphicFrame>
        <p:nvGraphicFramePr>
          <p:cNvPr id="9" name="Объект 7"/>
          <p:cNvGraphicFramePr>
            <a:graphicFrameLocks/>
          </p:cNvGraphicFramePr>
          <p:nvPr>
            <p:extLst>
              <p:ext uri="{D42A27DB-BD31-4B8C-83A1-F6EECF244321}">
                <p14:modId xmlns:p14="http://schemas.microsoft.com/office/powerpoint/2010/main" xmlns="" val="2508154075"/>
              </p:ext>
            </p:extLst>
          </p:nvPr>
        </p:nvGraphicFramePr>
        <p:xfrm>
          <a:off x="908720" y="3707908"/>
          <a:ext cx="5688632" cy="5040555"/>
        </p:xfrm>
        <a:graphic>
          <a:graphicData uri="http://schemas.openxmlformats.org/drawingml/2006/table">
            <a:tbl>
              <a:tblPr firstRow="1">
                <a:tableStyleId>{22838BEF-8BB2-4498-84A7-C5851F593DF1}</a:tableStyleId>
              </a:tblPr>
              <a:tblGrid>
                <a:gridCol w="1944215">
                  <a:extLst>
                    <a:ext uri="{9D8B030D-6E8A-4147-A177-3AD203B41FA5}">
                      <a16:colId xmlns:a16="http://schemas.microsoft.com/office/drawing/2014/main" xmlns="" val="20000"/>
                    </a:ext>
                  </a:extLst>
                </a:gridCol>
                <a:gridCol w="1728192">
                  <a:extLst>
                    <a:ext uri="{9D8B030D-6E8A-4147-A177-3AD203B41FA5}">
                      <a16:colId xmlns:a16="http://schemas.microsoft.com/office/drawing/2014/main" xmlns="" val="20001"/>
                    </a:ext>
                  </a:extLst>
                </a:gridCol>
                <a:gridCol w="2016225">
                  <a:extLst>
                    <a:ext uri="{9D8B030D-6E8A-4147-A177-3AD203B41FA5}">
                      <a16:colId xmlns:a16="http://schemas.microsoft.com/office/drawing/2014/main" xmlns="" val="20002"/>
                    </a:ext>
                  </a:extLst>
                </a:gridCol>
              </a:tblGrid>
              <a:tr h="971243">
                <a:tc>
                  <a:txBody>
                    <a:bodyPr/>
                    <a:lstStyle/>
                    <a:p>
                      <a:pPr algn="ctr" fontAlgn="ctr"/>
                      <a:r>
                        <a:rPr lang="ru-RU" sz="15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Наименование поселения</a:t>
                      </a:r>
                      <a:endParaRPr lang="ru-RU" sz="15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solidFill>
                      <a:schemeClr val="bg2">
                        <a:lumMod val="90000"/>
                      </a:schemeClr>
                    </a:solidFill>
                  </a:tcPr>
                </a:tc>
                <a:tc>
                  <a:txBody>
                    <a:bodyPr/>
                    <a:lstStyle/>
                    <a:p>
                      <a:pPr algn="ctr" fontAlgn="t"/>
                      <a:r>
                        <a:rPr lang="ru-RU" sz="15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На выравнивание бюджетной  обеспеченности </a:t>
                      </a:r>
                      <a:endParaRPr lang="ru-RU" sz="15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solidFill>
                      <a:schemeClr val="bg2">
                        <a:lumMod val="90000"/>
                      </a:schemeClr>
                    </a:solidFill>
                  </a:tcPr>
                </a:tc>
                <a:tc>
                  <a:txBody>
                    <a:bodyPr/>
                    <a:lstStyle/>
                    <a:p>
                      <a:pPr algn="ctr" fontAlgn="b"/>
                      <a:r>
                        <a:rPr lang="ru-RU" sz="15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На поддержку мер по обеспечению</a:t>
                      </a:r>
                      <a:r>
                        <a:rPr lang="ru-RU" sz="1500" u="none" strike="noStrike" baseline="0" dirty="0">
                          <a:solidFill>
                            <a:schemeClr val="accent6">
                              <a:lumMod val="75000"/>
                            </a:schemeClr>
                          </a:solidFill>
                          <a:effectLst/>
                          <a:latin typeface="Arial Unicode MS" pitchFamily="34" charset="-128"/>
                          <a:ea typeface="Arial Unicode MS" pitchFamily="34" charset="-128"/>
                          <a:cs typeface="Arial Unicode MS" pitchFamily="34" charset="-128"/>
                        </a:rPr>
                        <a:t> </a:t>
                      </a:r>
                      <a:r>
                        <a:rPr lang="ru-RU" sz="15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сбалансированности</a:t>
                      </a:r>
                      <a:endParaRPr lang="ru-RU" sz="15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solidFill>
                      <a:schemeClr val="bg2">
                        <a:lumMod val="90000"/>
                      </a:schemeClr>
                    </a:solidFill>
                  </a:tcPr>
                </a:tc>
                <a:extLst>
                  <a:ext uri="{0D108BD9-81ED-4DB2-BD59-A6C34878D82A}">
                    <a16:rowId xmlns:a16="http://schemas.microsoft.com/office/drawing/2014/main" xmlns="" val="10000"/>
                  </a:ext>
                </a:extLst>
              </a:tr>
              <a:tr h="254332">
                <a:tc>
                  <a:txBody>
                    <a:bodyPr/>
                    <a:lstStyle/>
                    <a:p>
                      <a:pPr algn="l"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Александровское</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834,3</a:t>
                      </a:r>
                    </a:p>
                  </a:txBody>
                  <a:tcPr marL="7620" marR="7620" marT="7620" marB="0" anchor="ctr"/>
                </a:tc>
                <a:tc>
                  <a:txBody>
                    <a:bodyPr/>
                    <a:lstStyle/>
                    <a:p>
                      <a:pPr marL="0" algn="ctr" defTabSz="914400" rtl="0" eaLnBrk="1" fontAlgn="b" latinLnBrk="0" hangingPunct="1"/>
                      <a:r>
                        <a:rPr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4 820,1</a:t>
                      </a:r>
                    </a:p>
                  </a:txBody>
                  <a:tcPr marL="7620" marR="7620" marT="7620" marB="0" anchor="ctr"/>
                </a:tc>
                <a:extLst>
                  <a:ext uri="{0D108BD9-81ED-4DB2-BD59-A6C34878D82A}">
                    <a16:rowId xmlns:a16="http://schemas.microsoft.com/office/drawing/2014/main" xmlns="" val="10001"/>
                  </a:ext>
                </a:extLst>
              </a:tr>
              <a:tr h="254332">
                <a:tc>
                  <a:txBody>
                    <a:bodyPr/>
                    <a:lstStyle/>
                    <a:p>
                      <a:pPr algn="l"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Александро-Донское</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1 578,1</a:t>
                      </a:r>
                    </a:p>
                  </a:txBody>
                  <a:tcPr marL="7620" marR="7620" marT="7620" marB="0" anchor="ctr"/>
                </a:tc>
                <a:tc>
                  <a:txBody>
                    <a:bodyPr/>
                    <a:lstStyle/>
                    <a:p>
                      <a:pPr marL="0" algn="ctr" defTabSz="914400" rtl="0" eaLnBrk="1" fontAlgn="b" latinLnBrk="0" hangingPunct="1"/>
                      <a:r>
                        <a:rPr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6 659,7</a:t>
                      </a:r>
                    </a:p>
                  </a:txBody>
                  <a:tcPr marL="7620" marR="7620" marT="7620" marB="0" anchor="ctr"/>
                </a:tc>
                <a:extLst>
                  <a:ext uri="{0D108BD9-81ED-4DB2-BD59-A6C34878D82A}">
                    <a16:rowId xmlns:a16="http://schemas.microsoft.com/office/drawing/2014/main" xmlns="" val="10002"/>
                  </a:ext>
                </a:extLst>
              </a:tr>
              <a:tr h="254332">
                <a:tc>
                  <a:txBody>
                    <a:bodyPr/>
                    <a:lstStyle/>
                    <a:p>
                      <a:pPr algn="l" fontAlgn="b"/>
                      <a:r>
                        <a:rPr lang="ru-RU" sz="1200" u="none" strike="noStrike" dirty="0" err="1">
                          <a:solidFill>
                            <a:schemeClr val="accent6">
                              <a:lumMod val="75000"/>
                            </a:schemeClr>
                          </a:solidFill>
                          <a:effectLst/>
                          <a:latin typeface="Arial Unicode MS" pitchFamily="34" charset="-128"/>
                          <a:ea typeface="Arial Unicode MS" pitchFamily="34" charset="-128"/>
                          <a:cs typeface="Arial Unicode MS" pitchFamily="34" charset="-128"/>
                        </a:rPr>
                        <a:t>Воронцовское</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4 578,5</a:t>
                      </a:r>
                    </a:p>
                  </a:txBody>
                  <a:tcPr marL="7620" marR="7620" marT="7620" marB="0" anchor="ctr"/>
                </a:tc>
                <a:tc>
                  <a:txBody>
                    <a:bodyPr/>
                    <a:lstStyle/>
                    <a:p>
                      <a:pPr marL="0" algn="ctr" defTabSz="914400" rtl="0" eaLnBrk="1" fontAlgn="b" latinLnBrk="0" hangingPunct="1"/>
                      <a:r>
                        <a:rPr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6 812,2</a:t>
                      </a:r>
                    </a:p>
                  </a:txBody>
                  <a:tcPr marL="7620" marR="7620" marT="7620" marB="0" anchor="ctr"/>
                </a:tc>
                <a:extLst>
                  <a:ext uri="{0D108BD9-81ED-4DB2-BD59-A6C34878D82A}">
                    <a16:rowId xmlns:a16="http://schemas.microsoft.com/office/drawing/2014/main" xmlns="" val="10003"/>
                  </a:ext>
                </a:extLst>
              </a:tr>
              <a:tr h="254332">
                <a:tc>
                  <a:txBody>
                    <a:bodyPr/>
                    <a:lstStyle/>
                    <a:p>
                      <a:pPr algn="l" fontAlgn="b"/>
                      <a:r>
                        <a:rPr lang="ru-RU" sz="1200" u="none" strike="noStrike" dirty="0" err="1">
                          <a:solidFill>
                            <a:schemeClr val="accent6">
                              <a:lumMod val="75000"/>
                            </a:schemeClr>
                          </a:solidFill>
                          <a:effectLst/>
                          <a:latin typeface="Arial Unicode MS" pitchFamily="34" charset="-128"/>
                          <a:ea typeface="Arial Unicode MS" pitchFamily="34" charset="-128"/>
                          <a:cs typeface="Arial Unicode MS" pitchFamily="34" charset="-128"/>
                        </a:rPr>
                        <a:t>Гаврильское</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1 327,1</a:t>
                      </a:r>
                    </a:p>
                  </a:txBody>
                  <a:tcPr marL="7620" marR="7620" marT="7620" marB="0" anchor="ctr"/>
                </a:tc>
                <a:tc>
                  <a:txBody>
                    <a:bodyPr/>
                    <a:lstStyle/>
                    <a:p>
                      <a:pPr marL="0" algn="ctr" defTabSz="914400" rtl="0" eaLnBrk="1" fontAlgn="b" latinLnBrk="0" hangingPunct="1"/>
                      <a:r>
                        <a:rPr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5 625,6</a:t>
                      </a:r>
                    </a:p>
                  </a:txBody>
                  <a:tcPr marL="7620" marR="7620" marT="7620" marB="0" anchor="ctr"/>
                </a:tc>
                <a:extLst>
                  <a:ext uri="{0D108BD9-81ED-4DB2-BD59-A6C34878D82A}">
                    <a16:rowId xmlns:a16="http://schemas.microsoft.com/office/drawing/2014/main" xmlns="" val="10004"/>
                  </a:ext>
                </a:extLst>
              </a:tr>
              <a:tr h="254332">
                <a:tc>
                  <a:txBody>
                    <a:bodyPr/>
                    <a:lstStyle/>
                    <a:p>
                      <a:pPr algn="l" fontAlgn="b"/>
                      <a:r>
                        <a:rPr lang="ru-RU" sz="1200" u="none" strike="noStrike" dirty="0" err="1">
                          <a:solidFill>
                            <a:schemeClr val="accent6">
                              <a:lumMod val="75000"/>
                            </a:schemeClr>
                          </a:solidFill>
                          <a:effectLst/>
                          <a:latin typeface="Arial Unicode MS" pitchFamily="34" charset="-128"/>
                          <a:ea typeface="Arial Unicode MS" pitchFamily="34" charset="-128"/>
                          <a:cs typeface="Arial Unicode MS" pitchFamily="34" charset="-128"/>
                        </a:rPr>
                        <a:t>Елизаветовское</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507,5</a:t>
                      </a:r>
                    </a:p>
                  </a:txBody>
                  <a:tcPr marL="7620" marR="7620" marT="7620" marB="0" anchor="ctr"/>
                </a:tc>
                <a:tc>
                  <a:txBody>
                    <a:bodyPr/>
                    <a:lstStyle/>
                    <a:p>
                      <a:pPr marL="0" algn="ctr" defTabSz="914400" rtl="0" eaLnBrk="1" fontAlgn="b" latinLnBrk="0" hangingPunct="1"/>
                      <a:r>
                        <a:rPr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0</a:t>
                      </a:r>
                    </a:p>
                  </a:txBody>
                  <a:tcPr marL="7620" marR="7620" marT="7620" marB="0" anchor="ctr"/>
                </a:tc>
                <a:extLst>
                  <a:ext uri="{0D108BD9-81ED-4DB2-BD59-A6C34878D82A}">
                    <a16:rowId xmlns:a16="http://schemas.microsoft.com/office/drawing/2014/main" xmlns="" val="10005"/>
                  </a:ext>
                </a:extLst>
              </a:tr>
              <a:tr h="254332">
                <a:tc>
                  <a:txBody>
                    <a:bodyPr/>
                    <a:lstStyle/>
                    <a:p>
                      <a:pPr algn="l" fontAlgn="b"/>
                      <a:r>
                        <a:rPr lang="ru-RU" sz="1200" u="none" strike="noStrike" dirty="0" err="1">
                          <a:solidFill>
                            <a:schemeClr val="accent6">
                              <a:lumMod val="75000"/>
                            </a:schemeClr>
                          </a:solidFill>
                          <a:effectLst/>
                          <a:latin typeface="Arial Unicode MS" pitchFamily="34" charset="-128"/>
                          <a:ea typeface="Arial Unicode MS" pitchFamily="34" charset="-128"/>
                          <a:cs typeface="Arial Unicode MS" pitchFamily="34" charset="-128"/>
                        </a:rPr>
                        <a:t>Ерышевское</a:t>
                      </a:r>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 </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1 022,7</a:t>
                      </a:r>
                    </a:p>
                  </a:txBody>
                  <a:tcPr marL="7620" marR="7620" marT="7620" marB="0" anchor="ctr"/>
                </a:tc>
                <a:tc>
                  <a:txBody>
                    <a:bodyPr/>
                    <a:lstStyle/>
                    <a:p>
                      <a:pPr marL="0" algn="ctr" defTabSz="914400" rtl="0" eaLnBrk="1" fontAlgn="b" latinLnBrk="0" hangingPunct="1"/>
                      <a:r>
                        <a:rPr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6 030,9</a:t>
                      </a:r>
                    </a:p>
                  </a:txBody>
                  <a:tcPr marL="7620" marR="7620" marT="7620" marB="0" anchor="ctr"/>
                </a:tc>
                <a:extLst>
                  <a:ext uri="{0D108BD9-81ED-4DB2-BD59-A6C34878D82A}">
                    <a16:rowId xmlns:a16="http://schemas.microsoft.com/office/drawing/2014/main" xmlns="" val="10006"/>
                  </a:ext>
                </a:extLst>
              </a:tr>
              <a:tr h="254332">
                <a:tc>
                  <a:txBody>
                    <a:bodyPr/>
                    <a:lstStyle/>
                    <a:p>
                      <a:pPr algn="l" fontAlgn="b"/>
                      <a:r>
                        <a:rPr lang="ru-RU" sz="1200" u="none" strike="noStrike" dirty="0" err="1">
                          <a:solidFill>
                            <a:schemeClr val="accent6">
                              <a:lumMod val="75000"/>
                            </a:schemeClr>
                          </a:solidFill>
                          <a:effectLst/>
                          <a:latin typeface="Arial Unicode MS" pitchFamily="34" charset="-128"/>
                          <a:ea typeface="Arial Unicode MS" pitchFamily="34" charset="-128"/>
                          <a:cs typeface="Arial Unicode MS" pitchFamily="34" charset="-128"/>
                        </a:rPr>
                        <a:t>Казинское</a:t>
                      </a:r>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 </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419,4</a:t>
                      </a:r>
                    </a:p>
                  </a:txBody>
                  <a:tcPr marL="7620" marR="7620" marT="7620" marB="0" anchor="ctr"/>
                </a:tc>
                <a:tc>
                  <a:txBody>
                    <a:bodyPr/>
                    <a:lstStyle/>
                    <a:p>
                      <a:pPr marL="0" algn="ctr" defTabSz="914400" rtl="0" eaLnBrk="1" fontAlgn="b" latinLnBrk="0" hangingPunct="1"/>
                      <a:r>
                        <a:rPr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8 394,9</a:t>
                      </a:r>
                    </a:p>
                  </a:txBody>
                  <a:tcPr marL="7620" marR="7620" marT="7620" marB="0" anchor="ctr"/>
                </a:tc>
                <a:extLst>
                  <a:ext uri="{0D108BD9-81ED-4DB2-BD59-A6C34878D82A}">
                    <a16:rowId xmlns:a16="http://schemas.microsoft.com/office/drawing/2014/main" xmlns="" val="10007"/>
                  </a:ext>
                </a:extLst>
              </a:tr>
              <a:tr h="254332">
                <a:tc>
                  <a:txBody>
                    <a:bodyPr/>
                    <a:lstStyle/>
                    <a:p>
                      <a:pPr algn="l"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Красное</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1 154,6</a:t>
                      </a:r>
                    </a:p>
                  </a:txBody>
                  <a:tcPr marL="7620" marR="7620" marT="7620" marB="0" anchor="ctr"/>
                </a:tc>
                <a:tc>
                  <a:txBody>
                    <a:bodyPr/>
                    <a:lstStyle/>
                    <a:p>
                      <a:pPr marL="0" algn="ctr" defTabSz="914400" rtl="0" eaLnBrk="1" fontAlgn="b" latinLnBrk="0" hangingPunct="1"/>
                      <a:r>
                        <a:rPr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10 769,9</a:t>
                      </a:r>
                    </a:p>
                  </a:txBody>
                  <a:tcPr marL="7620" marR="7620" marT="7620" marB="0" anchor="ctr"/>
                </a:tc>
                <a:extLst>
                  <a:ext uri="{0D108BD9-81ED-4DB2-BD59-A6C34878D82A}">
                    <a16:rowId xmlns:a16="http://schemas.microsoft.com/office/drawing/2014/main" xmlns="" val="10008"/>
                  </a:ext>
                </a:extLst>
              </a:tr>
              <a:tr h="254332">
                <a:tc>
                  <a:txBody>
                    <a:bodyPr/>
                    <a:lstStyle/>
                    <a:p>
                      <a:pPr algn="l" fontAlgn="b"/>
                      <a:r>
                        <a:rPr lang="ru-RU" sz="1200" u="none" strike="noStrike" dirty="0" err="1">
                          <a:solidFill>
                            <a:schemeClr val="accent6">
                              <a:lumMod val="75000"/>
                            </a:schemeClr>
                          </a:solidFill>
                          <a:effectLst/>
                          <a:latin typeface="Arial Unicode MS" pitchFamily="34" charset="-128"/>
                          <a:ea typeface="Arial Unicode MS" pitchFamily="34" charset="-128"/>
                          <a:cs typeface="Arial Unicode MS" pitchFamily="34" charset="-128"/>
                        </a:rPr>
                        <a:t>Ливенское</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831,5</a:t>
                      </a:r>
                    </a:p>
                  </a:txBody>
                  <a:tcPr marL="7620" marR="7620" marT="7620" marB="0" anchor="ctr"/>
                </a:tc>
                <a:tc>
                  <a:txBody>
                    <a:bodyPr/>
                    <a:lstStyle/>
                    <a:p>
                      <a:pPr marL="0" algn="ctr" defTabSz="914400" rtl="0" eaLnBrk="1" fontAlgn="b" latinLnBrk="0" hangingPunct="1"/>
                      <a:r>
                        <a:rPr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6 196,6</a:t>
                      </a:r>
                    </a:p>
                  </a:txBody>
                  <a:tcPr marL="7620" marR="7620" marT="7620" marB="0" anchor="ctr"/>
                </a:tc>
                <a:extLst>
                  <a:ext uri="{0D108BD9-81ED-4DB2-BD59-A6C34878D82A}">
                    <a16:rowId xmlns:a16="http://schemas.microsoft.com/office/drawing/2014/main" xmlns="" val="10009"/>
                  </a:ext>
                </a:extLst>
              </a:tr>
              <a:tr h="254332">
                <a:tc>
                  <a:txBody>
                    <a:bodyPr/>
                    <a:lstStyle/>
                    <a:p>
                      <a:pPr algn="l" fontAlgn="b"/>
                      <a:r>
                        <a:rPr lang="ru-RU" sz="1200" u="none" strike="noStrike" dirty="0" err="1">
                          <a:solidFill>
                            <a:schemeClr val="accent6">
                              <a:lumMod val="75000"/>
                            </a:schemeClr>
                          </a:solidFill>
                          <a:effectLst/>
                          <a:latin typeface="Arial Unicode MS" pitchFamily="34" charset="-128"/>
                          <a:ea typeface="Arial Unicode MS" pitchFamily="34" charset="-128"/>
                          <a:cs typeface="Arial Unicode MS" pitchFamily="34" charset="-128"/>
                        </a:rPr>
                        <a:t>Лосевское</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2 288,0</a:t>
                      </a:r>
                    </a:p>
                  </a:txBody>
                  <a:tcPr marL="7620" marR="7620" marT="7620" marB="0" anchor="ctr"/>
                </a:tc>
                <a:tc>
                  <a:txBody>
                    <a:bodyPr/>
                    <a:lstStyle/>
                    <a:p>
                      <a:pPr marL="0" algn="ctr" defTabSz="914400" rtl="0" eaLnBrk="1" fontAlgn="b" latinLnBrk="0" hangingPunct="1"/>
                      <a:r>
                        <a:rPr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2 720,5</a:t>
                      </a:r>
                    </a:p>
                  </a:txBody>
                  <a:tcPr marL="7620" marR="7620" marT="7620" marB="0" anchor="ctr"/>
                </a:tc>
                <a:extLst>
                  <a:ext uri="{0D108BD9-81ED-4DB2-BD59-A6C34878D82A}">
                    <a16:rowId xmlns:a16="http://schemas.microsoft.com/office/drawing/2014/main" xmlns="" val="10010"/>
                  </a:ext>
                </a:extLst>
              </a:tr>
              <a:tr h="254332">
                <a:tc>
                  <a:txBody>
                    <a:bodyPr/>
                    <a:lstStyle/>
                    <a:p>
                      <a:pPr algn="l" fontAlgn="b"/>
                      <a:r>
                        <a:rPr lang="ru-RU" sz="1200" u="none" strike="noStrike" dirty="0" err="1">
                          <a:solidFill>
                            <a:schemeClr val="accent6">
                              <a:lumMod val="75000"/>
                            </a:schemeClr>
                          </a:solidFill>
                          <a:effectLst/>
                          <a:latin typeface="Arial Unicode MS" pitchFamily="34" charset="-128"/>
                          <a:ea typeface="Arial Unicode MS" pitchFamily="34" charset="-128"/>
                          <a:cs typeface="Arial Unicode MS" pitchFamily="34" charset="-128"/>
                        </a:rPr>
                        <a:t>Песковское</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1 581,1</a:t>
                      </a:r>
                    </a:p>
                  </a:txBody>
                  <a:tcPr marL="7620" marR="7620" marT="7620" marB="0" anchor="ctr"/>
                </a:tc>
                <a:tc>
                  <a:txBody>
                    <a:bodyPr/>
                    <a:lstStyle/>
                    <a:p>
                      <a:pPr marL="0" algn="ctr" defTabSz="914400" rtl="0" eaLnBrk="1" fontAlgn="b" latinLnBrk="0" hangingPunct="1"/>
                      <a:r>
                        <a:rPr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5 361,1</a:t>
                      </a:r>
                    </a:p>
                  </a:txBody>
                  <a:tcPr marL="7620" marR="7620" marT="7620" marB="0" anchor="ctr"/>
                </a:tc>
                <a:extLst>
                  <a:ext uri="{0D108BD9-81ED-4DB2-BD59-A6C34878D82A}">
                    <a16:rowId xmlns:a16="http://schemas.microsoft.com/office/drawing/2014/main" xmlns="" val="10011"/>
                  </a:ext>
                </a:extLst>
              </a:tr>
              <a:tr h="254332">
                <a:tc>
                  <a:txBody>
                    <a:bodyPr/>
                    <a:lstStyle/>
                    <a:p>
                      <a:pPr algn="l"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Петровское</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1 431,1</a:t>
                      </a:r>
                    </a:p>
                  </a:txBody>
                  <a:tcPr marL="7620" marR="7620" marT="7620" marB="0" anchor="ctr"/>
                </a:tc>
                <a:tc>
                  <a:txBody>
                    <a:bodyPr/>
                    <a:lstStyle/>
                    <a:p>
                      <a:pPr marL="0" algn="ctr" defTabSz="914400" rtl="0" eaLnBrk="1" fontAlgn="b" latinLnBrk="0" hangingPunct="1"/>
                      <a:r>
                        <a:rPr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6 518,5</a:t>
                      </a:r>
                    </a:p>
                  </a:txBody>
                  <a:tcPr marL="7620" marR="7620" marT="7620" marB="0" anchor="ctr"/>
                </a:tc>
                <a:extLst>
                  <a:ext uri="{0D108BD9-81ED-4DB2-BD59-A6C34878D82A}">
                    <a16:rowId xmlns:a16="http://schemas.microsoft.com/office/drawing/2014/main" xmlns="" val="10012"/>
                  </a:ext>
                </a:extLst>
              </a:tr>
              <a:tr h="254332">
                <a:tc>
                  <a:txBody>
                    <a:bodyPr/>
                    <a:lstStyle/>
                    <a:p>
                      <a:pPr algn="l"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Покровское</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1 732,8</a:t>
                      </a:r>
                    </a:p>
                  </a:txBody>
                  <a:tcPr marL="7620" marR="7620" marT="7620" marB="0" anchor="ctr"/>
                </a:tc>
                <a:tc>
                  <a:txBody>
                    <a:bodyPr/>
                    <a:lstStyle/>
                    <a:p>
                      <a:pPr marL="0" algn="ctr" defTabSz="914400" rtl="0" eaLnBrk="1" fontAlgn="b" latinLnBrk="0" hangingPunct="1"/>
                      <a:r>
                        <a:rPr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8 819,3</a:t>
                      </a:r>
                    </a:p>
                  </a:txBody>
                  <a:tcPr marL="7620" marR="7620" marT="7620" marB="0" anchor="ctr"/>
                </a:tc>
                <a:extLst>
                  <a:ext uri="{0D108BD9-81ED-4DB2-BD59-A6C34878D82A}">
                    <a16:rowId xmlns:a16="http://schemas.microsoft.com/office/drawing/2014/main" xmlns="" val="10013"/>
                  </a:ext>
                </a:extLst>
              </a:tr>
              <a:tr h="254332">
                <a:tc>
                  <a:txBody>
                    <a:bodyPr/>
                    <a:lstStyle/>
                    <a:p>
                      <a:pPr algn="l"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Русско - </a:t>
                      </a:r>
                      <a:r>
                        <a:rPr lang="ru-RU" sz="1200" u="none" strike="noStrike" dirty="0" err="1">
                          <a:solidFill>
                            <a:schemeClr val="accent6">
                              <a:lumMod val="75000"/>
                            </a:schemeClr>
                          </a:solidFill>
                          <a:effectLst/>
                          <a:latin typeface="Arial Unicode MS" pitchFamily="34" charset="-128"/>
                          <a:ea typeface="Arial Unicode MS" pitchFamily="34" charset="-128"/>
                          <a:cs typeface="Arial Unicode MS" pitchFamily="34" charset="-128"/>
                        </a:rPr>
                        <a:t>Буйловское</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1 048,6</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marL="0" algn="ctr" defTabSz="914400" rtl="0" eaLnBrk="1" fontAlgn="b" latinLnBrk="0" hangingPunct="1"/>
                      <a:r>
                        <a:rPr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6 940,9</a:t>
                      </a:r>
                    </a:p>
                  </a:txBody>
                  <a:tcPr marL="7620" marR="7620" marT="7620" marB="0" anchor="ctr"/>
                </a:tc>
                <a:extLst>
                  <a:ext uri="{0D108BD9-81ED-4DB2-BD59-A6C34878D82A}">
                    <a16:rowId xmlns:a16="http://schemas.microsoft.com/office/drawing/2014/main" xmlns="" val="10014"/>
                  </a:ext>
                </a:extLst>
              </a:tr>
              <a:tr h="254332">
                <a:tc>
                  <a:txBody>
                    <a:bodyPr/>
                    <a:lstStyle/>
                    <a:p>
                      <a:pPr algn="l"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город Павловск</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3 109,7</a:t>
                      </a:r>
                    </a:p>
                  </a:txBody>
                  <a:tcPr marL="7620" marR="7620" marT="7620" marB="0" anchor="ctr"/>
                </a:tc>
                <a:tc>
                  <a:txBody>
                    <a:bodyPr/>
                    <a:lstStyle/>
                    <a:p>
                      <a:pPr marL="0" algn="ctr" defTabSz="914400" rtl="0" eaLnBrk="1" fontAlgn="b" latinLnBrk="0" hangingPunct="1"/>
                      <a:r>
                        <a:rPr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14 040,1</a:t>
                      </a:r>
                    </a:p>
                  </a:txBody>
                  <a:tcPr marL="7620" marR="7620" marT="7620" marB="0" anchor="ctr"/>
                </a:tc>
                <a:extLst>
                  <a:ext uri="{0D108BD9-81ED-4DB2-BD59-A6C34878D82A}">
                    <a16:rowId xmlns:a16="http://schemas.microsoft.com/office/drawing/2014/main" xmlns="" val="10015"/>
                  </a:ext>
                </a:extLst>
              </a:tr>
              <a:tr h="254332">
                <a:tc>
                  <a:txBody>
                    <a:bodyPr/>
                    <a:lstStyle/>
                    <a:p>
                      <a:pPr algn="l" fontAlgn="b"/>
                      <a:r>
                        <a:rPr lang="ru-RU" sz="1200" b="1"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ВСЕГО</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b"/>
                      <a:r>
                        <a:rPr lang="ru-RU" sz="1200" b="1" kern="1200" dirty="0">
                          <a:solidFill>
                            <a:schemeClr val="accent6">
                              <a:lumMod val="75000"/>
                            </a:schemeClr>
                          </a:solidFill>
                          <a:effectLst/>
                          <a:latin typeface="Arial Unicode MS" pitchFamily="34" charset="-128"/>
                          <a:ea typeface="Arial Unicode MS" pitchFamily="34" charset="-128"/>
                          <a:cs typeface="Arial Unicode MS" pitchFamily="34" charset="-128"/>
                        </a:rPr>
                        <a:t>23 445,0</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marL="0" algn="ctr" defTabSz="914400" rtl="0" eaLnBrk="1" fontAlgn="b" latinLnBrk="0" hangingPunct="1"/>
                      <a:r>
                        <a:rPr lang="ru-RU" sz="1200" b="1"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99 710,3</a:t>
                      </a:r>
                    </a:p>
                  </a:txBody>
                  <a:tcPr marL="7620" marR="7620" marT="7620" marB="0" anchor="ctr"/>
                </a:tc>
                <a:extLst>
                  <a:ext uri="{0D108BD9-81ED-4DB2-BD59-A6C34878D82A}">
                    <a16:rowId xmlns:a16="http://schemas.microsoft.com/office/drawing/2014/main" xmlns="" val="10016"/>
                  </a:ext>
                </a:extLst>
              </a:tr>
            </a:tbl>
          </a:graphicData>
        </a:graphic>
      </p:graphicFrame>
      <p:sp>
        <p:nvSpPr>
          <p:cNvPr id="6" name="Прямоугольник 5"/>
          <p:cNvSpPr/>
          <p:nvPr/>
        </p:nvSpPr>
        <p:spPr>
          <a:xfrm>
            <a:off x="5151583" y="3347864"/>
            <a:ext cx="1290738" cy="307777"/>
          </a:xfrm>
          <a:prstGeom prst="rect">
            <a:avLst/>
          </a:prstGeom>
        </p:spPr>
        <p:txBody>
          <a:bodyPr wrap="square">
            <a:spAutoFit/>
          </a:bodyPr>
          <a:lstStyle/>
          <a:p>
            <a:pPr indent="361950" algn="just"/>
            <a:r>
              <a:rPr lang="ru-RU" sz="1400" dirty="0">
                <a:solidFill>
                  <a:schemeClr val="accent6">
                    <a:lumMod val="75000"/>
                  </a:schemeClr>
                </a:solidFill>
                <a:latin typeface="Arial Unicode MS" pitchFamily="34" charset="-128"/>
                <a:ea typeface="Arial Unicode MS" pitchFamily="34" charset="-128"/>
                <a:cs typeface="Arial Unicode MS" pitchFamily="34" charset="-128"/>
              </a:rPr>
              <a:t>тыс. руб.</a:t>
            </a:r>
          </a:p>
        </p:txBody>
      </p:sp>
    </p:spTree>
    <p:extLst>
      <p:ext uri="{BB962C8B-B14F-4D97-AF65-F5344CB8AC3E}">
        <p14:creationId xmlns:p14="http://schemas.microsoft.com/office/powerpoint/2010/main" xmlns="" val="34659619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653916" y="539552"/>
            <a:ext cx="6204083" cy="400110"/>
          </a:xfrm>
          <a:prstGeom prst="rect">
            <a:avLst/>
          </a:prstGeom>
        </p:spPr>
        <p:txBody>
          <a:bodyPr wrap="square">
            <a:spAutoFit/>
          </a:bodyPr>
          <a:lstStyle/>
          <a:p>
            <a:pPr algn="ctr"/>
            <a:r>
              <a:rPr lang="ru-RU" sz="2000" b="1" dirty="0">
                <a:solidFill>
                  <a:schemeClr val="accent6">
                    <a:lumMod val="75000"/>
                  </a:schemeClr>
                </a:solidFill>
                <a:latin typeface="Arial Unicode MS" pitchFamily="34" charset="-128"/>
                <a:ea typeface="Arial Unicode MS" pitchFamily="34" charset="-128"/>
                <a:cs typeface="Arial Unicode MS" pitchFamily="34" charset="-128"/>
              </a:rPr>
              <a:t>СТРУКТУРА   МУНИЦИПАЛЬНОГО   ДОЛГА</a:t>
            </a:r>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64705" y="1619672"/>
            <a:ext cx="2024499" cy="69914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708921" y="1619672"/>
            <a:ext cx="2079957" cy="71469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725145" y="1619672"/>
            <a:ext cx="1927244" cy="69914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197" name="Picture 5"/>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052737" y="2411761"/>
            <a:ext cx="1743787" cy="113137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198" name="Picture 6"/>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2924945" y="2483768"/>
            <a:ext cx="1731963" cy="7318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199" name="Picture 7"/>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2924945" y="3491882"/>
            <a:ext cx="1731963" cy="8778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200" name="Picture 8"/>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2924945" y="4716016"/>
            <a:ext cx="1749737" cy="92050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201" name="Picture 9"/>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4941168" y="2483769"/>
            <a:ext cx="2088232" cy="71152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202" name="Picture 10"/>
          <p:cNvPicPr>
            <a:picLocks noChangeAspect="1" noChangeArrowheads="1"/>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a:off x="4941168" y="3491881"/>
            <a:ext cx="2088232" cy="10175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203" name="Picture 11"/>
          <p:cNvPicPr>
            <a:picLocks noChangeAspect="1" noChangeArrowheads="1"/>
          </p:cNvPicPr>
          <p:nvPr/>
        </p:nvPicPr>
        <p:blipFill>
          <a:blip r:embed="rId11" cstate="print">
            <a:extLst>
              <a:ext uri="{28A0092B-C50C-407E-A947-70E740481C1C}">
                <a14:useLocalDpi xmlns:a14="http://schemas.microsoft.com/office/drawing/2010/main" xmlns="" val="0"/>
              </a:ext>
            </a:extLst>
          </a:blip>
          <a:srcRect/>
          <a:stretch>
            <a:fillRect/>
          </a:stretch>
        </p:blipFill>
        <p:spPr bwMode="auto">
          <a:xfrm>
            <a:off x="4941168" y="4716016"/>
            <a:ext cx="2304256" cy="92050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5" name="Picture 2" descr="D:\2024\Бюджет для граждан\для подготовки бюджета для граждан\картинки\146.jpg"/>
          <p:cNvPicPr>
            <a:picLocks noChangeAspect="1" noChangeArrowheads="1"/>
          </p:cNvPicPr>
          <p:nvPr/>
        </p:nvPicPr>
        <p:blipFill>
          <a:blip r:embed="rId12" cstate="print"/>
          <a:srcRect/>
          <a:stretch>
            <a:fillRect/>
          </a:stretch>
        </p:blipFill>
        <p:spPr bwMode="auto">
          <a:xfrm>
            <a:off x="1700809" y="5796137"/>
            <a:ext cx="4176464" cy="3132348"/>
          </a:xfrm>
          <a:prstGeom prst="rect">
            <a:avLst/>
          </a:prstGeom>
          <a:ln>
            <a:noFill/>
          </a:ln>
          <a:effectLst>
            <a:softEdge rad="112500"/>
          </a:effectLst>
        </p:spPr>
      </p:pic>
    </p:spTree>
    <p:extLst>
      <p:ext uri="{BB962C8B-B14F-4D97-AF65-F5344CB8AC3E}">
        <p14:creationId xmlns:p14="http://schemas.microsoft.com/office/powerpoint/2010/main" xmlns="" val="39646165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half" idx="4294967295"/>
          </p:nvPr>
        </p:nvSpPr>
        <p:spPr>
          <a:xfrm>
            <a:off x="836713" y="6012160"/>
            <a:ext cx="5904656" cy="2880320"/>
          </a:xfrm>
        </p:spPr>
        <p:txBody>
          <a:bodyPr>
            <a:noAutofit/>
          </a:bodyPr>
          <a:lstStyle/>
          <a:p>
            <a:pPr marL="0" indent="0" algn="just">
              <a:buNone/>
            </a:pPr>
            <a:r>
              <a:rPr lang="ru-RU" sz="1400" i="0" dirty="0">
                <a:solidFill>
                  <a:schemeClr val="accent6">
                    <a:lumMod val="75000"/>
                  </a:schemeClr>
                </a:solidFill>
                <a:latin typeface="Arial Unicode MS" pitchFamily="34" charset="-128"/>
                <a:ea typeface="Arial Unicode MS" pitchFamily="34" charset="-128"/>
                <a:cs typeface="Arial Unicode MS" pitchFamily="34" charset="-128"/>
              </a:rPr>
              <a:t>    Территория района составляет 1,9 тыс. кв. км. Численность постоянного населения составляет 49,3 тыс. человек,</a:t>
            </a:r>
            <a:r>
              <a:rPr lang="ru-RU" sz="1400" i="0" dirty="0">
                <a:latin typeface="Arial Unicode MS" pitchFamily="34" charset="-128"/>
                <a:ea typeface="Arial Unicode MS" pitchFamily="34" charset="-128"/>
                <a:cs typeface="Arial Unicode MS" pitchFamily="34" charset="-128"/>
              </a:rPr>
              <a:t> </a:t>
            </a:r>
            <a:r>
              <a:rPr lang="ru-RU" sz="1400" i="0" dirty="0">
                <a:solidFill>
                  <a:schemeClr val="accent6">
                    <a:lumMod val="75000"/>
                  </a:schemeClr>
                </a:solidFill>
                <a:latin typeface="Arial Unicode MS" pitchFamily="34" charset="-128"/>
                <a:ea typeface="Arial Unicode MS" pitchFamily="34" charset="-128"/>
                <a:cs typeface="Arial Unicode MS" pitchFamily="34" charset="-128"/>
              </a:rPr>
              <a:t>это  2,2 % населения области, из которых 28,0 тыс. человек – сельские жители.</a:t>
            </a:r>
          </a:p>
          <a:p>
            <a:pPr marL="0" indent="0" algn="just">
              <a:buNone/>
            </a:pPr>
            <a:r>
              <a:rPr lang="ru-RU" sz="1400" i="0" dirty="0">
                <a:solidFill>
                  <a:schemeClr val="accent6">
                    <a:lumMod val="75000"/>
                  </a:schemeClr>
                </a:solidFill>
                <a:latin typeface="Arial Unicode MS" pitchFamily="34" charset="-128"/>
                <a:ea typeface="Arial Unicode MS" pitchFamily="34" charset="-128"/>
                <a:cs typeface="Arial Unicode MS" pitchFamily="34" charset="-128"/>
              </a:rPr>
              <a:t>     В состав Павловского муниципального района Воронежской области входят 1 городское и 14 сельских поселений. На территории района находится 54 населенных пункта: 1 город, 28 сел, 10 поселков, 14 хуторов, 1 деревня.</a:t>
            </a:r>
          </a:p>
          <a:p>
            <a:pPr marL="0" indent="0" algn="just">
              <a:buNone/>
            </a:pPr>
            <a:r>
              <a:rPr lang="ru-RU" sz="1400" i="0" dirty="0">
                <a:solidFill>
                  <a:schemeClr val="accent6">
                    <a:lumMod val="75000"/>
                  </a:schemeClr>
                </a:solidFill>
                <a:latin typeface="Arial Unicode MS" pitchFamily="34" charset="-128"/>
                <a:ea typeface="Arial Unicode MS" pitchFamily="34" charset="-128"/>
                <a:cs typeface="Arial Unicode MS" pitchFamily="34" charset="-128"/>
              </a:rPr>
              <a:t>     Административный центр района – город Павловск, основанный в 1709 году. Павловск включен в список исторических городов России. На государственной охране состоят 40 памятников истории и архитектуры.</a:t>
            </a:r>
          </a:p>
          <a:p>
            <a:pPr indent="363538" algn="just"/>
            <a:endParaRPr lang="ru-RU" sz="1300" b="1" i="1" dirty="0">
              <a:solidFill>
                <a:schemeClr val="accent6">
                  <a:lumMod val="75000"/>
                </a:schemeClr>
              </a:solidFill>
              <a:cs typeface="Arial" pitchFamily="34" charset="0"/>
            </a:endParaRPr>
          </a:p>
        </p:txBody>
      </p:sp>
      <p:sp>
        <p:nvSpPr>
          <p:cNvPr id="5" name="Заголовок 4"/>
          <p:cNvSpPr>
            <a:spLocks noGrp="1"/>
          </p:cNvSpPr>
          <p:nvPr>
            <p:ph type="title" idx="4294967295"/>
          </p:nvPr>
        </p:nvSpPr>
        <p:spPr>
          <a:xfrm>
            <a:off x="836712" y="179389"/>
            <a:ext cx="6021288" cy="1368425"/>
          </a:xfrm>
        </p:spPr>
        <p:txBody>
          <a:bodyPr>
            <a:normAutofit/>
          </a:bodyPr>
          <a:lstStyle/>
          <a:p>
            <a:pPr algn="ctr"/>
            <a:r>
              <a:rPr lang="ru-RU" sz="2000" b="1" dirty="0">
                <a:solidFill>
                  <a:schemeClr val="accent6">
                    <a:lumMod val="75000"/>
                  </a:schemeClr>
                </a:solidFill>
                <a:effectLst/>
                <a:latin typeface="Arial Unicode MS" pitchFamily="34" charset="-128"/>
                <a:ea typeface="Arial Unicode MS" pitchFamily="34" charset="-128"/>
                <a:cs typeface="Arial Unicode MS" pitchFamily="34" charset="-128"/>
              </a:rPr>
              <a:t>АДМИНИСТРАТИВНО – ТЕРРИТОРИАЛЬНОЕ ДЕЛЕНИЕ  ПАВЛОВСКОГО МУНИЦИПАЛЬНОГО  РАЙОНА ВОРОНЕЖСКОЙ  ОБЛАСТИ</a:t>
            </a:r>
          </a:p>
        </p:txBody>
      </p:sp>
      <p:sp>
        <p:nvSpPr>
          <p:cNvPr id="7" name="Текст 1"/>
          <p:cNvSpPr txBox="1">
            <a:spLocks/>
          </p:cNvSpPr>
          <p:nvPr/>
        </p:nvSpPr>
        <p:spPr>
          <a:xfrm>
            <a:off x="620689" y="1619672"/>
            <a:ext cx="5904656" cy="5976664"/>
          </a:xfrm>
          <a:prstGeom prst="rect">
            <a:avLst/>
          </a:prstGeom>
        </p:spPr>
        <p:txBody>
          <a:bodyPr vert="horz" lIns="0" tIns="45720" rIns="0" bIns="45720" rtlCol="0">
            <a:normAutofit/>
          </a:bodyPr>
          <a:lst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a:lstStyle>
          <a:p>
            <a:pPr marL="285750" indent="-285750" algn="just">
              <a:buFont typeface="Wingdings" pitchFamily="2" charset="2"/>
              <a:buChar char="Ø"/>
            </a:pPr>
            <a:endParaRPr lang="ru-RU" sz="1600" dirty="0">
              <a:solidFill>
                <a:schemeClr val="bg1"/>
              </a:solidFill>
            </a:endParaRPr>
          </a:p>
        </p:txBody>
      </p:sp>
      <p:pic>
        <p:nvPicPr>
          <p:cNvPr id="8" name="Объект 1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980728" y="1475657"/>
            <a:ext cx="5544616" cy="4688993"/>
          </a:xfrm>
          <a:prstGeom prst="rect">
            <a:avLst/>
          </a:prstGeom>
          <a:ln>
            <a:noFill/>
          </a:ln>
          <a:effectLst>
            <a:softEdge rad="112500"/>
          </a:effectLst>
        </p:spPr>
      </p:pic>
    </p:spTree>
    <p:extLst>
      <p:ext uri="{BB962C8B-B14F-4D97-AF65-F5344CB8AC3E}">
        <p14:creationId xmlns:p14="http://schemas.microsoft.com/office/powerpoint/2010/main" xmlns="" val="1482856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Picture background">
            <a:extLst>
              <a:ext uri="{FF2B5EF4-FFF2-40B4-BE49-F238E27FC236}">
                <a16:creationId xmlns:a16="http://schemas.microsoft.com/office/drawing/2014/main" xmlns="" id="{BC9D9C79-DC95-4FC1-9C4F-373E21E04648}"/>
              </a:ext>
            </a:extLst>
          </p:cNvPr>
          <p:cNvSpPr>
            <a:spLocks noChangeAspect="1" noChangeArrowheads="1"/>
          </p:cNvSpPr>
          <p:nvPr/>
        </p:nvSpPr>
        <p:spPr bwMode="auto">
          <a:xfrm>
            <a:off x="3276600" y="4419600"/>
            <a:ext cx="304800" cy="304800"/>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AutoShape 4" descr="Picture background">
            <a:extLst>
              <a:ext uri="{FF2B5EF4-FFF2-40B4-BE49-F238E27FC236}">
                <a16:creationId xmlns:a16="http://schemas.microsoft.com/office/drawing/2014/main" xmlns="" id="{DD32A3D9-0B7B-46DF-B6B4-88EB87342F02}"/>
              </a:ext>
            </a:extLst>
          </p:cNvPr>
          <p:cNvSpPr>
            <a:spLocks noChangeAspect="1" noChangeArrowheads="1"/>
          </p:cNvSpPr>
          <p:nvPr/>
        </p:nvSpPr>
        <p:spPr bwMode="auto">
          <a:xfrm>
            <a:off x="3429000" y="4572000"/>
            <a:ext cx="304800" cy="304800"/>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5128" name="Picture 8">
            <a:extLst>
              <a:ext uri="{FF2B5EF4-FFF2-40B4-BE49-F238E27FC236}">
                <a16:creationId xmlns:a16="http://schemas.microsoft.com/office/drawing/2014/main" xmlns="" id="{CE057802-C5DB-465C-B699-E58F838A3B57}"/>
              </a:ext>
            </a:extLst>
          </p:cNvP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412776" y="5652120"/>
            <a:ext cx="4572000" cy="3048000"/>
          </a:xfrm>
          <a:prstGeom prst="rect">
            <a:avLst/>
          </a:prstGeom>
          <a:noFill/>
          <a:extLst>
            <a:ext uri="{909E8E84-426E-40DD-AFC4-6F175D3DCCD1}">
              <a14:hiddenFill xmlns:a14="http://schemas.microsoft.com/office/drawing/2010/main" xmlns="">
                <a:solidFill>
                  <a:srgbClr val="FFFFFF"/>
                </a:solidFill>
              </a14:hiddenFill>
            </a:ext>
          </a:extLst>
        </p:spPr>
      </p:pic>
      <p:graphicFrame>
        <p:nvGraphicFramePr>
          <p:cNvPr id="6" name="Диаграмма 5"/>
          <p:cNvGraphicFramePr>
            <a:graphicFrameLocks/>
          </p:cNvGraphicFramePr>
          <p:nvPr/>
        </p:nvGraphicFramePr>
        <p:xfrm>
          <a:off x="908720" y="179512"/>
          <a:ext cx="5949280" cy="5400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38410523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Объект 11"/>
          <p:cNvSpPr txBox="1">
            <a:spLocks/>
          </p:cNvSpPr>
          <p:nvPr/>
        </p:nvSpPr>
        <p:spPr>
          <a:xfrm>
            <a:off x="836712" y="899592"/>
            <a:ext cx="5688632" cy="7992888"/>
          </a:xfrm>
          <a:prstGeom prst="rect">
            <a:avLst/>
          </a:prstGeom>
        </p:spPr>
        <p:txBody>
          <a:bodyPr vert="horz" lIns="91440" tIns="45720" rIns="91440" bIns="45720" rtlCol="0">
            <a:no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5720" marR="0" lvl="0" indent="0" algn="just" defTabSz="914400" rtl="0" eaLnBrk="1" fontAlgn="auto" latinLnBrk="0" hangingPunct="1">
              <a:lnSpc>
                <a:spcPct val="100000"/>
              </a:lnSpc>
              <a:spcBef>
                <a:spcPct val="20000"/>
              </a:spcBef>
              <a:spcAft>
                <a:spcPts val="300"/>
              </a:spcAft>
              <a:buClr>
                <a:srgbClr val="F14124">
                  <a:lumMod val="75000"/>
                </a:srgbClr>
              </a:buClr>
              <a:buSzPct val="130000"/>
              <a:buFont typeface="Georgia" pitchFamily="18" charset="0"/>
              <a:buNone/>
              <a:tabLst/>
              <a:defRPr/>
            </a:pPr>
            <a:r>
              <a:rPr kumimoji="0" lang="ru-RU" sz="1400" b="1" i="0" u="none" strike="noStrike" kern="1200" cap="none" spc="0" normalizeH="0" baseline="0" noProof="0" dirty="0">
                <a:ln>
                  <a:noFill/>
                </a:ln>
                <a:solidFill>
                  <a:schemeClr val="tx2">
                    <a:lumMod val="75000"/>
                  </a:schemeClr>
                </a:solidFill>
                <a:effectLst/>
                <a:uLnTx/>
                <a:uFillTx/>
                <a:latin typeface="Arial Unicode MS" pitchFamily="34" charset="-128"/>
                <a:ea typeface="Arial Unicode MS" pitchFamily="34" charset="-128"/>
                <a:cs typeface="Arial Unicode MS" pitchFamily="34" charset="-128"/>
              </a:rPr>
              <a:t>А</a:t>
            </a:r>
            <a:r>
              <a:rPr kumimoji="0" lang="ru-RU" sz="1400" b="0" i="0" u="none" strike="noStrike" kern="1200" cap="none" spc="0" normalizeH="0" baseline="0" noProof="0" dirty="0">
                <a:ln>
                  <a:noFill/>
                </a:ln>
                <a:solidFill>
                  <a:srgbClr val="FF0000"/>
                </a:solidFill>
                <a:effectLst/>
                <a:uLnTx/>
                <a:uFillTx/>
                <a:latin typeface="Arial Unicode MS" pitchFamily="34" charset="-128"/>
                <a:ea typeface="Arial Unicode MS" pitchFamily="34" charset="-128"/>
                <a:cs typeface="Arial Unicode MS" pitchFamily="34" charset="-128"/>
              </a:rPr>
              <a:t> </a:t>
            </a:r>
          </a:p>
          <a:p>
            <a:pPr marL="45720" marR="0" lvl="0" indent="0" algn="just" defTabSz="914400" rtl="0" eaLnBrk="1" fontAlgn="auto" latinLnBrk="0" hangingPunct="1">
              <a:lnSpc>
                <a:spcPct val="100000"/>
              </a:lnSpc>
              <a:spcBef>
                <a:spcPct val="20000"/>
              </a:spcBef>
              <a:spcAft>
                <a:spcPts val="300"/>
              </a:spcAft>
              <a:buClr>
                <a:srgbClr val="F14124">
                  <a:lumMod val="75000"/>
                </a:srgbClr>
              </a:buClr>
              <a:buSzPct val="130000"/>
              <a:buFont typeface="Georgia" pitchFamily="18" charset="0"/>
              <a:buNone/>
              <a:tabLst/>
              <a:defRPr/>
            </a:pPr>
            <a:r>
              <a:rPr kumimoji="0" lang="ru-RU" sz="1400" b="1" i="1" u="none" strike="noStrike" kern="1200" cap="none" spc="0" normalizeH="0" baseline="0" noProof="0" dirty="0">
                <a:ln>
                  <a:noFill/>
                </a:ln>
                <a:solidFill>
                  <a:schemeClr val="accent6">
                    <a:lumMod val="75000"/>
                  </a:schemeClr>
                </a:solidFill>
                <a:effectLst/>
                <a:uLnTx/>
                <a:uFillTx/>
                <a:latin typeface="Arial Unicode MS" pitchFamily="34" charset="-128"/>
                <a:ea typeface="Arial Unicode MS" pitchFamily="34" charset="-128"/>
                <a:cs typeface="Arial Unicode MS" pitchFamily="34" charset="-128"/>
              </a:rPr>
              <a:t>Администратор доходов бюджета</a:t>
            </a:r>
          </a:p>
          <a:p>
            <a:pPr marL="45720" marR="0" lvl="0" indent="0" algn="just" defTabSz="914400" rtl="0" eaLnBrk="1" fontAlgn="auto" latinLnBrk="0" hangingPunct="1">
              <a:lnSpc>
                <a:spcPct val="100000"/>
              </a:lnSpc>
              <a:spcBef>
                <a:spcPct val="20000"/>
              </a:spcBef>
              <a:spcAft>
                <a:spcPts val="300"/>
              </a:spcAft>
              <a:buClr>
                <a:srgbClr val="F14124">
                  <a:lumMod val="75000"/>
                </a:srgbClr>
              </a:buClr>
              <a:buSzPct val="130000"/>
              <a:buFont typeface="Georgia" pitchFamily="18" charset="0"/>
              <a:buNone/>
              <a:tabLst/>
              <a:defRPr/>
            </a:pPr>
            <a:r>
              <a:rPr kumimoji="0" lang="ru-RU" sz="1400" b="0" i="0" u="none" strike="noStrike" kern="1200" cap="none" spc="0" normalizeH="0" baseline="0" noProof="0" dirty="0">
                <a:ln>
                  <a:noFill/>
                </a:ln>
                <a:solidFill>
                  <a:schemeClr val="accent6">
                    <a:lumMod val="75000"/>
                  </a:schemeClr>
                </a:solidFill>
                <a:effectLst/>
                <a:uLnTx/>
                <a:uFillTx/>
                <a:latin typeface="Arial Unicode MS" pitchFamily="34" charset="-128"/>
                <a:ea typeface="Arial Unicode MS" pitchFamily="34" charset="-128"/>
                <a:cs typeface="Arial Unicode MS" pitchFamily="34" charset="-128"/>
              </a:rPr>
              <a:t>Орган государственной власти (местного самоуправления), орган управления государственным внебюджетным фондом, Центральный банк Российской Федерации, казенное учреждение, осуществляющий(ее): - контроль за правильностью исчисления, - полнотой и своевременностью уплаты, - начисление, - учет, - взыскание, - принятие решений о возврате (зачете) излишне уплаченных (взысканных) платежей, пеней и штрафов по ним, являющихся доходами бюджетов бюджетной системы РФ. </a:t>
            </a:r>
          </a:p>
          <a:p>
            <a:pPr marL="45720" marR="0" lvl="0" indent="0" algn="just" defTabSz="914400" rtl="0" eaLnBrk="1" fontAlgn="auto" latinLnBrk="0" hangingPunct="1">
              <a:lnSpc>
                <a:spcPct val="100000"/>
              </a:lnSpc>
              <a:spcBef>
                <a:spcPct val="20000"/>
              </a:spcBef>
              <a:spcAft>
                <a:spcPts val="300"/>
              </a:spcAft>
              <a:buClr>
                <a:srgbClr val="F14124">
                  <a:lumMod val="75000"/>
                </a:srgbClr>
              </a:buClr>
              <a:buSzPct val="130000"/>
              <a:buFont typeface="Georgia" pitchFamily="18" charset="0"/>
              <a:buNone/>
              <a:tabLst/>
              <a:defRPr/>
            </a:pPr>
            <a:r>
              <a:rPr kumimoji="0" lang="ru-RU" sz="1400" b="1" i="0" u="none" strike="noStrike" kern="1200" cap="none" spc="0" normalizeH="0" baseline="0" noProof="0" dirty="0">
                <a:ln>
                  <a:noFill/>
                </a:ln>
                <a:solidFill>
                  <a:schemeClr val="tx2">
                    <a:lumMod val="75000"/>
                  </a:schemeClr>
                </a:solidFill>
                <a:effectLst/>
                <a:uLnTx/>
                <a:uFillTx/>
                <a:latin typeface="Arial Unicode MS" pitchFamily="34" charset="-128"/>
                <a:ea typeface="Arial Unicode MS" pitchFamily="34" charset="-128"/>
                <a:cs typeface="Arial Unicode MS" pitchFamily="34" charset="-128"/>
              </a:rPr>
              <a:t>Б</a:t>
            </a:r>
            <a:r>
              <a:rPr kumimoji="0" lang="ru-RU" sz="1400" b="0" i="0" u="none" strike="noStrike" kern="1200" cap="none" spc="0" normalizeH="0" baseline="0" noProof="0" dirty="0">
                <a:ln>
                  <a:noFill/>
                </a:ln>
                <a:solidFill>
                  <a:sysClr val="windowText" lastClr="000000">
                    <a:lumMod val="75000"/>
                    <a:lumOff val="25000"/>
                  </a:sysClr>
                </a:solidFill>
                <a:effectLst/>
                <a:uLnTx/>
                <a:uFillTx/>
                <a:latin typeface="Arial Unicode MS" pitchFamily="34" charset="-128"/>
                <a:ea typeface="Arial Unicode MS" pitchFamily="34" charset="-128"/>
                <a:cs typeface="Arial Unicode MS" pitchFamily="34" charset="-128"/>
              </a:rPr>
              <a:t> </a:t>
            </a:r>
          </a:p>
          <a:p>
            <a:pPr marL="45720" marR="0" lvl="0" indent="0" algn="just" defTabSz="914400" rtl="0" eaLnBrk="1" fontAlgn="auto" latinLnBrk="0" hangingPunct="1">
              <a:lnSpc>
                <a:spcPct val="100000"/>
              </a:lnSpc>
              <a:spcBef>
                <a:spcPct val="20000"/>
              </a:spcBef>
              <a:spcAft>
                <a:spcPts val="300"/>
              </a:spcAft>
              <a:buClr>
                <a:srgbClr val="F14124">
                  <a:lumMod val="75000"/>
                </a:srgbClr>
              </a:buClr>
              <a:buSzPct val="130000"/>
              <a:buFont typeface="Georgia" pitchFamily="18" charset="0"/>
              <a:buNone/>
              <a:tabLst/>
              <a:defRPr/>
            </a:pPr>
            <a:r>
              <a:rPr kumimoji="0" lang="ru-RU" sz="1400" b="1" i="1" u="none" strike="noStrike" kern="1200" cap="none" spc="0" normalizeH="0" baseline="0" noProof="0" dirty="0">
                <a:ln>
                  <a:noFill/>
                </a:ln>
                <a:solidFill>
                  <a:schemeClr val="accent6">
                    <a:lumMod val="75000"/>
                  </a:schemeClr>
                </a:solidFill>
                <a:effectLst/>
                <a:uLnTx/>
                <a:uFillTx/>
                <a:latin typeface="Arial Unicode MS" pitchFamily="34" charset="-128"/>
                <a:ea typeface="Arial Unicode MS" pitchFamily="34" charset="-128"/>
                <a:cs typeface="Arial Unicode MS" pitchFamily="34" charset="-128"/>
              </a:rPr>
              <a:t>Бюджет </a:t>
            </a:r>
          </a:p>
          <a:p>
            <a:pPr marL="45720" marR="0" lvl="0" indent="0" algn="just" defTabSz="914400" rtl="0" eaLnBrk="1" fontAlgn="auto" latinLnBrk="0" hangingPunct="1">
              <a:lnSpc>
                <a:spcPct val="100000"/>
              </a:lnSpc>
              <a:spcBef>
                <a:spcPct val="20000"/>
              </a:spcBef>
              <a:spcAft>
                <a:spcPts val="300"/>
              </a:spcAft>
              <a:buClr>
                <a:srgbClr val="F14124">
                  <a:lumMod val="75000"/>
                </a:srgbClr>
              </a:buClr>
              <a:buSzPct val="130000"/>
              <a:buFont typeface="Georgia" pitchFamily="18" charset="0"/>
              <a:buNone/>
              <a:tabLst/>
              <a:defRPr/>
            </a:pPr>
            <a:r>
              <a:rPr kumimoji="0" lang="ru-RU" sz="1400" b="0" i="0" u="none" strike="noStrike" kern="1200" cap="none" spc="0" normalizeH="0" baseline="0" noProof="0" dirty="0">
                <a:ln>
                  <a:noFill/>
                </a:ln>
                <a:solidFill>
                  <a:schemeClr val="accent6">
                    <a:lumMod val="75000"/>
                  </a:schemeClr>
                </a:solidFill>
                <a:effectLst/>
                <a:uLnTx/>
                <a:uFillTx/>
                <a:latin typeface="Arial Unicode MS" pitchFamily="34" charset="-128"/>
                <a:ea typeface="Arial Unicode MS" pitchFamily="34" charset="-128"/>
                <a:cs typeface="Arial Unicode MS" pitchFamily="34" charset="-128"/>
              </a:rPr>
              <a:t>1. Фонд денежных средств, предназначенный для финансирования функций государства (федеральный и региональный уровень) и местного самоуправления (местный уровень). </a:t>
            </a:r>
          </a:p>
          <a:p>
            <a:pPr marL="45720" marR="0" lvl="0" indent="0" algn="just" defTabSz="914400" rtl="0" eaLnBrk="1" fontAlgn="auto" latinLnBrk="0" hangingPunct="1">
              <a:lnSpc>
                <a:spcPct val="100000"/>
              </a:lnSpc>
              <a:spcBef>
                <a:spcPct val="20000"/>
              </a:spcBef>
              <a:spcAft>
                <a:spcPts val="300"/>
              </a:spcAft>
              <a:buClr>
                <a:srgbClr val="F14124">
                  <a:lumMod val="75000"/>
                </a:srgbClr>
              </a:buClr>
              <a:buSzPct val="130000"/>
              <a:buFont typeface="Georgia" pitchFamily="18" charset="0"/>
              <a:buNone/>
              <a:tabLst/>
              <a:defRPr/>
            </a:pPr>
            <a:r>
              <a:rPr kumimoji="0" lang="ru-RU" sz="1400" b="0" i="0" u="none" strike="noStrike" kern="1200" cap="none" spc="0" normalizeH="0" baseline="0" noProof="0" dirty="0">
                <a:ln>
                  <a:noFill/>
                </a:ln>
                <a:solidFill>
                  <a:schemeClr val="accent6">
                    <a:lumMod val="75000"/>
                  </a:schemeClr>
                </a:solidFill>
                <a:effectLst/>
                <a:uLnTx/>
                <a:uFillTx/>
                <a:latin typeface="Arial Unicode MS" pitchFamily="34" charset="-128"/>
                <a:ea typeface="Arial Unicode MS" pitchFamily="34" charset="-128"/>
                <a:cs typeface="Arial Unicode MS" pitchFamily="34" charset="-128"/>
              </a:rPr>
              <a:t>2. Представляет собой главный финансовый документ страны (региона, муниципалитета, поселения), утверждаемый органом законодательной власти соответствующего уровня управления.</a:t>
            </a:r>
          </a:p>
          <a:p>
            <a:pPr marL="45720" lvl="0" indent="0" algn="just">
              <a:buClr>
                <a:srgbClr val="F14124">
                  <a:lumMod val="75000"/>
                </a:srgbClr>
              </a:buClr>
              <a:buNone/>
            </a:pPr>
            <a:r>
              <a:rPr lang="ru-RU" sz="1400" b="1" i="1" dirty="0">
                <a:solidFill>
                  <a:schemeClr val="accent6">
                    <a:lumMod val="75000"/>
                  </a:schemeClr>
                </a:solidFill>
                <a:latin typeface="Arial Unicode MS" pitchFamily="34" charset="-128"/>
                <a:ea typeface="Arial Unicode MS" pitchFamily="34" charset="-128"/>
                <a:cs typeface="Arial Unicode MS" pitchFamily="34" charset="-128"/>
              </a:rPr>
              <a:t>Бюджет консолидированный</a:t>
            </a:r>
          </a:p>
          <a:p>
            <a:pPr marL="45720" lvl="0" indent="0" algn="just">
              <a:buClr>
                <a:srgbClr val="F14124">
                  <a:lumMod val="75000"/>
                </a:srgbClr>
              </a:buClr>
              <a:buNone/>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Свод бюджетов бюджетной системы Российской Федерации на соответствующей территории (за исключением бюджетов государственных внебюджетных фондов). </a:t>
            </a:r>
          </a:p>
          <a:p>
            <a:pPr marL="45720" indent="0" algn="just">
              <a:buClr>
                <a:srgbClr val="F14124">
                  <a:lumMod val="75000"/>
                </a:srgbClr>
              </a:buClr>
              <a:buNone/>
              <a:defRPr/>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Консолидированным может быть бюджет на местном уровне (свод бюджета муниципального образования и бюджетов входящих в него поселений), региональном (свод бюджета субъекта Российской Федерации и бюджетов входящих в него муниципальных образований), федеральном (свод всех бюджетов бюджетной системы Российской Федерации).</a:t>
            </a:r>
          </a:p>
          <a:p>
            <a:pPr marL="0" indent="0" algn="just">
              <a:lnSpc>
                <a:spcPts val="2500"/>
              </a:lnSpc>
              <a:spcBef>
                <a:spcPts val="384"/>
              </a:spcBef>
              <a:buNone/>
            </a:pPr>
            <a:r>
              <a:rPr lang="ru-RU" sz="1400" b="1" i="1" dirty="0">
                <a:solidFill>
                  <a:schemeClr val="accent6">
                    <a:lumMod val="75000"/>
                  </a:schemeClr>
                </a:solidFill>
                <a:latin typeface="Arial Unicode MS" pitchFamily="34" charset="-128"/>
                <a:ea typeface="Arial Unicode MS" pitchFamily="34" charset="-128"/>
                <a:cs typeface="Arial Unicode MS" pitchFamily="34" charset="-128"/>
              </a:rPr>
              <a:t>Бюджет муниципального образования</a:t>
            </a:r>
          </a:p>
          <a:p>
            <a:pPr marL="0" indent="0" algn="just">
              <a:spcBef>
                <a:spcPts val="384"/>
              </a:spcBef>
              <a:buNone/>
            </a:pPr>
            <a:endParaRPr lang="ru-RU" sz="1400" dirty="0">
              <a:solidFill>
                <a:schemeClr val="accent6">
                  <a:lumMod val="75000"/>
                </a:schemeClr>
              </a:solidFill>
              <a:latin typeface="Arial Unicode MS" pitchFamily="34" charset="-128"/>
              <a:ea typeface="Arial Unicode MS" pitchFamily="34" charset="-128"/>
              <a:cs typeface="Arial Unicode MS" pitchFamily="34" charset="-128"/>
            </a:endParaRPr>
          </a:p>
          <a:p>
            <a:pPr marL="0" indent="0" algn="just">
              <a:spcBef>
                <a:spcPts val="384"/>
              </a:spcBef>
              <a:buNone/>
            </a:pPr>
            <a:endParaRPr lang="ru-RU" sz="1300" dirty="0">
              <a:solidFill>
                <a:schemeClr val="accent6">
                  <a:lumMod val="75000"/>
                </a:schemeClr>
              </a:solidFill>
            </a:endParaRPr>
          </a:p>
          <a:p>
            <a:pPr marL="45720" marR="0" lvl="0" indent="0" algn="just" defTabSz="914400" rtl="0" eaLnBrk="1" fontAlgn="auto" latinLnBrk="0" hangingPunct="1">
              <a:lnSpc>
                <a:spcPct val="100000"/>
              </a:lnSpc>
              <a:spcBef>
                <a:spcPct val="20000"/>
              </a:spcBef>
              <a:spcAft>
                <a:spcPts val="300"/>
              </a:spcAft>
              <a:buClr>
                <a:srgbClr val="F14124">
                  <a:lumMod val="75000"/>
                </a:srgbClr>
              </a:buClr>
              <a:buSzPct val="130000"/>
              <a:buFont typeface="Georgia" pitchFamily="18" charset="0"/>
              <a:buNone/>
              <a:tabLst/>
              <a:defRPr/>
            </a:pPr>
            <a:endParaRPr kumimoji="0" lang="ru-RU" sz="1300" b="0" i="0" u="none" strike="noStrike" kern="1200" cap="none" spc="0" normalizeH="0" baseline="0" noProof="0" dirty="0">
              <a:ln>
                <a:noFill/>
              </a:ln>
              <a:solidFill>
                <a:sysClr val="windowText" lastClr="000000">
                  <a:lumMod val="75000"/>
                  <a:lumOff val="25000"/>
                </a:sysClr>
              </a:solidFill>
              <a:effectLst/>
              <a:uLnTx/>
              <a:uFillTx/>
            </a:endParaRPr>
          </a:p>
          <a:p>
            <a:pPr marL="45720" marR="0" lvl="0" indent="0" algn="just" defTabSz="914400" rtl="0" eaLnBrk="1" fontAlgn="auto" latinLnBrk="0" hangingPunct="1">
              <a:lnSpc>
                <a:spcPct val="100000"/>
              </a:lnSpc>
              <a:spcBef>
                <a:spcPct val="20000"/>
              </a:spcBef>
              <a:spcAft>
                <a:spcPts val="300"/>
              </a:spcAft>
              <a:buClr>
                <a:srgbClr val="F14124">
                  <a:lumMod val="75000"/>
                </a:srgbClr>
              </a:buClr>
              <a:buSzPct val="130000"/>
              <a:buFont typeface="Georgia" pitchFamily="18" charset="0"/>
              <a:buNone/>
              <a:tabLst/>
              <a:defRPr/>
            </a:pPr>
            <a:endParaRPr kumimoji="0" lang="ru-RU" sz="1300" b="0" i="0" u="none" strike="noStrike" kern="1200" cap="none" spc="0" normalizeH="0" baseline="0" noProof="0" dirty="0">
              <a:ln>
                <a:noFill/>
              </a:ln>
              <a:solidFill>
                <a:sysClr val="windowText" lastClr="000000">
                  <a:lumMod val="75000"/>
                  <a:lumOff val="25000"/>
                </a:sysClr>
              </a:solidFill>
              <a:effectLst/>
              <a:uLnTx/>
              <a:uFillTx/>
            </a:endParaRPr>
          </a:p>
        </p:txBody>
      </p:sp>
      <p:sp>
        <p:nvSpPr>
          <p:cNvPr id="4" name="Заголовок 4"/>
          <p:cNvSpPr>
            <a:spLocks noGrp="1"/>
          </p:cNvSpPr>
          <p:nvPr>
            <p:ph type="title"/>
          </p:nvPr>
        </p:nvSpPr>
        <p:spPr>
          <a:xfrm>
            <a:off x="1009112" y="251520"/>
            <a:ext cx="5343835" cy="648072"/>
          </a:xfrm>
        </p:spPr>
        <p:txBody>
          <a:bodyPr>
            <a:normAutofit/>
          </a:bodyPr>
          <a:lstStyle/>
          <a:p>
            <a:pPr algn="ctr"/>
            <a:r>
              <a:rPr lang="ru-RU" sz="2000" b="1" dirty="0">
                <a:solidFill>
                  <a:schemeClr val="accent6">
                    <a:lumMod val="75000"/>
                  </a:schemeClr>
                </a:solidFill>
                <a:effectLst/>
                <a:latin typeface="Arial Unicode MS" pitchFamily="34" charset="-128"/>
                <a:ea typeface="Arial Unicode MS" pitchFamily="34" charset="-128"/>
                <a:cs typeface="Arial Unicode MS" pitchFamily="34" charset="-128"/>
              </a:rPr>
              <a:t>ГЛОССАРИЙ</a:t>
            </a:r>
          </a:p>
        </p:txBody>
      </p:sp>
    </p:spTree>
    <p:extLst>
      <p:ext uri="{BB962C8B-B14F-4D97-AF65-F5344CB8AC3E}">
        <p14:creationId xmlns:p14="http://schemas.microsoft.com/office/powerpoint/2010/main" xmlns="" val="3473053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836711" y="467544"/>
            <a:ext cx="5688633" cy="8620309"/>
          </a:xfrm>
          <a:prstGeom prst="rect">
            <a:avLst/>
          </a:prstGeom>
        </p:spPr>
        <p:txBody>
          <a:bodyPr wrap="square">
            <a:spAutoFit/>
          </a:bodyPr>
          <a:lstStyle/>
          <a:p>
            <a:pPr marL="46800" algn="just">
              <a:spcBef>
                <a:spcPts val="384"/>
              </a:spcBef>
              <a:spcAft>
                <a:spcPts val="300"/>
              </a:spcAft>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1. Фонд  денежных средств, предназначенный для финансирования функций, отнесенных к предметам ведения местного самоуправления </a:t>
            </a:r>
          </a:p>
          <a:p>
            <a:pPr marL="46800" algn="just">
              <a:spcBef>
                <a:spcPts val="384"/>
              </a:spcBef>
              <a:spcAft>
                <a:spcPts val="300"/>
              </a:spcAft>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2. Основной финансовый документ муниципального образования, поселения на текущий финансовый год, принимаемый представительным органом местного самоуправления.</a:t>
            </a:r>
          </a:p>
          <a:p>
            <a:pPr marL="46800" algn="just">
              <a:spcBef>
                <a:spcPts val="384"/>
              </a:spcBef>
              <a:spcAft>
                <a:spcPts val="300"/>
              </a:spcAft>
            </a:pPr>
            <a:r>
              <a:rPr lang="ru-RU" sz="1400" b="1" i="1" dirty="0">
                <a:solidFill>
                  <a:schemeClr val="accent6">
                    <a:lumMod val="75000"/>
                  </a:schemeClr>
                </a:solidFill>
                <a:latin typeface="Arial Unicode MS" pitchFamily="34" charset="-128"/>
                <a:ea typeface="Arial Unicode MS" pitchFamily="34" charset="-128"/>
                <a:cs typeface="Arial Unicode MS" pitchFamily="34" charset="-128"/>
              </a:rPr>
              <a:t>Бюджетная классификация </a:t>
            </a:r>
          </a:p>
          <a:p>
            <a:pPr marL="46800" algn="just">
              <a:spcBef>
                <a:spcPts val="384"/>
              </a:spcBef>
              <a:spcAft>
                <a:spcPts val="300"/>
              </a:spcAft>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Группировка доходов и расходов бюджетов всех уровней бюджетной системы РФ, а также источников финансирования дефицитов этих бюджетов, используемая для составления и исполнения бюджетов.</a:t>
            </a:r>
          </a:p>
          <a:p>
            <a:pPr marL="46800" algn="just">
              <a:spcBef>
                <a:spcPts val="384"/>
              </a:spcBef>
              <a:spcAft>
                <a:spcPts val="300"/>
              </a:spcAft>
            </a:pPr>
            <a:r>
              <a:rPr lang="ru-RU" sz="1400" b="1" i="1" dirty="0">
                <a:solidFill>
                  <a:schemeClr val="accent6">
                    <a:lumMod val="75000"/>
                  </a:schemeClr>
                </a:solidFill>
                <a:latin typeface="Arial Unicode MS" pitchFamily="34" charset="-128"/>
                <a:ea typeface="Arial Unicode MS" pitchFamily="34" charset="-128"/>
                <a:cs typeface="Arial Unicode MS" pitchFamily="34" charset="-128"/>
              </a:rPr>
              <a:t>Бюджетная роспись </a:t>
            </a:r>
          </a:p>
          <a:p>
            <a:pPr marL="46800" algn="just">
              <a:spcBef>
                <a:spcPts val="384"/>
              </a:spcBef>
              <a:spcAft>
                <a:spcPts val="300"/>
              </a:spcAft>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Документ, который составляется и ведется: - Главным распорядителем бюджетных средств – в целях исполнения бюджета в части расходов; - Главным администратором источников финансирования дефицита бюджета - в целях исполнения бюджета в части источников финансирования дефицита бюджета.</a:t>
            </a:r>
          </a:p>
          <a:p>
            <a:pPr marL="45720" lvl="0" algn="just">
              <a:spcBef>
                <a:spcPts val="384"/>
              </a:spcBef>
              <a:spcAft>
                <a:spcPts val="300"/>
              </a:spcAft>
              <a:buClr>
                <a:srgbClr val="F14124">
                  <a:lumMod val="75000"/>
                </a:srgbClr>
              </a:buClr>
              <a:buSzPct val="130000"/>
            </a:pPr>
            <a:r>
              <a:rPr lang="ru-RU" sz="1400" b="1" dirty="0">
                <a:solidFill>
                  <a:schemeClr val="tx2">
                    <a:lumMod val="75000"/>
                  </a:schemeClr>
                </a:solidFill>
                <a:latin typeface="Arial Unicode MS" pitchFamily="34" charset="-128"/>
                <a:ea typeface="Arial Unicode MS" pitchFamily="34" charset="-128"/>
                <a:cs typeface="Arial Unicode MS" pitchFamily="34" charset="-128"/>
              </a:rPr>
              <a:t>Г</a:t>
            </a:r>
          </a:p>
          <a:p>
            <a:pPr marL="45720" lvl="0" algn="just">
              <a:spcBef>
                <a:spcPts val="384"/>
              </a:spcBef>
              <a:spcAft>
                <a:spcPts val="300"/>
              </a:spcAft>
              <a:buClr>
                <a:srgbClr val="F14124">
                  <a:lumMod val="75000"/>
                </a:srgbClr>
              </a:buClr>
              <a:buSzPct val="130000"/>
            </a:pPr>
            <a:r>
              <a:rPr lang="ru-RU" sz="1400" b="1" i="1" dirty="0">
                <a:solidFill>
                  <a:schemeClr val="accent6">
                    <a:lumMod val="75000"/>
                  </a:schemeClr>
                </a:solidFill>
                <a:latin typeface="Arial Unicode MS" pitchFamily="34" charset="-128"/>
                <a:ea typeface="Arial Unicode MS" pitchFamily="34" charset="-128"/>
                <a:cs typeface="Arial Unicode MS" pitchFamily="34" charset="-128"/>
              </a:rPr>
              <a:t>Главный администратор доходов бюджета</a:t>
            </a:r>
          </a:p>
          <a:p>
            <a:pPr marL="45720" lvl="0" algn="just">
              <a:spcBef>
                <a:spcPts val="384"/>
              </a:spcBef>
              <a:spcAft>
                <a:spcPts val="300"/>
              </a:spcAft>
              <a:buClr>
                <a:srgbClr val="F14124">
                  <a:lumMod val="75000"/>
                </a:srgbClr>
              </a:buClr>
              <a:buSzPct val="130000"/>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Орган государственной власти (местного самоуправления), орган управления государственным внебюджетным фондом, Центральный банк Российской Федерации, казенное учреждение, имеющий(ее) в своем ведении администраторов доходов бюджета. </a:t>
            </a:r>
          </a:p>
          <a:p>
            <a:pPr marL="45720" lvl="0" algn="just">
              <a:spcBef>
                <a:spcPts val="384"/>
              </a:spcBef>
              <a:spcAft>
                <a:spcPts val="300"/>
              </a:spcAft>
              <a:buClr>
                <a:srgbClr val="F14124">
                  <a:lumMod val="75000"/>
                </a:srgbClr>
              </a:buClr>
              <a:buSzPct val="130000"/>
            </a:pPr>
            <a:r>
              <a:rPr lang="ru-RU" sz="1400" b="1" i="1" dirty="0">
                <a:solidFill>
                  <a:schemeClr val="accent6">
                    <a:lumMod val="75000"/>
                  </a:schemeClr>
                </a:solidFill>
                <a:latin typeface="Arial Unicode MS" pitchFamily="34" charset="-128"/>
                <a:ea typeface="Arial Unicode MS" pitchFamily="34" charset="-128"/>
                <a:cs typeface="Arial Unicode MS" pitchFamily="34" charset="-128"/>
              </a:rPr>
              <a:t>Главный распорядитель бюджетных средств (ГРБС)</a:t>
            </a:r>
          </a:p>
          <a:p>
            <a:pPr marL="45720" lvl="0" algn="just">
              <a:spcBef>
                <a:spcPts val="384"/>
              </a:spcBef>
              <a:spcAft>
                <a:spcPts val="300"/>
              </a:spcAft>
              <a:buClr>
                <a:srgbClr val="F14124">
                  <a:lumMod val="75000"/>
                </a:srgbClr>
              </a:buClr>
              <a:buSzPct val="130000"/>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Орган государственной власти (местного самоуправления), орган управления государственным внебюджетным фондом, или наиболее значимое учреждение науки, образования, культуры и здравоохранения, напрямую получающий(ее) средства из бюджета и наделенный правом распределять их между подведомственными распорядителями и получателями бюджетных средств.</a:t>
            </a:r>
          </a:p>
          <a:p>
            <a:pPr marL="46800">
              <a:spcBef>
                <a:spcPts val="384"/>
              </a:spcBef>
              <a:spcAft>
                <a:spcPts val="300"/>
              </a:spcAft>
            </a:pPr>
            <a:endParaRPr lang="ru-RU" sz="1400" dirty="0">
              <a:solidFill>
                <a:schemeClr val="accent6">
                  <a:lumMod val="75000"/>
                </a:schemeClr>
              </a:solidFill>
              <a:latin typeface="Courier New" pitchFamily="49" charset="0"/>
              <a:cs typeface="Courier New" pitchFamily="49" charset="0"/>
            </a:endParaRPr>
          </a:p>
        </p:txBody>
      </p:sp>
    </p:spTree>
    <p:extLst>
      <p:ext uri="{BB962C8B-B14F-4D97-AF65-F5344CB8AC3E}">
        <p14:creationId xmlns:p14="http://schemas.microsoft.com/office/powerpoint/2010/main" xmlns="" val="31597637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692697" y="611560"/>
            <a:ext cx="5760640" cy="369332"/>
          </a:xfrm>
          <a:prstGeom prst="rect">
            <a:avLst/>
          </a:prstGeom>
        </p:spPr>
        <p:txBody>
          <a:bodyPr wrap="square">
            <a:spAutoFit/>
          </a:bodyPr>
          <a:lstStyle/>
          <a:p>
            <a:pPr marL="46800">
              <a:spcBef>
                <a:spcPts val="384"/>
              </a:spcBef>
              <a:spcAft>
                <a:spcPts val="300"/>
              </a:spcAft>
            </a:pPr>
            <a:endParaRPr lang="ru-RU" dirty="0"/>
          </a:p>
        </p:txBody>
      </p:sp>
      <p:sp>
        <p:nvSpPr>
          <p:cNvPr id="3" name="Прямоугольник 2"/>
          <p:cNvSpPr/>
          <p:nvPr/>
        </p:nvSpPr>
        <p:spPr>
          <a:xfrm>
            <a:off x="836712" y="251521"/>
            <a:ext cx="5688632" cy="8488991"/>
          </a:xfrm>
          <a:prstGeom prst="rect">
            <a:avLst/>
          </a:prstGeom>
        </p:spPr>
        <p:txBody>
          <a:bodyPr wrap="square">
            <a:spAutoFit/>
          </a:bodyPr>
          <a:lstStyle/>
          <a:p>
            <a:pPr marL="45720" indent="0" algn="just">
              <a:spcBef>
                <a:spcPts val="384"/>
              </a:spcBef>
              <a:spcAft>
                <a:spcPts val="300"/>
              </a:spcAft>
              <a:buNone/>
            </a:pPr>
            <a:r>
              <a:rPr lang="ru-RU" sz="1400" b="1" dirty="0">
                <a:solidFill>
                  <a:schemeClr val="tx2">
                    <a:lumMod val="75000"/>
                  </a:schemeClr>
                </a:solidFill>
                <a:latin typeface="Arial Unicode MS" pitchFamily="34" charset="-128"/>
                <a:ea typeface="Arial Unicode MS" pitchFamily="34" charset="-128"/>
                <a:cs typeface="Arial Unicode MS" pitchFamily="34" charset="-128"/>
              </a:rPr>
              <a:t>Д </a:t>
            </a:r>
          </a:p>
          <a:p>
            <a:pPr marL="45720" indent="0" algn="just">
              <a:spcBef>
                <a:spcPts val="384"/>
              </a:spcBef>
              <a:spcAft>
                <a:spcPts val="300"/>
              </a:spcAft>
              <a:buNone/>
            </a:pPr>
            <a:r>
              <a:rPr lang="ru-RU" sz="1600" b="1" i="1" dirty="0">
                <a:solidFill>
                  <a:schemeClr val="accent6">
                    <a:lumMod val="75000"/>
                  </a:schemeClr>
                </a:solidFill>
                <a:latin typeface="Arial Unicode MS" pitchFamily="34" charset="-128"/>
                <a:ea typeface="Arial Unicode MS" pitchFamily="34" charset="-128"/>
                <a:cs typeface="Arial Unicode MS" pitchFamily="34" charset="-128"/>
              </a:rPr>
              <a:t>Дефицит бюджета </a:t>
            </a:r>
          </a:p>
          <a:p>
            <a:pPr marL="45720" indent="0" algn="just">
              <a:spcBef>
                <a:spcPts val="384"/>
              </a:spcBef>
              <a:spcAft>
                <a:spcPts val="300"/>
              </a:spcAft>
              <a:buNone/>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Превышение расходов бюджета над его доходами.</a:t>
            </a:r>
          </a:p>
          <a:p>
            <a:pPr marL="45720" indent="0" algn="just">
              <a:spcBef>
                <a:spcPts val="384"/>
              </a:spcBef>
              <a:spcAft>
                <a:spcPts val="300"/>
              </a:spcAft>
              <a:buNone/>
            </a:pPr>
            <a:r>
              <a:rPr lang="ru-RU" sz="1600" b="1" i="1" dirty="0">
                <a:solidFill>
                  <a:schemeClr val="accent6">
                    <a:lumMod val="75000"/>
                  </a:schemeClr>
                </a:solidFill>
                <a:latin typeface="Arial Unicode MS" pitchFamily="34" charset="-128"/>
                <a:ea typeface="Arial Unicode MS" pitchFamily="34" charset="-128"/>
                <a:cs typeface="Arial Unicode MS" pitchFamily="34" charset="-128"/>
              </a:rPr>
              <a:t>Дотации</a:t>
            </a:r>
            <a:r>
              <a:rPr lang="ru-RU" sz="1600" dirty="0">
                <a:solidFill>
                  <a:schemeClr val="accent6">
                    <a:lumMod val="75000"/>
                  </a:schemeClr>
                </a:solidFill>
                <a:latin typeface="Arial Unicode MS" pitchFamily="34" charset="-128"/>
                <a:ea typeface="Arial Unicode MS" pitchFamily="34" charset="-128"/>
                <a:cs typeface="Arial Unicode MS" pitchFamily="34" charset="-128"/>
              </a:rPr>
              <a:t> </a:t>
            </a:r>
          </a:p>
          <a:p>
            <a:pPr marL="45720" indent="0" algn="just">
              <a:spcBef>
                <a:spcPts val="384"/>
              </a:spcBef>
              <a:spcAft>
                <a:spcPts val="300"/>
              </a:spcAft>
              <a:buNone/>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Средства, предоставляемые одним бюджетом бюджетной системы РФ другому бюджету на безвозмездной и безвозвратной основе без указания конкретных целей использования.</a:t>
            </a:r>
          </a:p>
          <a:p>
            <a:pPr marL="45720" indent="0" algn="just">
              <a:spcBef>
                <a:spcPts val="384"/>
              </a:spcBef>
              <a:spcAft>
                <a:spcPts val="300"/>
              </a:spcAft>
              <a:buNone/>
            </a:pPr>
            <a:r>
              <a:rPr lang="ru-RU" sz="1600" b="1" i="1" dirty="0">
                <a:solidFill>
                  <a:schemeClr val="accent6">
                    <a:lumMod val="75000"/>
                  </a:schemeClr>
                </a:solidFill>
                <a:latin typeface="Arial Unicode MS" pitchFamily="34" charset="-128"/>
                <a:ea typeface="Arial Unicode MS" pitchFamily="34" charset="-128"/>
                <a:cs typeface="Arial Unicode MS" pitchFamily="34" charset="-128"/>
              </a:rPr>
              <a:t>Доходы бюджета </a:t>
            </a:r>
          </a:p>
          <a:p>
            <a:pPr marL="45720" indent="0" algn="just">
              <a:spcBef>
                <a:spcPts val="384"/>
              </a:spcBef>
              <a:spcAft>
                <a:spcPts val="300"/>
              </a:spcAft>
              <a:buNone/>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Поступающие от населения, организаций, учреждений в бюджет денежные средства в виде: - налогов; - неналоговых поступлений (пошлины, доходы от продажи имущества, штрафы и т.п.); - безвозмездных поступлений; - доходов от предпринимательской деятельности бюджетных организаций. Кредиты, доходы от выпуска ценных бумаг, полученные государством (органами местного самоуправления), не включаются в состав доходов. </a:t>
            </a:r>
            <a:endParaRPr lang="ru-RU" sz="1400" b="1" dirty="0">
              <a:solidFill>
                <a:schemeClr val="accent6">
                  <a:lumMod val="75000"/>
                </a:schemeClr>
              </a:solidFill>
              <a:latin typeface="Arial Unicode MS" pitchFamily="34" charset="-128"/>
              <a:ea typeface="Arial Unicode MS" pitchFamily="34" charset="-128"/>
              <a:cs typeface="Arial Unicode MS" pitchFamily="34" charset="-128"/>
            </a:endParaRPr>
          </a:p>
          <a:p>
            <a:pPr marL="45720" indent="0" algn="just">
              <a:spcBef>
                <a:spcPts val="384"/>
              </a:spcBef>
              <a:spcAft>
                <a:spcPts val="300"/>
              </a:spcAft>
              <a:buNone/>
            </a:pPr>
            <a:r>
              <a:rPr lang="ru-RU" sz="1400" b="1" dirty="0">
                <a:solidFill>
                  <a:schemeClr val="tx2">
                    <a:lumMod val="75000"/>
                  </a:schemeClr>
                </a:solidFill>
                <a:latin typeface="Arial Unicode MS" pitchFamily="34" charset="-128"/>
                <a:ea typeface="Arial Unicode MS" pitchFamily="34" charset="-128"/>
                <a:cs typeface="Arial Unicode MS" pitchFamily="34" charset="-128"/>
              </a:rPr>
              <a:t>М</a:t>
            </a:r>
          </a:p>
          <a:p>
            <a:pPr marL="45720" indent="0" algn="just">
              <a:spcBef>
                <a:spcPts val="384"/>
              </a:spcBef>
              <a:spcAft>
                <a:spcPts val="300"/>
              </a:spcAft>
              <a:buNone/>
            </a:pPr>
            <a:r>
              <a:rPr lang="ru-RU" sz="1600" b="1" i="1" dirty="0">
                <a:solidFill>
                  <a:schemeClr val="accent6">
                    <a:lumMod val="75000"/>
                  </a:schemeClr>
                </a:solidFill>
                <a:latin typeface="Arial Unicode MS" pitchFamily="34" charset="-128"/>
                <a:ea typeface="Arial Unicode MS" pitchFamily="34" charset="-128"/>
                <a:cs typeface="Arial Unicode MS" pitchFamily="34" charset="-128"/>
              </a:rPr>
              <a:t>Межбюджетные трансферты </a:t>
            </a:r>
          </a:p>
          <a:p>
            <a:pPr marL="45720" indent="0" algn="just">
              <a:spcBef>
                <a:spcPts val="384"/>
              </a:spcBef>
              <a:spcAft>
                <a:spcPts val="300"/>
              </a:spcAft>
              <a:buNone/>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Средства, предоставляемые одним бюджетом бюджетной системы РФ другому бюджету.</a:t>
            </a:r>
          </a:p>
          <a:p>
            <a:pPr marL="45720" lvl="0" algn="just">
              <a:spcBef>
                <a:spcPct val="20000"/>
              </a:spcBef>
              <a:spcAft>
                <a:spcPts val="300"/>
              </a:spcAft>
              <a:buClr>
                <a:srgbClr val="F14124">
                  <a:lumMod val="75000"/>
                </a:srgbClr>
              </a:buClr>
              <a:buSzPct val="130000"/>
            </a:pPr>
            <a:r>
              <a:rPr lang="ru-RU" sz="1400" b="1" dirty="0">
                <a:solidFill>
                  <a:schemeClr val="tx2">
                    <a:lumMod val="75000"/>
                  </a:schemeClr>
                </a:solidFill>
                <a:latin typeface="Arial Unicode MS" pitchFamily="34" charset="-128"/>
                <a:ea typeface="Arial Unicode MS" pitchFamily="34" charset="-128"/>
                <a:cs typeface="Arial Unicode MS" pitchFamily="34" charset="-128"/>
              </a:rPr>
              <a:t>Н</a:t>
            </a:r>
            <a:r>
              <a:rPr lang="ru-RU" sz="1400" b="1" dirty="0">
                <a:solidFill>
                  <a:schemeClr val="accent6">
                    <a:lumMod val="75000"/>
                  </a:schemeClr>
                </a:solidFill>
                <a:latin typeface="Arial Unicode MS" pitchFamily="34" charset="-128"/>
                <a:ea typeface="Arial Unicode MS" pitchFamily="34" charset="-128"/>
                <a:cs typeface="Arial Unicode MS" pitchFamily="34" charset="-128"/>
              </a:rPr>
              <a:t> </a:t>
            </a:r>
          </a:p>
          <a:p>
            <a:pPr marL="45720" lvl="0" algn="just">
              <a:spcBef>
                <a:spcPct val="20000"/>
              </a:spcBef>
              <a:spcAft>
                <a:spcPts val="300"/>
              </a:spcAft>
              <a:buClr>
                <a:srgbClr val="F14124">
                  <a:lumMod val="75000"/>
                </a:srgbClr>
              </a:buClr>
              <a:buSzPct val="130000"/>
            </a:pPr>
            <a:r>
              <a:rPr lang="ru-RU" sz="1600" b="1" i="1" dirty="0">
                <a:solidFill>
                  <a:schemeClr val="accent6">
                    <a:lumMod val="75000"/>
                  </a:schemeClr>
                </a:solidFill>
                <a:latin typeface="Arial Unicode MS" pitchFamily="34" charset="-128"/>
                <a:ea typeface="Arial Unicode MS" pitchFamily="34" charset="-128"/>
                <a:cs typeface="Arial Unicode MS" pitchFamily="34" charset="-128"/>
              </a:rPr>
              <a:t>Национальные  проекты</a:t>
            </a:r>
          </a:p>
          <a:p>
            <a:pPr marL="45720" lvl="0" algn="just">
              <a:spcBef>
                <a:spcPct val="20000"/>
              </a:spcBef>
              <a:spcAft>
                <a:spcPts val="300"/>
              </a:spcAft>
              <a:buClr>
                <a:srgbClr val="F14124">
                  <a:lumMod val="75000"/>
                </a:srgbClr>
              </a:buClr>
              <a:buSzPct val="130000"/>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Направлены на обеспечение прорывного научно-технологического и социально-экономического развития России, повышения уровня жизни, создания условий и возможностей для самореализации и раскрытия таланта каждого человека</a:t>
            </a:r>
          </a:p>
          <a:p>
            <a:pPr marL="45720" lvl="0" algn="just">
              <a:spcBef>
                <a:spcPct val="20000"/>
              </a:spcBef>
              <a:spcAft>
                <a:spcPts val="300"/>
              </a:spcAft>
              <a:buClr>
                <a:srgbClr val="F14124">
                  <a:lumMod val="75000"/>
                </a:srgbClr>
              </a:buClr>
              <a:buSzPct val="130000"/>
            </a:pPr>
            <a:r>
              <a:rPr lang="ru-RU" sz="1600" b="1" i="1" dirty="0">
                <a:solidFill>
                  <a:schemeClr val="accent6">
                    <a:lumMod val="75000"/>
                  </a:schemeClr>
                </a:solidFill>
                <a:latin typeface="Arial Unicode MS" pitchFamily="34" charset="-128"/>
                <a:ea typeface="Arial Unicode MS" pitchFamily="34" charset="-128"/>
                <a:cs typeface="Arial Unicode MS" pitchFamily="34" charset="-128"/>
              </a:rPr>
              <a:t>Неналоговые доходы местных бюджетов</a:t>
            </a:r>
          </a:p>
          <a:p>
            <a:pPr marL="45720" lvl="0" algn="just">
              <a:spcBef>
                <a:spcPct val="20000"/>
              </a:spcBef>
              <a:spcAft>
                <a:spcPts val="300"/>
              </a:spcAft>
              <a:buClr>
                <a:srgbClr val="F14124">
                  <a:lumMod val="75000"/>
                </a:srgbClr>
              </a:buClr>
              <a:buSzPct val="130000"/>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Доходы от муниципальной собственности или от деятельности с ней; от продажи имущества; административные платежи и штрафные санкции и другие.</a:t>
            </a:r>
          </a:p>
          <a:p>
            <a:pPr marL="45720" indent="0" algn="just">
              <a:spcBef>
                <a:spcPts val="384"/>
              </a:spcBef>
              <a:spcAft>
                <a:spcPts val="300"/>
              </a:spcAft>
              <a:buNone/>
            </a:pPr>
            <a:endParaRPr lang="ru-RU" sz="1400" dirty="0">
              <a:solidFill>
                <a:schemeClr val="accent6">
                  <a:lumMod val="75000"/>
                </a:schemeClr>
              </a:solidFill>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xmlns="" val="22355294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692697" y="611560"/>
            <a:ext cx="5760640" cy="369332"/>
          </a:xfrm>
          <a:prstGeom prst="rect">
            <a:avLst/>
          </a:prstGeom>
        </p:spPr>
        <p:txBody>
          <a:bodyPr wrap="square">
            <a:spAutoFit/>
          </a:bodyPr>
          <a:lstStyle/>
          <a:p>
            <a:pPr marL="46800">
              <a:spcBef>
                <a:spcPts val="384"/>
              </a:spcBef>
              <a:spcAft>
                <a:spcPts val="300"/>
              </a:spcAft>
            </a:pPr>
            <a:endParaRPr lang="ru-RU" dirty="0"/>
          </a:p>
        </p:txBody>
      </p:sp>
      <p:sp>
        <p:nvSpPr>
          <p:cNvPr id="3" name="Прямоугольник 2"/>
          <p:cNvSpPr/>
          <p:nvPr/>
        </p:nvSpPr>
        <p:spPr>
          <a:xfrm>
            <a:off x="836712" y="812511"/>
            <a:ext cx="5616625" cy="7767767"/>
          </a:xfrm>
          <a:prstGeom prst="rect">
            <a:avLst/>
          </a:prstGeom>
        </p:spPr>
        <p:txBody>
          <a:bodyPr wrap="square">
            <a:spAutoFit/>
          </a:bodyPr>
          <a:lstStyle/>
          <a:p>
            <a:pPr marL="45720" lvl="0" algn="just">
              <a:spcBef>
                <a:spcPct val="20000"/>
              </a:spcBef>
              <a:spcAft>
                <a:spcPts val="300"/>
              </a:spcAft>
              <a:buClr>
                <a:srgbClr val="F14124">
                  <a:lumMod val="75000"/>
                </a:srgbClr>
              </a:buClr>
              <a:buSzPct val="130000"/>
            </a:pPr>
            <a:r>
              <a:rPr lang="ru-RU" sz="1400" b="1" i="1" dirty="0">
                <a:solidFill>
                  <a:schemeClr val="accent6">
                    <a:lumMod val="75000"/>
                  </a:schemeClr>
                </a:solidFill>
                <a:latin typeface="Arial Unicode MS" pitchFamily="34" charset="-128"/>
                <a:ea typeface="Arial Unicode MS" pitchFamily="34" charset="-128"/>
                <a:cs typeface="Arial Unicode MS" pitchFamily="34" charset="-128"/>
              </a:rPr>
              <a:t>Непрограммные расходы </a:t>
            </a:r>
          </a:p>
          <a:p>
            <a:pPr marL="45720" lvl="0" algn="just">
              <a:spcBef>
                <a:spcPct val="20000"/>
              </a:spcBef>
              <a:spcAft>
                <a:spcPts val="300"/>
              </a:spcAft>
              <a:buClr>
                <a:srgbClr val="F14124">
                  <a:lumMod val="75000"/>
                </a:srgbClr>
              </a:buClr>
              <a:buSzPct val="130000"/>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Расходные обязательства, не включенные в государственные программы.</a:t>
            </a:r>
          </a:p>
          <a:p>
            <a:pPr marL="45720" lvl="0" algn="just">
              <a:spcBef>
                <a:spcPct val="20000"/>
              </a:spcBef>
              <a:spcAft>
                <a:spcPts val="300"/>
              </a:spcAft>
              <a:buClr>
                <a:srgbClr val="F14124">
                  <a:lumMod val="75000"/>
                </a:srgbClr>
              </a:buClr>
              <a:buSzPct val="130000"/>
            </a:pPr>
            <a:r>
              <a:rPr lang="ru-RU" sz="1400" b="1" dirty="0">
                <a:solidFill>
                  <a:schemeClr val="tx2">
                    <a:lumMod val="75000"/>
                  </a:schemeClr>
                </a:solidFill>
                <a:latin typeface="Arial Unicode MS" pitchFamily="34" charset="-128"/>
                <a:ea typeface="Arial Unicode MS" pitchFamily="34" charset="-128"/>
                <a:cs typeface="Arial Unicode MS" pitchFamily="34" charset="-128"/>
              </a:rPr>
              <a:t>П</a:t>
            </a:r>
          </a:p>
          <a:p>
            <a:pPr marL="45720" lvl="0" algn="just">
              <a:spcBef>
                <a:spcPct val="20000"/>
              </a:spcBef>
              <a:spcAft>
                <a:spcPts val="300"/>
              </a:spcAft>
              <a:buClr>
                <a:srgbClr val="F14124">
                  <a:lumMod val="75000"/>
                </a:srgbClr>
              </a:buClr>
              <a:buSzPct val="130000"/>
            </a:pPr>
            <a:r>
              <a:rPr lang="ru-RU" sz="1400" b="1" i="1" dirty="0">
                <a:solidFill>
                  <a:schemeClr val="accent6">
                    <a:lumMod val="75000"/>
                  </a:schemeClr>
                </a:solidFill>
                <a:latin typeface="Arial Unicode MS" pitchFamily="34" charset="-128"/>
                <a:ea typeface="Arial Unicode MS" pitchFamily="34" charset="-128"/>
                <a:cs typeface="Arial Unicode MS" pitchFamily="34" charset="-128"/>
              </a:rPr>
              <a:t>Профицит бюджета </a:t>
            </a:r>
          </a:p>
          <a:p>
            <a:pPr marL="45720" lvl="0" algn="just">
              <a:spcBef>
                <a:spcPct val="20000"/>
              </a:spcBef>
              <a:spcAft>
                <a:spcPts val="300"/>
              </a:spcAft>
              <a:buClr>
                <a:srgbClr val="F14124">
                  <a:lumMod val="75000"/>
                </a:srgbClr>
              </a:buClr>
              <a:buSzPct val="130000"/>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Превышение доходов бюджета над его расходами</a:t>
            </a:r>
            <a:endParaRPr lang="ru-RU" sz="1400" b="1" dirty="0">
              <a:solidFill>
                <a:schemeClr val="accent6">
                  <a:lumMod val="75000"/>
                </a:schemeClr>
              </a:solidFill>
              <a:latin typeface="Arial Unicode MS" pitchFamily="34" charset="-128"/>
              <a:ea typeface="Arial Unicode MS" pitchFamily="34" charset="-128"/>
              <a:cs typeface="Arial Unicode MS" pitchFamily="34" charset="-128"/>
            </a:endParaRPr>
          </a:p>
          <a:p>
            <a:pPr marL="45720" lvl="0" algn="just">
              <a:spcBef>
                <a:spcPct val="20000"/>
              </a:spcBef>
              <a:spcAft>
                <a:spcPts val="300"/>
              </a:spcAft>
              <a:buClr>
                <a:srgbClr val="F14124">
                  <a:lumMod val="75000"/>
                </a:srgbClr>
              </a:buClr>
              <a:buSzPct val="130000"/>
            </a:pPr>
            <a:r>
              <a:rPr lang="ru-RU" sz="1400" b="1" dirty="0">
                <a:solidFill>
                  <a:schemeClr val="tx2">
                    <a:lumMod val="75000"/>
                  </a:schemeClr>
                </a:solidFill>
                <a:latin typeface="Arial Unicode MS" pitchFamily="34" charset="-128"/>
                <a:ea typeface="Arial Unicode MS" pitchFamily="34" charset="-128"/>
                <a:cs typeface="Arial Unicode MS" pitchFamily="34" charset="-128"/>
              </a:rPr>
              <a:t>Р</a:t>
            </a:r>
            <a:r>
              <a:rPr lang="ru-RU" sz="1400" b="1" dirty="0">
                <a:solidFill>
                  <a:schemeClr val="accent6">
                    <a:lumMod val="75000"/>
                  </a:schemeClr>
                </a:solidFill>
                <a:latin typeface="Arial Unicode MS" pitchFamily="34" charset="-128"/>
                <a:ea typeface="Arial Unicode MS" pitchFamily="34" charset="-128"/>
                <a:cs typeface="Arial Unicode MS" pitchFamily="34" charset="-128"/>
              </a:rPr>
              <a:t> </a:t>
            </a:r>
          </a:p>
          <a:p>
            <a:pPr marL="45720" lvl="0" algn="just">
              <a:spcBef>
                <a:spcPct val="20000"/>
              </a:spcBef>
              <a:spcAft>
                <a:spcPts val="300"/>
              </a:spcAft>
              <a:buClr>
                <a:srgbClr val="F14124">
                  <a:lumMod val="75000"/>
                </a:srgbClr>
              </a:buClr>
              <a:buSzPct val="130000"/>
            </a:pPr>
            <a:r>
              <a:rPr lang="ru-RU" sz="1400" b="1" i="1" dirty="0">
                <a:solidFill>
                  <a:schemeClr val="accent6">
                    <a:lumMod val="75000"/>
                  </a:schemeClr>
                </a:solidFill>
                <a:latin typeface="Arial Unicode MS" pitchFamily="34" charset="-128"/>
                <a:ea typeface="Arial Unicode MS" pitchFamily="34" charset="-128"/>
                <a:cs typeface="Arial Unicode MS" pitchFamily="34" charset="-128"/>
              </a:rPr>
              <a:t>Распорядитель бюджетных средств (РБС)</a:t>
            </a:r>
          </a:p>
          <a:p>
            <a:pPr marL="45720" lvl="0" algn="just">
              <a:spcBef>
                <a:spcPct val="20000"/>
              </a:spcBef>
              <a:spcAft>
                <a:spcPts val="300"/>
              </a:spcAft>
              <a:buClr>
                <a:srgbClr val="F14124">
                  <a:lumMod val="75000"/>
                </a:srgbClr>
              </a:buClr>
              <a:buSzPct val="130000"/>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Орган государственной власти (местного самоуправления), орган управления государственным внебюджетным фондом, или казенное учреждение, наделенный(</a:t>
            </a:r>
            <a:r>
              <a:rPr lang="ru-RU" sz="1400" dirty="0" err="1">
                <a:solidFill>
                  <a:schemeClr val="accent6">
                    <a:lumMod val="75000"/>
                  </a:schemeClr>
                </a:solidFill>
                <a:latin typeface="Arial Unicode MS" pitchFamily="34" charset="-128"/>
                <a:ea typeface="Arial Unicode MS" pitchFamily="34" charset="-128"/>
                <a:cs typeface="Arial Unicode MS" pitchFamily="34" charset="-128"/>
              </a:rPr>
              <a:t>ое</a:t>
            </a:r>
            <a:r>
              <a:rPr lang="ru-RU" sz="1400" dirty="0">
                <a:solidFill>
                  <a:schemeClr val="accent6">
                    <a:lumMod val="75000"/>
                  </a:schemeClr>
                </a:solidFill>
                <a:latin typeface="Arial Unicode MS" pitchFamily="34" charset="-128"/>
                <a:ea typeface="Arial Unicode MS" pitchFamily="34" charset="-128"/>
                <a:cs typeface="Arial Unicode MS" pitchFamily="34" charset="-128"/>
              </a:rPr>
              <a:t>) правом распределять полученные средства бюджета между подведомственными распорядителями и получателями бюджетных средств.</a:t>
            </a:r>
          </a:p>
          <a:p>
            <a:pPr marL="45720" lvl="0" algn="just">
              <a:spcBef>
                <a:spcPct val="20000"/>
              </a:spcBef>
              <a:spcAft>
                <a:spcPts val="300"/>
              </a:spcAft>
              <a:buClr>
                <a:srgbClr val="F14124">
                  <a:lumMod val="75000"/>
                </a:srgbClr>
              </a:buClr>
              <a:buSzPct val="130000"/>
            </a:pPr>
            <a:r>
              <a:rPr lang="ru-RU" sz="1400" b="1" i="1" dirty="0">
                <a:solidFill>
                  <a:schemeClr val="accent6">
                    <a:lumMod val="75000"/>
                  </a:schemeClr>
                </a:solidFill>
                <a:latin typeface="Arial Unicode MS" pitchFamily="34" charset="-128"/>
                <a:ea typeface="Arial Unicode MS" pitchFamily="34" charset="-128"/>
                <a:cs typeface="Arial Unicode MS" pitchFamily="34" charset="-128"/>
              </a:rPr>
              <a:t>Расходное обязательство </a:t>
            </a:r>
          </a:p>
          <a:p>
            <a:pPr marL="45720" lvl="0" algn="just">
              <a:spcBef>
                <a:spcPct val="20000"/>
              </a:spcBef>
              <a:spcAft>
                <a:spcPts val="300"/>
              </a:spcAft>
              <a:buClr>
                <a:srgbClr val="F14124">
                  <a:lumMod val="75000"/>
                </a:srgbClr>
              </a:buClr>
              <a:buSzPct val="130000"/>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Обязанность публично-правового образования предоставить физическому или юридическому лицу, иному уровню бюджета, международной организации средства из соответствующего бюджета. </a:t>
            </a:r>
          </a:p>
          <a:p>
            <a:pPr marL="45720" lvl="0" algn="just">
              <a:spcBef>
                <a:spcPct val="20000"/>
              </a:spcBef>
              <a:spcAft>
                <a:spcPts val="300"/>
              </a:spcAft>
              <a:buClr>
                <a:srgbClr val="F14124">
                  <a:lumMod val="75000"/>
                </a:srgbClr>
              </a:buClr>
              <a:buSzPct val="130000"/>
            </a:pPr>
            <a:r>
              <a:rPr lang="ru-RU" sz="1400" b="1" i="1" dirty="0">
                <a:solidFill>
                  <a:schemeClr val="accent6">
                    <a:lumMod val="75000"/>
                  </a:schemeClr>
                </a:solidFill>
                <a:latin typeface="Arial Unicode MS" pitchFamily="34" charset="-128"/>
                <a:ea typeface="Arial Unicode MS" pitchFamily="34" charset="-128"/>
                <a:cs typeface="Arial Unicode MS" pitchFamily="34" charset="-128"/>
              </a:rPr>
              <a:t>Расходы бюджета </a:t>
            </a:r>
          </a:p>
          <a:p>
            <a:pPr marL="45720" lvl="0" algn="just">
              <a:spcBef>
                <a:spcPct val="20000"/>
              </a:spcBef>
              <a:spcAft>
                <a:spcPts val="300"/>
              </a:spcAft>
              <a:buClr>
                <a:srgbClr val="F14124">
                  <a:lumMod val="75000"/>
                </a:srgbClr>
              </a:buClr>
              <a:buSzPct val="130000"/>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Выплачиваемые из бюджета денежные средства</a:t>
            </a:r>
          </a:p>
          <a:p>
            <a:pPr marL="45720" indent="0" algn="just">
              <a:spcBef>
                <a:spcPts val="384"/>
              </a:spcBef>
              <a:spcAft>
                <a:spcPts val="300"/>
              </a:spcAft>
              <a:buNone/>
            </a:pPr>
            <a:r>
              <a:rPr lang="ru-RU" sz="1400" b="1" dirty="0">
                <a:solidFill>
                  <a:schemeClr val="tx2">
                    <a:lumMod val="75000"/>
                  </a:schemeClr>
                </a:solidFill>
                <a:latin typeface="Arial Unicode MS" pitchFamily="34" charset="-128"/>
                <a:ea typeface="Arial Unicode MS" pitchFamily="34" charset="-128"/>
                <a:cs typeface="Arial Unicode MS" pitchFamily="34" charset="-128"/>
              </a:rPr>
              <a:t>С</a:t>
            </a:r>
          </a:p>
          <a:p>
            <a:pPr marL="45720" indent="0" algn="just">
              <a:spcBef>
                <a:spcPts val="384"/>
              </a:spcBef>
              <a:spcAft>
                <a:spcPts val="300"/>
              </a:spcAft>
              <a:buNone/>
            </a:pPr>
            <a:r>
              <a:rPr lang="ru-RU" sz="1400" b="1" i="1" dirty="0">
                <a:solidFill>
                  <a:schemeClr val="accent6">
                    <a:lumMod val="75000"/>
                  </a:schemeClr>
                </a:solidFill>
                <a:latin typeface="Arial Unicode MS" pitchFamily="34" charset="-128"/>
                <a:ea typeface="Arial Unicode MS" pitchFamily="34" charset="-128"/>
                <a:cs typeface="Arial Unicode MS" pitchFamily="34" charset="-128"/>
              </a:rPr>
              <a:t>Субвенции</a:t>
            </a:r>
          </a:p>
          <a:p>
            <a:pPr marL="45720" indent="0" algn="just">
              <a:spcBef>
                <a:spcPts val="384"/>
              </a:spcBef>
              <a:spcAft>
                <a:spcPts val="300"/>
              </a:spcAft>
              <a:buNone/>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Предоставляются на финансирование «переданных» другим публично-правовым образованиям  полномочий.</a:t>
            </a:r>
          </a:p>
          <a:p>
            <a:pPr marL="45720" indent="0" algn="just">
              <a:spcBef>
                <a:spcPts val="384"/>
              </a:spcBef>
              <a:spcAft>
                <a:spcPts val="300"/>
              </a:spcAft>
              <a:buNone/>
            </a:pPr>
            <a:r>
              <a:rPr lang="ru-RU" sz="1400" b="1" i="1" dirty="0">
                <a:solidFill>
                  <a:schemeClr val="accent6">
                    <a:lumMod val="75000"/>
                  </a:schemeClr>
                </a:solidFill>
                <a:latin typeface="Arial Unicode MS" pitchFamily="34" charset="-128"/>
                <a:ea typeface="Arial Unicode MS" pitchFamily="34" charset="-128"/>
                <a:cs typeface="Arial Unicode MS" pitchFamily="34" charset="-128"/>
              </a:rPr>
              <a:t>Субсидии</a:t>
            </a:r>
          </a:p>
          <a:p>
            <a:pPr marL="45720" indent="0" algn="just">
              <a:spcBef>
                <a:spcPts val="384"/>
              </a:spcBef>
              <a:spcAft>
                <a:spcPts val="300"/>
              </a:spcAft>
              <a:buNone/>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Предоставляются на условиях долевого </a:t>
            </a:r>
            <a:r>
              <a:rPr lang="ru-RU" sz="1400" dirty="0" err="1">
                <a:solidFill>
                  <a:schemeClr val="accent6">
                    <a:lumMod val="75000"/>
                  </a:schemeClr>
                </a:solidFill>
                <a:latin typeface="Arial Unicode MS" pitchFamily="34" charset="-128"/>
                <a:ea typeface="Arial Unicode MS" pitchFamily="34" charset="-128"/>
                <a:cs typeface="Arial Unicode MS" pitchFamily="34" charset="-128"/>
              </a:rPr>
              <a:t>софинансирования</a:t>
            </a:r>
            <a:r>
              <a:rPr lang="ru-RU" sz="1400" dirty="0">
                <a:solidFill>
                  <a:schemeClr val="accent6">
                    <a:lumMod val="75000"/>
                  </a:schemeClr>
                </a:solidFill>
                <a:latin typeface="Arial Unicode MS" pitchFamily="34" charset="-128"/>
                <a:ea typeface="Arial Unicode MS" pitchFamily="34" charset="-128"/>
                <a:cs typeface="Arial Unicode MS" pitchFamily="34" charset="-128"/>
              </a:rPr>
              <a:t>  расходов других бюджетов.</a:t>
            </a:r>
          </a:p>
          <a:p>
            <a:pPr marL="45720" lvl="0" algn="just">
              <a:spcBef>
                <a:spcPct val="20000"/>
              </a:spcBef>
              <a:spcAft>
                <a:spcPts val="300"/>
              </a:spcAft>
              <a:buClr>
                <a:srgbClr val="F14124">
                  <a:lumMod val="75000"/>
                </a:srgbClr>
              </a:buClr>
              <a:buSzPct val="130000"/>
            </a:pPr>
            <a:endParaRPr lang="ru-RU" sz="1400" dirty="0">
              <a:solidFill>
                <a:schemeClr val="accent6">
                  <a:lumMod val="75000"/>
                </a:schemeClr>
              </a:solidFill>
              <a:latin typeface="+mj-lt"/>
            </a:endParaRPr>
          </a:p>
        </p:txBody>
      </p:sp>
    </p:spTree>
    <p:extLst>
      <p:ext uri="{BB962C8B-B14F-4D97-AF65-F5344CB8AC3E}">
        <p14:creationId xmlns:p14="http://schemas.microsoft.com/office/powerpoint/2010/main" xmlns="" val="11200270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692697" y="611560"/>
            <a:ext cx="5760640" cy="369332"/>
          </a:xfrm>
          <a:prstGeom prst="rect">
            <a:avLst/>
          </a:prstGeom>
        </p:spPr>
        <p:txBody>
          <a:bodyPr wrap="square">
            <a:spAutoFit/>
          </a:bodyPr>
          <a:lstStyle/>
          <a:p>
            <a:pPr marL="46800">
              <a:spcBef>
                <a:spcPts val="384"/>
              </a:spcBef>
              <a:spcAft>
                <a:spcPts val="300"/>
              </a:spcAft>
            </a:pPr>
            <a:endParaRPr lang="ru-RU" dirty="0"/>
          </a:p>
        </p:txBody>
      </p:sp>
      <p:sp>
        <p:nvSpPr>
          <p:cNvPr id="3" name="Прямоугольник 2"/>
          <p:cNvSpPr/>
          <p:nvPr/>
        </p:nvSpPr>
        <p:spPr>
          <a:xfrm>
            <a:off x="908720" y="418845"/>
            <a:ext cx="5616624" cy="5236818"/>
          </a:xfrm>
          <a:prstGeom prst="rect">
            <a:avLst/>
          </a:prstGeom>
        </p:spPr>
        <p:txBody>
          <a:bodyPr wrap="square">
            <a:spAutoFit/>
          </a:bodyPr>
          <a:lstStyle/>
          <a:p>
            <a:pPr marL="45720" indent="0" algn="just">
              <a:spcBef>
                <a:spcPts val="384"/>
              </a:spcBef>
              <a:spcAft>
                <a:spcPts val="300"/>
              </a:spcAft>
              <a:buNone/>
            </a:pPr>
            <a:r>
              <a:rPr lang="ru-RU" sz="1400" b="1" dirty="0">
                <a:solidFill>
                  <a:schemeClr val="tx2">
                    <a:lumMod val="75000"/>
                  </a:schemeClr>
                </a:solidFill>
                <a:latin typeface="Arial Unicode MS" pitchFamily="34" charset="-128"/>
                <a:ea typeface="Arial Unicode MS" pitchFamily="34" charset="-128"/>
                <a:cs typeface="Arial Unicode MS" pitchFamily="34" charset="-128"/>
              </a:rPr>
              <a:t>У</a:t>
            </a:r>
            <a:r>
              <a:rPr lang="ru-RU" sz="1400" b="1" dirty="0">
                <a:solidFill>
                  <a:schemeClr val="accent6">
                    <a:lumMod val="75000"/>
                  </a:schemeClr>
                </a:solidFill>
                <a:latin typeface="Arial Unicode MS" pitchFamily="34" charset="-128"/>
                <a:ea typeface="Arial Unicode MS" pitchFamily="34" charset="-128"/>
                <a:cs typeface="Arial Unicode MS" pitchFamily="34" charset="-128"/>
              </a:rPr>
              <a:t> </a:t>
            </a:r>
          </a:p>
          <a:p>
            <a:pPr marL="45720" indent="0" algn="just">
              <a:spcBef>
                <a:spcPts val="384"/>
              </a:spcBef>
              <a:spcAft>
                <a:spcPts val="300"/>
              </a:spcAft>
              <a:buNone/>
            </a:pPr>
            <a:r>
              <a:rPr lang="ru-RU" sz="1400" b="1" i="1" dirty="0">
                <a:solidFill>
                  <a:schemeClr val="accent6">
                    <a:lumMod val="75000"/>
                  </a:schemeClr>
                </a:solidFill>
                <a:latin typeface="Arial Unicode MS" pitchFamily="34" charset="-128"/>
                <a:ea typeface="Arial Unicode MS" pitchFamily="34" charset="-128"/>
                <a:cs typeface="Arial Unicode MS" pitchFamily="34" charset="-128"/>
              </a:rPr>
              <a:t>Участники бюджетного процесса </a:t>
            </a:r>
          </a:p>
          <a:p>
            <a:pPr marL="45720" indent="0" algn="just">
              <a:spcBef>
                <a:spcPts val="384"/>
              </a:spcBef>
              <a:spcAft>
                <a:spcPts val="300"/>
              </a:spcAft>
              <a:buNone/>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Субъекты, осуществляющие деятельность по составлению и рассмотрению проектов бюджетов, утверждению и исполнению бюджетов, контролю за их исполнением, осуществлению бюджетного учета, составлению, внешней проверке, рассмотрению и утверждению бюджетной отчетности.</a:t>
            </a:r>
          </a:p>
          <a:p>
            <a:pPr marL="45720" indent="0" algn="just">
              <a:spcBef>
                <a:spcPts val="384"/>
              </a:spcBef>
              <a:spcAft>
                <a:spcPts val="300"/>
              </a:spcAft>
              <a:buNone/>
            </a:pPr>
            <a:r>
              <a:rPr lang="ru-RU" sz="1400" b="1" i="1" dirty="0">
                <a:solidFill>
                  <a:schemeClr val="tx2">
                    <a:lumMod val="75000"/>
                  </a:schemeClr>
                </a:solidFill>
                <a:latin typeface="Arial Unicode MS" pitchFamily="34" charset="-128"/>
                <a:ea typeface="Arial Unicode MS" pitchFamily="34" charset="-128"/>
                <a:cs typeface="Arial Unicode MS" pitchFamily="34" charset="-128"/>
              </a:rPr>
              <a:t>Ф</a:t>
            </a:r>
            <a:r>
              <a:rPr lang="ru-RU" sz="1400" b="1" i="1" dirty="0">
                <a:solidFill>
                  <a:schemeClr val="accent6">
                    <a:lumMod val="75000"/>
                  </a:schemeClr>
                </a:solidFill>
                <a:latin typeface="Arial Unicode MS" pitchFamily="34" charset="-128"/>
                <a:ea typeface="Arial Unicode MS" pitchFamily="34" charset="-128"/>
                <a:cs typeface="Arial Unicode MS" pitchFamily="34" charset="-128"/>
              </a:rPr>
              <a:t> </a:t>
            </a:r>
          </a:p>
          <a:p>
            <a:pPr marL="45720" indent="0" algn="just">
              <a:spcBef>
                <a:spcPts val="384"/>
              </a:spcBef>
              <a:spcAft>
                <a:spcPts val="300"/>
              </a:spcAft>
              <a:buNone/>
            </a:pPr>
            <a:r>
              <a:rPr lang="ru-RU" sz="1400" b="1" i="1" dirty="0">
                <a:solidFill>
                  <a:schemeClr val="accent6">
                    <a:lumMod val="75000"/>
                  </a:schemeClr>
                </a:solidFill>
                <a:latin typeface="Arial Unicode MS" pitchFamily="34" charset="-128"/>
                <a:ea typeface="Arial Unicode MS" pitchFamily="34" charset="-128"/>
                <a:cs typeface="Arial Unicode MS" pitchFamily="34" charset="-128"/>
              </a:rPr>
              <a:t>Финансовый орган </a:t>
            </a:r>
          </a:p>
          <a:p>
            <a:pPr marL="45720" indent="0" algn="just">
              <a:spcBef>
                <a:spcPts val="384"/>
              </a:spcBef>
              <a:spcAft>
                <a:spcPts val="300"/>
              </a:spcAft>
              <a:buNone/>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На федеральном уровне – Министерство финансов Российской Федерации. На уровне субъекта РФ – органы исполнительной власти субъектов РФ, осуществляющие составление и организацию исполнения бюджетов субъектов РФ (министерства финансов, департаменты финансов, управления финансов и др.). На местном уровне – органы (должностные лица) местных администраций, осуществляющие составление и организацию исполнения местных бюджетов (департаменты финансов, управления финансов, финансовые отделы и др.).</a:t>
            </a:r>
          </a:p>
          <a:p>
            <a:pPr marL="45720" indent="0" algn="just">
              <a:spcBef>
                <a:spcPts val="384"/>
              </a:spcBef>
              <a:spcAft>
                <a:spcPts val="300"/>
              </a:spcAft>
              <a:buNone/>
            </a:pPr>
            <a:endParaRPr lang="ru-RU" sz="1400" dirty="0">
              <a:solidFill>
                <a:schemeClr val="accent6">
                  <a:lumMod val="75000"/>
                </a:schemeClr>
              </a:solidFill>
              <a:latin typeface="+mj-lt"/>
            </a:endParaRPr>
          </a:p>
          <a:p>
            <a:pPr marL="45720" indent="0" algn="just">
              <a:buNone/>
            </a:pPr>
            <a:endParaRPr lang="ru-RU" sz="1400" dirty="0">
              <a:solidFill>
                <a:schemeClr val="accent6">
                  <a:lumMod val="75000"/>
                </a:schemeClr>
              </a:solidFill>
              <a:latin typeface="+mj-lt"/>
            </a:endParaRPr>
          </a:p>
          <a:p>
            <a:pPr marL="45720" lvl="0" algn="just">
              <a:spcBef>
                <a:spcPct val="20000"/>
              </a:spcBef>
              <a:spcAft>
                <a:spcPts val="300"/>
              </a:spcAft>
              <a:buClr>
                <a:srgbClr val="F14124">
                  <a:lumMod val="75000"/>
                </a:srgbClr>
              </a:buClr>
              <a:buSzPct val="130000"/>
            </a:pPr>
            <a:endParaRPr lang="ru-RU" sz="1400" dirty="0">
              <a:solidFill>
                <a:schemeClr val="accent6">
                  <a:lumMod val="75000"/>
                </a:schemeClr>
              </a:solidFill>
              <a:latin typeface="+mj-lt"/>
            </a:endParaRPr>
          </a:p>
        </p:txBody>
      </p:sp>
      <p:pic>
        <p:nvPicPr>
          <p:cNvPr id="41985" name="Picture 1" descr="D:\2024\Бюджет для граждан\для подготовки бюджета для граждан\картинки\klinicheskie-rekomendatsii.jpg"/>
          <p:cNvPicPr>
            <a:picLocks noChangeAspect="1" noChangeArrowheads="1"/>
          </p:cNvPicPr>
          <p:nvPr/>
        </p:nvPicPr>
        <p:blipFill>
          <a:blip r:embed="rId2" cstate="print"/>
          <a:srcRect/>
          <a:stretch>
            <a:fillRect/>
          </a:stretch>
        </p:blipFill>
        <p:spPr bwMode="auto">
          <a:xfrm>
            <a:off x="1628800" y="6516217"/>
            <a:ext cx="4536504" cy="2067417"/>
          </a:xfrm>
          <a:prstGeom prst="rect">
            <a:avLst/>
          </a:prstGeom>
          <a:ln>
            <a:noFill/>
          </a:ln>
          <a:effectLst>
            <a:softEdge rad="112500"/>
          </a:effectLst>
        </p:spPr>
      </p:pic>
    </p:spTree>
    <p:extLst>
      <p:ext uri="{BB962C8B-B14F-4D97-AF65-F5344CB8AC3E}">
        <p14:creationId xmlns:p14="http://schemas.microsoft.com/office/powerpoint/2010/main" xmlns="" val="26846960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txBox="1">
            <a:spLocks/>
          </p:cNvSpPr>
          <p:nvPr/>
        </p:nvSpPr>
        <p:spPr>
          <a:xfrm>
            <a:off x="692697" y="1475656"/>
            <a:ext cx="5904656" cy="6552728"/>
          </a:xfrm>
          <a:prstGeom prst="rect">
            <a:avLst/>
          </a:prstGeom>
        </p:spPr>
        <p:txBody>
          <a:bodyPr vert="horz" lIns="0" tIns="45720" rIns="0" bIns="45720" rtlCol="0">
            <a:normAutofit/>
          </a:bodyPr>
          <a:lstStyle>
            <a:lvl1pPr marL="0" indent="0" algn="l" defTabSz="914400" rtl="0" eaLnBrk="1" latinLnBrk="0" hangingPunct="1">
              <a:lnSpc>
                <a:spcPct val="100000"/>
              </a:lnSpc>
              <a:spcBef>
                <a:spcPts val="700"/>
              </a:spcBef>
              <a:buClr>
                <a:schemeClr val="accent1"/>
              </a:buClr>
              <a:buSzPct val="85000"/>
              <a:buFontTx/>
              <a:buNone/>
              <a:defRPr sz="16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Tx/>
              <a:buNone/>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Tx/>
              <a:buNone/>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Tx/>
              <a:buNone/>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Tx/>
              <a:buNone/>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a:lstStyle>
          <a:p>
            <a:pPr marL="45720" algn="ctr" fontAlgn="b"/>
            <a:r>
              <a:rPr lang="ru-RU" b="1" dirty="0">
                <a:solidFill>
                  <a:schemeClr val="accent6">
                    <a:lumMod val="75000"/>
                  </a:schemeClr>
                </a:solidFill>
                <a:latin typeface="Arial Unicode MS" pitchFamily="34" charset="-128"/>
                <a:ea typeface="Arial Unicode MS" pitchFamily="34" charset="-128"/>
                <a:cs typeface="Arial Unicode MS" pitchFamily="34" charset="-128"/>
              </a:rPr>
              <a:t>Муниципальный отдел по финансам </a:t>
            </a:r>
            <a:br>
              <a:rPr lang="ru-RU" b="1" dirty="0">
                <a:solidFill>
                  <a:schemeClr val="accent6">
                    <a:lumMod val="75000"/>
                  </a:schemeClr>
                </a:solidFill>
                <a:latin typeface="Arial Unicode MS" pitchFamily="34" charset="-128"/>
                <a:ea typeface="Arial Unicode MS" pitchFamily="34" charset="-128"/>
                <a:cs typeface="Arial Unicode MS" pitchFamily="34" charset="-128"/>
              </a:rPr>
            </a:br>
            <a:r>
              <a:rPr lang="ru-RU" b="1" dirty="0">
                <a:solidFill>
                  <a:schemeClr val="accent6">
                    <a:lumMod val="75000"/>
                  </a:schemeClr>
                </a:solidFill>
                <a:latin typeface="Arial Unicode MS" pitchFamily="34" charset="-128"/>
                <a:ea typeface="Arial Unicode MS" pitchFamily="34" charset="-128"/>
                <a:cs typeface="Arial Unicode MS" pitchFamily="34" charset="-128"/>
              </a:rPr>
              <a:t>администрации Павловского муниципального района    Воронежской области:</a:t>
            </a:r>
            <a:endParaRPr lang="ru-RU" dirty="0">
              <a:solidFill>
                <a:schemeClr val="accent6">
                  <a:lumMod val="75000"/>
                </a:schemeClr>
              </a:solidFill>
              <a:latin typeface="Arial Unicode MS" pitchFamily="34" charset="-128"/>
              <a:ea typeface="Arial Unicode MS" pitchFamily="34" charset="-128"/>
              <a:cs typeface="Arial Unicode MS" pitchFamily="34" charset="-128"/>
            </a:endParaRPr>
          </a:p>
          <a:p>
            <a:pPr marL="45720" algn="ctr" fontAlgn="b"/>
            <a:r>
              <a:rPr lang="ru-RU" dirty="0">
                <a:solidFill>
                  <a:schemeClr val="accent6">
                    <a:lumMod val="75000"/>
                  </a:schemeClr>
                </a:solidFill>
                <a:latin typeface="Arial Unicode MS" pitchFamily="34" charset="-128"/>
                <a:ea typeface="Arial Unicode MS" pitchFamily="34" charset="-128"/>
                <a:cs typeface="Arial Unicode MS" pitchFamily="34" charset="-128"/>
              </a:rPr>
              <a:t>396422, Воронежская область, г. Павловск, </a:t>
            </a:r>
          </a:p>
          <a:p>
            <a:pPr marL="45720" algn="ctr" fontAlgn="b"/>
            <a:r>
              <a:rPr lang="ru-RU" dirty="0">
                <a:solidFill>
                  <a:schemeClr val="accent6">
                    <a:lumMod val="75000"/>
                  </a:schemeClr>
                </a:solidFill>
                <a:latin typeface="Arial Unicode MS" pitchFamily="34" charset="-128"/>
                <a:ea typeface="Arial Unicode MS" pitchFamily="34" charset="-128"/>
                <a:cs typeface="Arial Unicode MS" pitchFamily="34" charset="-128"/>
              </a:rPr>
              <a:t>пр. Революции,  дом 8.</a:t>
            </a:r>
          </a:p>
          <a:p>
            <a:pPr marL="45720" algn="ctr" fontAlgn="b"/>
            <a:endParaRPr lang="ru-RU" dirty="0">
              <a:solidFill>
                <a:schemeClr val="accent6">
                  <a:lumMod val="75000"/>
                </a:schemeClr>
              </a:solidFill>
              <a:latin typeface="Arial Unicode MS" pitchFamily="34" charset="-128"/>
              <a:ea typeface="Arial Unicode MS" pitchFamily="34" charset="-128"/>
              <a:cs typeface="Arial Unicode MS" pitchFamily="34" charset="-128"/>
            </a:endParaRPr>
          </a:p>
          <a:p>
            <a:pPr marL="45720" algn="ctr" fontAlgn="b"/>
            <a:r>
              <a:rPr lang="ru-RU" b="1" dirty="0">
                <a:solidFill>
                  <a:schemeClr val="accent6">
                    <a:lumMod val="75000"/>
                  </a:schemeClr>
                </a:solidFill>
                <a:latin typeface="Arial Unicode MS" pitchFamily="34" charset="-128"/>
                <a:ea typeface="Arial Unicode MS" pitchFamily="34" charset="-128"/>
                <a:cs typeface="Arial Unicode MS" pitchFamily="34" charset="-128"/>
              </a:rPr>
              <a:t>Контактные телефоны: </a:t>
            </a:r>
          </a:p>
          <a:p>
            <a:pPr marL="45720" algn="ctr" fontAlgn="b"/>
            <a:r>
              <a:rPr lang="ru-RU" u="sng" dirty="0">
                <a:solidFill>
                  <a:schemeClr val="accent6">
                    <a:lumMod val="75000"/>
                  </a:schemeClr>
                </a:solidFill>
                <a:latin typeface="Arial Unicode MS" pitchFamily="34" charset="-128"/>
                <a:ea typeface="Arial Unicode MS" pitchFamily="34" charset="-128"/>
                <a:cs typeface="Arial Unicode MS" pitchFamily="34" charset="-128"/>
              </a:rPr>
              <a:t>Руководитель муниципального отдела по финансам </a:t>
            </a:r>
          </a:p>
          <a:p>
            <a:pPr marL="45720" algn="ctr" fontAlgn="b"/>
            <a:r>
              <a:rPr lang="ru-RU" dirty="0">
                <a:solidFill>
                  <a:schemeClr val="accent6">
                    <a:lumMod val="75000"/>
                  </a:schemeClr>
                </a:solidFill>
                <a:latin typeface="Arial Unicode MS" pitchFamily="34" charset="-128"/>
                <a:ea typeface="Arial Unicode MS" pitchFamily="34" charset="-128"/>
                <a:cs typeface="Arial Unicode MS" pitchFamily="34" charset="-128"/>
              </a:rPr>
              <a:t>8(47362)24901,  </a:t>
            </a:r>
            <a:r>
              <a:rPr lang="ru-RU" u="sng" dirty="0">
                <a:solidFill>
                  <a:schemeClr val="accent6">
                    <a:lumMod val="75000"/>
                  </a:schemeClr>
                </a:solidFill>
                <a:latin typeface="Arial Unicode MS" pitchFamily="34" charset="-128"/>
                <a:ea typeface="Arial Unicode MS" pitchFamily="34" charset="-128"/>
                <a:cs typeface="Arial Unicode MS" pitchFamily="34" charset="-128"/>
              </a:rPr>
              <a:t>(факс)</a:t>
            </a:r>
            <a:r>
              <a:rPr lang="ru-RU" dirty="0">
                <a:solidFill>
                  <a:schemeClr val="accent6">
                    <a:lumMod val="75000"/>
                  </a:schemeClr>
                </a:solidFill>
                <a:latin typeface="Arial Unicode MS" pitchFamily="34" charset="-128"/>
                <a:ea typeface="Arial Unicode MS" pitchFamily="34" charset="-128"/>
                <a:cs typeface="Arial Unicode MS" pitchFamily="34" charset="-128"/>
              </a:rPr>
              <a:t>  8(47362)24886</a:t>
            </a:r>
          </a:p>
          <a:p>
            <a:pPr marL="45720" algn="ctr" fontAlgn="b"/>
            <a:endParaRPr lang="ru-RU" dirty="0">
              <a:solidFill>
                <a:schemeClr val="accent6">
                  <a:lumMod val="75000"/>
                </a:schemeClr>
              </a:solidFill>
              <a:latin typeface="Arial Unicode MS" pitchFamily="34" charset="-128"/>
              <a:ea typeface="Arial Unicode MS" pitchFamily="34" charset="-128"/>
              <a:cs typeface="Arial Unicode MS" pitchFamily="34" charset="-128"/>
            </a:endParaRPr>
          </a:p>
          <a:p>
            <a:pPr marL="45720" algn="ctr" fontAlgn="b"/>
            <a:r>
              <a:rPr lang="ru-RU" b="1" dirty="0">
                <a:solidFill>
                  <a:schemeClr val="accent6">
                    <a:lumMod val="75000"/>
                  </a:schemeClr>
                </a:solidFill>
                <a:latin typeface="Arial Unicode MS" pitchFamily="34" charset="-128"/>
                <a:ea typeface="Arial Unicode MS" pitchFamily="34" charset="-128"/>
                <a:cs typeface="Arial Unicode MS" pitchFamily="34" charset="-128"/>
              </a:rPr>
              <a:t>Адрес электронной почты: </a:t>
            </a:r>
          </a:p>
          <a:p>
            <a:pPr marL="45720" algn="ctr" fontAlgn="b"/>
            <a:r>
              <a:rPr lang="en-US" dirty="0" err="1">
                <a:solidFill>
                  <a:schemeClr val="accent6">
                    <a:lumMod val="75000"/>
                  </a:schemeClr>
                </a:solidFill>
                <a:latin typeface="Arial Unicode MS" pitchFamily="34" charset="-128"/>
                <a:ea typeface="Arial Unicode MS" pitchFamily="34" charset="-128"/>
                <a:cs typeface="Arial Unicode MS" pitchFamily="34" charset="-128"/>
              </a:rPr>
              <a:t>otdfin.pavl@govvrn</a:t>
            </a:r>
            <a:r>
              <a:rPr lang="ru-RU" dirty="0">
                <a:solidFill>
                  <a:schemeClr val="accent6">
                    <a:lumMod val="75000"/>
                  </a:schemeClr>
                </a:solidFill>
                <a:latin typeface="Arial Unicode MS" pitchFamily="34" charset="-128"/>
                <a:ea typeface="Arial Unicode MS" pitchFamily="34" charset="-128"/>
                <a:cs typeface="Arial Unicode MS" pitchFamily="34" charset="-128"/>
              </a:rPr>
              <a:t>.</a:t>
            </a:r>
            <a:r>
              <a:rPr lang="en-US" dirty="0" err="1">
                <a:solidFill>
                  <a:schemeClr val="accent6">
                    <a:lumMod val="75000"/>
                  </a:schemeClr>
                </a:solidFill>
                <a:latin typeface="Arial Unicode MS" pitchFamily="34" charset="-128"/>
                <a:ea typeface="Arial Unicode MS" pitchFamily="34" charset="-128"/>
                <a:cs typeface="Arial Unicode MS" pitchFamily="34" charset="-128"/>
              </a:rPr>
              <a:t>ru</a:t>
            </a:r>
            <a:r>
              <a:rPr lang="en-US" dirty="0">
                <a:solidFill>
                  <a:schemeClr val="accent6">
                    <a:lumMod val="75000"/>
                  </a:schemeClr>
                </a:solidFill>
                <a:latin typeface="Arial Unicode MS" pitchFamily="34" charset="-128"/>
                <a:ea typeface="Arial Unicode MS" pitchFamily="34" charset="-128"/>
                <a:cs typeface="Arial Unicode MS" pitchFamily="34" charset="-128"/>
              </a:rPr>
              <a:t> </a:t>
            </a:r>
            <a:endParaRPr lang="ru-RU" dirty="0">
              <a:solidFill>
                <a:schemeClr val="accent6">
                  <a:lumMod val="75000"/>
                </a:schemeClr>
              </a:solidFill>
              <a:latin typeface="Arial Unicode MS" pitchFamily="34" charset="-128"/>
              <a:ea typeface="Arial Unicode MS" pitchFamily="34" charset="-128"/>
              <a:cs typeface="Arial Unicode MS" pitchFamily="34" charset="-128"/>
            </a:endParaRPr>
          </a:p>
          <a:p>
            <a:pPr marL="45720" algn="ctr" fontAlgn="b"/>
            <a:endParaRPr lang="ru-RU" dirty="0">
              <a:solidFill>
                <a:schemeClr val="accent6">
                  <a:lumMod val="75000"/>
                </a:schemeClr>
              </a:solidFill>
              <a:latin typeface="Arial Unicode MS" pitchFamily="34" charset="-128"/>
              <a:ea typeface="Arial Unicode MS" pitchFamily="34" charset="-128"/>
              <a:cs typeface="Arial Unicode MS" pitchFamily="34" charset="-128"/>
            </a:endParaRPr>
          </a:p>
          <a:p>
            <a:pPr marL="45720" algn="ctr" fontAlgn="b"/>
            <a:r>
              <a:rPr lang="ru-RU" b="1" dirty="0">
                <a:solidFill>
                  <a:schemeClr val="accent6">
                    <a:lumMod val="75000"/>
                  </a:schemeClr>
                </a:solidFill>
                <a:latin typeface="Arial Unicode MS" pitchFamily="34" charset="-128"/>
                <a:ea typeface="Arial Unicode MS" pitchFamily="34" charset="-128"/>
                <a:cs typeface="Arial Unicode MS" pitchFamily="34" charset="-128"/>
              </a:rPr>
              <a:t>График работы муниципального отдела по финансам:</a:t>
            </a:r>
            <a:r>
              <a:rPr lang="ru-RU" dirty="0">
                <a:solidFill>
                  <a:schemeClr val="accent6">
                    <a:lumMod val="75000"/>
                  </a:schemeClr>
                </a:solidFill>
                <a:latin typeface="Arial Unicode MS" pitchFamily="34" charset="-128"/>
                <a:ea typeface="Arial Unicode MS" pitchFamily="34" charset="-128"/>
                <a:cs typeface="Arial Unicode MS" pitchFamily="34" charset="-128"/>
              </a:rPr>
              <a:t> </a:t>
            </a:r>
            <a:br>
              <a:rPr lang="ru-RU" dirty="0">
                <a:solidFill>
                  <a:schemeClr val="accent6">
                    <a:lumMod val="75000"/>
                  </a:schemeClr>
                </a:solidFill>
                <a:latin typeface="Arial Unicode MS" pitchFamily="34" charset="-128"/>
                <a:ea typeface="Arial Unicode MS" pitchFamily="34" charset="-128"/>
                <a:cs typeface="Arial Unicode MS" pitchFamily="34" charset="-128"/>
              </a:rPr>
            </a:br>
            <a:r>
              <a:rPr lang="ru-RU" dirty="0">
                <a:solidFill>
                  <a:schemeClr val="accent6">
                    <a:lumMod val="75000"/>
                  </a:schemeClr>
                </a:solidFill>
                <a:latin typeface="Arial Unicode MS" pitchFamily="34" charset="-128"/>
                <a:ea typeface="Arial Unicode MS" pitchFamily="34" charset="-128"/>
                <a:cs typeface="Arial Unicode MS" pitchFamily="34" charset="-128"/>
              </a:rPr>
              <a:t>понедельник - пятница с 9-00 до 18-00.</a:t>
            </a:r>
          </a:p>
          <a:p>
            <a:pPr marL="45720"/>
            <a:endParaRPr lang="ru-RU" dirty="0">
              <a:solidFill>
                <a:schemeClr val="accent6">
                  <a:lumMod val="75000"/>
                </a:schemeClr>
              </a:solidFill>
              <a:latin typeface="Arial Unicode MS" pitchFamily="34" charset="-128"/>
              <a:ea typeface="Arial Unicode MS" pitchFamily="34" charset="-128"/>
              <a:cs typeface="Arial Unicode MS" pitchFamily="34" charset="-128"/>
            </a:endParaRPr>
          </a:p>
        </p:txBody>
      </p:sp>
      <p:sp>
        <p:nvSpPr>
          <p:cNvPr id="10" name="Заголовок 4"/>
          <p:cNvSpPr>
            <a:spLocks noGrp="1"/>
          </p:cNvSpPr>
          <p:nvPr>
            <p:ph type="title"/>
          </p:nvPr>
        </p:nvSpPr>
        <p:spPr>
          <a:xfrm>
            <a:off x="836714" y="395537"/>
            <a:ext cx="5343835" cy="1008112"/>
          </a:xfrm>
        </p:spPr>
        <p:txBody>
          <a:bodyPr>
            <a:normAutofit/>
          </a:bodyPr>
          <a:lstStyle/>
          <a:p>
            <a:pPr algn="ctr"/>
            <a:r>
              <a:rPr lang="ru-RU" sz="2000" b="1" dirty="0">
                <a:solidFill>
                  <a:schemeClr val="accent6">
                    <a:lumMod val="75000"/>
                  </a:schemeClr>
                </a:solidFill>
                <a:effectLst/>
                <a:latin typeface="Arial Unicode MS" pitchFamily="34" charset="-128"/>
                <a:ea typeface="Arial Unicode MS" pitchFamily="34" charset="-128"/>
                <a:cs typeface="Arial Unicode MS" pitchFamily="34" charset="-128"/>
              </a:rPr>
              <a:t>КОНТАКТНАЯ  ИНФОРМАЦИЯ ДЛЯ ГРАЖДАН</a:t>
            </a:r>
          </a:p>
        </p:txBody>
      </p:sp>
      <p:pic>
        <p:nvPicPr>
          <p:cNvPr id="2" name="Picture 1" descr="D:\2024\Бюджет для граждан\для подготовки бюджета для граждан\картинки\contact.jpeg"/>
          <p:cNvPicPr>
            <a:picLocks noChangeAspect="1" noChangeArrowheads="1"/>
          </p:cNvPicPr>
          <p:nvPr/>
        </p:nvPicPr>
        <p:blipFill>
          <a:blip r:embed="rId2" cstate="print"/>
          <a:srcRect/>
          <a:stretch>
            <a:fillRect/>
          </a:stretch>
        </p:blipFill>
        <p:spPr bwMode="auto">
          <a:xfrm>
            <a:off x="1124745" y="6660233"/>
            <a:ext cx="5332330" cy="1808735"/>
          </a:xfrm>
          <a:prstGeom prst="rect">
            <a:avLst/>
          </a:prstGeom>
          <a:noFill/>
        </p:spPr>
      </p:pic>
    </p:spTree>
    <p:extLst>
      <p:ext uri="{BB962C8B-B14F-4D97-AF65-F5344CB8AC3E}">
        <p14:creationId xmlns:p14="http://schemas.microsoft.com/office/powerpoint/2010/main" xmlns="" val="5725529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836712" y="323528"/>
            <a:ext cx="5832648" cy="8386911"/>
          </a:xfrm>
          <a:prstGeom prst="rect">
            <a:avLst/>
          </a:prstGeom>
        </p:spPr>
        <p:txBody>
          <a:bodyPr wrap="square">
            <a:spAutoFit/>
          </a:bodyPr>
          <a:lstStyle/>
          <a:p>
            <a:pPr algn="ctr">
              <a:lnSpc>
                <a:spcPct val="150000"/>
              </a:lnSpc>
            </a:pPr>
            <a:r>
              <a:rPr lang="ru-RU" sz="1400" b="1" dirty="0">
                <a:solidFill>
                  <a:schemeClr val="accent6">
                    <a:lumMod val="75000"/>
                  </a:schemeClr>
                </a:solidFill>
                <a:latin typeface="Arial Unicode MS" pitchFamily="34" charset="-128"/>
                <a:ea typeface="Arial Unicode MS" pitchFamily="34" charset="-128"/>
                <a:cs typeface="Arial Unicode MS" pitchFamily="34" charset="-128"/>
              </a:rPr>
              <a:t>Географическое положение</a:t>
            </a:r>
          </a:p>
          <a:p>
            <a:pPr indent="271463" algn="just"/>
            <a:endParaRPr lang="ru-RU" sz="1400" dirty="0">
              <a:solidFill>
                <a:schemeClr val="accent6">
                  <a:lumMod val="75000"/>
                </a:schemeClr>
              </a:solidFill>
              <a:latin typeface="Arial Unicode MS" pitchFamily="34" charset="-128"/>
              <a:ea typeface="Arial Unicode MS" pitchFamily="34" charset="-128"/>
              <a:cs typeface="Arial Unicode MS" pitchFamily="34" charset="-128"/>
            </a:endParaRPr>
          </a:p>
          <a:p>
            <a:pPr indent="271463" algn="just"/>
            <a:r>
              <a:rPr lang="ru-RU" sz="1400" dirty="0">
                <a:solidFill>
                  <a:schemeClr val="accent6">
                    <a:lumMod val="75000"/>
                  </a:schemeClr>
                </a:solidFill>
                <a:latin typeface="Arial Unicode MS" pitchFamily="34" charset="-128"/>
                <a:ea typeface="Arial Unicode MS" pitchFamily="34" charset="-128"/>
                <a:cs typeface="Arial Unicode MS" pitchFamily="34" charset="-128"/>
              </a:rPr>
              <a:t>Район расположен на крайнем западе </a:t>
            </a:r>
            <a:r>
              <a:rPr lang="ru-RU" sz="1400" dirty="0" err="1">
                <a:solidFill>
                  <a:schemeClr val="accent6">
                    <a:lumMod val="75000"/>
                  </a:schemeClr>
                </a:solidFill>
                <a:latin typeface="Arial Unicode MS" pitchFamily="34" charset="-128"/>
                <a:ea typeface="Arial Unicode MS" pitchFamily="34" charset="-128"/>
                <a:cs typeface="Arial Unicode MS" pitchFamily="34" charset="-128"/>
              </a:rPr>
              <a:t>Калачской</a:t>
            </a:r>
            <a:r>
              <a:rPr lang="ru-RU" sz="1400" dirty="0">
                <a:solidFill>
                  <a:schemeClr val="accent6">
                    <a:lumMod val="75000"/>
                  </a:schemeClr>
                </a:solidFill>
                <a:latin typeface="Arial Unicode MS" pitchFamily="34" charset="-128"/>
                <a:ea typeface="Arial Unicode MS" pitchFamily="34" charset="-128"/>
                <a:cs typeface="Arial Unicode MS" pitchFamily="34" charset="-128"/>
              </a:rPr>
              <a:t> возвышенности. Павловский муниципальный район граничит с девятью муниципальными районами. Граница с Подгоренским и </a:t>
            </a:r>
            <a:r>
              <a:rPr lang="ru-RU" sz="1400" dirty="0" err="1">
                <a:solidFill>
                  <a:schemeClr val="accent6">
                    <a:lumMod val="75000"/>
                  </a:schemeClr>
                </a:solidFill>
                <a:latin typeface="Arial Unicode MS" pitchFamily="34" charset="-128"/>
                <a:ea typeface="Arial Unicode MS" pitchFamily="34" charset="-128"/>
                <a:cs typeface="Arial Unicode MS" pitchFamily="34" charset="-128"/>
              </a:rPr>
              <a:t>Россошанским</a:t>
            </a:r>
            <a:r>
              <a:rPr lang="ru-RU" sz="1400" dirty="0">
                <a:solidFill>
                  <a:schemeClr val="accent6">
                    <a:lumMod val="75000"/>
                  </a:schemeClr>
                </a:solidFill>
                <a:latin typeface="Arial Unicode MS" pitchFamily="34" charset="-128"/>
                <a:ea typeface="Arial Unicode MS" pitchFamily="34" charset="-128"/>
                <a:cs typeface="Arial Unicode MS" pitchFamily="34" charset="-128"/>
              </a:rPr>
              <a:t> районами проходит по фарватеру реки Дон. С запада на восток через территорию муниципального района проходит автодорога внутриобластного значения, соединяющая район с соседними </a:t>
            </a:r>
            <a:r>
              <a:rPr lang="ru-RU" sz="1400" dirty="0" err="1">
                <a:solidFill>
                  <a:schemeClr val="accent6">
                    <a:lumMod val="75000"/>
                  </a:schemeClr>
                </a:solidFill>
                <a:latin typeface="Arial Unicode MS" pitchFamily="34" charset="-128"/>
                <a:ea typeface="Arial Unicode MS" pitchFamily="34" charset="-128"/>
                <a:cs typeface="Arial Unicode MS" pitchFamily="34" charset="-128"/>
              </a:rPr>
              <a:t>Воробьёвским</a:t>
            </a:r>
            <a:r>
              <a:rPr lang="ru-RU" sz="1400" dirty="0">
                <a:solidFill>
                  <a:schemeClr val="accent6">
                    <a:lumMod val="75000"/>
                  </a:schemeClr>
                </a:solidFill>
                <a:latin typeface="Arial Unicode MS" pitchFamily="34" charset="-128"/>
                <a:ea typeface="Arial Unicode MS" pitchFamily="34" charset="-128"/>
                <a:cs typeface="Arial Unicode MS" pitchFamily="34" charset="-128"/>
              </a:rPr>
              <a:t> и </a:t>
            </a:r>
            <a:r>
              <a:rPr lang="ru-RU" sz="1400" dirty="0" err="1">
                <a:solidFill>
                  <a:schemeClr val="accent6">
                    <a:lumMod val="75000"/>
                  </a:schemeClr>
                </a:solidFill>
                <a:latin typeface="Arial Unicode MS" pitchFamily="34" charset="-128"/>
                <a:ea typeface="Arial Unicode MS" pitchFamily="34" charset="-128"/>
                <a:cs typeface="Arial Unicode MS" pitchFamily="34" charset="-128"/>
              </a:rPr>
              <a:t>Калачеевским</a:t>
            </a:r>
            <a:r>
              <a:rPr lang="ru-RU" sz="1400" dirty="0">
                <a:solidFill>
                  <a:schemeClr val="accent6">
                    <a:lumMod val="75000"/>
                  </a:schemeClr>
                </a:solidFill>
                <a:latin typeface="Arial Unicode MS" pitchFamily="34" charset="-128"/>
                <a:ea typeface="Arial Unicode MS" pitchFamily="34" charset="-128"/>
                <a:cs typeface="Arial Unicode MS" pitchFamily="34" charset="-128"/>
              </a:rPr>
              <a:t> районами. Кроме того, район граничит с </a:t>
            </a:r>
            <a:r>
              <a:rPr lang="ru-RU" sz="1400" dirty="0" err="1">
                <a:solidFill>
                  <a:schemeClr val="accent6">
                    <a:lumMod val="75000"/>
                  </a:schemeClr>
                </a:solidFill>
                <a:latin typeface="Arial Unicode MS" pitchFamily="34" charset="-128"/>
                <a:ea typeface="Arial Unicode MS" pitchFamily="34" charset="-128"/>
                <a:cs typeface="Arial Unicode MS" pitchFamily="34" charset="-128"/>
              </a:rPr>
              <a:t>Бутурлиновским</a:t>
            </a:r>
            <a:r>
              <a:rPr lang="ru-RU" sz="1400" dirty="0">
                <a:solidFill>
                  <a:schemeClr val="accent6">
                    <a:lumMod val="75000"/>
                  </a:schemeClr>
                </a:solidFill>
                <a:latin typeface="Arial Unicode MS" pitchFamily="34" charset="-128"/>
                <a:ea typeface="Arial Unicode MS" pitchFamily="34" charset="-128"/>
                <a:cs typeface="Arial Unicode MS" pitchFamily="34" charset="-128"/>
              </a:rPr>
              <a:t>, </a:t>
            </a:r>
            <a:r>
              <a:rPr lang="ru-RU" sz="1400" dirty="0" err="1">
                <a:solidFill>
                  <a:schemeClr val="accent6">
                    <a:lumMod val="75000"/>
                  </a:schemeClr>
                </a:solidFill>
                <a:latin typeface="Arial Unicode MS" pitchFamily="34" charset="-128"/>
                <a:ea typeface="Arial Unicode MS" pitchFamily="34" charset="-128"/>
                <a:cs typeface="Arial Unicode MS" pitchFamily="34" charset="-128"/>
              </a:rPr>
              <a:t>Верхнемамонским</a:t>
            </a:r>
            <a:r>
              <a:rPr lang="ru-RU" sz="1400" dirty="0">
                <a:solidFill>
                  <a:schemeClr val="accent6">
                    <a:lumMod val="75000"/>
                  </a:schemeClr>
                </a:solidFill>
                <a:latin typeface="Arial Unicode MS" pitchFamily="34" charset="-128"/>
                <a:ea typeface="Arial Unicode MS" pitchFamily="34" charset="-128"/>
                <a:cs typeface="Arial Unicode MS" pitchFamily="34" charset="-128"/>
              </a:rPr>
              <a:t>, Каменским, </a:t>
            </a:r>
            <a:r>
              <a:rPr lang="ru-RU" sz="1400" dirty="0" err="1">
                <a:solidFill>
                  <a:schemeClr val="accent6">
                    <a:lumMod val="75000"/>
                  </a:schemeClr>
                </a:solidFill>
                <a:latin typeface="Arial Unicode MS" pitchFamily="34" charset="-128"/>
                <a:ea typeface="Arial Unicode MS" pitchFamily="34" charset="-128"/>
                <a:cs typeface="Arial Unicode MS" pitchFamily="34" charset="-128"/>
              </a:rPr>
              <a:t>Лискинским</a:t>
            </a:r>
            <a:r>
              <a:rPr lang="ru-RU" sz="1400" dirty="0">
                <a:solidFill>
                  <a:schemeClr val="accent6">
                    <a:lumMod val="75000"/>
                  </a:schemeClr>
                </a:solidFill>
                <a:latin typeface="Arial Unicode MS" pitchFamily="34" charset="-128"/>
                <a:ea typeface="Arial Unicode MS" pitchFamily="34" charset="-128"/>
                <a:cs typeface="Arial Unicode MS" pitchFamily="34" charset="-128"/>
              </a:rPr>
              <a:t> и Бобровским районами.</a:t>
            </a:r>
          </a:p>
          <a:p>
            <a:pPr indent="271463" algn="just"/>
            <a:r>
              <a:rPr lang="ru-RU" sz="1400" dirty="0">
                <a:solidFill>
                  <a:schemeClr val="accent6">
                    <a:lumMod val="75000"/>
                  </a:schemeClr>
                </a:solidFill>
                <a:latin typeface="Arial Unicode MS" pitchFamily="34" charset="-128"/>
                <a:ea typeface="Arial Unicode MS" pitchFamily="34" charset="-128"/>
                <a:cs typeface="Arial Unicode MS" pitchFamily="34" charset="-128"/>
              </a:rPr>
              <a:t>Транспортные коммуникации удобны для развития хозяйственных связей. По территории района проходит автомагистраль федерального значения М-4 «Дон», протяженностью 54 км, протяженность дорог областного значения составляет около 250 км. От предприятия АО «Павловск Неруд» до </a:t>
            </a:r>
            <a:r>
              <a:rPr lang="ru-RU" sz="1400" dirty="0" err="1">
                <a:solidFill>
                  <a:schemeClr val="accent6">
                    <a:lumMod val="75000"/>
                  </a:schemeClr>
                </a:solidFill>
                <a:latin typeface="Arial Unicode MS" pitchFamily="34" charset="-128"/>
                <a:ea typeface="Arial Unicode MS" pitchFamily="34" charset="-128"/>
                <a:cs typeface="Arial Unicode MS" pitchFamily="34" charset="-128"/>
              </a:rPr>
              <a:t>Бутурлиновского</a:t>
            </a:r>
            <a:r>
              <a:rPr lang="ru-RU" sz="1400" dirty="0">
                <a:solidFill>
                  <a:schemeClr val="accent6">
                    <a:lumMod val="75000"/>
                  </a:schemeClr>
                </a:solidFill>
                <a:latin typeface="Arial Unicode MS" pitchFamily="34" charset="-128"/>
                <a:ea typeface="Arial Unicode MS" pitchFamily="34" charset="-128"/>
                <a:cs typeface="Arial Unicode MS" pitchFamily="34" charset="-128"/>
              </a:rPr>
              <a:t> района проложена ветка железной дороги (ЮВЖД), по которой осуществляется перевозка и доставка щебня, твердого топлива и другого сырья.</a:t>
            </a:r>
          </a:p>
          <a:p>
            <a:pPr indent="271463" algn="ctr"/>
            <a:endParaRPr lang="ru-RU" sz="1400" dirty="0">
              <a:solidFill>
                <a:schemeClr val="accent6">
                  <a:lumMod val="75000"/>
                </a:schemeClr>
              </a:solidFill>
              <a:latin typeface="Arial Unicode MS" pitchFamily="34" charset="-128"/>
              <a:ea typeface="Arial Unicode MS" pitchFamily="34" charset="-128"/>
              <a:cs typeface="Arial Unicode MS" pitchFamily="34" charset="-128"/>
            </a:endParaRPr>
          </a:p>
          <a:p>
            <a:pPr indent="271463" algn="ctr"/>
            <a:r>
              <a:rPr lang="ru-RU" sz="1400" b="1" dirty="0">
                <a:solidFill>
                  <a:schemeClr val="accent6">
                    <a:lumMod val="75000"/>
                  </a:schemeClr>
                </a:solidFill>
                <a:latin typeface="Arial Unicode MS" pitchFamily="34" charset="-128"/>
                <a:ea typeface="Arial Unicode MS" pitchFamily="34" charset="-128"/>
                <a:cs typeface="Arial Unicode MS" pitchFamily="34" charset="-128"/>
              </a:rPr>
              <a:t>Природные ресурсы</a:t>
            </a:r>
          </a:p>
          <a:p>
            <a:pPr indent="271463" algn="just"/>
            <a:endParaRPr lang="ru-RU" sz="1400" dirty="0">
              <a:solidFill>
                <a:schemeClr val="accent6">
                  <a:lumMod val="75000"/>
                </a:schemeClr>
              </a:solidFill>
              <a:latin typeface="Arial Unicode MS" pitchFamily="34" charset="-128"/>
              <a:ea typeface="Arial Unicode MS" pitchFamily="34" charset="-128"/>
              <a:cs typeface="Arial Unicode MS" pitchFamily="34" charset="-128"/>
            </a:endParaRPr>
          </a:p>
          <a:p>
            <a:pPr indent="271463" algn="just"/>
            <a:r>
              <a:rPr lang="ru-RU" sz="1400" dirty="0">
                <a:solidFill>
                  <a:schemeClr val="accent6">
                    <a:lumMod val="75000"/>
                  </a:schemeClr>
                </a:solidFill>
                <a:latin typeface="Arial Unicode MS" pitchFamily="34" charset="-128"/>
                <a:ea typeface="Arial Unicode MS" pitchFamily="34" charset="-128"/>
                <a:cs typeface="Arial Unicode MS" pitchFamily="34" charset="-128"/>
              </a:rPr>
              <a:t>В границах Павловского района общая площадь лесного фонда – 30,6 тыс. га, что составляет 16% от общей площади района. На территории Павловского муниципального района находится большая часть </a:t>
            </a:r>
            <a:r>
              <a:rPr lang="ru-RU" sz="1400" dirty="0" err="1">
                <a:solidFill>
                  <a:schemeClr val="accent6">
                    <a:lumMod val="75000"/>
                  </a:schemeClr>
                </a:solidFill>
                <a:latin typeface="Arial Unicode MS" pitchFamily="34" charset="-128"/>
                <a:ea typeface="Arial Unicode MS" pitchFamily="34" charset="-128"/>
                <a:cs typeface="Arial Unicode MS" pitchFamily="34" charset="-128"/>
              </a:rPr>
              <a:t>Шипова</a:t>
            </a:r>
            <a:r>
              <a:rPr lang="ru-RU" sz="1400" dirty="0">
                <a:solidFill>
                  <a:schemeClr val="accent6">
                    <a:lumMod val="75000"/>
                  </a:schemeClr>
                </a:solidFill>
                <a:latin typeface="Arial Unicode MS" pitchFamily="34" charset="-128"/>
                <a:ea typeface="Arial Unicode MS" pitchFamily="34" charset="-128"/>
                <a:cs typeface="Arial Unicode MS" pitchFamily="34" charset="-128"/>
              </a:rPr>
              <a:t> леса. Земли сельскохозяйственного назначения составляют около 75% от общей площади района.</a:t>
            </a:r>
          </a:p>
          <a:p>
            <a:pPr indent="271463" algn="just"/>
            <a:r>
              <a:rPr lang="ru-RU" sz="1400" dirty="0">
                <a:solidFill>
                  <a:schemeClr val="accent6">
                    <a:lumMod val="75000"/>
                  </a:schemeClr>
                </a:solidFill>
                <a:latin typeface="Arial Unicode MS" pitchFamily="34" charset="-128"/>
                <a:ea typeface="Arial Unicode MS" pitchFamily="34" charset="-128"/>
                <a:cs typeface="Arial Unicode MS" pitchFamily="34" charset="-128"/>
              </a:rPr>
              <a:t>По территории района протекают река Дон и его притоки Битюг и </a:t>
            </a:r>
            <a:r>
              <a:rPr lang="ru-RU" sz="1400" dirty="0" err="1">
                <a:solidFill>
                  <a:schemeClr val="accent6">
                    <a:lumMod val="75000"/>
                  </a:schemeClr>
                </a:solidFill>
                <a:latin typeface="Arial Unicode MS" pitchFamily="34" charset="-128"/>
                <a:ea typeface="Arial Unicode MS" pitchFamily="34" charset="-128"/>
                <a:cs typeface="Arial Unicode MS" pitchFamily="34" charset="-128"/>
              </a:rPr>
              <a:t>Осередь</a:t>
            </a:r>
            <a:r>
              <a:rPr lang="ru-RU" sz="1400" dirty="0">
                <a:solidFill>
                  <a:schemeClr val="accent6">
                    <a:lumMod val="75000"/>
                  </a:schemeClr>
                </a:solidFill>
                <a:latin typeface="Arial Unicode MS" pitchFamily="34" charset="-128"/>
                <a:ea typeface="Arial Unicode MS" pitchFamily="34" charset="-128"/>
                <a:cs typeface="Arial Unicode MS" pitchFamily="34" charset="-128"/>
              </a:rPr>
              <a:t>; имеется большое количество прудов и озер.</a:t>
            </a:r>
          </a:p>
          <a:p>
            <a:pPr indent="271463" algn="just"/>
            <a:r>
              <a:rPr lang="ru-RU" sz="1400" dirty="0">
                <a:solidFill>
                  <a:schemeClr val="accent6">
                    <a:lumMod val="75000"/>
                  </a:schemeClr>
                </a:solidFill>
                <a:latin typeface="Arial Unicode MS" pitchFamily="34" charset="-128"/>
                <a:ea typeface="Arial Unicode MS" pitchFamily="34" charset="-128"/>
                <a:cs typeface="Arial Unicode MS" pitchFamily="34" charset="-128"/>
              </a:rPr>
              <a:t>Павловский район располагает месторождениями: крупнейшее в Европе </a:t>
            </a:r>
            <a:r>
              <a:rPr lang="ru-RU" sz="1400" dirty="0" err="1">
                <a:solidFill>
                  <a:schemeClr val="accent6">
                    <a:lumMod val="75000"/>
                  </a:schemeClr>
                </a:solidFill>
                <a:latin typeface="Arial Unicode MS" pitchFamily="34" charset="-128"/>
                <a:ea typeface="Arial Unicode MS" pitchFamily="34" charset="-128"/>
                <a:cs typeface="Arial Unicode MS" pitchFamily="34" charset="-128"/>
              </a:rPr>
              <a:t>Шкурлатовское</a:t>
            </a:r>
            <a:r>
              <a:rPr lang="ru-RU" sz="1400" dirty="0">
                <a:solidFill>
                  <a:schemeClr val="accent6">
                    <a:lumMod val="75000"/>
                  </a:schemeClr>
                </a:solidFill>
                <a:latin typeface="Arial Unicode MS" pitchFamily="34" charset="-128"/>
                <a:ea typeface="Arial Unicode MS" pitchFamily="34" charset="-128"/>
                <a:cs typeface="Arial Unicode MS" pitchFamily="34" charset="-128"/>
              </a:rPr>
              <a:t> месторождение гранита, </a:t>
            </a:r>
            <a:r>
              <a:rPr lang="ru-RU" sz="1400" dirty="0" err="1">
                <a:solidFill>
                  <a:schemeClr val="accent6">
                    <a:lumMod val="75000"/>
                  </a:schemeClr>
                </a:solidFill>
                <a:latin typeface="Arial Unicode MS" pitchFamily="34" charset="-128"/>
                <a:ea typeface="Arial Unicode MS" pitchFamily="34" charset="-128"/>
                <a:cs typeface="Arial Unicode MS" pitchFamily="34" charset="-128"/>
              </a:rPr>
              <a:t>Казинское</a:t>
            </a:r>
            <a:r>
              <a:rPr lang="ru-RU" sz="1400" dirty="0">
                <a:solidFill>
                  <a:schemeClr val="accent6">
                    <a:lumMod val="75000"/>
                  </a:schemeClr>
                </a:solidFill>
                <a:latin typeface="Arial Unicode MS" pitchFamily="34" charset="-128"/>
                <a:ea typeface="Arial Unicode MS" pitchFamily="34" charset="-128"/>
                <a:cs typeface="Arial Unicode MS" pitchFamily="34" charset="-128"/>
              </a:rPr>
              <a:t> месторождение строительного камня,  </a:t>
            </a:r>
            <a:r>
              <a:rPr lang="ru-RU" sz="1400" dirty="0" err="1">
                <a:solidFill>
                  <a:schemeClr val="accent6">
                    <a:lumMod val="75000"/>
                  </a:schemeClr>
                </a:solidFill>
                <a:latin typeface="Arial Unicode MS" pitchFamily="34" charset="-128"/>
                <a:ea typeface="Arial Unicode MS" pitchFamily="34" charset="-128"/>
                <a:cs typeface="Arial Unicode MS" pitchFamily="34" charset="-128"/>
              </a:rPr>
              <a:t>Ждановское</a:t>
            </a:r>
            <a:r>
              <a:rPr lang="ru-RU" sz="1400" dirty="0">
                <a:solidFill>
                  <a:schemeClr val="accent6">
                    <a:lumMod val="75000"/>
                  </a:schemeClr>
                </a:solidFill>
                <a:latin typeface="Arial Unicode MS" pitchFamily="34" charset="-128"/>
                <a:ea typeface="Arial Unicode MS" pitchFamily="34" charset="-128"/>
                <a:cs typeface="Arial Unicode MS" pitchFamily="34" charset="-128"/>
              </a:rPr>
              <a:t> месторождение песка, </a:t>
            </a:r>
            <a:r>
              <a:rPr lang="ru-RU" sz="1400" dirty="0" err="1">
                <a:solidFill>
                  <a:schemeClr val="accent6">
                    <a:lumMod val="75000"/>
                  </a:schemeClr>
                </a:solidFill>
                <a:latin typeface="Arial Unicode MS" pitchFamily="34" charset="-128"/>
                <a:ea typeface="Arial Unicode MS" pitchFamily="34" charset="-128"/>
                <a:cs typeface="Arial Unicode MS" pitchFamily="34" charset="-128"/>
              </a:rPr>
              <a:t>Ждановское</a:t>
            </a:r>
            <a:r>
              <a:rPr lang="ru-RU" sz="1400" dirty="0">
                <a:solidFill>
                  <a:schemeClr val="accent6">
                    <a:lumMod val="75000"/>
                  </a:schemeClr>
                </a:solidFill>
                <a:latin typeface="Arial Unicode MS" pitchFamily="34" charset="-128"/>
                <a:ea typeface="Arial Unicode MS" pitchFamily="34" charset="-128"/>
                <a:cs typeface="Arial Unicode MS" pitchFamily="34" charset="-128"/>
              </a:rPr>
              <a:t> и </a:t>
            </a:r>
            <a:r>
              <a:rPr lang="ru-RU" sz="1400" dirty="0" err="1">
                <a:solidFill>
                  <a:schemeClr val="accent6">
                    <a:lumMod val="75000"/>
                  </a:schemeClr>
                </a:solidFill>
                <a:latin typeface="Arial Unicode MS" pitchFamily="34" charset="-128"/>
                <a:ea typeface="Arial Unicode MS" pitchFamily="34" charset="-128"/>
                <a:cs typeface="Arial Unicode MS" pitchFamily="34" charset="-128"/>
              </a:rPr>
              <a:t>Гаврильское</a:t>
            </a:r>
            <a:r>
              <a:rPr lang="ru-RU" sz="1400" dirty="0">
                <a:solidFill>
                  <a:schemeClr val="accent6">
                    <a:lumMod val="75000"/>
                  </a:schemeClr>
                </a:solidFill>
                <a:latin typeface="Arial Unicode MS" pitchFamily="34" charset="-128"/>
                <a:ea typeface="Arial Unicode MS" pitchFamily="34" charset="-128"/>
                <a:cs typeface="Arial Unicode MS" pitchFamily="34" charset="-128"/>
              </a:rPr>
              <a:t> месторождения суглинков. Богатые запасы полезных ископаемых делают район перспективным для развития горнодобывающей, горно-обогатительной  и промышленности строительных материалов.</a:t>
            </a:r>
          </a:p>
          <a:p>
            <a:pPr indent="271463" algn="just"/>
            <a:r>
              <a:rPr lang="ru-RU" sz="1400" dirty="0">
                <a:solidFill>
                  <a:schemeClr val="accent6">
                    <a:lumMod val="75000"/>
                  </a:schemeClr>
                </a:solidFill>
                <a:latin typeface="Arial Unicode MS" pitchFamily="34" charset="-128"/>
                <a:ea typeface="Arial Unicode MS" pitchFamily="34" charset="-128"/>
                <a:cs typeface="Arial Unicode MS" pitchFamily="34" charset="-128"/>
              </a:rPr>
              <a:t>В целом район является перспективным для выявления новых месторождений строительных песков и суглинков.</a:t>
            </a:r>
          </a:p>
        </p:txBody>
      </p:sp>
    </p:spTree>
    <p:extLst>
      <p:ext uri="{BB962C8B-B14F-4D97-AF65-F5344CB8AC3E}">
        <p14:creationId xmlns:p14="http://schemas.microsoft.com/office/powerpoint/2010/main" xmlns="" val="25281168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half" idx="4294967295"/>
          </p:nvPr>
        </p:nvSpPr>
        <p:spPr>
          <a:xfrm>
            <a:off x="836714" y="1835149"/>
            <a:ext cx="5832647" cy="1441451"/>
          </a:xfrm>
        </p:spPr>
        <p:txBody>
          <a:bodyPr>
            <a:normAutofit lnSpcReduction="10000"/>
          </a:bodyPr>
          <a:lstStyle/>
          <a:p>
            <a:pPr marL="0" indent="0" algn="just">
              <a:buNone/>
            </a:pPr>
            <a:r>
              <a:rPr lang="ru-RU" sz="1400" i="0" dirty="0">
                <a:solidFill>
                  <a:schemeClr val="accent6">
                    <a:lumMod val="75000"/>
                  </a:schemeClr>
                </a:solidFill>
                <a:latin typeface="Arial Unicode MS" pitchFamily="34" charset="-128"/>
                <a:ea typeface="Arial Unicode MS" pitchFamily="34" charset="-128"/>
                <a:cs typeface="Arial Unicode MS" pitchFamily="34" charset="-128"/>
              </a:rPr>
              <a:t>      Консолидированный бюджет Павловского муниципального района Воронежской области состоит из 1 бюджета муниципального района, 1 бюджета городского поселения  и 14 бюджетов сельских поселений.</a:t>
            </a:r>
          </a:p>
          <a:p>
            <a:pPr marL="0" indent="0" algn="ctr">
              <a:buNone/>
            </a:pPr>
            <a:endParaRPr lang="ru-RU" sz="1400" b="1" i="0" dirty="0">
              <a:solidFill>
                <a:schemeClr val="accent6">
                  <a:lumMod val="75000"/>
                </a:schemeClr>
              </a:solidFill>
              <a:latin typeface="Arial Unicode MS" pitchFamily="34" charset="-128"/>
              <a:ea typeface="Arial Unicode MS" pitchFamily="34" charset="-128"/>
              <a:cs typeface="Arial Unicode MS" pitchFamily="34" charset="-128"/>
            </a:endParaRPr>
          </a:p>
          <a:p>
            <a:pPr marL="0" indent="0" algn="ctr">
              <a:buNone/>
            </a:pPr>
            <a:r>
              <a:rPr lang="ru-RU" sz="1400" b="1" i="0" dirty="0">
                <a:solidFill>
                  <a:schemeClr val="accent6">
                    <a:lumMod val="75000"/>
                  </a:schemeClr>
                </a:solidFill>
                <a:latin typeface="Arial Unicode MS" pitchFamily="34" charset="-128"/>
                <a:ea typeface="Arial Unicode MS" pitchFamily="34" charset="-128"/>
                <a:cs typeface="Arial Unicode MS" pitchFamily="34" charset="-128"/>
              </a:rPr>
              <a:t>Сельские поселения:</a:t>
            </a:r>
          </a:p>
          <a:p>
            <a:pPr indent="363538" algn="just"/>
            <a:endParaRPr lang="ru-RU" sz="1300" dirty="0">
              <a:solidFill>
                <a:schemeClr val="accent6">
                  <a:lumMod val="75000"/>
                </a:schemeClr>
              </a:solidFill>
              <a:latin typeface="Courier New" pitchFamily="49" charset="0"/>
              <a:cs typeface="Courier New" pitchFamily="49" charset="0"/>
            </a:endParaRPr>
          </a:p>
        </p:txBody>
      </p:sp>
      <p:sp>
        <p:nvSpPr>
          <p:cNvPr id="5" name="Заголовок 4"/>
          <p:cNvSpPr>
            <a:spLocks noGrp="1"/>
          </p:cNvSpPr>
          <p:nvPr>
            <p:ph type="title" idx="4294967295"/>
          </p:nvPr>
        </p:nvSpPr>
        <p:spPr>
          <a:xfrm>
            <a:off x="665164" y="454025"/>
            <a:ext cx="6192837" cy="1150939"/>
          </a:xfrm>
        </p:spPr>
        <p:txBody>
          <a:bodyPr>
            <a:noAutofit/>
          </a:bodyPr>
          <a:lstStyle/>
          <a:p>
            <a:pPr algn="ctr"/>
            <a:r>
              <a:rPr lang="ru-RU" sz="2000" b="1" dirty="0">
                <a:solidFill>
                  <a:schemeClr val="accent6">
                    <a:lumMod val="75000"/>
                  </a:schemeClr>
                </a:solidFill>
                <a:effectLst/>
                <a:latin typeface="Arial Unicode MS" pitchFamily="34" charset="-128"/>
                <a:ea typeface="Arial Unicode MS" pitchFamily="34" charset="-128"/>
                <a:cs typeface="Arial Unicode MS" pitchFamily="34" charset="-128"/>
              </a:rPr>
              <a:t>БЮДЖЕТНАЯ  СИСТЕМА  ПАВЛОВСКОГО МУНИЦИПАЛЬНОГО  РАЙОНА  ВОРОНЕЖСКОЙ ОБЛАСТИ</a:t>
            </a:r>
          </a:p>
        </p:txBody>
      </p:sp>
      <p:sp>
        <p:nvSpPr>
          <p:cNvPr id="7" name="Текст 1"/>
          <p:cNvSpPr txBox="1">
            <a:spLocks/>
          </p:cNvSpPr>
          <p:nvPr/>
        </p:nvSpPr>
        <p:spPr>
          <a:xfrm>
            <a:off x="620689" y="1619672"/>
            <a:ext cx="5904656" cy="5976664"/>
          </a:xfrm>
          <a:prstGeom prst="rect">
            <a:avLst/>
          </a:prstGeom>
        </p:spPr>
        <p:txBody>
          <a:bodyPr vert="horz" lIns="0" tIns="45720" rIns="0" bIns="45720" rtlCol="0">
            <a:normAutofit/>
          </a:bodyPr>
          <a:lst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a:lstStyle>
          <a:p>
            <a:pPr marL="285750" indent="-285750" algn="just">
              <a:buFont typeface="Wingdings" pitchFamily="2" charset="2"/>
              <a:buChar char="Ø"/>
            </a:pPr>
            <a:endParaRPr lang="ru-RU" sz="1600" dirty="0">
              <a:solidFill>
                <a:schemeClr val="bg1"/>
              </a:solidFill>
            </a:endParaRPr>
          </a:p>
        </p:txBody>
      </p:sp>
      <p:grpSp>
        <p:nvGrpSpPr>
          <p:cNvPr id="9" name="Группа 8"/>
          <p:cNvGrpSpPr/>
          <p:nvPr/>
        </p:nvGrpSpPr>
        <p:grpSpPr>
          <a:xfrm>
            <a:off x="1268761" y="5724129"/>
            <a:ext cx="5184578" cy="626441"/>
            <a:chOff x="-647692" y="-1871946"/>
            <a:chExt cx="6121320" cy="1180874"/>
          </a:xfrm>
          <a:solidFill>
            <a:schemeClr val="accent5">
              <a:lumMod val="20000"/>
              <a:lumOff val="80000"/>
            </a:schemeClr>
          </a:solidFill>
        </p:grpSpPr>
        <p:sp>
          <p:nvSpPr>
            <p:cNvPr id="10" name="Прямоугольник 9"/>
            <p:cNvSpPr/>
            <p:nvPr/>
          </p:nvSpPr>
          <p:spPr>
            <a:xfrm>
              <a:off x="-647692" y="-1871946"/>
              <a:ext cx="6121320" cy="1180874"/>
            </a:xfrm>
            <a:prstGeom prst="rect">
              <a:avLst/>
            </a:prstGeom>
            <a:grpFill/>
          </p:spPr>
          <p:style>
            <a:lnRef idx="1">
              <a:schemeClr val="accent5"/>
            </a:lnRef>
            <a:fillRef idx="2">
              <a:schemeClr val="accent5"/>
            </a:fillRef>
            <a:effectRef idx="1">
              <a:schemeClr val="accent5"/>
            </a:effectRef>
            <a:fontRef idx="minor">
              <a:schemeClr val="dk1"/>
            </a:fontRef>
          </p:style>
        </p:sp>
        <p:sp>
          <p:nvSpPr>
            <p:cNvPr id="11" name="Прямоугольник 10"/>
            <p:cNvSpPr/>
            <p:nvPr/>
          </p:nvSpPr>
          <p:spPr>
            <a:xfrm>
              <a:off x="-647692" y="-1871946"/>
              <a:ext cx="6121320" cy="1180874"/>
            </a:xfrm>
            <a:prstGeom prst="rect">
              <a:avLst/>
            </a:prstGeom>
            <a:grpFill/>
          </p:spPr>
          <p:style>
            <a:lnRef idx="1">
              <a:schemeClr val="accent5"/>
            </a:lnRef>
            <a:fillRef idx="2">
              <a:schemeClr val="accent5"/>
            </a:fillRef>
            <a:effectRef idx="1">
              <a:schemeClr val="accent5"/>
            </a:effectRef>
            <a:fontRef idx="minor">
              <a:schemeClr val="dk1"/>
            </a:fontRef>
          </p:style>
          <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ru-RU" sz="1800" b="0" kern="1200" dirty="0">
                  <a:solidFill>
                    <a:schemeClr val="accent6">
                      <a:lumMod val="75000"/>
                    </a:schemeClr>
                  </a:solidFill>
                  <a:effectLst>
                    <a:outerShdw blurRad="38100" dist="38100" dir="2700000" algn="tl">
                      <a:srgbClr val="000000">
                        <a:alpha val="43137"/>
                      </a:srgbClr>
                    </a:outerShdw>
                  </a:effectLst>
                  <a:latin typeface="Arial Unicode MS" pitchFamily="34" charset="-128"/>
                  <a:ea typeface="Arial Unicode MS" pitchFamily="34" charset="-128"/>
                  <a:cs typeface="Arial Unicode MS" pitchFamily="34" charset="-128"/>
                </a:rPr>
                <a:t>Консолидированный бюджет </a:t>
              </a:r>
            </a:p>
          </p:txBody>
        </p:sp>
      </p:grpSp>
      <p:sp>
        <p:nvSpPr>
          <p:cNvPr id="14" name="Прямоугольник 13"/>
          <p:cNvSpPr/>
          <p:nvPr/>
        </p:nvSpPr>
        <p:spPr>
          <a:xfrm>
            <a:off x="908720" y="6732240"/>
            <a:ext cx="1728192" cy="1512168"/>
          </a:xfrm>
          <a:prstGeom prst="rect">
            <a:avLst/>
          </a:prstGeom>
          <a:solidFill>
            <a:schemeClr val="accent5">
              <a:lumMod val="20000"/>
              <a:lumOff val="80000"/>
            </a:schemeClr>
          </a:solidFill>
        </p:spPr>
        <p:style>
          <a:lnRef idx="1">
            <a:schemeClr val="accent5"/>
          </a:lnRef>
          <a:fillRef idx="2">
            <a:schemeClr val="accent5"/>
          </a:fillRef>
          <a:effectRef idx="1">
            <a:schemeClr val="accent5"/>
          </a:effectRef>
          <a:fontRef idx="minor">
            <a:schemeClr val="dk1"/>
          </a:fontRef>
        </p:style>
        <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b="0" kern="1200" dirty="0">
                <a:solidFill>
                  <a:schemeClr val="accent6">
                    <a:lumMod val="75000"/>
                  </a:schemeClr>
                </a:solidFill>
                <a:effectLst>
                  <a:outerShdw blurRad="38100" dist="38100" dir="2700000" algn="tl">
                    <a:srgbClr val="000000">
                      <a:alpha val="43137"/>
                    </a:srgbClr>
                  </a:outerShdw>
                </a:effectLst>
                <a:latin typeface="Arial Unicode MS" pitchFamily="34" charset="-128"/>
                <a:ea typeface="Arial Unicode MS" pitchFamily="34" charset="-128"/>
                <a:cs typeface="Arial Unicode MS" pitchFamily="34" charset="-128"/>
              </a:rPr>
              <a:t>Бюджет муниципального района</a:t>
            </a:r>
          </a:p>
        </p:txBody>
      </p:sp>
      <p:grpSp>
        <p:nvGrpSpPr>
          <p:cNvPr id="15" name="Группа 14"/>
          <p:cNvGrpSpPr/>
          <p:nvPr/>
        </p:nvGrpSpPr>
        <p:grpSpPr>
          <a:xfrm>
            <a:off x="4797153" y="6732240"/>
            <a:ext cx="1872208" cy="1512168"/>
            <a:chOff x="631231" y="1491663"/>
            <a:chExt cx="2662243" cy="736867"/>
          </a:xfrm>
          <a:noFill/>
        </p:grpSpPr>
        <p:sp>
          <p:nvSpPr>
            <p:cNvPr id="16" name="Прямоугольник 15"/>
            <p:cNvSpPr/>
            <p:nvPr/>
          </p:nvSpPr>
          <p:spPr>
            <a:xfrm>
              <a:off x="631231" y="1491663"/>
              <a:ext cx="2662243" cy="736867"/>
            </a:xfrm>
            <a:prstGeom prst="rect">
              <a:avLst/>
            </a:prstGeom>
          </p:spPr>
          <p:style>
            <a:lnRef idx="1">
              <a:schemeClr val="accent6"/>
            </a:lnRef>
            <a:fillRef idx="2">
              <a:schemeClr val="accent6"/>
            </a:fillRef>
            <a:effectRef idx="1">
              <a:schemeClr val="accent6"/>
            </a:effectRef>
            <a:fontRef idx="minor">
              <a:schemeClr val="dk1"/>
            </a:fontRef>
          </p:style>
        </p:sp>
        <p:sp>
          <p:nvSpPr>
            <p:cNvPr id="17" name="Прямоугольник 16"/>
            <p:cNvSpPr/>
            <p:nvPr/>
          </p:nvSpPr>
          <p:spPr>
            <a:xfrm>
              <a:off x="631231" y="1491663"/>
              <a:ext cx="2662243" cy="736867"/>
            </a:xfrm>
            <a:prstGeom prst="rect">
              <a:avLst/>
            </a:prstGeom>
            <a:solidFill>
              <a:schemeClr val="accent5">
                <a:lumMod val="20000"/>
                <a:lumOff val="80000"/>
              </a:schemeClr>
            </a:solidFill>
          </p:spPr>
          <p:style>
            <a:lnRef idx="1">
              <a:schemeClr val="accent5"/>
            </a:lnRef>
            <a:fillRef idx="2">
              <a:schemeClr val="accent5"/>
            </a:fillRef>
            <a:effectRef idx="1">
              <a:schemeClr val="accent5"/>
            </a:effectRef>
            <a:fontRef idx="minor">
              <a:schemeClr val="dk1"/>
            </a:fontRef>
          </p:style>
          <p:txBody>
            <a:bodyPr spcFirstLastPara="0" vert="horz" wrap="square" lIns="10160" tIns="10160" rIns="10160" bIns="10160" numCol="1" spcCol="1270" anchor="ctr" anchorCtr="0">
              <a:noAutofit/>
            </a:bodyPr>
            <a:lstStyle/>
            <a:p>
              <a:pPr lvl="0" algn="ctr" defTabSz="711200">
                <a:lnSpc>
                  <a:spcPct val="80000"/>
                </a:lnSpc>
                <a:spcBef>
                  <a:spcPct val="0"/>
                </a:spcBef>
                <a:spcAft>
                  <a:spcPct val="35000"/>
                </a:spcAft>
              </a:pPr>
              <a:r>
                <a:rPr lang="ru-RU" sz="1600" b="0" kern="1200" dirty="0">
                  <a:solidFill>
                    <a:schemeClr val="accent6">
                      <a:lumMod val="75000"/>
                    </a:schemeClr>
                  </a:solidFill>
                  <a:effectLst>
                    <a:outerShdw blurRad="38100" dist="38100" dir="2700000" algn="tl">
                      <a:srgbClr val="000000">
                        <a:alpha val="43137"/>
                      </a:srgbClr>
                    </a:outerShdw>
                  </a:effectLst>
                  <a:latin typeface="Arial Unicode MS" pitchFamily="34" charset="-128"/>
                  <a:ea typeface="Arial Unicode MS" pitchFamily="34" charset="-128"/>
                  <a:cs typeface="Arial Unicode MS" pitchFamily="34" charset="-128"/>
                </a:rPr>
                <a:t>Бюджеты сельских поселений</a:t>
              </a:r>
            </a:p>
          </p:txBody>
        </p:sp>
      </p:grpSp>
      <p:sp>
        <p:nvSpPr>
          <p:cNvPr id="20" name="Прямоугольник 19"/>
          <p:cNvSpPr/>
          <p:nvPr/>
        </p:nvSpPr>
        <p:spPr>
          <a:xfrm>
            <a:off x="2780928" y="6732240"/>
            <a:ext cx="1872208" cy="1512168"/>
          </a:xfrm>
          <a:prstGeom prst="rect">
            <a:avLst/>
          </a:prstGeom>
          <a:solidFill>
            <a:schemeClr val="accent5">
              <a:lumMod val="20000"/>
              <a:lumOff val="80000"/>
            </a:schemeClr>
          </a:solidFill>
        </p:spPr>
        <p:style>
          <a:lnRef idx="1">
            <a:schemeClr val="accent5"/>
          </a:lnRef>
          <a:fillRef idx="2">
            <a:schemeClr val="accent5"/>
          </a:fillRef>
          <a:effectRef idx="1">
            <a:schemeClr val="accent5"/>
          </a:effectRef>
          <a:fontRef idx="minor">
            <a:schemeClr val="dk1"/>
          </a:fontRef>
        </p:style>
        <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b="0" kern="1200" dirty="0">
                <a:solidFill>
                  <a:schemeClr val="accent6">
                    <a:lumMod val="75000"/>
                  </a:schemeClr>
                </a:solidFill>
                <a:effectLst>
                  <a:outerShdw blurRad="38100" dist="38100" dir="2700000" algn="tl">
                    <a:srgbClr val="000000">
                      <a:alpha val="43137"/>
                    </a:srgbClr>
                  </a:outerShdw>
                </a:effectLst>
                <a:latin typeface="Arial Unicode MS" pitchFamily="34" charset="-128"/>
                <a:ea typeface="Arial Unicode MS" pitchFamily="34" charset="-128"/>
                <a:cs typeface="Arial Unicode MS" pitchFamily="34" charset="-128"/>
              </a:rPr>
              <a:t>Бюджет городского поселения – город Павловск</a:t>
            </a:r>
          </a:p>
        </p:txBody>
      </p:sp>
      <p:sp>
        <p:nvSpPr>
          <p:cNvPr id="36" name="Текст 2"/>
          <p:cNvSpPr txBox="1">
            <a:spLocks/>
          </p:cNvSpPr>
          <p:nvPr/>
        </p:nvSpPr>
        <p:spPr>
          <a:xfrm>
            <a:off x="440671" y="5436096"/>
            <a:ext cx="5884601" cy="3816424"/>
          </a:xfrm>
          <a:prstGeom prst="rect">
            <a:avLst/>
          </a:prstGeom>
        </p:spPr>
        <p:txBody>
          <a:bodyPr vert="horz" lIns="0" tIns="45720" rIns="0" bIns="45720" rtlCol="0">
            <a:normAutofit/>
          </a:bodyPr>
          <a:lstStyle>
            <a:lvl1pPr marL="0" indent="0" algn="l" defTabSz="914400" rtl="0" eaLnBrk="1" latinLnBrk="0" hangingPunct="1">
              <a:lnSpc>
                <a:spcPct val="100000"/>
              </a:lnSpc>
              <a:spcBef>
                <a:spcPts val="700"/>
              </a:spcBef>
              <a:buClr>
                <a:schemeClr val="accent1"/>
              </a:buClr>
              <a:buSzPct val="85000"/>
              <a:buFontTx/>
              <a:buNone/>
              <a:defRPr sz="16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Tx/>
              <a:buNone/>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Tx/>
              <a:buNone/>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Tx/>
              <a:buNone/>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Tx/>
              <a:buNone/>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a:lstStyle>
          <a:p>
            <a:pPr indent="363538" algn="just"/>
            <a:endParaRPr lang="ru-RU" dirty="0">
              <a:solidFill>
                <a:schemeClr val="accent6">
                  <a:lumMod val="75000"/>
                </a:schemeClr>
              </a:solidFill>
            </a:endParaRPr>
          </a:p>
        </p:txBody>
      </p:sp>
      <p:graphicFrame>
        <p:nvGraphicFramePr>
          <p:cNvPr id="52" name="Таблица 51"/>
          <p:cNvGraphicFramePr>
            <a:graphicFrameLocks noGrp="1"/>
          </p:cNvGraphicFramePr>
          <p:nvPr>
            <p:extLst>
              <p:ext uri="{D42A27DB-BD31-4B8C-83A1-F6EECF244321}">
                <p14:modId xmlns:p14="http://schemas.microsoft.com/office/powerpoint/2010/main" xmlns="" val="4132495952"/>
              </p:ext>
            </p:extLst>
          </p:nvPr>
        </p:nvGraphicFramePr>
        <p:xfrm>
          <a:off x="790681" y="3347866"/>
          <a:ext cx="5734664" cy="1800199"/>
        </p:xfrm>
        <a:graphic>
          <a:graphicData uri="http://schemas.openxmlformats.org/drawingml/2006/table">
            <a:tbl>
              <a:tblPr firstRow="1" bandRow="1">
                <a:tableStyleId>{2D5ABB26-0587-4C30-8999-92F81FD0307C}</a:tableStyleId>
              </a:tblPr>
              <a:tblGrid>
                <a:gridCol w="2867332">
                  <a:extLst>
                    <a:ext uri="{9D8B030D-6E8A-4147-A177-3AD203B41FA5}">
                      <a16:colId xmlns:a16="http://schemas.microsoft.com/office/drawing/2014/main" xmlns="" val="20000"/>
                    </a:ext>
                  </a:extLst>
                </a:gridCol>
                <a:gridCol w="2867332">
                  <a:extLst>
                    <a:ext uri="{9D8B030D-6E8A-4147-A177-3AD203B41FA5}">
                      <a16:colId xmlns:a16="http://schemas.microsoft.com/office/drawing/2014/main" xmlns="" val="20001"/>
                    </a:ext>
                  </a:extLst>
                </a:gridCol>
              </a:tblGrid>
              <a:tr h="1800199">
                <a:tc>
                  <a:txBody>
                    <a:bodyPr/>
                    <a:lstStyle/>
                    <a:p>
                      <a:pPr algn="ctr"/>
                      <a:r>
                        <a:rPr lang="ru-RU" sz="1500" i="1" dirty="0">
                          <a:solidFill>
                            <a:schemeClr val="accent6">
                              <a:lumMod val="75000"/>
                            </a:schemeClr>
                          </a:solidFill>
                          <a:latin typeface="Arial Unicode MS" pitchFamily="34" charset="-128"/>
                          <a:ea typeface="Arial Unicode MS" pitchFamily="34" charset="-128"/>
                          <a:cs typeface="Arial Unicode MS" pitchFamily="34" charset="-128"/>
                        </a:rPr>
                        <a:t>Александровское</a:t>
                      </a:r>
                    </a:p>
                    <a:p>
                      <a:pPr algn="ctr"/>
                      <a:r>
                        <a:rPr lang="ru-RU" sz="1500" i="1" dirty="0">
                          <a:solidFill>
                            <a:schemeClr val="accent6">
                              <a:lumMod val="75000"/>
                            </a:schemeClr>
                          </a:solidFill>
                          <a:latin typeface="Arial Unicode MS" pitchFamily="34" charset="-128"/>
                          <a:ea typeface="Arial Unicode MS" pitchFamily="34" charset="-128"/>
                          <a:cs typeface="Arial Unicode MS" pitchFamily="34" charset="-128"/>
                        </a:rPr>
                        <a:t>Александро-Донское</a:t>
                      </a:r>
                    </a:p>
                    <a:p>
                      <a:pPr algn="ctr"/>
                      <a:r>
                        <a:rPr lang="ru-RU" sz="1500" i="1" dirty="0">
                          <a:solidFill>
                            <a:schemeClr val="accent6">
                              <a:lumMod val="75000"/>
                            </a:schemeClr>
                          </a:solidFill>
                          <a:latin typeface="Arial Unicode MS" pitchFamily="34" charset="-128"/>
                          <a:ea typeface="Arial Unicode MS" pitchFamily="34" charset="-128"/>
                          <a:cs typeface="Arial Unicode MS" pitchFamily="34" charset="-128"/>
                        </a:rPr>
                        <a:t>Воронцовское</a:t>
                      </a:r>
                    </a:p>
                    <a:p>
                      <a:pPr algn="ctr"/>
                      <a:r>
                        <a:rPr lang="ru-RU" sz="1500" i="1" dirty="0">
                          <a:solidFill>
                            <a:schemeClr val="accent6">
                              <a:lumMod val="75000"/>
                            </a:schemeClr>
                          </a:solidFill>
                          <a:latin typeface="Arial Unicode MS" pitchFamily="34" charset="-128"/>
                          <a:ea typeface="Arial Unicode MS" pitchFamily="34" charset="-128"/>
                          <a:cs typeface="Arial Unicode MS" pitchFamily="34" charset="-128"/>
                        </a:rPr>
                        <a:t>Гаврильское</a:t>
                      </a:r>
                    </a:p>
                    <a:p>
                      <a:pPr algn="ctr"/>
                      <a:r>
                        <a:rPr lang="ru-RU" sz="1500" i="1" dirty="0">
                          <a:solidFill>
                            <a:schemeClr val="accent6">
                              <a:lumMod val="75000"/>
                            </a:schemeClr>
                          </a:solidFill>
                          <a:latin typeface="Arial Unicode MS" pitchFamily="34" charset="-128"/>
                          <a:ea typeface="Arial Unicode MS" pitchFamily="34" charset="-128"/>
                          <a:cs typeface="Arial Unicode MS" pitchFamily="34" charset="-128"/>
                        </a:rPr>
                        <a:t>Елизаветовское</a:t>
                      </a:r>
                    </a:p>
                    <a:p>
                      <a:pPr algn="ctr"/>
                      <a:r>
                        <a:rPr lang="ru-RU" sz="1500" i="1" dirty="0">
                          <a:solidFill>
                            <a:schemeClr val="accent6">
                              <a:lumMod val="75000"/>
                            </a:schemeClr>
                          </a:solidFill>
                          <a:latin typeface="Arial Unicode MS" pitchFamily="34" charset="-128"/>
                          <a:ea typeface="Arial Unicode MS" pitchFamily="34" charset="-128"/>
                          <a:cs typeface="Arial Unicode MS" pitchFamily="34" charset="-128"/>
                        </a:rPr>
                        <a:t>Ерышевское</a:t>
                      </a:r>
                    </a:p>
                    <a:p>
                      <a:pPr algn="ctr"/>
                      <a:r>
                        <a:rPr lang="ru-RU" sz="1500" i="1" dirty="0">
                          <a:solidFill>
                            <a:schemeClr val="accent6">
                              <a:lumMod val="75000"/>
                            </a:schemeClr>
                          </a:solidFill>
                          <a:latin typeface="Arial Unicode MS" pitchFamily="34" charset="-128"/>
                          <a:ea typeface="Arial Unicode MS" pitchFamily="34" charset="-128"/>
                          <a:cs typeface="Arial Unicode MS" pitchFamily="34" charset="-128"/>
                        </a:rPr>
                        <a:t>Казинское</a:t>
                      </a:r>
                    </a:p>
                  </a:txBody>
                  <a:tcPr/>
                </a:tc>
                <a:tc>
                  <a:txBody>
                    <a:bodyPr/>
                    <a:lstStyle/>
                    <a:p>
                      <a:pPr algn="ctr"/>
                      <a:r>
                        <a:rPr lang="ru-RU" sz="1500" i="1" dirty="0">
                          <a:solidFill>
                            <a:schemeClr val="accent6">
                              <a:lumMod val="75000"/>
                            </a:schemeClr>
                          </a:solidFill>
                          <a:latin typeface="Arial Unicode MS" pitchFamily="34" charset="-128"/>
                          <a:ea typeface="Arial Unicode MS" pitchFamily="34" charset="-128"/>
                          <a:cs typeface="Arial Unicode MS" pitchFamily="34" charset="-128"/>
                        </a:rPr>
                        <a:t>Красное</a:t>
                      </a:r>
                    </a:p>
                    <a:p>
                      <a:pPr algn="ctr"/>
                      <a:r>
                        <a:rPr lang="ru-RU" sz="1500" i="1" dirty="0">
                          <a:solidFill>
                            <a:schemeClr val="accent6">
                              <a:lumMod val="75000"/>
                            </a:schemeClr>
                          </a:solidFill>
                          <a:latin typeface="Arial Unicode MS" pitchFamily="34" charset="-128"/>
                          <a:ea typeface="Arial Unicode MS" pitchFamily="34" charset="-128"/>
                          <a:cs typeface="Arial Unicode MS" pitchFamily="34" charset="-128"/>
                        </a:rPr>
                        <a:t>Ливенское</a:t>
                      </a:r>
                    </a:p>
                    <a:p>
                      <a:pPr algn="ctr"/>
                      <a:r>
                        <a:rPr lang="ru-RU" sz="1500" i="1" dirty="0">
                          <a:solidFill>
                            <a:schemeClr val="accent6">
                              <a:lumMod val="75000"/>
                            </a:schemeClr>
                          </a:solidFill>
                          <a:latin typeface="Arial Unicode MS" pitchFamily="34" charset="-128"/>
                          <a:ea typeface="Arial Unicode MS" pitchFamily="34" charset="-128"/>
                          <a:cs typeface="Arial Unicode MS" pitchFamily="34" charset="-128"/>
                        </a:rPr>
                        <a:t>Лосевское</a:t>
                      </a:r>
                    </a:p>
                    <a:p>
                      <a:pPr algn="ctr"/>
                      <a:r>
                        <a:rPr lang="ru-RU" sz="1500" i="1" dirty="0">
                          <a:solidFill>
                            <a:schemeClr val="accent6">
                              <a:lumMod val="75000"/>
                            </a:schemeClr>
                          </a:solidFill>
                          <a:latin typeface="Arial Unicode MS" pitchFamily="34" charset="-128"/>
                          <a:ea typeface="Arial Unicode MS" pitchFamily="34" charset="-128"/>
                          <a:cs typeface="Arial Unicode MS" pitchFamily="34" charset="-128"/>
                        </a:rPr>
                        <a:t>Песковское</a:t>
                      </a:r>
                    </a:p>
                    <a:p>
                      <a:pPr algn="ctr"/>
                      <a:r>
                        <a:rPr lang="ru-RU" sz="1500" i="1" dirty="0">
                          <a:solidFill>
                            <a:schemeClr val="accent6">
                              <a:lumMod val="75000"/>
                            </a:schemeClr>
                          </a:solidFill>
                          <a:latin typeface="Arial Unicode MS" pitchFamily="34" charset="-128"/>
                          <a:ea typeface="Arial Unicode MS" pitchFamily="34" charset="-128"/>
                          <a:cs typeface="Arial Unicode MS" pitchFamily="34" charset="-128"/>
                        </a:rPr>
                        <a:t>Петровское</a:t>
                      </a:r>
                    </a:p>
                    <a:p>
                      <a:pPr algn="ctr"/>
                      <a:r>
                        <a:rPr lang="ru-RU" sz="1500" i="1" dirty="0">
                          <a:solidFill>
                            <a:schemeClr val="accent6">
                              <a:lumMod val="75000"/>
                            </a:schemeClr>
                          </a:solidFill>
                          <a:latin typeface="Arial Unicode MS" pitchFamily="34" charset="-128"/>
                          <a:ea typeface="Arial Unicode MS" pitchFamily="34" charset="-128"/>
                          <a:cs typeface="Arial Unicode MS" pitchFamily="34" charset="-128"/>
                        </a:rPr>
                        <a:t>Покровское</a:t>
                      </a:r>
                    </a:p>
                    <a:p>
                      <a:pPr algn="ctr"/>
                      <a:r>
                        <a:rPr lang="ru-RU" sz="1500" i="1" dirty="0">
                          <a:solidFill>
                            <a:schemeClr val="accent6">
                              <a:lumMod val="75000"/>
                            </a:schemeClr>
                          </a:solidFill>
                          <a:latin typeface="Arial Unicode MS" pitchFamily="34" charset="-128"/>
                          <a:ea typeface="Arial Unicode MS" pitchFamily="34" charset="-128"/>
                          <a:cs typeface="Arial Unicode MS" pitchFamily="34" charset="-128"/>
                        </a:rPr>
                        <a:t>Русско-Буйловское</a:t>
                      </a:r>
                    </a:p>
                  </a:txBody>
                  <a:tcPr/>
                </a:tc>
                <a:extLst>
                  <a:ext uri="{0D108BD9-81ED-4DB2-BD59-A6C34878D82A}">
                    <a16:rowId xmlns:a16="http://schemas.microsoft.com/office/drawing/2014/main" xmlns="" val="10000"/>
                  </a:ext>
                </a:extLst>
              </a:tr>
            </a:tbl>
          </a:graphicData>
        </a:graphic>
      </p:graphicFrame>
    </p:spTree>
    <p:extLst>
      <p:ext uri="{BB962C8B-B14F-4D97-AF65-F5344CB8AC3E}">
        <p14:creationId xmlns:p14="http://schemas.microsoft.com/office/powerpoint/2010/main" xmlns="" val="25957257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1"/>
          <p:cNvSpPr txBox="1">
            <a:spLocks/>
          </p:cNvSpPr>
          <p:nvPr/>
        </p:nvSpPr>
        <p:spPr>
          <a:xfrm>
            <a:off x="619972" y="1619672"/>
            <a:ext cx="5904656" cy="5976664"/>
          </a:xfrm>
          <a:prstGeom prst="rect">
            <a:avLst/>
          </a:prstGeom>
        </p:spPr>
        <p:txBody>
          <a:bodyPr vert="horz" lIns="0" tIns="45720" rIns="0" bIns="45720" rtlCol="0">
            <a:normAutofit/>
          </a:bodyPr>
          <a:lst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a:lstStyle>
          <a:p>
            <a:pPr marL="285750" indent="-285750" algn="just">
              <a:buFont typeface="Wingdings" pitchFamily="2" charset="2"/>
              <a:buChar char="Ø"/>
            </a:pPr>
            <a:endParaRPr lang="ru-RU" sz="1600" dirty="0">
              <a:solidFill>
                <a:schemeClr val="bg1"/>
              </a:solidFill>
            </a:endParaRPr>
          </a:p>
        </p:txBody>
      </p:sp>
      <p:sp>
        <p:nvSpPr>
          <p:cNvPr id="10" name="Заголовок 1"/>
          <p:cNvSpPr txBox="1">
            <a:spLocks/>
          </p:cNvSpPr>
          <p:nvPr/>
        </p:nvSpPr>
        <p:spPr>
          <a:xfrm>
            <a:off x="836712" y="899592"/>
            <a:ext cx="5832648" cy="2736304"/>
          </a:xfrm>
          <a:prstGeom prst="rect">
            <a:avLst/>
          </a:prstGeom>
          <a:effectLst>
            <a:softEdge rad="12700"/>
          </a:effectLst>
        </p:spPr>
        <p:txBody>
          <a:bodyPr vert="horz" lIns="0" tIns="45720" rIns="0" bIns="45720" rtlCol="0" anchor="b">
            <a:noAutofit/>
          </a:bodyPr>
          <a:lstStyle>
            <a:lvl1pPr algn="l" defTabSz="914400" rtl="0" eaLnBrk="1" latinLnBrk="0" hangingPunct="1">
              <a:spcBef>
                <a:spcPct val="0"/>
              </a:spcBef>
              <a:buNone/>
              <a:defRPr sz="2200" b="0" i="0" kern="1200" cap="none" baseline="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350838" algn="just"/>
            <a:r>
              <a:rPr lang="ru-RU" sz="1400" b="1" dirty="0">
                <a:solidFill>
                  <a:schemeClr val="accent6">
                    <a:lumMod val="75000"/>
                  </a:schemeClr>
                </a:solidFill>
                <a:latin typeface="Arial Unicode MS" pitchFamily="34" charset="-128"/>
                <a:ea typeface="Arial Unicode MS" pitchFamily="34" charset="-128"/>
                <a:cs typeface="Arial Unicode MS" pitchFamily="34" charset="-128"/>
              </a:rPr>
              <a:t>БЮДЖЕТ – </a:t>
            </a:r>
            <a:r>
              <a:rPr lang="ru-RU" sz="1400" dirty="0">
                <a:solidFill>
                  <a:schemeClr val="accent6">
                    <a:lumMod val="75000"/>
                  </a:schemeClr>
                </a:solidFill>
                <a:latin typeface="Arial Unicode MS" pitchFamily="34" charset="-128"/>
                <a:ea typeface="Arial Unicode MS" pitchFamily="34" charset="-128"/>
                <a:cs typeface="Arial Unicode MS" pitchFamily="34" charset="-128"/>
              </a:rPr>
              <a:t>форма образования и расходования денежных средств, предназначенных для финансового обеспечения задач и функций государства и местного самоуправления.</a:t>
            </a:r>
          </a:p>
          <a:p>
            <a:pPr indent="350838" algn="just"/>
            <a:r>
              <a:rPr lang="ru-RU" sz="1400" b="1" dirty="0">
                <a:solidFill>
                  <a:schemeClr val="accent6">
                    <a:lumMod val="75000"/>
                  </a:schemeClr>
                </a:solidFill>
                <a:latin typeface="Arial Unicode MS" pitchFamily="34" charset="-128"/>
                <a:ea typeface="Arial Unicode MS" pitchFamily="34" charset="-128"/>
                <a:cs typeface="Arial Unicode MS" pitchFamily="34" charset="-128"/>
              </a:rPr>
              <a:t>Доходы</a:t>
            </a:r>
            <a:r>
              <a:rPr lang="ru-RU" sz="1400" dirty="0">
                <a:solidFill>
                  <a:schemeClr val="accent6">
                    <a:lumMod val="75000"/>
                  </a:schemeClr>
                </a:solidFill>
                <a:latin typeface="Arial Unicode MS" pitchFamily="34" charset="-128"/>
                <a:ea typeface="Arial Unicode MS" pitchFamily="34" charset="-128"/>
                <a:cs typeface="Arial Unicode MS" pitchFamily="34" charset="-128"/>
              </a:rPr>
              <a:t> – поступающие в бюджет денежные средства (налоги, безвозмездные поступления).</a:t>
            </a:r>
          </a:p>
          <a:p>
            <a:pPr indent="350838" algn="just"/>
            <a:r>
              <a:rPr lang="ru-RU" sz="1400" b="1" dirty="0">
                <a:solidFill>
                  <a:schemeClr val="accent6">
                    <a:lumMod val="75000"/>
                  </a:schemeClr>
                </a:solidFill>
                <a:latin typeface="Arial Unicode MS" pitchFamily="34" charset="-128"/>
                <a:ea typeface="Arial Unicode MS" pitchFamily="34" charset="-128"/>
                <a:cs typeface="Arial Unicode MS" pitchFamily="34" charset="-128"/>
              </a:rPr>
              <a:t>Расходы</a:t>
            </a:r>
            <a:r>
              <a:rPr lang="ru-RU" sz="1400" dirty="0">
                <a:solidFill>
                  <a:schemeClr val="accent6">
                    <a:lumMod val="75000"/>
                  </a:schemeClr>
                </a:solidFill>
                <a:latin typeface="Arial Unicode MS" pitchFamily="34" charset="-128"/>
                <a:ea typeface="Arial Unicode MS" pitchFamily="34" charset="-128"/>
                <a:cs typeface="Arial Unicode MS" pitchFamily="34" charset="-128"/>
              </a:rPr>
              <a:t> – выплачиваемые из бюджета денежные средства (социальные выплаты, расходы на образование, культуру, капитальное строительство и другое).</a:t>
            </a:r>
          </a:p>
          <a:p>
            <a:pPr indent="350838" algn="just"/>
            <a:r>
              <a:rPr lang="ru-RU" sz="1400" dirty="0">
                <a:solidFill>
                  <a:schemeClr val="accent6">
                    <a:lumMod val="75000"/>
                  </a:schemeClr>
                </a:solidFill>
                <a:latin typeface="Arial Unicode MS" pitchFamily="34" charset="-128"/>
                <a:ea typeface="Arial Unicode MS" pitchFamily="34" charset="-128"/>
                <a:cs typeface="Arial Unicode MS" pitchFamily="34" charset="-128"/>
              </a:rPr>
              <a:t>Основным принципом формирования любого бюджета является его </a:t>
            </a:r>
            <a:r>
              <a:rPr lang="ru-RU" sz="1400" b="1" dirty="0">
                <a:solidFill>
                  <a:schemeClr val="accent6">
                    <a:lumMod val="75000"/>
                  </a:schemeClr>
                </a:solidFill>
                <a:latin typeface="Arial Unicode MS" pitchFamily="34" charset="-128"/>
                <a:ea typeface="Arial Unicode MS" pitchFamily="34" charset="-128"/>
                <a:cs typeface="Arial Unicode MS" pitchFamily="34" charset="-128"/>
              </a:rPr>
              <a:t>сбалансированность. </a:t>
            </a:r>
            <a:r>
              <a:rPr lang="ru-RU" sz="1400" dirty="0">
                <a:solidFill>
                  <a:schemeClr val="accent6">
                    <a:lumMod val="75000"/>
                  </a:schemeClr>
                </a:solidFill>
                <a:latin typeface="Arial Unicode MS" pitchFamily="34" charset="-128"/>
                <a:ea typeface="Arial Unicode MS" pitchFamily="34" charset="-128"/>
                <a:cs typeface="Arial Unicode MS" pitchFamily="34" charset="-128"/>
              </a:rPr>
              <a:t>Это значит, что расходы бюджета в целом должны быть обеспечены доходными источниками. </a:t>
            </a:r>
          </a:p>
        </p:txBody>
      </p:sp>
      <p:sp>
        <p:nvSpPr>
          <p:cNvPr id="11" name="Заголовок 4"/>
          <p:cNvSpPr>
            <a:spLocks noGrp="1"/>
          </p:cNvSpPr>
          <p:nvPr>
            <p:ph type="title"/>
          </p:nvPr>
        </p:nvSpPr>
        <p:spPr>
          <a:xfrm>
            <a:off x="887063" y="251521"/>
            <a:ext cx="5343835" cy="864096"/>
          </a:xfrm>
        </p:spPr>
        <p:txBody>
          <a:bodyPr>
            <a:normAutofit/>
          </a:bodyPr>
          <a:lstStyle/>
          <a:p>
            <a:pPr algn="ctr"/>
            <a:r>
              <a:rPr lang="ru-RU" sz="2000" b="1" dirty="0">
                <a:solidFill>
                  <a:schemeClr val="accent6">
                    <a:lumMod val="75000"/>
                  </a:schemeClr>
                </a:solidFill>
                <a:effectLst/>
                <a:latin typeface="Arial Unicode MS" pitchFamily="34" charset="-128"/>
                <a:ea typeface="Arial Unicode MS" pitchFamily="34" charset="-128"/>
                <a:cs typeface="Arial Unicode MS" pitchFamily="34" charset="-128"/>
              </a:rPr>
              <a:t>ОСНОВНЫЕ ПОНЯТИЯ</a:t>
            </a:r>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08720" y="3923928"/>
            <a:ext cx="5712634" cy="4176464"/>
          </a:xfrm>
          <a:prstGeom prst="rect">
            <a:avLst/>
          </a:prstGeom>
          <a:solidFill>
            <a:srgbClr val="CCECFF"/>
          </a:solidFill>
          <a:ln>
            <a:noFill/>
          </a:ln>
          <a:effectLst>
            <a:outerShdw blurRad="190500" algn="tl" rotWithShape="0">
              <a:srgbClr val="000000">
                <a:alpha val="70000"/>
              </a:srgbClr>
            </a:outerShdw>
          </a:effectLst>
        </p:spPr>
      </p:pic>
    </p:spTree>
    <p:extLst>
      <p:ext uri="{BB962C8B-B14F-4D97-AF65-F5344CB8AC3E}">
        <p14:creationId xmlns:p14="http://schemas.microsoft.com/office/powerpoint/2010/main" xmlns="" val="3527287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1"/>
          <p:cNvSpPr txBox="1">
            <a:spLocks/>
          </p:cNvSpPr>
          <p:nvPr/>
        </p:nvSpPr>
        <p:spPr>
          <a:xfrm>
            <a:off x="619972" y="1619672"/>
            <a:ext cx="5904656" cy="5976664"/>
          </a:xfrm>
          <a:prstGeom prst="rect">
            <a:avLst/>
          </a:prstGeom>
        </p:spPr>
        <p:txBody>
          <a:bodyPr vert="horz" lIns="0" tIns="45720" rIns="0" bIns="45720" rtlCol="0">
            <a:normAutofit/>
          </a:bodyPr>
          <a:lst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a:lstStyle>
          <a:p>
            <a:pPr marL="285750" indent="-285750" algn="just">
              <a:buFont typeface="Wingdings" pitchFamily="2" charset="2"/>
              <a:buChar char="Ø"/>
            </a:pPr>
            <a:endParaRPr lang="ru-RU" sz="1600" dirty="0">
              <a:solidFill>
                <a:schemeClr val="bg1"/>
              </a:solidFill>
            </a:endParaRPr>
          </a:p>
        </p:txBody>
      </p:sp>
      <p:sp>
        <p:nvSpPr>
          <p:cNvPr id="11" name="Заголовок 4"/>
          <p:cNvSpPr>
            <a:spLocks noGrp="1"/>
          </p:cNvSpPr>
          <p:nvPr>
            <p:ph type="title"/>
          </p:nvPr>
        </p:nvSpPr>
        <p:spPr>
          <a:xfrm>
            <a:off x="802386" y="395536"/>
            <a:ext cx="5722242" cy="792088"/>
          </a:xfrm>
        </p:spPr>
        <p:txBody>
          <a:bodyPr>
            <a:normAutofit/>
          </a:bodyPr>
          <a:lstStyle/>
          <a:p>
            <a:pPr algn="ctr"/>
            <a:r>
              <a:rPr lang="ru-RU" sz="2000" b="1" dirty="0">
                <a:solidFill>
                  <a:schemeClr val="accent6">
                    <a:lumMod val="75000"/>
                  </a:schemeClr>
                </a:solidFill>
                <a:effectLst/>
                <a:latin typeface="Arial Unicode MS" pitchFamily="34" charset="-128"/>
                <a:ea typeface="Arial Unicode MS" pitchFamily="34" charset="-128"/>
                <a:cs typeface="Arial Unicode MS" pitchFamily="34" charset="-128"/>
              </a:rPr>
              <a:t>ОСНОВНЫЕ ПАРАМЕТРЫ БЮДЖЕТА</a:t>
            </a:r>
          </a:p>
        </p:txBody>
      </p:sp>
      <p:sp>
        <p:nvSpPr>
          <p:cNvPr id="6" name="Заголовок 1"/>
          <p:cNvSpPr txBox="1">
            <a:spLocks/>
          </p:cNvSpPr>
          <p:nvPr/>
        </p:nvSpPr>
        <p:spPr>
          <a:xfrm>
            <a:off x="836712" y="971602"/>
            <a:ext cx="5832648" cy="1944215"/>
          </a:xfrm>
          <a:prstGeom prst="rect">
            <a:avLst/>
          </a:prstGeom>
          <a:effectLst>
            <a:softEdge rad="12700"/>
          </a:effectLst>
        </p:spPr>
        <p:txBody>
          <a:bodyPr vert="horz" lIns="0" tIns="45720" rIns="0" bIns="45720" rtlCol="0" anchor="b">
            <a:noAutofit/>
          </a:bodyPr>
          <a:lstStyle>
            <a:lvl1pPr algn="l" defTabSz="914400" rtl="0" eaLnBrk="1" latinLnBrk="0" hangingPunct="1">
              <a:spcBef>
                <a:spcPct val="0"/>
              </a:spcBef>
              <a:buNone/>
              <a:defRPr sz="2200" b="0" i="0" kern="1200" cap="none" baseline="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350838" algn="just"/>
            <a:r>
              <a:rPr lang="ru-RU" sz="1400" dirty="0">
                <a:solidFill>
                  <a:schemeClr val="accent6">
                    <a:lumMod val="75000"/>
                  </a:schemeClr>
                </a:solidFill>
                <a:latin typeface="Arial Unicode MS" pitchFamily="34" charset="-128"/>
                <a:ea typeface="Arial Unicode MS" pitchFamily="34" charset="-128"/>
                <a:cs typeface="Arial Unicode MS" pitchFamily="34" charset="-128"/>
              </a:rPr>
              <a:t>Важная роль в обеспечении устойчивости бюджетной системы Павловского муниципального района Воронежской области отводилась снижению рисков неисполнения расходных обязательств, недопущению принятия новых расходных обязательств Павловского муниципального района Воронежской области, не обеспеченных доходными источниками, с целью достижения максимального результата и эффективного использования средств местного бюджета.</a:t>
            </a:r>
          </a:p>
        </p:txBody>
      </p:sp>
      <p:sp>
        <p:nvSpPr>
          <p:cNvPr id="2" name="Прямоугольник 1"/>
          <p:cNvSpPr/>
          <p:nvPr/>
        </p:nvSpPr>
        <p:spPr>
          <a:xfrm>
            <a:off x="908720" y="2915816"/>
            <a:ext cx="5716867" cy="707886"/>
          </a:xfrm>
          <a:prstGeom prst="rect">
            <a:avLst/>
          </a:prstGeom>
        </p:spPr>
        <p:txBody>
          <a:bodyPr wrap="square">
            <a:spAutoFit/>
          </a:bodyPr>
          <a:lstStyle/>
          <a:p>
            <a:pPr algn="ctr"/>
            <a:r>
              <a:rPr lang="ru-RU" sz="2000" b="1" dirty="0">
                <a:solidFill>
                  <a:schemeClr val="accent6">
                    <a:lumMod val="75000"/>
                  </a:schemeClr>
                </a:solidFill>
                <a:latin typeface="Arial Unicode MS" pitchFamily="34" charset="-128"/>
                <a:ea typeface="Arial Unicode MS" pitchFamily="34" charset="-128"/>
                <a:cs typeface="Arial Unicode MS" pitchFamily="34" charset="-128"/>
              </a:rPr>
              <a:t>Динамика основных параметров бюджета за 2021-2023 годы, тыс. руб.    </a:t>
            </a:r>
            <a:r>
              <a:rPr lang="ru-RU" sz="2000" b="1" dirty="0">
                <a:solidFill>
                  <a:schemeClr val="accent6">
                    <a:lumMod val="75000"/>
                  </a:schemeClr>
                </a:solidFill>
              </a:rPr>
              <a:t>                                                  </a:t>
            </a:r>
          </a:p>
        </p:txBody>
      </p:sp>
      <p:graphicFrame>
        <p:nvGraphicFramePr>
          <p:cNvPr id="3" name="Таблица 2"/>
          <p:cNvGraphicFramePr>
            <a:graphicFrameLocks noGrp="1"/>
          </p:cNvGraphicFramePr>
          <p:nvPr>
            <p:extLst>
              <p:ext uri="{D42A27DB-BD31-4B8C-83A1-F6EECF244321}">
                <p14:modId xmlns:p14="http://schemas.microsoft.com/office/powerpoint/2010/main" xmlns="" val="3753151763"/>
              </p:ext>
            </p:extLst>
          </p:nvPr>
        </p:nvGraphicFramePr>
        <p:xfrm>
          <a:off x="802386" y="3851920"/>
          <a:ext cx="5832648" cy="4032451"/>
        </p:xfrm>
        <a:graphic>
          <a:graphicData uri="http://schemas.openxmlformats.org/drawingml/2006/table">
            <a:tbl>
              <a:tblPr firstRow="1">
                <a:tableStyleId>{22838BEF-8BB2-4498-84A7-C5851F593DF1}</a:tableStyleId>
              </a:tblPr>
              <a:tblGrid>
                <a:gridCol w="1713162">
                  <a:extLst>
                    <a:ext uri="{9D8B030D-6E8A-4147-A177-3AD203B41FA5}">
                      <a16:colId xmlns:a16="http://schemas.microsoft.com/office/drawing/2014/main" xmlns="" val="20000"/>
                    </a:ext>
                  </a:extLst>
                </a:gridCol>
                <a:gridCol w="1101821">
                  <a:extLst>
                    <a:ext uri="{9D8B030D-6E8A-4147-A177-3AD203B41FA5}">
                      <a16:colId xmlns:a16="http://schemas.microsoft.com/office/drawing/2014/main" xmlns="" val="20001"/>
                    </a:ext>
                  </a:extLst>
                </a:gridCol>
                <a:gridCol w="1098529">
                  <a:extLst>
                    <a:ext uri="{9D8B030D-6E8A-4147-A177-3AD203B41FA5}">
                      <a16:colId xmlns:a16="http://schemas.microsoft.com/office/drawing/2014/main" xmlns="" val="20002"/>
                    </a:ext>
                  </a:extLst>
                </a:gridCol>
                <a:gridCol w="1098529">
                  <a:extLst>
                    <a:ext uri="{9D8B030D-6E8A-4147-A177-3AD203B41FA5}">
                      <a16:colId xmlns:a16="http://schemas.microsoft.com/office/drawing/2014/main" xmlns="" val="20003"/>
                    </a:ext>
                  </a:extLst>
                </a:gridCol>
                <a:gridCol w="820607">
                  <a:extLst>
                    <a:ext uri="{9D8B030D-6E8A-4147-A177-3AD203B41FA5}">
                      <a16:colId xmlns:a16="http://schemas.microsoft.com/office/drawing/2014/main" xmlns="" val="20004"/>
                    </a:ext>
                  </a:extLst>
                </a:gridCol>
              </a:tblGrid>
              <a:tr h="918576">
                <a:tc>
                  <a:txBody>
                    <a:bodyPr/>
                    <a:lstStyle/>
                    <a:p>
                      <a:pPr algn="ctr">
                        <a:lnSpc>
                          <a:spcPct val="150000"/>
                        </a:lnSpc>
                        <a:spcBef>
                          <a:spcPts val="500"/>
                        </a:spcBef>
                        <a:spcAft>
                          <a:spcPts val="0"/>
                        </a:spcAft>
                      </a:pPr>
                      <a:r>
                        <a:rPr lang="ru-RU" sz="1300" b="1" dirty="0">
                          <a:solidFill>
                            <a:schemeClr val="accent6">
                              <a:lumMod val="75000"/>
                            </a:schemeClr>
                          </a:solidFill>
                          <a:effectLst/>
                          <a:latin typeface="Arial Unicode MS" pitchFamily="34" charset="-128"/>
                          <a:ea typeface="Arial Unicode MS" pitchFamily="34" charset="-128"/>
                          <a:cs typeface="Arial Unicode MS" pitchFamily="34" charset="-128"/>
                        </a:rPr>
                        <a:t>Показатели</a:t>
                      </a:r>
                    </a:p>
                  </a:txBody>
                  <a:tcPr marL="68580" marR="68580" marT="0" marB="0" anchor="ctr">
                    <a:solidFill>
                      <a:schemeClr val="bg2">
                        <a:lumMod val="90000"/>
                      </a:schemeClr>
                    </a:solidFill>
                  </a:tcPr>
                </a:tc>
                <a:tc>
                  <a:txBody>
                    <a:bodyPr/>
                    <a:lstStyle/>
                    <a:p>
                      <a:pPr algn="ctr">
                        <a:lnSpc>
                          <a:spcPct val="150000"/>
                        </a:lnSpc>
                        <a:spcBef>
                          <a:spcPts val="500"/>
                        </a:spcBef>
                        <a:spcAft>
                          <a:spcPts val="0"/>
                        </a:spcAft>
                      </a:pPr>
                      <a:r>
                        <a:rPr lang="ru-RU" sz="1300" b="1" dirty="0">
                          <a:solidFill>
                            <a:schemeClr val="accent6">
                              <a:lumMod val="75000"/>
                            </a:schemeClr>
                          </a:solidFill>
                          <a:effectLst/>
                          <a:latin typeface="Arial Unicode MS" pitchFamily="34" charset="-128"/>
                          <a:ea typeface="Arial Unicode MS" pitchFamily="34" charset="-128"/>
                          <a:cs typeface="Arial Unicode MS" pitchFamily="34" charset="-128"/>
                        </a:rPr>
                        <a:t>2021</a:t>
                      </a:r>
                    </a:p>
                  </a:txBody>
                  <a:tcPr marL="68580" marR="68580" marT="0" marB="0" anchor="ctr">
                    <a:solidFill>
                      <a:schemeClr val="bg2">
                        <a:lumMod val="90000"/>
                      </a:schemeClr>
                    </a:solidFill>
                  </a:tcPr>
                </a:tc>
                <a:tc>
                  <a:txBody>
                    <a:bodyPr/>
                    <a:lstStyle/>
                    <a:p>
                      <a:pPr algn="ctr">
                        <a:lnSpc>
                          <a:spcPct val="150000"/>
                        </a:lnSpc>
                        <a:spcBef>
                          <a:spcPts val="500"/>
                        </a:spcBef>
                        <a:spcAft>
                          <a:spcPts val="0"/>
                        </a:spcAft>
                      </a:pPr>
                      <a:r>
                        <a:rPr lang="ru-RU" sz="1300" b="1" dirty="0">
                          <a:solidFill>
                            <a:schemeClr val="accent6">
                              <a:lumMod val="75000"/>
                            </a:schemeClr>
                          </a:solidFill>
                          <a:effectLst/>
                          <a:latin typeface="Arial Unicode MS" pitchFamily="34" charset="-128"/>
                          <a:ea typeface="Arial Unicode MS" pitchFamily="34" charset="-128"/>
                          <a:cs typeface="Arial Unicode MS" pitchFamily="34" charset="-128"/>
                        </a:rPr>
                        <a:t>2022</a:t>
                      </a:r>
                    </a:p>
                  </a:txBody>
                  <a:tcPr marL="68580" marR="68580" marT="0" marB="0" anchor="ctr">
                    <a:solidFill>
                      <a:schemeClr val="bg2">
                        <a:lumMod val="90000"/>
                      </a:schemeClr>
                    </a:solidFill>
                  </a:tcPr>
                </a:tc>
                <a:tc>
                  <a:txBody>
                    <a:bodyPr/>
                    <a:lstStyle/>
                    <a:p>
                      <a:pPr algn="ctr">
                        <a:lnSpc>
                          <a:spcPct val="150000"/>
                        </a:lnSpc>
                        <a:spcBef>
                          <a:spcPts val="500"/>
                        </a:spcBef>
                        <a:spcAft>
                          <a:spcPts val="0"/>
                        </a:spcAft>
                      </a:pPr>
                      <a:r>
                        <a:rPr lang="ru-RU" sz="1300" b="1" dirty="0">
                          <a:solidFill>
                            <a:schemeClr val="accent6">
                              <a:lumMod val="75000"/>
                            </a:schemeClr>
                          </a:solidFill>
                          <a:effectLst/>
                          <a:latin typeface="Arial Unicode MS" pitchFamily="34" charset="-128"/>
                          <a:ea typeface="Arial Unicode MS" pitchFamily="34" charset="-128"/>
                          <a:cs typeface="Arial Unicode MS" pitchFamily="34" charset="-128"/>
                        </a:rPr>
                        <a:t>2023</a:t>
                      </a:r>
                    </a:p>
                  </a:txBody>
                  <a:tcPr marL="68580" marR="68580" marT="0" marB="0" anchor="ctr">
                    <a:solidFill>
                      <a:schemeClr val="bg2">
                        <a:lumMod val="90000"/>
                      </a:schemeClr>
                    </a:solidFill>
                  </a:tcPr>
                </a:tc>
                <a:tc>
                  <a:txBody>
                    <a:bodyPr/>
                    <a:lstStyle/>
                    <a:p>
                      <a:pPr algn="ctr">
                        <a:lnSpc>
                          <a:spcPct val="150000"/>
                        </a:lnSpc>
                        <a:spcBef>
                          <a:spcPts val="500"/>
                        </a:spcBef>
                        <a:spcAft>
                          <a:spcPts val="0"/>
                        </a:spcAft>
                      </a:pPr>
                      <a:r>
                        <a:rPr lang="ru-RU" sz="1300" b="1" dirty="0">
                          <a:solidFill>
                            <a:schemeClr val="accent6">
                              <a:lumMod val="75000"/>
                            </a:schemeClr>
                          </a:solidFill>
                          <a:effectLst/>
                          <a:latin typeface="Arial Unicode MS" pitchFamily="34" charset="-128"/>
                          <a:ea typeface="Arial Unicode MS" pitchFamily="34" charset="-128"/>
                          <a:cs typeface="Arial Unicode MS" pitchFamily="34" charset="-128"/>
                        </a:rPr>
                        <a:t>% 2023/</a:t>
                      </a:r>
                    </a:p>
                    <a:p>
                      <a:pPr algn="ctr">
                        <a:lnSpc>
                          <a:spcPct val="150000"/>
                        </a:lnSpc>
                        <a:spcBef>
                          <a:spcPts val="500"/>
                        </a:spcBef>
                        <a:spcAft>
                          <a:spcPts val="0"/>
                        </a:spcAft>
                      </a:pPr>
                      <a:r>
                        <a:rPr lang="ru-RU" sz="1300" b="1" dirty="0">
                          <a:solidFill>
                            <a:schemeClr val="accent6">
                              <a:lumMod val="75000"/>
                            </a:schemeClr>
                          </a:solidFill>
                          <a:effectLst/>
                          <a:latin typeface="Arial Unicode MS" pitchFamily="34" charset="-128"/>
                          <a:ea typeface="Arial Unicode MS" pitchFamily="34" charset="-128"/>
                          <a:cs typeface="Arial Unicode MS" pitchFamily="34" charset="-128"/>
                        </a:rPr>
                        <a:t>2022</a:t>
                      </a:r>
                    </a:p>
                  </a:txBody>
                  <a:tcPr marL="68580" marR="68580" marT="0" marB="0" anchor="ctr">
                    <a:solidFill>
                      <a:schemeClr val="bg2">
                        <a:lumMod val="90000"/>
                      </a:schemeClr>
                    </a:solidFill>
                  </a:tcPr>
                </a:tc>
                <a:extLst>
                  <a:ext uri="{0D108BD9-81ED-4DB2-BD59-A6C34878D82A}">
                    <a16:rowId xmlns:a16="http://schemas.microsoft.com/office/drawing/2014/main" xmlns="" val="10000"/>
                  </a:ext>
                </a:extLst>
              </a:tr>
              <a:tr h="463415">
                <a:tc>
                  <a:txBody>
                    <a:bodyPr/>
                    <a:lstStyle/>
                    <a:p>
                      <a:pPr algn="l">
                        <a:lnSpc>
                          <a:spcPct val="100000"/>
                        </a:lnSpc>
                        <a:spcBef>
                          <a:spcPts val="500"/>
                        </a:spcBef>
                        <a:spcAft>
                          <a:spcPts val="0"/>
                        </a:spcAft>
                      </a:pPr>
                      <a:r>
                        <a:rPr lang="ru-RU" sz="1300" b="1" dirty="0">
                          <a:solidFill>
                            <a:schemeClr val="accent6">
                              <a:lumMod val="75000"/>
                            </a:schemeClr>
                          </a:solidFill>
                          <a:effectLst/>
                          <a:latin typeface="Arial Unicode MS" pitchFamily="34" charset="-128"/>
                          <a:ea typeface="Arial Unicode MS" pitchFamily="34" charset="-128"/>
                          <a:cs typeface="Arial Unicode MS" pitchFamily="34" charset="-128"/>
                        </a:rPr>
                        <a:t>Доходы, всего</a:t>
                      </a:r>
                      <a:endParaRPr lang="ru-RU" sz="1300" b="1" i="1"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tc>
                  <a:txBody>
                    <a:bodyPr/>
                    <a:lstStyle/>
                    <a:p>
                      <a:pPr algn="ctr">
                        <a:lnSpc>
                          <a:spcPct val="150000"/>
                        </a:lnSpc>
                        <a:spcBef>
                          <a:spcPts val="500"/>
                        </a:spcBef>
                        <a:spcAft>
                          <a:spcPts val="0"/>
                        </a:spcAft>
                      </a:pPr>
                      <a:r>
                        <a:rPr lang="ru-RU" sz="1300" b="1" dirty="0">
                          <a:solidFill>
                            <a:schemeClr val="accent6">
                              <a:lumMod val="75000"/>
                            </a:schemeClr>
                          </a:solidFill>
                          <a:effectLst/>
                          <a:latin typeface="Arial Unicode MS" pitchFamily="34" charset="-128"/>
                          <a:ea typeface="Arial Unicode MS" pitchFamily="34" charset="-128"/>
                          <a:cs typeface="Arial Unicode MS" pitchFamily="34" charset="-128"/>
                        </a:rPr>
                        <a:t>1 726 919,8</a:t>
                      </a:r>
                      <a:endParaRPr lang="ru-RU" sz="1300" b="1" i="0"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tc>
                  <a:txBody>
                    <a:bodyPr/>
                    <a:lstStyle/>
                    <a:p>
                      <a:pPr algn="ctr">
                        <a:lnSpc>
                          <a:spcPct val="150000"/>
                        </a:lnSpc>
                        <a:spcBef>
                          <a:spcPts val="500"/>
                        </a:spcBef>
                        <a:spcAft>
                          <a:spcPts val="0"/>
                        </a:spcAft>
                      </a:pPr>
                      <a:r>
                        <a:rPr lang="ru-RU" sz="1300" b="1" dirty="0">
                          <a:solidFill>
                            <a:schemeClr val="accent6">
                              <a:lumMod val="75000"/>
                            </a:schemeClr>
                          </a:solidFill>
                          <a:effectLst/>
                          <a:latin typeface="Arial Unicode MS" pitchFamily="34" charset="-128"/>
                          <a:ea typeface="Arial Unicode MS" pitchFamily="34" charset="-128"/>
                          <a:cs typeface="Arial Unicode MS" pitchFamily="34" charset="-128"/>
                        </a:rPr>
                        <a:t>2 327 930,7</a:t>
                      </a:r>
                      <a:endParaRPr lang="ru-RU" sz="1300" b="1" i="0"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tc>
                  <a:txBody>
                    <a:bodyPr/>
                    <a:lstStyle/>
                    <a:p>
                      <a:pPr algn="ctr">
                        <a:lnSpc>
                          <a:spcPct val="150000"/>
                        </a:lnSpc>
                        <a:spcBef>
                          <a:spcPts val="500"/>
                        </a:spcBef>
                        <a:spcAft>
                          <a:spcPts val="0"/>
                        </a:spcAft>
                      </a:pPr>
                      <a:r>
                        <a:rPr lang="ru-RU" sz="1300" b="1" dirty="0">
                          <a:solidFill>
                            <a:schemeClr val="accent6">
                              <a:lumMod val="75000"/>
                            </a:schemeClr>
                          </a:solidFill>
                          <a:effectLst/>
                          <a:latin typeface="Arial Unicode MS" pitchFamily="34" charset="-128"/>
                          <a:ea typeface="Arial Unicode MS" pitchFamily="34" charset="-128"/>
                          <a:cs typeface="Arial Unicode MS" pitchFamily="34" charset="-128"/>
                        </a:rPr>
                        <a:t>2 705 794,8</a:t>
                      </a:r>
                      <a:endParaRPr lang="ru-RU" sz="1300" b="1" i="0"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tc>
                  <a:txBody>
                    <a:bodyPr/>
                    <a:lstStyle/>
                    <a:p>
                      <a:pPr algn="ctr">
                        <a:lnSpc>
                          <a:spcPct val="150000"/>
                        </a:lnSpc>
                        <a:spcBef>
                          <a:spcPts val="500"/>
                        </a:spcBef>
                        <a:spcAft>
                          <a:spcPts val="0"/>
                        </a:spcAft>
                      </a:pPr>
                      <a:r>
                        <a:rPr lang="ru-RU" sz="1300" b="1" dirty="0">
                          <a:solidFill>
                            <a:schemeClr val="accent6">
                              <a:lumMod val="75000"/>
                            </a:schemeClr>
                          </a:solidFill>
                          <a:effectLst/>
                          <a:latin typeface="Arial Unicode MS" pitchFamily="34" charset="-128"/>
                          <a:ea typeface="Arial Unicode MS" pitchFamily="34" charset="-128"/>
                          <a:cs typeface="Arial Unicode MS" pitchFamily="34" charset="-128"/>
                        </a:rPr>
                        <a:t>16,2</a:t>
                      </a:r>
                      <a:endParaRPr lang="ru-RU" sz="1300" b="1" i="0"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extLst>
                  <a:ext uri="{0D108BD9-81ED-4DB2-BD59-A6C34878D82A}">
                    <a16:rowId xmlns:a16="http://schemas.microsoft.com/office/drawing/2014/main" xmlns="" val="10001"/>
                  </a:ext>
                </a:extLst>
              </a:tr>
              <a:tr h="404668">
                <a:tc>
                  <a:txBody>
                    <a:bodyPr/>
                    <a:lstStyle/>
                    <a:p>
                      <a:pPr algn="l">
                        <a:lnSpc>
                          <a:spcPct val="100000"/>
                        </a:lnSpc>
                        <a:spcBef>
                          <a:spcPts val="500"/>
                        </a:spcBef>
                        <a:spcAft>
                          <a:spcPts val="0"/>
                        </a:spcAft>
                      </a:pPr>
                      <a:r>
                        <a:rPr lang="ru-RU" sz="1300" dirty="0">
                          <a:solidFill>
                            <a:schemeClr val="accent6">
                              <a:lumMod val="75000"/>
                            </a:schemeClr>
                          </a:solidFill>
                          <a:effectLst/>
                          <a:latin typeface="Arial Unicode MS" pitchFamily="34" charset="-128"/>
                          <a:ea typeface="Arial Unicode MS" pitchFamily="34" charset="-128"/>
                          <a:cs typeface="Arial Unicode MS" pitchFamily="34" charset="-128"/>
                        </a:rPr>
                        <a:t>из них</a:t>
                      </a:r>
                      <a:endParaRPr lang="ru-RU" sz="1300" b="1"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tc>
                  <a:txBody>
                    <a:bodyPr/>
                    <a:lstStyle/>
                    <a:p>
                      <a:pPr algn="ctr">
                        <a:lnSpc>
                          <a:spcPct val="150000"/>
                        </a:lnSpc>
                        <a:spcBef>
                          <a:spcPts val="500"/>
                        </a:spcBef>
                        <a:spcAft>
                          <a:spcPts val="500"/>
                        </a:spcAft>
                      </a:pPr>
                      <a:endParaRPr lang="ru-RU" sz="1300" b="0" i="0"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tc>
                  <a:txBody>
                    <a:bodyPr/>
                    <a:lstStyle/>
                    <a:p>
                      <a:pPr algn="ctr">
                        <a:lnSpc>
                          <a:spcPct val="150000"/>
                        </a:lnSpc>
                        <a:spcBef>
                          <a:spcPts val="500"/>
                        </a:spcBef>
                        <a:spcAft>
                          <a:spcPts val="500"/>
                        </a:spcAft>
                      </a:pPr>
                      <a:endParaRPr lang="ru-RU" sz="1300" b="0" i="0"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tc>
                  <a:txBody>
                    <a:bodyPr/>
                    <a:lstStyle/>
                    <a:p>
                      <a:pPr algn="ctr">
                        <a:lnSpc>
                          <a:spcPct val="150000"/>
                        </a:lnSpc>
                        <a:spcBef>
                          <a:spcPts val="500"/>
                        </a:spcBef>
                        <a:spcAft>
                          <a:spcPts val="500"/>
                        </a:spcAft>
                      </a:pPr>
                      <a:endParaRPr lang="ru-RU" sz="1300" b="0" i="0"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tc>
                  <a:txBody>
                    <a:bodyPr/>
                    <a:lstStyle/>
                    <a:p>
                      <a:pPr algn="ctr">
                        <a:lnSpc>
                          <a:spcPct val="150000"/>
                        </a:lnSpc>
                        <a:spcBef>
                          <a:spcPts val="500"/>
                        </a:spcBef>
                        <a:spcAft>
                          <a:spcPts val="500"/>
                        </a:spcAft>
                      </a:pPr>
                      <a:endParaRPr lang="ru-RU" sz="1300" b="0" i="0"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extLst>
                  <a:ext uri="{0D108BD9-81ED-4DB2-BD59-A6C34878D82A}">
                    <a16:rowId xmlns:a16="http://schemas.microsoft.com/office/drawing/2014/main" xmlns="" val="10002"/>
                  </a:ext>
                </a:extLst>
              </a:tr>
              <a:tr h="538695">
                <a:tc>
                  <a:txBody>
                    <a:bodyPr/>
                    <a:lstStyle/>
                    <a:p>
                      <a:pPr algn="l">
                        <a:lnSpc>
                          <a:spcPct val="100000"/>
                        </a:lnSpc>
                        <a:spcBef>
                          <a:spcPts val="500"/>
                        </a:spcBef>
                        <a:spcAft>
                          <a:spcPts val="0"/>
                        </a:spcAft>
                        <a:tabLst>
                          <a:tab pos="3155950" algn="l"/>
                        </a:tabLst>
                      </a:pPr>
                      <a:r>
                        <a:rPr lang="ru-RU" sz="1300" dirty="0">
                          <a:solidFill>
                            <a:schemeClr val="accent6">
                              <a:lumMod val="75000"/>
                            </a:schemeClr>
                          </a:solidFill>
                          <a:effectLst/>
                          <a:latin typeface="Arial Unicode MS" pitchFamily="34" charset="-128"/>
                          <a:ea typeface="Arial Unicode MS" pitchFamily="34" charset="-128"/>
                          <a:cs typeface="Arial Unicode MS" pitchFamily="34" charset="-128"/>
                        </a:rPr>
                        <a:t>Налоговые + неналоговые </a:t>
                      </a:r>
                      <a:endParaRPr lang="ru-RU" sz="1300" b="1"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tc>
                  <a:txBody>
                    <a:bodyPr/>
                    <a:lstStyle/>
                    <a:p>
                      <a:pPr algn="ctr">
                        <a:lnSpc>
                          <a:spcPct val="150000"/>
                        </a:lnSpc>
                        <a:spcBef>
                          <a:spcPts val="500"/>
                        </a:spcBef>
                        <a:spcAft>
                          <a:spcPts val="0"/>
                        </a:spcAft>
                      </a:pPr>
                      <a:r>
                        <a:rPr lang="ru-RU" sz="1300" dirty="0">
                          <a:solidFill>
                            <a:schemeClr val="accent6">
                              <a:lumMod val="75000"/>
                            </a:schemeClr>
                          </a:solidFill>
                          <a:effectLst/>
                          <a:latin typeface="Arial Unicode MS" pitchFamily="34" charset="-128"/>
                          <a:ea typeface="Arial Unicode MS" pitchFamily="34" charset="-128"/>
                          <a:cs typeface="Arial Unicode MS" pitchFamily="34" charset="-128"/>
                        </a:rPr>
                        <a:t>482 623,2</a:t>
                      </a:r>
                      <a:endParaRPr lang="ru-RU" sz="1300" b="0" i="0"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tc>
                  <a:txBody>
                    <a:bodyPr/>
                    <a:lstStyle/>
                    <a:p>
                      <a:pPr algn="ctr">
                        <a:lnSpc>
                          <a:spcPct val="150000"/>
                        </a:lnSpc>
                        <a:spcBef>
                          <a:spcPts val="500"/>
                        </a:spcBef>
                        <a:spcAft>
                          <a:spcPts val="0"/>
                        </a:spcAft>
                      </a:pPr>
                      <a:r>
                        <a:rPr lang="ru-RU" sz="1300" dirty="0">
                          <a:solidFill>
                            <a:schemeClr val="accent6">
                              <a:lumMod val="75000"/>
                            </a:schemeClr>
                          </a:solidFill>
                          <a:effectLst/>
                          <a:latin typeface="Arial Unicode MS" pitchFamily="34" charset="-128"/>
                          <a:ea typeface="Arial Unicode MS" pitchFamily="34" charset="-128"/>
                          <a:cs typeface="Arial Unicode MS" pitchFamily="34" charset="-128"/>
                        </a:rPr>
                        <a:t>548 160,6</a:t>
                      </a:r>
                      <a:endParaRPr lang="ru-RU" sz="1300" b="0" i="0"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tc>
                  <a:txBody>
                    <a:bodyPr/>
                    <a:lstStyle/>
                    <a:p>
                      <a:pPr algn="ctr">
                        <a:lnSpc>
                          <a:spcPct val="150000"/>
                        </a:lnSpc>
                        <a:spcBef>
                          <a:spcPts val="500"/>
                        </a:spcBef>
                        <a:spcAft>
                          <a:spcPts val="0"/>
                        </a:spcAft>
                      </a:pPr>
                      <a:r>
                        <a:rPr lang="ru-RU" sz="1300" dirty="0">
                          <a:solidFill>
                            <a:schemeClr val="accent6">
                              <a:lumMod val="75000"/>
                            </a:schemeClr>
                          </a:solidFill>
                          <a:effectLst/>
                          <a:latin typeface="Arial Unicode MS" pitchFamily="34" charset="-128"/>
                          <a:ea typeface="Arial Unicode MS" pitchFamily="34" charset="-128"/>
                          <a:cs typeface="Arial Unicode MS" pitchFamily="34" charset="-128"/>
                        </a:rPr>
                        <a:t>724 861,2</a:t>
                      </a:r>
                      <a:endParaRPr lang="ru-RU" sz="1300" b="0" i="0"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tc>
                  <a:txBody>
                    <a:bodyPr/>
                    <a:lstStyle/>
                    <a:p>
                      <a:pPr algn="ctr">
                        <a:lnSpc>
                          <a:spcPct val="150000"/>
                        </a:lnSpc>
                        <a:spcBef>
                          <a:spcPts val="500"/>
                        </a:spcBef>
                        <a:spcAft>
                          <a:spcPts val="0"/>
                        </a:spcAft>
                      </a:pPr>
                      <a:r>
                        <a:rPr lang="ru-RU" sz="1300" dirty="0">
                          <a:solidFill>
                            <a:schemeClr val="accent6">
                              <a:lumMod val="75000"/>
                            </a:schemeClr>
                          </a:solidFill>
                          <a:effectLst/>
                          <a:latin typeface="Arial Unicode MS" pitchFamily="34" charset="-128"/>
                          <a:ea typeface="Arial Unicode MS" pitchFamily="34" charset="-128"/>
                          <a:cs typeface="Arial Unicode MS" pitchFamily="34" charset="-128"/>
                        </a:rPr>
                        <a:t>32,2</a:t>
                      </a:r>
                      <a:endParaRPr lang="ru-RU" sz="1300" b="0" i="0"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extLst>
                  <a:ext uri="{0D108BD9-81ED-4DB2-BD59-A6C34878D82A}">
                    <a16:rowId xmlns:a16="http://schemas.microsoft.com/office/drawing/2014/main" xmlns="" val="10003"/>
                  </a:ext>
                </a:extLst>
              </a:tr>
              <a:tr h="581007">
                <a:tc>
                  <a:txBody>
                    <a:bodyPr/>
                    <a:lstStyle/>
                    <a:p>
                      <a:pPr algn="l">
                        <a:lnSpc>
                          <a:spcPct val="100000"/>
                        </a:lnSpc>
                        <a:spcBef>
                          <a:spcPts val="500"/>
                        </a:spcBef>
                        <a:spcAft>
                          <a:spcPts val="0"/>
                        </a:spcAft>
                      </a:pPr>
                      <a:r>
                        <a:rPr lang="ru-RU" sz="1300" dirty="0">
                          <a:solidFill>
                            <a:schemeClr val="accent6">
                              <a:lumMod val="75000"/>
                            </a:schemeClr>
                          </a:solidFill>
                          <a:effectLst/>
                          <a:latin typeface="Arial Unicode MS" pitchFamily="34" charset="-128"/>
                          <a:ea typeface="Arial Unicode MS" pitchFamily="34" charset="-128"/>
                          <a:cs typeface="Arial Unicode MS" pitchFamily="34" charset="-128"/>
                        </a:rPr>
                        <a:t>Безвозмездные поступления</a:t>
                      </a:r>
                      <a:endParaRPr lang="ru-RU" sz="1300" b="1"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tc>
                  <a:txBody>
                    <a:bodyPr/>
                    <a:lstStyle/>
                    <a:p>
                      <a:pPr algn="ctr">
                        <a:lnSpc>
                          <a:spcPct val="150000"/>
                        </a:lnSpc>
                        <a:spcBef>
                          <a:spcPts val="500"/>
                        </a:spcBef>
                        <a:spcAft>
                          <a:spcPts val="0"/>
                        </a:spcAft>
                      </a:pPr>
                      <a:r>
                        <a:rPr lang="ru-RU" sz="1300" dirty="0">
                          <a:solidFill>
                            <a:schemeClr val="accent6">
                              <a:lumMod val="75000"/>
                            </a:schemeClr>
                          </a:solidFill>
                          <a:effectLst/>
                          <a:latin typeface="Arial Unicode MS" pitchFamily="34" charset="-128"/>
                          <a:ea typeface="Arial Unicode MS" pitchFamily="34" charset="-128"/>
                          <a:cs typeface="Arial Unicode MS" pitchFamily="34" charset="-128"/>
                        </a:rPr>
                        <a:t>1 244 296,6</a:t>
                      </a:r>
                      <a:endParaRPr lang="ru-RU" sz="1300" b="0" i="0"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tc>
                  <a:txBody>
                    <a:bodyPr/>
                    <a:lstStyle/>
                    <a:p>
                      <a:pPr algn="ctr">
                        <a:lnSpc>
                          <a:spcPct val="150000"/>
                        </a:lnSpc>
                        <a:spcBef>
                          <a:spcPts val="500"/>
                        </a:spcBef>
                        <a:spcAft>
                          <a:spcPts val="0"/>
                        </a:spcAft>
                      </a:pPr>
                      <a:r>
                        <a:rPr lang="ru-RU" sz="1300" dirty="0">
                          <a:solidFill>
                            <a:schemeClr val="accent6">
                              <a:lumMod val="75000"/>
                            </a:schemeClr>
                          </a:solidFill>
                          <a:effectLst/>
                          <a:latin typeface="Arial Unicode MS" pitchFamily="34" charset="-128"/>
                          <a:ea typeface="Arial Unicode MS" pitchFamily="34" charset="-128"/>
                          <a:cs typeface="Arial Unicode MS" pitchFamily="34" charset="-128"/>
                        </a:rPr>
                        <a:t>1 779 770,1</a:t>
                      </a:r>
                      <a:endParaRPr lang="ru-RU" sz="1300" b="0" i="0"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tc>
                  <a:txBody>
                    <a:bodyPr/>
                    <a:lstStyle/>
                    <a:p>
                      <a:pPr algn="ctr">
                        <a:lnSpc>
                          <a:spcPct val="150000"/>
                        </a:lnSpc>
                        <a:spcBef>
                          <a:spcPts val="500"/>
                        </a:spcBef>
                        <a:spcAft>
                          <a:spcPts val="0"/>
                        </a:spcAft>
                      </a:pPr>
                      <a:r>
                        <a:rPr lang="ru-RU" sz="1300" dirty="0">
                          <a:solidFill>
                            <a:schemeClr val="accent6">
                              <a:lumMod val="75000"/>
                            </a:schemeClr>
                          </a:solidFill>
                          <a:effectLst/>
                          <a:latin typeface="Arial Unicode MS" pitchFamily="34" charset="-128"/>
                          <a:ea typeface="Arial Unicode MS" pitchFamily="34" charset="-128"/>
                          <a:cs typeface="Arial Unicode MS" pitchFamily="34" charset="-128"/>
                        </a:rPr>
                        <a:t>1 980 933,6</a:t>
                      </a:r>
                      <a:endParaRPr lang="ru-RU" sz="1300" b="0" i="0"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tc>
                  <a:txBody>
                    <a:bodyPr/>
                    <a:lstStyle/>
                    <a:p>
                      <a:pPr algn="ctr">
                        <a:lnSpc>
                          <a:spcPct val="150000"/>
                        </a:lnSpc>
                        <a:spcBef>
                          <a:spcPts val="500"/>
                        </a:spcBef>
                        <a:spcAft>
                          <a:spcPts val="0"/>
                        </a:spcAft>
                      </a:pPr>
                      <a:r>
                        <a:rPr lang="ru-RU" sz="1300" dirty="0">
                          <a:solidFill>
                            <a:schemeClr val="accent6">
                              <a:lumMod val="75000"/>
                            </a:schemeClr>
                          </a:solidFill>
                          <a:effectLst/>
                          <a:latin typeface="Arial Unicode MS" pitchFamily="34" charset="-128"/>
                          <a:ea typeface="Arial Unicode MS" pitchFamily="34" charset="-128"/>
                          <a:cs typeface="Arial Unicode MS" pitchFamily="34" charset="-128"/>
                        </a:rPr>
                        <a:t>11,3</a:t>
                      </a:r>
                      <a:endParaRPr lang="ru-RU" sz="1300" b="0" i="0"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extLst>
                  <a:ext uri="{0D108BD9-81ED-4DB2-BD59-A6C34878D82A}">
                    <a16:rowId xmlns:a16="http://schemas.microsoft.com/office/drawing/2014/main" xmlns="" val="10004"/>
                  </a:ext>
                </a:extLst>
              </a:tr>
              <a:tr h="476365">
                <a:tc>
                  <a:txBody>
                    <a:bodyPr/>
                    <a:lstStyle/>
                    <a:p>
                      <a:pPr algn="l">
                        <a:lnSpc>
                          <a:spcPct val="100000"/>
                        </a:lnSpc>
                        <a:spcBef>
                          <a:spcPts val="500"/>
                        </a:spcBef>
                        <a:spcAft>
                          <a:spcPts val="0"/>
                        </a:spcAft>
                      </a:pPr>
                      <a:r>
                        <a:rPr lang="ru-RU" sz="1300" b="1" dirty="0">
                          <a:solidFill>
                            <a:schemeClr val="accent6">
                              <a:lumMod val="75000"/>
                            </a:schemeClr>
                          </a:solidFill>
                          <a:effectLst/>
                          <a:latin typeface="Arial Unicode MS" pitchFamily="34" charset="-128"/>
                          <a:ea typeface="Arial Unicode MS" pitchFamily="34" charset="-128"/>
                          <a:cs typeface="Arial Unicode MS" pitchFamily="34" charset="-128"/>
                        </a:rPr>
                        <a:t>Расходы, всего</a:t>
                      </a:r>
                      <a:endParaRPr lang="ru-RU" sz="1300" b="1" i="1"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tc>
                  <a:txBody>
                    <a:bodyPr/>
                    <a:lstStyle/>
                    <a:p>
                      <a:pPr algn="ctr">
                        <a:lnSpc>
                          <a:spcPct val="150000"/>
                        </a:lnSpc>
                        <a:spcBef>
                          <a:spcPts val="500"/>
                        </a:spcBef>
                        <a:spcAft>
                          <a:spcPts val="0"/>
                        </a:spcAft>
                      </a:pPr>
                      <a:r>
                        <a:rPr lang="ru-RU" sz="1300" b="1" dirty="0">
                          <a:solidFill>
                            <a:schemeClr val="accent6">
                              <a:lumMod val="75000"/>
                            </a:schemeClr>
                          </a:solidFill>
                          <a:effectLst/>
                          <a:latin typeface="Arial Unicode MS" pitchFamily="34" charset="-128"/>
                          <a:ea typeface="Arial Unicode MS" pitchFamily="34" charset="-128"/>
                          <a:cs typeface="Arial Unicode MS" pitchFamily="34" charset="-128"/>
                        </a:rPr>
                        <a:t>1 663 389,0</a:t>
                      </a:r>
                      <a:endParaRPr lang="ru-RU" sz="1300" b="1" i="0"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tc>
                  <a:txBody>
                    <a:bodyPr/>
                    <a:lstStyle/>
                    <a:p>
                      <a:pPr algn="ctr">
                        <a:lnSpc>
                          <a:spcPct val="150000"/>
                        </a:lnSpc>
                        <a:spcBef>
                          <a:spcPts val="500"/>
                        </a:spcBef>
                        <a:spcAft>
                          <a:spcPts val="0"/>
                        </a:spcAft>
                      </a:pPr>
                      <a:r>
                        <a:rPr lang="ru-RU" sz="1300" b="1" dirty="0">
                          <a:solidFill>
                            <a:schemeClr val="accent6">
                              <a:lumMod val="75000"/>
                            </a:schemeClr>
                          </a:solidFill>
                          <a:effectLst/>
                          <a:latin typeface="Arial Unicode MS" pitchFamily="34" charset="-128"/>
                          <a:ea typeface="Arial Unicode MS" pitchFamily="34" charset="-128"/>
                          <a:cs typeface="Arial Unicode MS" pitchFamily="34" charset="-128"/>
                        </a:rPr>
                        <a:t>2 287 958,5</a:t>
                      </a:r>
                      <a:endParaRPr lang="ru-RU" sz="1300" b="1" i="0"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tc>
                  <a:txBody>
                    <a:bodyPr/>
                    <a:lstStyle/>
                    <a:p>
                      <a:pPr algn="ctr">
                        <a:lnSpc>
                          <a:spcPct val="150000"/>
                        </a:lnSpc>
                        <a:spcBef>
                          <a:spcPts val="500"/>
                        </a:spcBef>
                        <a:spcAft>
                          <a:spcPts val="0"/>
                        </a:spcAft>
                      </a:pPr>
                      <a:r>
                        <a:rPr lang="ru-RU" sz="1300" b="1" dirty="0">
                          <a:solidFill>
                            <a:schemeClr val="accent6">
                              <a:lumMod val="75000"/>
                            </a:schemeClr>
                          </a:solidFill>
                          <a:effectLst/>
                          <a:latin typeface="Arial Unicode MS" pitchFamily="34" charset="-128"/>
                          <a:ea typeface="Arial Unicode MS" pitchFamily="34" charset="-128"/>
                          <a:cs typeface="Arial Unicode MS" pitchFamily="34" charset="-128"/>
                        </a:rPr>
                        <a:t>2 534 517,8</a:t>
                      </a:r>
                      <a:endParaRPr lang="ru-RU" sz="1300" b="1" i="0"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tc>
                  <a:txBody>
                    <a:bodyPr/>
                    <a:lstStyle/>
                    <a:p>
                      <a:pPr algn="ctr">
                        <a:lnSpc>
                          <a:spcPct val="150000"/>
                        </a:lnSpc>
                        <a:spcBef>
                          <a:spcPts val="500"/>
                        </a:spcBef>
                        <a:spcAft>
                          <a:spcPts val="0"/>
                        </a:spcAft>
                      </a:pPr>
                      <a:r>
                        <a:rPr lang="ru-RU" sz="1300" b="1">
                          <a:solidFill>
                            <a:schemeClr val="accent6">
                              <a:lumMod val="75000"/>
                            </a:schemeClr>
                          </a:solidFill>
                          <a:effectLst/>
                          <a:latin typeface="Arial Unicode MS" pitchFamily="34" charset="-128"/>
                          <a:ea typeface="Arial Unicode MS" pitchFamily="34" charset="-128"/>
                          <a:cs typeface="Arial Unicode MS" pitchFamily="34" charset="-128"/>
                        </a:rPr>
                        <a:t>10,8</a:t>
                      </a:r>
                      <a:endParaRPr lang="ru-RU" sz="1300" b="1" i="0"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extLst>
                  <a:ext uri="{0D108BD9-81ED-4DB2-BD59-A6C34878D82A}">
                    <a16:rowId xmlns:a16="http://schemas.microsoft.com/office/drawing/2014/main" xmlns="" val="10005"/>
                  </a:ext>
                </a:extLst>
              </a:tr>
              <a:tr h="649725">
                <a:tc>
                  <a:txBody>
                    <a:bodyPr/>
                    <a:lstStyle/>
                    <a:p>
                      <a:pPr algn="l">
                        <a:lnSpc>
                          <a:spcPct val="100000"/>
                        </a:lnSpc>
                        <a:spcBef>
                          <a:spcPts val="500"/>
                        </a:spcBef>
                        <a:spcAft>
                          <a:spcPts val="0"/>
                        </a:spcAft>
                      </a:pPr>
                      <a:r>
                        <a:rPr lang="ru-RU" sz="1300" dirty="0">
                          <a:solidFill>
                            <a:schemeClr val="accent6">
                              <a:lumMod val="75000"/>
                            </a:schemeClr>
                          </a:solidFill>
                          <a:effectLst/>
                          <a:latin typeface="Arial Unicode MS" pitchFamily="34" charset="-128"/>
                          <a:ea typeface="Arial Unicode MS" pitchFamily="34" charset="-128"/>
                          <a:cs typeface="Arial Unicode MS" pitchFamily="34" charset="-128"/>
                        </a:rPr>
                        <a:t>Дефицит (-) /</a:t>
                      </a:r>
                    </a:p>
                    <a:p>
                      <a:pPr algn="l">
                        <a:lnSpc>
                          <a:spcPct val="100000"/>
                        </a:lnSpc>
                        <a:spcBef>
                          <a:spcPts val="500"/>
                        </a:spcBef>
                        <a:spcAft>
                          <a:spcPts val="0"/>
                        </a:spcAft>
                      </a:pPr>
                      <a:r>
                        <a:rPr lang="ru-RU" sz="1300" dirty="0">
                          <a:solidFill>
                            <a:schemeClr val="accent6">
                              <a:lumMod val="75000"/>
                            </a:schemeClr>
                          </a:solidFill>
                          <a:effectLst/>
                          <a:latin typeface="Arial Unicode MS" pitchFamily="34" charset="-128"/>
                          <a:ea typeface="Arial Unicode MS" pitchFamily="34" charset="-128"/>
                          <a:cs typeface="Arial Unicode MS" pitchFamily="34" charset="-128"/>
                        </a:rPr>
                        <a:t>профицит (+)</a:t>
                      </a:r>
                      <a:endParaRPr lang="ru-RU" sz="1300" b="1" i="1"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tc>
                  <a:txBody>
                    <a:bodyPr/>
                    <a:lstStyle/>
                    <a:p>
                      <a:pPr algn="ctr">
                        <a:lnSpc>
                          <a:spcPct val="150000"/>
                        </a:lnSpc>
                        <a:spcBef>
                          <a:spcPts val="500"/>
                        </a:spcBef>
                        <a:spcAft>
                          <a:spcPts val="0"/>
                        </a:spcAft>
                      </a:pPr>
                      <a:r>
                        <a:rPr lang="ru-RU" sz="1300" dirty="0">
                          <a:solidFill>
                            <a:schemeClr val="accent6">
                              <a:lumMod val="75000"/>
                            </a:schemeClr>
                          </a:solidFill>
                          <a:effectLst/>
                          <a:latin typeface="Arial Unicode MS" pitchFamily="34" charset="-128"/>
                          <a:ea typeface="Arial Unicode MS" pitchFamily="34" charset="-128"/>
                          <a:cs typeface="Arial Unicode MS" pitchFamily="34" charset="-128"/>
                        </a:rPr>
                        <a:t>63 530,8</a:t>
                      </a:r>
                      <a:endParaRPr lang="ru-RU" sz="1300" b="0" i="0"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tc>
                  <a:txBody>
                    <a:bodyPr/>
                    <a:lstStyle/>
                    <a:p>
                      <a:pPr algn="ctr">
                        <a:lnSpc>
                          <a:spcPct val="150000"/>
                        </a:lnSpc>
                        <a:spcBef>
                          <a:spcPts val="500"/>
                        </a:spcBef>
                        <a:spcAft>
                          <a:spcPts val="0"/>
                        </a:spcAft>
                      </a:pPr>
                      <a:r>
                        <a:rPr lang="ru-RU" sz="1300" dirty="0">
                          <a:solidFill>
                            <a:schemeClr val="accent6">
                              <a:lumMod val="75000"/>
                            </a:schemeClr>
                          </a:solidFill>
                          <a:effectLst/>
                          <a:latin typeface="Arial Unicode MS" pitchFamily="34" charset="-128"/>
                          <a:ea typeface="Arial Unicode MS" pitchFamily="34" charset="-128"/>
                          <a:cs typeface="Arial Unicode MS" pitchFamily="34" charset="-128"/>
                        </a:rPr>
                        <a:t>39 972,2</a:t>
                      </a:r>
                      <a:endParaRPr lang="ru-RU" sz="1300" b="0" i="0"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tc>
                  <a:txBody>
                    <a:bodyPr/>
                    <a:lstStyle/>
                    <a:p>
                      <a:pPr algn="ctr">
                        <a:lnSpc>
                          <a:spcPct val="150000"/>
                        </a:lnSpc>
                        <a:spcBef>
                          <a:spcPts val="500"/>
                        </a:spcBef>
                        <a:spcAft>
                          <a:spcPts val="0"/>
                        </a:spcAft>
                      </a:pPr>
                      <a:r>
                        <a:rPr lang="ru-RU" sz="1300" dirty="0">
                          <a:solidFill>
                            <a:schemeClr val="accent6">
                              <a:lumMod val="75000"/>
                            </a:schemeClr>
                          </a:solidFill>
                          <a:effectLst/>
                          <a:latin typeface="Arial Unicode MS" pitchFamily="34" charset="-128"/>
                          <a:ea typeface="Arial Unicode MS" pitchFamily="34" charset="-128"/>
                          <a:cs typeface="Arial Unicode MS" pitchFamily="34" charset="-128"/>
                        </a:rPr>
                        <a:t>171 277,0</a:t>
                      </a:r>
                      <a:endParaRPr lang="ru-RU" sz="1300" b="0" i="0"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tc>
                  <a:txBody>
                    <a:bodyPr/>
                    <a:lstStyle/>
                    <a:p>
                      <a:pPr algn="ctr">
                        <a:lnSpc>
                          <a:spcPct val="150000"/>
                        </a:lnSpc>
                        <a:spcBef>
                          <a:spcPts val="500"/>
                        </a:spcBef>
                        <a:spcAft>
                          <a:spcPts val="0"/>
                        </a:spcAft>
                      </a:pPr>
                      <a:endParaRPr lang="ru-RU" sz="1300" b="0" i="0"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extLst>
                  <a:ext uri="{0D108BD9-81ED-4DB2-BD59-A6C34878D82A}">
                    <a16:rowId xmlns:a16="http://schemas.microsoft.com/office/drawing/2014/main" xmlns="" val="10006"/>
                  </a:ext>
                </a:extLst>
              </a:tr>
            </a:tbl>
          </a:graphicData>
        </a:graphic>
      </p:graphicFrame>
    </p:spTree>
    <p:extLst>
      <p:ext uri="{BB962C8B-B14F-4D97-AF65-F5344CB8AC3E}">
        <p14:creationId xmlns:p14="http://schemas.microsoft.com/office/powerpoint/2010/main" xmlns="" val="32720684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4"/>
          <p:cNvSpPr>
            <a:spLocks noGrp="1"/>
          </p:cNvSpPr>
          <p:nvPr>
            <p:ph type="title" idx="4294967295"/>
          </p:nvPr>
        </p:nvSpPr>
        <p:spPr>
          <a:xfrm>
            <a:off x="836712" y="179389"/>
            <a:ext cx="5760640" cy="647700"/>
          </a:xfrm>
        </p:spPr>
        <p:txBody>
          <a:bodyPr>
            <a:noAutofit/>
          </a:bodyPr>
          <a:lstStyle/>
          <a:p>
            <a:pPr algn="ctr"/>
            <a:r>
              <a:rPr lang="ru-RU" sz="2400" b="1" dirty="0">
                <a:solidFill>
                  <a:schemeClr val="accent6">
                    <a:lumMod val="75000"/>
                  </a:schemeClr>
                </a:solidFill>
                <a:effectLst/>
                <a:latin typeface="Arial Unicode MS" pitchFamily="34" charset="-128"/>
                <a:ea typeface="Arial Unicode MS" pitchFamily="34" charset="-128"/>
                <a:cs typeface="Arial Unicode MS" pitchFamily="34" charset="-128"/>
              </a:rPr>
              <a:t>ДОХОДЫ</a:t>
            </a:r>
            <a:endParaRPr lang="ru-RU" sz="2400" dirty="0">
              <a:solidFill>
                <a:schemeClr val="accent6">
                  <a:lumMod val="75000"/>
                </a:schemeClr>
              </a:solidFill>
              <a:effectLst/>
              <a:latin typeface="Arial Unicode MS" pitchFamily="34" charset="-128"/>
              <a:ea typeface="Arial Unicode MS" pitchFamily="34" charset="-128"/>
              <a:cs typeface="Arial Unicode MS" pitchFamily="34" charset="-128"/>
            </a:endParaRPr>
          </a:p>
        </p:txBody>
      </p:sp>
      <p:sp>
        <p:nvSpPr>
          <p:cNvPr id="4" name="Объект 3"/>
          <p:cNvSpPr>
            <a:spLocks noGrp="1"/>
          </p:cNvSpPr>
          <p:nvPr>
            <p:ph sz="quarter" idx="4294967295"/>
          </p:nvPr>
        </p:nvSpPr>
        <p:spPr>
          <a:xfrm>
            <a:off x="908720" y="827584"/>
            <a:ext cx="5616625" cy="1440160"/>
          </a:xfrm>
          <a:solidFill>
            <a:schemeClr val="accent5">
              <a:lumMod val="20000"/>
              <a:lumOff val="80000"/>
            </a:schemeClr>
          </a:solidFill>
          <a:ln/>
        </p:spPr>
        <p:style>
          <a:lnRef idx="1">
            <a:schemeClr val="accent5"/>
          </a:lnRef>
          <a:fillRef idx="2">
            <a:schemeClr val="accent5"/>
          </a:fillRef>
          <a:effectRef idx="1">
            <a:schemeClr val="accent5"/>
          </a:effectRef>
          <a:fontRef idx="minor">
            <a:schemeClr val="dk1"/>
          </a:fontRef>
        </p:style>
        <p:txBody>
          <a:bodyPr>
            <a:normAutofit/>
          </a:bodyPr>
          <a:lstStyle/>
          <a:p>
            <a:pPr marL="0" indent="0" algn="ctr">
              <a:buNone/>
            </a:pPr>
            <a:r>
              <a:rPr lang="ru-RU" sz="1500" b="1" i="0" dirty="0">
                <a:solidFill>
                  <a:schemeClr val="accent6">
                    <a:lumMod val="75000"/>
                  </a:schemeClr>
                </a:solidFill>
                <a:latin typeface="Arial Unicode MS" pitchFamily="34" charset="-128"/>
                <a:ea typeface="Arial Unicode MS" pitchFamily="34" charset="-128"/>
                <a:cs typeface="Arial Unicode MS" pitchFamily="34" charset="-128"/>
              </a:rPr>
              <a:t>Налоговые доходы</a:t>
            </a:r>
            <a:r>
              <a:rPr lang="ru-RU" sz="1500" i="0" dirty="0">
                <a:solidFill>
                  <a:schemeClr val="accent6">
                    <a:lumMod val="75000"/>
                  </a:schemeClr>
                </a:solidFill>
                <a:latin typeface="Arial Unicode MS" pitchFamily="34" charset="-128"/>
                <a:ea typeface="Arial Unicode MS" pitchFamily="34" charset="-128"/>
                <a:cs typeface="Arial Unicode MS" pitchFamily="34" charset="-128"/>
              </a:rPr>
              <a:t> – доходы от предусмотренных законодательством Российской Федерации о местных налогов и сборов, в том числе от налогов, предусмотренных специальными налоговыми режимами, а также пени и штрафы по ним.</a:t>
            </a:r>
          </a:p>
          <a:p>
            <a:endParaRPr lang="ru-RU" dirty="0">
              <a:solidFill>
                <a:schemeClr val="accent6">
                  <a:lumMod val="75000"/>
                </a:schemeClr>
              </a:solidFill>
            </a:endParaRPr>
          </a:p>
        </p:txBody>
      </p:sp>
      <p:sp>
        <p:nvSpPr>
          <p:cNvPr id="7" name="Объект 6"/>
          <p:cNvSpPr>
            <a:spLocks noGrp="1"/>
          </p:cNvSpPr>
          <p:nvPr>
            <p:ph sz="quarter" idx="4294967295"/>
          </p:nvPr>
        </p:nvSpPr>
        <p:spPr>
          <a:xfrm>
            <a:off x="908720" y="2627784"/>
            <a:ext cx="5616624" cy="1728192"/>
          </a:xfrm>
          <a:solidFill>
            <a:schemeClr val="accent5">
              <a:lumMod val="20000"/>
              <a:lumOff val="80000"/>
            </a:schemeClr>
          </a:solidFill>
          <a:ln/>
        </p:spPr>
        <p:style>
          <a:lnRef idx="1">
            <a:schemeClr val="accent5"/>
          </a:lnRef>
          <a:fillRef idx="2">
            <a:schemeClr val="accent5"/>
          </a:fillRef>
          <a:effectRef idx="1">
            <a:schemeClr val="accent5"/>
          </a:effectRef>
          <a:fontRef idx="minor">
            <a:schemeClr val="dk1"/>
          </a:fontRef>
        </p:style>
        <p:txBody>
          <a:bodyPr>
            <a:noAutofit/>
          </a:bodyPr>
          <a:lstStyle/>
          <a:p>
            <a:pPr marL="0" indent="0" algn="ctr">
              <a:buNone/>
            </a:pPr>
            <a:r>
              <a:rPr lang="ru-RU" sz="1500" b="1" i="0" dirty="0">
                <a:solidFill>
                  <a:schemeClr val="accent6">
                    <a:lumMod val="75000"/>
                  </a:schemeClr>
                </a:solidFill>
                <a:latin typeface="Arial Unicode MS" pitchFamily="34" charset="-128"/>
                <a:ea typeface="Arial Unicode MS" pitchFamily="34" charset="-128"/>
                <a:cs typeface="Arial Unicode MS" pitchFamily="34" charset="-128"/>
              </a:rPr>
              <a:t>Неналоговые доходы </a:t>
            </a:r>
            <a:r>
              <a:rPr lang="ru-RU" sz="1500" i="0" dirty="0">
                <a:solidFill>
                  <a:schemeClr val="accent6">
                    <a:lumMod val="75000"/>
                  </a:schemeClr>
                </a:solidFill>
                <a:latin typeface="Arial Unicode MS" pitchFamily="34" charset="-128"/>
                <a:ea typeface="Arial Unicode MS" pitchFamily="34" charset="-128"/>
                <a:cs typeface="Arial Unicode MS" pitchFamily="34" charset="-128"/>
              </a:rPr>
              <a:t>– платежи, которые классифицируются по характеру их поступления в бюджет и включают в себя возмездные операции от прямого предоставления государством разных видов услуг, а также некоторые безвозмездные платежи в виде штрафов или иных санкций за нарушение законодательства.</a:t>
            </a:r>
          </a:p>
        </p:txBody>
      </p:sp>
      <p:sp>
        <p:nvSpPr>
          <p:cNvPr id="10" name="Заголовок 1"/>
          <p:cNvSpPr txBox="1">
            <a:spLocks/>
          </p:cNvSpPr>
          <p:nvPr/>
        </p:nvSpPr>
        <p:spPr>
          <a:xfrm>
            <a:off x="908720" y="4716016"/>
            <a:ext cx="5616624" cy="1440160"/>
          </a:xfrm>
          <a:prstGeom prst="rect">
            <a:avLst/>
          </a:prstGeom>
          <a:solidFill>
            <a:schemeClr val="accent5">
              <a:lumMod val="20000"/>
              <a:lumOff val="80000"/>
            </a:schemeClr>
          </a:solidFill>
          <a:ln/>
        </p:spPr>
        <p:style>
          <a:lnRef idx="1">
            <a:schemeClr val="accent5"/>
          </a:lnRef>
          <a:fillRef idx="2">
            <a:schemeClr val="accent5"/>
          </a:fillRef>
          <a:effectRef idx="1">
            <a:schemeClr val="accent5"/>
          </a:effectRef>
          <a:fontRef idx="minor">
            <a:schemeClr val="dk1"/>
          </a:fontRef>
        </p:style>
        <p:txBody>
          <a:bodyPr vert="horz" lIns="0" tIns="45720" rIns="0" bIns="45720" rtlCol="0" anchor="t">
            <a:noAutofit/>
          </a:bodyPr>
          <a:lstStyle>
            <a:lvl1pPr algn="l" defTabSz="914400" rtl="0" eaLnBrk="1" latinLnBrk="0" hangingPunct="1">
              <a:spcBef>
                <a:spcPct val="0"/>
              </a:spcBef>
              <a:buNone/>
              <a:defRPr sz="2200" b="0" i="0" kern="1200" cap="none" baseline="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350838" algn="ctr"/>
            <a:r>
              <a:rPr lang="ru-RU" sz="1500" b="1" dirty="0">
                <a:solidFill>
                  <a:schemeClr val="accent6">
                    <a:lumMod val="75000"/>
                  </a:schemeClr>
                </a:solidFill>
                <a:latin typeface="Arial Unicode MS" pitchFamily="34" charset="-128"/>
                <a:ea typeface="Arial Unicode MS" pitchFamily="34" charset="-128"/>
                <a:cs typeface="Arial Unicode MS" pitchFamily="34" charset="-128"/>
              </a:rPr>
              <a:t>Безвозмездные поступления – </a:t>
            </a:r>
            <a:r>
              <a:rPr lang="ru-RU" sz="1500" dirty="0">
                <a:solidFill>
                  <a:schemeClr val="accent6">
                    <a:lumMod val="75000"/>
                  </a:schemeClr>
                </a:solidFill>
                <a:latin typeface="Arial Unicode MS" pitchFamily="34" charset="-128"/>
                <a:ea typeface="Arial Unicode MS" pitchFamily="34" charset="-128"/>
                <a:cs typeface="Arial Unicode MS" pitchFamily="34" charset="-128"/>
              </a:rPr>
              <a:t>поступающие в бюджет денежные средства на безвозвратной и безвозмездной основе в виде дотаций, субсидий, субвенций из других бюджетов бюджетной системы Российской Федерации, а также перечисления от физических и юридических лиц</a:t>
            </a:r>
          </a:p>
        </p:txBody>
      </p:sp>
      <p:pic>
        <p:nvPicPr>
          <p:cNvPr id="8" name="Picture 4">
            <a:extLst>
              <a:ext uri="{FF2B5EF4-FFF2-40B4-BE49-F238E27FC236}">
                <a16:creationId xmlns:a16="http://schemas.microsoft.com/office/drawing/2014/main" xmlns="" id="{23EF8652-58B0-4CE3-96CF-9791EEF1DA81}"/>
              </a:ext>
            </a:extLst>
          </p:cNvP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028209" y="6534595"/>
            <a:ext cx="3377645" cy="2430016"/>
          </a:xfrm>
          <a:prstGeom prst="rect">
            <a:avLst/>
          </a:prstGeom>
          <a:solidFill>
            <a:srgbClr val="EED6CE"/>
          </a:solidFill>
          <a:ln>
            <a:noFill/>
          </a:ln>
        </p:spPr>
      </p:pic>
    </p:spTree>
    <p:extLst>
      <p:ext uri="{BB962C8B-B14F-4D97-AF65-F5344CB8AC3E}">
        <p14:creationId xmlns:p14="http://schemas.microsoft.com/office/powerpoint/2010/main" xmlns="" val="17153962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6" name="Заголовок 4"/>
          <p:cNvSpPr>
            <a:spLocks noGrp="1"/>
          </p:cNvSpPr>
          <p:nvPr>
            <p:ph type="title"/>
          </p:nvPr>
        </p:nvSpPr>
        <p:spPr>
          <a:xfrm>
            <a:off x="836712" y="395538"/>
            <a:ext cx="5832648" cy="1232633"/>
          </a:xfrm>
        </p:spPr>
        <p:txBody>
          <a:bodyPr>
            <a:noAutofit/>
          </a:bodyPr>
          <a:lstStyle/>
          <a:p>
            <a:pPr algn="ctr"/>
            <a:r>
              <a:rPr lang="ru-RU" sz="2000" b="1" dirty="0">
                <a:solidFill>
                  <a:schemeClr val="accent6">
                    <a:lumMod val="75000"/>
                  </a:schemeClr>
                </a:solidFill>
                <a:effectLst/>
                <a:latin typeface="Arial Unicode MS" pitchFamily="34" charset="-128"/>
                <a:ea typeface="Arial Unicode MS" pitchFamily="34" charset="-128"/>
                <a:cs typeface="Arial Unicode MS" pitchFamily="34" charset="-128"/>
              </a:rPr>
              <a:t>НОРМАТИВЫ  ОТЧИСЛЕНИЙ </a:t>
            </a:r>
            <a:br>
              <a:rPr lang="ru-RU" sz="2000" b="1" dirty="0">
                <a:solidFill>
                  <a:schemeClr val="accent6">
                    <a:lumMod val="75000"/>
                  </a:schemeClr>
                </a:solidFill>
                <a:effectLst/>
                <a:latin typeface="Arial Unicode MS" pitchFamily="34" charset="-128"/>
                <a:ea typeface="Arial Unicode MS" pitchFamily="34" charset="-128"/>
                <a:cs typeface="Arial Unicode MS" pitchFamily="34" charset="-128"/>
              </a:rPr>
            </a:br>
            <a:r>
              <a:rPr lang="ru-RU" sz="2000" b="1" dirty="0">
                <a:solidFill>
                  <a:schemeClr val="accent6">
                    <a:lumMod val="75000"/>
                  </a:schemeClr>
                </a:solidFill>
                <a:effectLst/>
                <a:latin typeface="Arial Unicode MS" pitchFamily="34" charset="-128"/>
                <a:ea typeface="Arial Unicode MS" pitchFamily="34" charset="-128"/>
                <a:cs typeface="Arial Unicode MS" pitchFamily="34" charset="-128"/>
              </a:rPr>
              <a:t>В  БЮДЖЕТ ПАВЛОВСКОГО МУНИЦИПАЛЬНОГО  РАЙОНА ВОРОНЕЖСКОЙ  ОБЛАСТИ</a:t>
            </a:r>
          </a:p>
        </p:txBody>
      </p:sp>
      <p:graphicFrame>
        <p:nvGraphicFramePr>
          <p:cNvPr id="4" name="Таблица 3"/>
          <p:cNvGraphicFramePr>
            <a:graphicFrameLocks noGrp="1"/>
          </p:cNvGraphicFramePr>
          <p:nvPr>
            <p:extLst>
              <p:ext uri="{D42A27DB-BD31-4B8C-83A1-F6EECF244321}">
                <p14:modId xmlns:p14="http://schemas.microsoft.com/office/powerpoint/2010/main" xmlns="" val="3944554270"/>
              </p:ext>
            </p:extLst>
          </p:nvPr>
        </p:nvGraphicFramePr>
        <p:xfrm>
          <a:off x="908721" y="1619673"/>
          <a:ext cx="5760640" cy="7290646"/>
        </p:xfrm>
        <a:graphic>
          <a:graphicData uri="http://schemas.openxmlformats.org/drawingml/2006/table">
            <a:tbl>
              <a:tblPr>
                <a:tableStyleId>{22838BEF-8BB2-4498-84A7-C5851F593DF1}</a:tableStyleId>
              </a:tblPr>
              <a:tblGrid>
                <a:gridCol w="2057371">
                  <a:extLst>
                    <a:ext uri="{9D8B030D-6E8A-4147-A177-3AD203B41FA5}">
                      <a16:colId xmlns:a16="http://schemas.microsoft.com/office/drawing/2014/main" xmlns="" val="20000"/>
                    </a:ext>
                  </a:extLst>
                </a:gridCol>
                <a:gridCol w="1714476">
                  <a:extLst>
                    <a:ext uri="{9D8B030D-6E8A-4147-A177-3AD203B41FA5}">
                      <a16:colId xmlns:a16="http://schemas.microsoft.com/office/drawing/2014/main" xmlns="" val="20001"/>
                    </a:ext>
                  </a:extLst>
                </a:gridCol>
                <a:gridCol w="1028686">
                  <a:extLst>
                    <a:ext uri="{9D8B030D-6E8A-4147-A177-3AD203B41FA5}">
                      <a16:colId xmlns:a16="http://schemas.microsoft.com/office/drawing/2014/main" xmlns="" val="20002"/>
                    </a:ext>
                  </a:extLst>
                </a:gridCol>
                <a:gridCol w="960107">
                  <a:extLst>
                    <a:ext uri="{9D8B030D-6E8A-4147-A177-3AD203B41FA5}">
                      <a16:colId xmlns:a16="http://schemas.microsoft.com/office/drawing/2014/main" xmlns="" val="20003"/>
                    </a:ext>
                  </a:extLst>
                </a:gridCol>
              </a:tblGrid>
              <a:tr h="469147">
                <a:tc rowSpan="2">
                  <a:txBody>
                    <a:bodyPr/>
                    <a:lstStyle/>
                    <a:p>
                      <a:pPr algn="ctr" fontAlgn="ctr"/>
                      <a:r>
                        <a:rPr lang="ru-RU" sz="1300" b="1"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Налоги и сборы, установленные законодательством</a:t>
                      </a:r>
                      <a:endParaRPr lang="ru-RU" sz="13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solidFill>
                      <a:schemeClr val="bg2">
                        <a:lumMod val="90000"/>
                      </a:schemeClr>
                    </a:solidFill>
                  </a:tcPr>
                </a:tc>
                <a:tc gridSpan="3">
                  <a:txBody>
                    <a:bodyPr/>
                    <a:lstStyle/>
                    <a:p>
                      <a:pPr algn="ctr" fontAlgn="ctr"/>
                      <a:r>
                        <a:rPr lang="ru-RU" sz="1300" b="1"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Уровни бюджета</a:t>
                      </a:r>
                      <a:endParaRPr lang="ru-RU" sz="13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solidFill>
                      <a:schemeClr val="bg2">
                        <a:lumMod val="90000"/>
                      </a:schemeClr>
                    </a:solidFill>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xmlns="" val="10000"/>
                  </a:ext>
                </a:extLst>
              </a:tr>
              <a:tr h="653669">
                <a:tc vMerge="1">
                  <a:txBody>
                    <a:bodyPr/>
                    <a:lstStyle/>
                    <a:p>
                      <a:endParaRPr lang="ru-RU"/>
                    </a:p>
                  </a:txBody>
                  <a:tcPr/>
                </a:tc>
                <a:tc>
                  <a:txBody>
                    <a:bodyPr/>
                    <a:lstStyle/>
                    <a:p>
                      <a:pPr algn="ctr" fontAlgn="ctr"/>
                      <a:r>
                        <a:rPr lang="ru-RU" sz="1300" b="1"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Бюджет            муниципального района</a:t>
                      </a:r>
                      <a:endParaRPr lang="ru-RU" sz="13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solidFill>
                      <a:schemeClr val="bg2">
                        <a:lumMod val="90000"/>
                      </a:schemeClr>
                    </a:solidFill>
                  </a:tcPr>
                </a:tc>
                <a:tc>
                  <a:txBody>
                    <a:bodyPr/>
                    <a:lstStyle/>
                    <a:p>
                      <a:pPr algn="ctr" fontAlgn="ctr"/>
                      <a:r>
                        <a:rPr lang="ru-RU" sz="1300" b="1"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Бюджеты городских поселений</a:t>
                      </a:r>
                      <a:endParaRPr lang="ru-RU" sz="13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solidFill>
                      <a:schemeClr val="bg2">
                        <a:lumMod val="90000"/>
                      </a:schemeClr>
                    </a:solidFill>
                  </a:tcPr>
                </a:tc>
                <a:tc>
                  <a:txBody>
                    <a:bodyPr/>
                    <a:lstStyle/>
                    <a:p>
                      <a:pPr algn="ctr" fontAlgn="ctr"/>
                      <a:r>
                        <a:rPr lang="ru-RU" sz="1300" b="1"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Бюджеты сельских  поселений</a:t>
                      </a:r>
                      <a:endParaRPr lang="ru-RU" sz="13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solidFill>
                      <a:schemeClr val="bg2">
                        <a:lumMod val="90000"/>
                      </a:schemeClr>
                    </a:solidFill>
                  </a:tcPr>
                </a:tc>
                <a:extLst>
                  <a:ext uri="{0D108BD9-81ED-4DB2-BD59-A6C34878D82A}">
                    <a16:rowId xmlns:a16="http://schemas.microsoft.com/office/drawing/2014/main" xmlns="" val="10001"/>
                  </a:ext>
                </a:extLst>
              </a:tr>
              <a:tr h="1165323">
                <a:tc>
                  <a:txBody>
                    <a:bodyPr/>
                    <a:lstStyle/>
                    <a:p>
                      <a:pPr algn="l"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1. Налоги на доходы физических лиц</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39,0 % с территории городских поселений         47,0 % с территории сельских поселений</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10%</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2%</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extLst>
                  <a:ext uri="{0D108BD9-81ED-4DB2-BD59-A6C34878D82A}">
                    <a16:rowId xmlns:a16="http://schemas.microsoft.com/office/drawing/2014/main" xmlns="" val="10002"/>
                  </a:ext>
                </a:extLst>
              </a:tr>
              <a:tr h="800100">
                <a:tc>
                  <a:txBody>
                    <a:bodyPr/>
                    <a:lstStyle/>
                    <a:p>
                      <a:pPr algn="l"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2. Налоги со специальными налоговыми режимами, в т. ч.</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 </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 </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 </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extLst>
                  <a:ext uri="{0D108BD9-81ED-4DB2-BD59-A6C34878D82A}">
                    <a16:rowId xmlns:a16="http://schemas.microsoft.com/office/drawing/2014/main" xmlns="" val="10003"/>
                  </a:ext>
                </a:extLst>
              </a:tr>
              <a:tr h="802607">
                <a:tc>
                  <a:txBody>
                    <a:bodyPr/>
                    <a:lstStyle/>
                    <a:p>
                      <a:pPr algn="l"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2.1 налог, взымаемый в связи с применением упрощенной системы налогообложения</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10%</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extLst>
                  <a:ext uri="{0D108BD9-81ED-4DB2-BD59-A6C34878D82A}">
                    <a16:rowId xmlns:a16="http://schemas.microsoft.com/office/drawing/2014/main" xmlns="" val="10004"/>
                  </a:ext>
                </a:extLst>
              </a:tr>
              <a:tr h="868800">
                <a:tc>
                  <a:txBody>
                    <a:bodyPr/>
                    <a:lstStyle/>
                    <a:p>
                      <a:pPr algn="l"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2.2 единый сельскохозяйственный налог</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50 % с территории городских поселений         70 % с территории сельских поселений</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50%</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30%</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extLst>
                  <a:ext uri="{0D108BD9-81ED-4DB2-BD59-A6C34878D82A}">
                    <a16:rowId xmlns:a16="http://schemas.microsoft.com/office/drawing/2014/main" xmlns="" val="10005"/>
                  </a:ext>
                </a:extLst>
              </a:tr>
              <a:tr h="800100">
                <a:tc>
                  <a:txBody>
                    <a:bodyPr/>
                    <a:lstStyle/>
                    <a:p>
                      <a:pPr algn="l"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2.3 налог, взымаемый с применением патентной системы налогообложения</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100%</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extLst>
                  <a:ext uri="{0D108BD9-81ED-4DB2-BD59-A6C34878D82A}">
                    <a16:rowId xmlns:a16="http://schemas.microsoft.com/office/drawing/2014/main" xmlns="" val="10006"/>
                  </a:ext>
                </a:extLst>
              </a:tr>
              <a:tr h="802607">
                <a:tc>
                  <a:txBody>
                    <a:bodyPr/>
                    <a:lstStyle/>
                    <a:p>
                      <a:pPr algn="l"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3. Государственная пошлина (в зависимости от установленных полномочий)</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100%</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100%</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100%</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extLst>
                  <a:ext uri="{0D108BD9-81ED-4DB2-BD59-A6C34878D82A}">
                    <a16:rowId xmlns:a16="http://schemas.microsoft.com/office/drawing/2014/main" xmlns="" val="10007"/>
                  </a:ext>
                </a:extLst>
              </a:tr>
              <a:tr h="928293">
                <a:tc>
                  <a:txBody>
                    <a:bodyPr/>
                    <a:lstStyle/>
                    <a:p>
                      <a:pPr algn="l"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4. Доходы от уплаты акцизов на нефтепродукты</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0,2200220%</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0,448808%</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extLst>
                  <a:ext uri="{0D108BD9-81ED-4DB2-BD59-A6C34878D82A}">
                    <a16:rowId xmlns:a16="http://schemas.microsoft.com/office/drawing/2014/main" xmlns="" val="10008"/>
                  </a:ext>
                </a:extLst>
              </a:tr>
            </a:tbl>
          </a:graphicData>
        </a:graphic>
      </p:graphicFrame>
    </p:spTree>
    <p:extLst>
      <p:ext uri="{BB962C8B-B14F-4D97-AF65-F5344CB8AC3E}">
        <p14:creationId xmlns:p14="http://schemas.microsoft.com/office/powerpoint/2010/main" xmlns="" val="341573463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Solstice</Template>
  <TotalTime>8341</TotalTime>
  <Words>3502</Words>
  <Application>Microsoft Office PowerPoint</Application>
  <PresentationFormat>Экран (4:3)</PresentationFormat>
  <Paragraphs>653</Paragraphs>
  <Slides>36</Slides>
  <Notes>5</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36</vt:i4>
      </vt:variant>
    </vt:vector>
  </HeadingPairs>
  <TitlesOfParts>
    <vt:vector size="38" baseType="lpstr">
      <vt:lpstr>Солнцестояние</vt:lpstr>
      <vt:lpstr>Диаграмма</vt:lpstr>
      <vt:lpstr>Бюджет для граждан</vt:lpstr>
      <vt:lpstr>Бюджет для граждан</vt:lpstr>
      <vt:lpstr>АДМИНИСТРАТИВНО – ТЕРРИТОРИАЛЬНОЕ ДЕЛЕНИЕ  ПАВЛОВСКОГО МУНИЦИПАЛЬНОГО  РАЙОНА ВОРОНЕЖСКОЙ  ОБЛАСТИ</vt:lpstr>
      <vt:lpstr>Слайд 4</vt:lpstr>
      <vt:lpstr>БЮДЖЕТНАЯ  СИСТЕМА  ПАВЛОВСКОГО МУНИЦИПАЛЬНОГО  РАЙОНА  ВОРОНЕЖСКОЙ ОБЛАСТИ</vt:lpstr>
      <vt:lpstr>ОСНОВНЫЕ ПОНЯТИЯ</vt:lpstr>
      <vt:lpstr>ОСНОВНЫЕ ПАРАМЕТРЫ БЮДЖЕТА</vt:lpstr>
      <vt:lpstr>ДОХОДЫ</vt:lpstr>
      <vt:lpstr>НОРМАТИВЫ  ОТЧИСЛЕНИЙ  В  БЮДЖЕТ ПАВЛОВСКОГО МУНИЦИПАЛЬНОГО  РАЙОНА ВОРОНЕЖСКОЙ  ОБЛАСТИ</vt:lpstr>
      <vt:lpstr>Слайд 10</vt:lpstr>
      <vt:lpstr>Слайд 11</vt:lpstr>
      <vt:lpstr>СРАВНИТЕЛЬНАЯ ХАРАКТЕРИСТИКА ДОХОДОВ БЮДЖЕТА ПАВЛОВСКОГО МУНИЦИПАЛЬНОГО РАЙОНА ВОРОНЕЖСКОЙ ОБЛАСТИ  ЗА 2022-2023 ГГ., тыс. рублей</vt:lpstr>
      <vt:lpstr>Слайд 13</vt:lpstr>
      <vt:lpstr>ИЗМЕНЕНИЕ ОБЪЕМОВ ПОСТУПЛЕНИЙ  ПО НАЛОГОВЫМ И НЕНАЛОГОВЫМ ДОХОДАМ В РАЗРЕЗЕ ОСНОВНЫХ ВИДОВ ДОХОДОВ,    тыс. рублей. </vt:lpstr>
      <vt:lpstr>Слайд 15</vt:lpstr>
      <vt:lpstr>КРУПНЕЙШИЕ  НАЛОГОПЛАТЕЛЬЩИКИ ПАВЛОВСКОГО  МУНИЦИПАЛЬНОГО РАЙОНА  ВОРОНЕЖСКОЙ  ОБЛАСТИ</vt:lpstr>
      <vt:lpstr>РАСХОДЫ БЮДЖЕТА</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ГЛОССАРИЙ</vt:lpstr>
      <vt:lpstr>Слайд 32</vt:lpstr>
      <vt:lpstr>Слайд 33</vt:lpstr>
      <vt:lpstr>Слайд 34</vt:lpstr>
      <vt:lpstr>Слайд 35</vt:lpstr>
      <vt:lpstr>КОНТАКТНАЯ  ИНФОРМАЦИЯ ДЛЯ ГРАЖДАН</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plan2</dc:creator>
  <cp:lastModifiedBy>plan2</cp:lastModifiedBy>
  <cp:revision>665</cp:revision>
  <cp:lastPrinted>2024-06-14T11:11:42Z</cp:lastPrinted>
  <dcterms:created xsi:type="dcterms:W3CDTF">2020-06-04T09:46:00Z</dcterms:created>
  <dcterms:modified xsi:type="dcterms:W3CDTF">2024-07-02T06:18:22Z</dcterms:modified>
</cp:coreProperties>
</file>