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drawings/drawing1.xml" ContentType="application/vnd.openxmlformats-officedocument.drawingml.chartshapes+xml"/>
  <Override PartName="/ppt/charts/chart4.xml" ContentType="application/vnd.openxmlformats-officedocument.drawingml.chart+xml"/>
  <Override PartName="/ppt/charts/chart5.xml" ContentType="application/vnd.openxmlformats-officedocument.drawingml.chart+xml"/>
  <Override PartName="/ppt/drawings/drawing2.xml" ContentType="application/vnd.openxmlformats-officedocument.drawingml.chartshapes+xml"/>
  <Override PartName="/ppt/charts/chart6.xml" ContentType="application/vnd.openxmlformats-officedocument.drawingml.chart+xml"/>
  <Override PartName="/ppt/theme/themeOverride1.xml" ContentType="application/vnd.openxmlformats-officedocument.themeOverride+xml"/>
  <Override PartName="/ppt/notesSlides/notesSlide1.xml" ContentType="application/vnd.openxmlformats-officedocument.presentationml.notesSlide+xml"/>
  <Override PartName="/ppt/charts/chart7.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8.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9.xml" ContentType="application/vnd.openxmlformats-officedocument.drawingml.chart+xml"/>
  <Override PartName="/ppt/drawings/drawing3.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20" r:id="rId1"/>
  </p:sldMasterIdLst>
  <p:notesMasterIdLst>
    <p:notesMasterId r:id="rId37"/>
  </p:notesMasterIdLst>
  <p:handoutMasterIdLst>
    <p:handoutMasterId r:id="rId38"/>
  </p:handoutMasterIdLst>
  <p:sldIdLst>
    <p:sldId id="256" r:id="rId2"/>
    <p:sldId id="258" r:id="rId3"/>
    <p:sldId id="261" r:id="rId4"/>
    <p:sldId id="262" r:id="rId5"/>
    <p:sldId id="267" r:id="rId6"/>
    <p:sldId id="268" r:id="rId7"/>
    <p:sldId id="298" r:id="rId8"/>
    <p:sldId id="306" r:id="rId9"/>
    <p:sldId id="316" r:id="rId10"/>
    <p:sldId id="308" r:id="rId11"/>
    <p:sldId id="309" r:id="rId12"/>
    <p:sldId id="310" r:id="rId13"/>
    <p:sldId id="311" r:id="rId14"/>
    <p:sldId id="312" r:id="rId15"/>
    <p:sldId id="304" r:id="rId16"/>
    <p:sldId id="283" r:id="rId17"/>
    <p:sldId id="284" r:id="rId18"/>
    <p:sldId id="287" r:id="rId19"/>
    <p:sldId id="288" r:id="rId20"/>
    <p:sldId id="286" r:id="rId21"/>
    <p:sldId id="295" r:id="rId22"/>
    <p:sldId id="293" r:id="rId23"/>
    <p:sldId id="296" r:id="rId24"/>
    <p:sldId id="297" r:id="rId25"/>
    <p:sldId id="315" r:id="rId26"/>
    <p:sldId id="289" r:id="rId27"/>
    <p:sldId id="290" r:id="rId28"/>
    <p:sldId id="291" r:id="rId29"/>
    <p:sldId id="313" r:id="rId30"/>
    <p:sldId id="270" r:id="rId31"/>
    <p:sldId id="271" r:id="rId32"/>
    <p:sldId id="272" r:id="rId33"/>
    <p:sldId id="274" r:id="rId34"/>
    <p:sldId id="275" r:id="rId35"/>
    <p:sldId id="279" r:id="rId36"/>
  </p:sldIdLst>
  <p:sldSz cx="6858000" cy="9144000" type="screen4x3"/>
  <p:notesSz cx="6797675" cy="9928225"/>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 uri="{2D200454-40CA-4A62-9FC3-DE9A4176ACB9}">
      <p15:notesGuideLst xmlns:p15="http://schemas.microsoft.com/office/powerpoint/2012/main">
        <p15:guide id="1" orient="horz" pos="3128"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C292A"/>
    <a:srgbClr val="EED6CE"/>
    <a:srgbClr val="EFE9E7"/>
    <a:srgbClr val="FDC128"/>
    <a:srgbClr val="EACCC3"/>
    <a:srgbClr val="FAF2F0"/>
    <a:srgbClr val="F6EAE6"/>
    <a:srgbClr val="CCCC00"/>
    <a:srgbClr val="CCECFF"/>
    <a:srgbClr val="9A95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2838BEF-8BB2-4498-84A7-C5851F593DF1}" styleName="Средний стиль 4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69012ECD-51FC-41F1-AA8D-1B2483CD663E}" styleName="Светлый стиль 2 - акцент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Светлый стиль 3 - акцент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Светлый стиль 3 - акцент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16D9F66E-5EB9-4882-86FB-DCBF35E3C3E4}" styleName="Средний стиль 4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505E3EF-67EA-436B-97B2-0124C06EBD24}" styleName="Средний стиль 4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6852" autoAdjust="0"/>
  </p:normalViewPr>
  <p:slideViewPr>
    <p:cSldViewPr>
      <p:cViewPr varScale="1">
        <p:scale>
          <a:sx n="83" d="100"/>
          <a:sy n="83" d="100"/>
        </p:scale>
        <p:origin x="1818" y="126"/>
      </p:cViewPr>
      <p:guideLst>
        <p:guide orient="horz" pos="2880"/>
        <p:guide pos="216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7" d="100"/>
          <a:sy n="67" d="100"/>
        </p:scale>
        <p:origin x="-3168" y="-82"/>
      </p:cViewPr>
      <p:guideLst>
        <p:guide orient="horz" pos="3128"/>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192.168.50.5\share\305%20&#1082;&#1072;&#1073;&#1080;&#1085;&#1077;&#1090;\&#1042;&#1054;&#1056;&#1054;&#1041;&#1068;&#1045;&#1042;\&#1086;&#1090;%20&#1055;&#1086;&#1079;&#1076;&#1085;&#1103;&#1082;&#1086;&#1074;&#1086;&#1081;\&#1048;&#1089;&#1087;&#1086;&#1083;&#1085;&#1077;&#1085;&#1080;&#1077;%20&#1073;&#1102;&#1076;&#1078;&#1077;&#1090;&#1072;%20&#1079;&#1072;%202024%20&#1075;&#1086;&#1076;\&#1082;%20&#1073;&#1102;&#1076;&#1078;&#1077;&#1090;&#1091;%20&#1076;&#1083;&#1103;%20&#1075;&#1088;&#1072;&#1078;&#1076;&#1072;&#1085;%202023.xls" TargetMode="External"/></Relationships>
</file>

<file path=ppt/charts/_rels/chart6.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1.xml"/></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Worksheet5.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Worksheet6.xlsx"/></Relationships>
</file>

<file path=ppt/charts/_rels/chart9.xml.rels><?xml version="1.0" encoding="UTF-8" standalone="yes"?>
<Relationships xmlns="http://schemas.openxmlformats.org/package/2006/relationships"><Relationship Id="rId2" Type="http://schemas.openxmlformats.org/officeDocument/2006/relationships/chartUserShapes" Target="../drawings/drawing3.xml"/><Relationship Id="rId1" Type="http://schemas.openxmlformats.org/officeDocument/2006/relationships/package" Target="../embeddings/Microsoft_Excel_Worksheet7.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3686441866522409"/>
          <c:y val="8.729779555183087E-2"/>
          <c:w val="0.83005670092765127"/>
          <c:h val="0.62398366322182375"/>
        </c:manualLayout>
      </c:layout>
      <c:barChart>
        <c:barDir val="col"/>
        <c:grouping val="clustered"/>
        <c:varyColors val="0"/>
        <c:ser>
          <c:idx val="0"/>
          <c:order val="0"/>
          <c:tx>
            <c:strRef>
              <c:f>'район структура'!$B$4</c:f>
              <c:strCache>
                <c:ptCount val="1"/>
                <c:pt idx="0">
                  <c:v>2022</c:v>
                </c:pt>
              </c:strCache>
            </c:strRef>
          </c:tx>
          <c:invertIfNegative val="0"/>
          <c:dPt>
            <c:idx val="0"/>
            <c:invertIfNegative val="0"/>
            <c:bubble3D val="0"/>
            <c:spPr>
              <a:solidFill>
                <a:schemeClr val="accent1"/>
              </a:solidFill>
              <a:effectLst/>
              <a:sp3d contourW="25400">
                <a:contourClr>
                  <a:schemeClr val="lt1"/>
                </a:contourClr>
              </a:sp3d>
            </c:spPr>
            <c:extLst>
              <c:ext xmlns:c16="http://schemas.microsoft.com/office/drawing/2014/chart" uri="{C3380CC4-5D6E-409C-BE32-E72D297353CC}">
                <c16:uniqueId val="{00000001-FEFA-46A3-A5F7-5B471FAB6F9E}"/>
              </c:ext>
            </c:extLst>
          </c:dPt>
          <c:dPt>
            <c:idx val="1"/>
            <c:invertIfNegative val="0"/>
            <c:bubble3D val="0"/>
            <c:spPr>
              <a:solidFill>
                <a:schemeClr val="accent2"/>
              </a:solidFill>
              <a:effectLst/>
              <a:sp3d contourW="25400">
                <a:contourClr>
                  <a:schemeClr val="lt1"/>
                </a:contourClr>
              </a:sp3d>
            </c:spPr>
            <c:extLst>
              <c:ext xmlns:c16="http://schemas.microsoft.com/office/drawing/2014/chart" uri="{C3380CC4-5D6E-409C-BE32-E72D297353CC}">
                <c16:uniqueId val="{00000003-FEFA-46A3-A5F7-5B471FAB6F9E}"/>
              </c:ext>
            </c:extLst>
          </c:dPt>
          <c:dPt>
            <c:idx val="2"/>
            <c:invertIfNegative val="0"/>
            <c:bubble3D val="0"/>
            <c:spPr>
              <a:solidFill>
                <a:schemeClr val="accent3"/>
              </a:solidFill>
              <a:effectLst/>
              <a:sp3d contourW="25400">
                <a:contourClr>
                  <a:schemeClr val="lt1"/>
                </a:contourClr>
              </a:sp3d>
            </c:spPr>
            <c:extLst>
              <c:ext xmlns:c16="http://schemas.microsoft.com/office/drawing/2014/chart" uri="{C3380CC4-5D6E-409C-BE32-E72D297353CC}">
                <c16:uniqueId val="{00000005-FEFA-46A3-A5F7-5B471FAB6F9E}"/>
              </c:ext>
            </c:extLst>
          </c:dPt>
          <c:dPt>
            <c:idx val="3"/>
            <c:invertIfNegative val="0"/>
            <c:bubble3D val="0"/>
            <c:spPr>
              <a:solidFill>
                <a:schemeClr val="accent4"/>
              </a:solidFill>
              <a:effectLst/>
              <a:sp3d contourW="25400">
                <a:contourClr>
                  <a:schemeClr val="lt1"/>
                </a:contourClr>
              </a:sp3d>
            </c:spPr>
            <c:extLst>
              <c:ext xmlns:c16="http://schemas.microsoft.com/office/drawing/2014/chart" uri="{C3380CC4-5D6E-409C-BE32-E72D297353CC}">
                <c16:uniqueId val="{00000007-FEFA-46A3-A5F7-5B471FAB6F9E}"/>
              </c:ext>
            </c:extLst>
          </c:dPt>
          <c:dPt>
            <c:idx val="4"/>
            <c:invertIfNegative val="0"/>
            <c:bubble3D val="0"/>
            <c:spPr>
              <a:solidFill>
                <a:schemeClr val="accent5"/>
              </a:solidFill>
              <a:effectLst/>
              <a:sp3d contourW="25400">
                <a:contourClr>
                  <a:schemeClr val="lt1"/>
                </a:contourClr>
              </a:sp3d>
            </c:spPr>
            <c:extLst>
              <c:ext xmlns:c16="http://schemas.microsoft.com/office/drawing/2014/chart" uri="{C3380CC4-5D6E-409C-BE32-E72D297353CC}">
                <c16:uniqueId val="{00000009-FEFA-46A3-A5F7-5B471FAB6F9E}"/>
              </c:ext>
            </c:extLst>
          </c:dPt>
          <c:dPt>
            <c:idx val="5"/>
            <c:invertIfNegative val="0"/>
            <c:bubble3D val="0"/>
            <c:spPr>
              <a:solidFill>
                <a:schemeClr val="accent6"/>
              </a:solidFill>
              <a:effectLst/>
              <a:sp3d contourW="25400">
                <a:contourClr>
                  <a:schemeClr val="lt1"/>
                </a:contourClr>
              </a:sp3d>
            </c:spPr>
            <c:extLst>
              <c:ext xmlns:c16="http://schemas.microsoft.com/office/drawing/2014/chart" uri="{C3380CC4-5D6E-409C-BE32-E72D297353CC}">
                <c16:uniqueId val="{0000000B-FEFA-46A3-A5F7-5B471FAB6F9E}"/>
              </c:ext>
            </c:extLst>
          </c:dPt>
          <c:dPt>
            <c:idx val="6"/>
            <c:invertIfNegative val="0"/>
            <c:bubble3D val="0"/>
            <c:spPr>
              <a:solidFill>
                <a:schemeClr val="accent1">
                  <a:lumMod val="60000"/>
                </a:schemeClr>
              </a:solidFill>
              <a:effectLst/>
              <a:sp3d contourW="25400">
                <a:contourClr>
                  <a:schemeClr val="lt1"/>
                </a:contourClr>
              </a:sp3d>
            </c:spPr>
            <c:extLst>
              <c:ext xmlns:c16="http://schemas.microsoft.com/office/drawing/2014/chart" uri="{C3380CC4-5D6E-409C-BE32-E72D297353CC}">
                <c16:uniqueId val="{0000000D-FEFA-46A3-A5F7-5B471FAB6F9E}"/>
              </c:ext>
            </c:extLst>
          </c:dPt>
          <c:dPt>
            <c:idx val="7"/>
            <c:invertIfNegative val="0"/>
            <c:bubble3D val="0"/>
            <c:spPr>
              <a:solidFill>
                <a:schemeClr val="accent2">
                  <a:lumMod val="60000"/>
                </a:schemeClr>
              </a:solidFill>
              <a:effectLst/>
              <a:sp3d contourW="25400">
                <a:contourClr>
                  <a:schemeClr val="lt1"/>
                </a:contourClr>
              </a:sp3d>
            </c:spPr>
            <c:extLst>
              <c:ext xmlns:c16="http://schemas.microsoft.com/office/drawing/2014/chart" uri="{C3380CC4-5D6E-409C-BE32-E72D297353CC}">
                <c16:uniqueId val="{0000000F-FEFA-46A3-A5F7-5B471FAB6F9E}"/>
              </c:ext>
            </c:extLst>
          </c:dPt>
          <c:dPt>
            <c:idx val="8"/>
            <c:invertIfNegative val="0"/>
            <c:bubble3D val="0"/>
            <c:spPr>
              <a:solidFill>
                <a:schemeClr val="accent3">
                  <a:lumMod val="60000"/>
                </a:schemeClr>
              </a:solidFill>
              <a:effectLst/>
              <a:sp3d contourW="25400">
                <a:contourClr>
                  <a:schemeClr val="lt1"/>
                </a:contourClr>
              </a:sp3d>
            </c:spPr>
            <c:extLst>
              <c:ext xmlns:c16="http://schemas.microsoft.com/office/drawing/2014/chart" uri="{C3380CC4-5D6E-409C-BE32-E72D297353CC}">
                <c16:uniqueId val="{00000011-FEFA-46A3-A5F7-5B471FAB6F9E}"/>
              </c:ext>
            </c:extLst>
          </c:dPt>
          <c:dPt>
            <c:idx val="9"/>
            <c:invertIfNegative val="0"/>
            <c:bubble3D val="0"/>
            <c:spPr>
              <a:solidFill>
                <a:schemeClr val="accent4">
                  <a:lumMod val="60000"/>
                </a:schemeClr>
              </a:solidFill>
              <a:effectLst/>
              <a:sp3d contourW="25400">
                <a:contourClr>
                  <a:schemeClr val="lt1"/>
                </a:contourClr>
              </a:sp3d>
            </c:spPr>
            <c:extLst>
              <c:ext xmlns:c16="http://schemas.microsoft.com/office/drawing/2014/chart" uri="{C3380CC4-5D6E-409C-BE32-E72D297353CC}">
                <c16:uniqueId val="{00000013-FEFA-46A3-A5F7-5B471FAB6F9E}"/>
              </c:ext>
            </c:extLst>
          </c:dPt>
          <c:dPt>
            <c:idx val="10"/>
            <c:invertIfNegative val="0"/>
            <c:bubble3D val="0"/>
            <c:spPr>
              <a:solidFill>
                <a:schemeClr val="accent5">
                  <a:lumMod val="60000"/>
                </a:schemeClr>
              </a:solidFill>
              <a:effectLst/>
              <a:sp3d contourW="25400">
                <a:contourClr>
                  <a:schemeClr val="lt1"/>
                </a:contourClr>
              </a:sp3d>
            </c:spPr>
            <c:extLst>
              <c:ext xmlns:c16="http://schemas.microsoft.com/office/drawing/2014/chart" uri="{C3380CC4-5D6E-409C-BE32-E72D297353CC}">
                <c16:uniqueId val="{00000015-FEFA-46A3-A5F7-5B471FAB6F9E}"/>
              </c:ext>
            </c:extLst>
          </c:dPt>
          <c:dPt>
            <c:idx val="11"/>
            <c:invertIfNegative val="0"/>
            <c:bubble3D val="0"/>
            <c:spPr>
              <a:solidFill>
                <a:schemeClr val="accent6">
                  <a:lumMod val="60000"/>
                </a:schemeClr>
              </a:solidFill>
              <a:effectLst/>
              <a:sp3d contourW="25400">
                <a:contourClr>
                  <a:schemeClr val="lt1"/>
                </a:contourClr>
              </a:sp3d>
            </c:spPr>
            <c:extLst>
              <c:ext xmlns:c16="http://schemas.microsoft.com/office/drawing/2014/chart" uri="{C3380CC4-5D6E-409C-BE32-E72D297353CC}">
                <c16:uniqueId val="{00000017-FEFA-46A3-A5F7-5B471FAB6F9E}"/>
              </c:ext>
            </c:extLst>
          </c:dPt>
          <c:dPt>
            <c:idx val="12"/>
            <c:invertIfNegative val="0"/>
            <c:bubble3D val="0"/>
            <c:spPr>
              <a:solidFill>
                <a:schemeClr val="accent1">
                  <a:lumMod val="80000"/>
                  <a:lumOff val="20000"/>
                </a:schemeClr>
              </a:solidFill>
              <a:effectLst/>
              <a:sp3d contourW="25400">
                <a:contourClr>
                  <a:schemeClr val="lt1"/>
                </a:contourClr>
              </a:sp3d>
            </c:spPr>
            <c:extLst>
              <c:ext xmlns:c16="http://schemas.microsoft.com/office/drawing/2014/chart" uri="{C3380CC4-5D6E-409C-BE32-E72D297353CC}">
                <c16:uniqueId val="{00000019-FEFA-46A3-A5F7-5B471FAB6F9E}"/>
              </c:ext>
            </c:extLst>
          </c:dPt>
          <c:dPt>
            <c:idx val="13"/>
            <c:invertIfNegative val="0"/>
            <c:bubble3D val="0"/>
            <c:spPr>
              <a:solidFill>
                <a:schemeClr val="accent2">
                  <a:lumMod val="80000"/>
                  <a:lumOff val="20000"/>
                </a:schemeClr>
              </a:solidFill>
              <a:effectLst/>
              <a:sp3d contourW="25400">
                <a:contourClr>
                  <a:schemeClr val="lt1"/>
                </a:contourClr>
              </a:sp3d>
            </c:spPr>
            <c:extLst>
              <c:ext xmlns:c16="http://schemas.microsoft.com/office/drawing/2014/chart" uri="{C3380CC4-5D6E-409C-BE32-E72D297353CC}">
                <c16:uniqueId val="{0000001B-FEFA-46A3-A5F7-5B471FAB6F9E}"/>
              </c:ext>
            </c:extLst>
          </c:dPt>
          <c:dPt>
            <c:idx val="14"/>
            <c:invertIfNegative val="0"/>
            <c:bubble3D val="0"/>
            <c:spPr>
              <a:solidFill>
                <a:schemeClr val="accent3">
                  <a:lumMod val="80000"/>
                  <a:lumOff val="20000"/>
                </a:schemeClr>
              </a:solidFill>
              <a:effectLst/>
              <a:sp3d contourW="25400">
                <a:contourClr>
                  <a:schemeClr val="lt1"/>
                </a:contourClr>
              </a:sp3d>
            </c:spPr>
            <c:extLst>
              <c:ext xmlns:c16="http://schemas.microsoft.com/office/drawing/2014/chart" uri="{C3380CC4-5D6E-409C-BE32-E72D297353CC}">
                <c16:uniqueId val="{0000001D-FEFA-46A3-A5F7-5B471FAB6F9E}"/>
              </c:ext>
            </c:extLst>
          </c:dPt>
          <c:dPt>
            <c:idx val="15"/>
            <c:invertIfNegative val="0"/>
            <c:bubble3D val="0"/>
            <c:spPr>
              <a:solidFill>
                <a:schemeClr val="accent4">
                  <a:lumMod val="80000"/>
                  <a:lumOff val="20000"/>
                </a:schemeClr>
              </a:solidFill>
              <a:effectLst/>
              <a:sp3d contourW="25400">
                <a:contourClr>
                  <a:schemeClr val="lt1"/>
                </a:contourClr>
              </a:sp3d>
            </c:spPr>
            <c:extLst>
              <c:ext xmlns:c16="http://schemas.microsoft.com/office/drawing/2014/chart" uri="{C3380CC4-5D6E-409C-BE32-E72D297353CC}">
                <c16:uniqueId val="{0000001F-FEFA-46A3-A5F7-5B471FAB6F9E}"/>
              </c:ext>
            </c:extLst>
          </c:dPt>
          <c:cat>
            <c:strRef>
              <c:f>'район структура'!$A$6:$A$17</c:f>
              <c:strCache>
                <c:ptCount val="12"/>
                <c:pt idx="0">
                  <c:v>I</c:v>
                </c:pt>
                <c:pt idx="1">
                  <c:v>II</c:v>
                </c:pt>
                <c:pt idx="2">
                  <c:v>III</c:v>
                </c:pt>
                <c:pt idx="3">
                  <c:v>IV</c:v>
                </c:pt>
                <c:pt idx="4">
                  <c:v>V</c:v>
                </c:pt>
                <c:pt idx="5">
                  <c:v>VI</c:v>
                </c:pt>
                <c:pt idx="6">
                  <c:v>VII</c:v>
                </c:pt>
                <c:pt idx="7">
                  <c:v>VIII</c:v>
                </c:pt>
                <c:pt idx="8">
                  <c:v>IX</c:v>
                </c:pt>
                <c:pt idx="9">
                  <c:v>X</c:v>
                </c:pt>
                <c:pt idx="10">
                  <c:v>XI</c:v>
                </c:pt>
                <c:pt idx="11">
                  <c:v>XII</c:v>
                </c:pt>
              </c:strCache>
            </c:strRef>
          </c:cat>
          <c:val>
            <c:numRef>
              <c:f>'район структура'!$B$6:$B$17</c:f>
              <c:numCache>
                <c:formatCode>General</c:formatCode>
                <c:ptCount val="12"/>
                <c:pt idx="0">
                  <c:v>58954.7</c:v>
                </c:pt>
                <c:pt idx="1">
                  <c:v>123332.8</c:v>
                </c:pt>
                <c:pt idx="2">
                  <c:v>117058.6</c:v>
                </c:pt>
                <c:pt idx="3">
                  <c:v>156961.9</c:v>
                </c:pt>
                <c:pt idx="4">
                  <c:v>167932.5</c:v>
                </c:pt>
                <c:pt idx="5">
                  <c:v>136598.6</c:v>
                </c:pt>
                <c:pt idx="6">
                  <c:v>211065.1</c:v>
                </c:pt>
                <c:pt idx="7">
                  <c:v>204443.3</c:v>
                </c:pt>
                <c:pt idx="8">
                  <c:v>213717.5</c:v>
                </c:pt>
                <c:pt idx="9">
                  <c:v>177345.7</c:v>
                </c:pt>
                <c:pt idx="10">
                  <c:v>306596.40000000002</c:v>
                </c:pt>
                <c:pt idx="11">
                  <c:v>453923.7</c:v>
                </c:pt>
              </c:numCache>
            </c:numRef>
          </c:val>
          <c:extLst>
            <c:ext xmlns:c16="http://schemas.microsoft.com/office/drawing/2014/chart" uri="{C3380CC4-5D6E-409C-BE32-E72D297353CC}">
              <c16:uniqueId val="{00000020-FEFA-46A3-A5F7-5B471FAB6F9E}"/>
            </c:ext>
          </c:extLst>
        </c:ser>
        <c:ser>
          <c:idx val="1"/>
          <c:order val="1"/>
          <c:tx>
            <c:strRef>
              <c:f>'район структура'!$C$4</c:f>
              <c:strCache>
                <c:ptCount val="1"/>
                <c:pt idx="0">
                  <c:v>2023</c:v>
                </c:pt>
              </c:strCache>
            </c:strRef>
          </c:tx>
          <c:spPr>
            <a:solidFill>
              <a:schemeClr val="accent5">
                <a:lumMod val="60000"/>
                <a:lumOff val="40000"/>
              </a:schemeClr>
            </a:solidFill>
          </c:spPr>
          <c:invertIfNegative val="0"/>
          <c:cat>
            <c:strRef>
              <c:f>'район структура'!$A$6:$A$17</c:f>
              <c:strCache>
                <c:ptCount val="12"/>
                <c:pt idx="0">
                  <c:v>I</c:v>
                </c:pt>
                <c:pt idx="1">
                  <c:v>II</c:v>
                </c:pt>
                <c:pt idx="2">
                  <c:v>III</c:v>
                </c:pt>
                <c:pt idx="3">
                  <c:v>IV</c:v>
                </c:pt>
                <c:pt idx="4">
                  <c:v>V</c:v>
                </c:pt>
                <c:pt idx="5">
                  <c:v>VI</c:v>
                </c:pt>
                <c:pt idx="6">
                  <c:v>VII</c:v>
                </c:pt>
                <c:pt idx="7">
                  <c:v>VIII</c:v>
                </c:pt>
                <c:pt idx="8">
                  <c:v>IX</c:v>
                </c:pt>
                <c:pt idx="9">
                  <c:v>X</c:v>
                </c:pt>
                <c:pt idx="10">
                  <c:v>XI</c:v>
                </c:pt>
                <c:pt idx="11">
                  <c:v>XII</c:v>
                </c:pt>
              </c:strCache>
            </c:strRef>
          </c:cat>
          <c:val>
            <c:numRef>
              <c:f>'район структура'!$C$6:$C$17</c:f>
              <c:numCache>
                <c:formatCode>General</c:formatCode>
                <c:ptCount val="12"/>
                <c:pt idx="0">
                  <c:v>84929</c:v>
                </c:pt>
                <c:pt idx="1">
                  <c:v>96719.6</c:v>
                </c:pt>
                <c:pt idx="2">
                  <c:v>193735.3</c:v>
                </c:pt>
                <c:pt idx="3">
                  <c:v>331919.59999999998</c:v>
                </c:pt>
                <c:pt idx="4">
                  <c:v>216621.5</c:v>
                </c:pt>
                <c:pt idx="5">
                  <c:v>184383.8</c:v>
                </c:pt>
                <c:pt idx="6">
                  <c:v>174665</c:v>
                </c:pt>
                <c:pt idx="7">
                  <c:v>292510.8</c:v>
                </c:pt>
                <c:pt idx="8">
                  <c:v>182847.4</c:v>
                </c:pt>
                <c:pt idx="9">
                  <c:v>186432.5</c:v>
                </c:pt>
                <c:pt idx="10">
                  <c:v>324167.3</c:v>
                </c:pt>
                <c:pt idx="11">
                  <c:v>436863</c:v>
                </c:pt>
              </c:numCache>
            </c:numRef>
          </c:val>
          <c:extLst>
            <c:ext xmlns:c16="http://schemas.microsoft.com/office/drawing/2014/chart" uri="{C3380CC4-5D6E-409C-BE32-E72D297353CC}">
              <c16:uniqueId val="{00000021-FEFA-46A3-A5F7-5B471FAB6F9E}"/>
            </c:ext>
          </c:extLst>
        </c:ser>
        <c:dLbls>
          <c:showLegendKey val="0"/>
          <c:showVal val="0"/>
          <c:showCatName val="0"/>
          <c:showSerName val="0"/>
          <c:showPercent val="0"/>
          <c:showBubbleSize val="0"/>
        </c:dLbls>
        <c:gapWidth val="100"/>
        <c:axId val="397219576"/>
        <c:axId val="1"/>
      </c:barChart>
      <c:lineChart>
        <c:grouping val="standard"/>
        <c:varyColors val="0"/>
        <c:ser>
          <c:idx val="2"/>
          <c:order val="2"/>
          <c:tx>
            <c:strRef>
              <c:f>'район структура'!$D$4</c:f>
              <c:strCache>
                <c:ptCount val="1"/>
                <c:pt idx="0">
                  <c:v>2024</c:v>
                </c:pt>
              </c:strCache>
            </c:strRef>
          </c:tx>
          <c:spPr>
            <a:ln>
              <a:solidFill>
                <a:schemeClr val="accent5">
                  <a:lumMod val="75000"/>
                </a:schemeClr>
              </a:solidFill>
            </a:ln>
          </c:spPr>
          <c:marker>
            <c:symbol val="none"/>
          </c:marker>
          <c:cat>
            <c:strRef>
              <c:f>'район структура'!$A$6:$A$17</c:f>
              <c:strCache>
                <c:ptCount val="12"/>
                <c:pt idx="0">
                  <c:v>I</c:v>
                </c:pt>
                <c:pt idx="1">
                  <c:v>II</c:v>
                </c:pt>
                <c:pt idx="2">
                  <c:v>III</c:v>
                </c:pt>
                <c:pt idx="3">
                  <c:v>IV</c:v>
                </c:pt>
                <c:pt idx="4">
                  <c:v>V</c:v>
                </c:pt>
                <c:pt idx="5">
                  <c:v>VI</c:v>
                </c:pt>
                <c:pt idx="6">
                  <c:v>VII</c:v>
                </c:pt>
                <c:pt idx="7">
                  <c:v>VIII</c:v>
                </c:pt>
                <c:pt idx="8">
                  <c:v>IX</c:v>
                </c:pt>
                <c:pt idx="9">
                  <c:v>X</c:v>
                </c:pt>
                <c:pt idx="10">
                  <c:v>XI</c:v>
                </c:pt>
                <c:pt idx="11">
                  <c:v>XII</c:v>
                </c:pt>
              </c:strCache>
            </c:strRef>
          </c:cat>
          <c:val>
            <c:numRef>
              <c:f>'район структура'!$D$6:$D$17</c:f>
              <c:numCache>
                <c:formatCode>General</c:formatCode>
                <c:ptCount val="12"/>
                <c:pt idx="0">
                  <c:v>90742.2</c:v>
                </c:pt>
                <c:pt idx="1">
                  <c:v>151286.79999999999</c:v>
                </c:pt>
                <c:pt idx="2">
                  <c:v>172201.7</c:v>
                </c:pt>
                <c:pt idx="3">
                  <c:v>182716.1</c:v>
                </c:pt>
                <c:pt idx="4">
                  <c:v>202741.8</c:v>
                </c:pt>
                <c:pt idx="5">
                  <c:v>340040.4</c:v>
                </c:pt>
                <c:pt idx="6">
                  <c:v>151762.5</c:v>
                </c:pt>
                <c:pt idx="7">
                  <c:v>227749.9</c:v>
                </c:pt>
                <c:pt idx="8">
                  <c:v>154862.39999999999</c:v>
                </c:pt>
                <c:pt idx="9">
                  <c:v>200740.3</c:v>
                </c:pt>
                <c:pt idx="10">
                  <c:v>326622.90000000002</c:v>
                </c:pt>
                <c:pt idx="11">
                  <c:v>377367.4</c:v>
                </c:pt>
              </c:numCache>
            </c:numRef>
          </c:val>
          <c:smooth val="0"/>
          <c:extLst>
            <c:ext xmlns:c16="http://schemas.microsoft.com/office/drawing/2014/chart" uri="{C3380CC4-5D6E-409C-BE32-E72D297353CC}">
              <c16:uniqueId val="{00000022-FEFA-46A3-A5F7-5B471FAB6F9E}"/>
            </c:ext>
          </c:extLst>
        </c:ser>
        <c:dLbls>
          <c:showLegendKey val="0"/>
          <c:showVal val="0"/>
          <c:showCatName val="0"/>
          <c:showSerName val="0"/>
          <c:showPercent val="0"/>
          <c:showBubbleSize val="0"/>
        </c:dLbls>
        <c:marker val="1"/>
        <c:smooth val="0"/>
        <c:axId val="397219576"/>
        <c:axId val="1"/>
      </c:lineChart>
      <c:catAx>
        <c:axId val="397219576"/>
        <c:scaling>
          <c:orientation val="minMax"/>
        </c:scaling>
        <c:delete val="0"/>
        <c:axPos val="b"/>
        <c:numFmt formatCode="General" sourceLinked="1"/>
        <c:majorTickMark val="out"/>
        <c:minorTickMark val="none"/>
        <c:tickLblPos val="nextTo"/>
        <c:crossAx val="1"/>
        <c:crosses val="autoZero"/>
        <c:auto val="1"/>
        <c:lblAlgn val="ctr"/>
        <c:lblOffset val="100"/>
        <c:noMultiLvlLbl val="0"/>
      </c:catAx>
      <c:valAx>
        <c:axId val="1"/>
        <c:scaling>
          <c:orientation val="minMax"/>
        </c:scaling>
        <c:delete val="0"/>
        <c:axPos val="l"/>
        <c:majorGridlines/>
        <c:numFmt formatCode="General" sourceLinked="1"/>
        <c:majorTickMark val="out"/>
        <c:minorTickMark val="none"/>
        <c:tickLblPos val="nextTo"/>
        <c:crossAx val="397219576"/>
        <c:crosses val="autoZero"/>
        <c:crossBetween val="between"/>
      </c:valAx>
    </c:plotArea>
    <c:legend>
      <c:legendPos val="b"/>
      <c:overlay val="0"/>
      <c:spPr>
        <a:noFill/>
        <a:ln w="25400">
          <a:noFill/>
        </a:ln>
      </c:spPr>
      <c:txPr>
        <a:bodyPr rot="0" spcFirstLastPara="1" vertOverflow="ellipsis" vert="horz" wrap="square" anchor="ctr" anchorCtr="1"/>
        <a:lstStyle/>
        <a:p>
          <a:pPr rtl="0">
            <a:defRPr sz="900" b="0" i="0" u="none" strike="noStrike" kern="1200" baseline="0">
              <a:solidFill>
                <a:schemeClr val="tx1">
                  <a:lumMod val="65000"/>
                  <a:lumOff val="35000"/>
                </a:schemeClr>
              </a:solidFill>
              <a:latin typeface="+mn-lt"/>
              <a:ea typeface="+mn-ea"/>
              <a:cs typeface="+mn-cs"/>
            </a:defRPr>
          </a:pPr>
          <a:endParaRPr lang="ru-RU"/>
        </a:p>
      </c:txPr>
    </c:legend>
    <c:plotVisOnly val="1"/>
    <c:dispBlanksAs val="gap"/>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0"/>
      <c:rotY val="50"/>
      <c:depthPercent val="100"/>
      <c:rAngAx val="0"/>
      <c:perspective val="80"/>
    </c:view3D>
    <c:floor>
      <c:thickness val="0"/>
      <c:spPr>
        <a:effectLst>
          <a:outerShdw blurRad="50800" dist="50800" dir="5400000" algn="ctr" rotWithShape="0">
            <a:schemeClr val="accent2">
              <a:lumMod val="60000"/>
              <a:lumOff val="40000"/>
            </a:schemeClr>
          </a:outerShdw>
        </a:effectLst>
      </c:spPr>
    </c:floor>
    <c:sideWall>
      <c:thickness val="0"/>
    </c:sideWall>
    <c:backWall>
      <c:thickness val="0"/>
    </c:backWall>
    <c:plotArea>
      <c:layout>
        <c:manualLayout>
          <c:layoutTarget val="inner"/>
          <c:xMode val="edge"/>
          <c:yMode val="edge"/>
          <c:x val="3.8969661281751798E-2"/>
          <c:y val="7.3260804993257531E-3"/>
          <c:w val="0.92693618521565402"/>
          <c:h val="0.70283784751625145"/>
        </c:manualLayout>
      </c:layout>
      <c:bar3DChart>
        <c:barDir val="col"/>
        <c:grouping val="standard"/>
        <c:varyColors val="0"/>
        <c:ser>
          <c:idx val="1"/>
          <c:order val="0"/>
          <c:tx>
            <c:strRef>
              <c:f>'удельный вес'!$B$3</c:f>
              <c:strCache>
                <c:ptCount val="1"/>
              </c:strCache>
            </c:strRef>
          </c:tx>
          <c:spPr>
            <a:solidFill>
              <a:schemeClr val="accent4">
                <a:lumMod val="60000"/>
                <a:lumOff val="40000"/>
              </a:schemeClr>
            </a:solidFill>
            <a:effectLst>
              <a:outerShdw blurRad="165100" dist="76200" dir="5400000" sx="78000" sy="78000" algn="ctr" rotWithShape="0">
                <a:srgbClr val="000000">
                  <a:alpha val="53000"/>
                </a:srgbClr>
              </a:outerShdw>
            </a:effectLst>
            <a:scene3d>
              <a:camera prst="orthographicFront"/>
              <a:lightRig rig="threePt" dir="t"/>
            </a:scene3d>
            <a:sp3d prstMaterial="dkEdge"/>
          </c:spPr>
          <c:invertIfNegative val="0"/>
          <c:dPt>
            <c:idx val="0"/>
            <c:invertIfNegative val="0"/>
            <c:bubble3D val="0"/>
            <c:spPr>
              <a:solidFill>
                <a:schemeClr val="accent4">
                  <a:lumMod val="60000"/>
                  <a:lumOff val="40000"/>
                </a:schemeClr>
              </a:solidFill>
              <a:effectLst>
                <a:outerShdw blurRad="165100" dir="5400000" sx="78000" sy="78000" algn="ctr" rotWithShape="0">
                  <a:srgbClr val="000000">
                    <a:alpha val="53000"/>
                  </a:srgbClr>
                </a:outerShdw>
              </a:effectLst>
              <a:scene3d>
                <a:camera prst="orthographicFront"/>
                <a:lightRig rig="threePt" dir="t"/>
              </a:scene3d>
              <a:sp3d prstMaterial="metal"/>
            </c:spPr>
            <c:extLst>
              <c:ext xmlns:c16="http://schemas.microsoft.com/office/drawing/2014/chart" uri="{C3380CC4-5D6E-409C-BE32-E72D297353CC}">
                <c16:uniqueId val="{00000001-C1F4-488D-98D8-19784A7E978B}"/>
              </c:ext>
            </c:extLst>
          </c:dPt>
          <c:dPt>
            <c:idx val="1"/>
            <c:invertIfNegative val="0"/>
            <c:bubble3D val="0"/>
            <c:spPr>
              <a:solidFill>
                <a:schemeClr val="accent4">
                  <a:lumMod val="60000"/>
                  <a:lumOff val="40000"/>
                </a:schemeClr>
              </a:solidFill>
              <a:effectLst>
                <a:outerShdw blurRad="165100" dist="76200" dir="5400000" sx="78000" sy="78000" algn="ctr" rotWithShape="0">
                  <a:srgbClr val="000000">
                    <a:alpha val="49000"/>
                  </a:srgbClr>
                </a:outerShdw>
              </a:effectLst>
              <a:scene3d>
                <a:camera prst="orthographicFront"/>
                <a:lightRig rig="threePt" dir="t"/>
              </a:scene3d>
              <a:sp3d prstMaterial="metal"/>
            </c:spPr>
            <c:extLst>
              <c:ext xmlns:c16="http://schemas.microsoft.com/office/drawing/2014/chart" uri="{C3380CC4-5D6E-409C-BE32-E72D297353CC}">
                <c16:uniqueId val="{00000003-C1F4-488D-98D8-19784A7E978B}"/>
              </c:ext>
            </c:extLst>
          </c:dPt>
          <c:dPt>
            <c:idx val="2"/>
            <c:invertIfNegative val="0"/>
            <c:bubble3D val="0"/>
            <c:spPr>
              <a:solidFill>
                <a:schemeClr val="accent4">
                  <a:lumMod val="60000"/>
                  <a:lumOff val="40000"/>
                </a:schemeClr>
              </a:solidFill>
              <a:effectLst>
                <a:outerShdw blurRad="165100" dist="76200" dir="5400000" sx="78000" sy="78000" algn="ctr" rotWithShape="0">
                  <a:srgbClr val="000000">
                    <a:alpha val="53000"/>
                  </a:srgbClr>
                </a:outerShdw>
              </a:effectLst>
              <a:scene3d>
                <a:camera prst="orthographicFront"/>
                <a:lightRig rig="threePt" dir="t"/>
              </a:scene3d>
              <a:sp3d prstMaterial="metal"/>
            </c:spPr>
            <c:extLst>
              <c:ext xmlns:c16="http://schemas.microsoft.com/office/drawing/2014/chart" uri="{C3380CC4-5D6E-409C-BE32-E72D297353CC}">
                <c16:uniqueId val="{00000005-C1F4-488D-98D8-19784A7E978B}"/>
              </c:ext>
            </c:extLst>
          </c:dPt>
          <c:dLbls>
            <c:dLbl>
              <c:idx val="0"/>
              <c:layout>
                <c:manualLayout>
                  <c:x val="3.5588239146499667E-2"/>
                  <c:y val="0.1913704928903918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1F4-488D-98D8-19784A7E978B}"/>
                </c:ext>
              </c:extLst>
            </c:dLbl>
            <c:dLbl>
              <c:idx val="1"/>
              <c:layout>
                <c:manualLayout>
                  <c:x val="4.801087057712055E-2"/>
                  <c:y val="0.20341005047660307"/>
                </c:manualLayout>
              </c:layout>
              <c:spPr>
                <a:noFill/>
                <a:ln w="25400">
                  <a:noFill/>
                </a:ln>
                <a:effectLst>
                  <a:innerShdw blurRad="114300">
                    <a:prstClr val="black"/>
                  </a:innerShdw>
                </a:effectLst>
              </c:spPr>
              <c:txPr>
                <a:bodyPr wrap="square" lIns="38100" tIns="19050" rIns="38100" bIns="19050" anchor="ctr">
                  <a:spAutoFit/>
                </a:bodyPr>
                <a:lstStyle/>
                <a:p>
                  <a:pPr>
                    <a:defRPr sz="1600"/>
                  </a:pPr>
                  <a:endParaRPr lang="ru-RU"/>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C1F4-488D-98D8-19784A7E978B}"/>
                </c:ext>
              </c:extLst>
            </c:dLbl>
            <c:dLbl>
              <c:idx val="2"/>
              <c:layout>
                <c:manualLayout>
                  <c:x val="0.10162730500134706"/>
                  <c:y val="0.27032361445112829"/>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C1F4-488D-98D8-19784A7E978B}"/>
                </c:ext>
              </c:extLst>
            </c:dLbl>
            <c:spPr>
              <a:noFill/>
              <a:ln w="25400">
                <a:noFill/>
              </a:ln>
            </c:spPr>
            <c:txPr>
              <a:bodyPr wrap="square" lIns="38100" tIns="19050" rIns="38100" bIns="19050" anchor="ctr">
                <a:spAutoFit/>
              </a:bodyPr>
              <a:lstStyle/>
              <a:p>
                <a:pPr>
                  <a:defRPr sz="1600"/>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numRef>
              <c:f>'удельный вес'!$A$4:$A$6</c:f>
              <c:numCache>
                <c:formatCode>General</c:formatCode>
                <c:ptCount val="3"/>
                <c:pt idx="0">
                  <c:v>2022</c:v>
                </c:pt>
                <c:pt idx="1">
                  <c:v>2023</c:v>
                </c:pt>
                <c:pt idx="2">
                  <c:v>2024</c:v>
                </c:pt>
              </c:numCache>
            </c:numRef>
          </c:cat>
          <c:val>
            <c:numRef>
              <c:f>'удельный вес'!$B$4:$B$6</c:f>
              <c:numCache>
                <c:formatCode>0.0</c:formatCode>
                <c:ptCount val="3"/>
                <c:pt idx="0">
                  <c:v>23.547117465862819</c:v>
                </c:pt>
                <c:pt idx="1">
                  <c:v>26.789215501485923</c:v>
                </c:pt>
                <c:pt idx="2">
                  <c:v>31.630511055692448</c:v>
                </c:pt>
              </c:numCache>
            </c:numRef>
          </c:val>
          <c:shape val="cylinder"/>
          <c:extLst>
            <c:ext xmlns:c16="http://schemas.microsoft.com/office/drawing/2014/chart" uri="{C3380CC4-5D6E-409C-BE32-E72D297353CC}">
              <c16:uniqueId val="{00000006-C1F4-488D-98D8-19784A7E978B}"/>
            </c:ext>
          </c:extLst>
        </c:ser>
        <c:dLbls>
          <c:showLegendKey val="0"/>
          <c:showVal val="0"/>
          <c:showCatName val="0"/>
          <c:showSerName val="0"/>
          <c:showPercent val="0"/>
          <c:showBubbleSize val="0"/>
        </c:dLbls>
        <c:gapWidth val="49"/>
        <c:gapDepth val="27"/>
        <c:shape val="box"/>
        <c:axId val="402564936"/>
        <c:axId val="1"/>
        <c:axId val="2"/>
      </c:bar3DChart>
      <c:catAx>
        <c:axId val="402564936"/>
        <c:scaling>
          <c:orientation val="minMax"/>
        </c:scaling>
        <c:delete val="0"/>
        <c:axPos val="b"/>
        <c:majorGridlines/>
        <c:numFmt formatCode="General" sourceLinked="1"/>
        <c:majorTickMark val="none"/>
        <c:minorTickMark val="none"/>
        <c:tickLblPos val="nextTo"/>
        <c:crossAx val="1"/>
        <c:crosses val="autoZero"/>
        <c:auto val="1"/>
        <c:lblAlgn val="ctr"/>
        <c:lblOffset val="100"/>
        <c:noMultiLvlLbl val="0"/>
      </c:catAx>
      <c:valAx>
        <c:axId val="1"/>
        <c:scaling>
          <c:orientation val="minMax"/>
          <c:min val="0"/>
        </c:scaling>
        <c:delete val="1"/>
        <c:axPos val="r"/>
        <c:majorGridlines/>
        <c:numFmt formatCode="0.0" sourceLinked="1"/>
        <c:majorTickMark val="out"/>
        <c:minorTickMark val="none"/>
        <c:tickLblPos val="nextTo"/>
        <c:crossAx val="402564936"/>
        <c:crosses val="max"/>
        <c:crossBetween val="between"/>
      </c:valAx>
      <c:serAx>
        <c:axId val="2"/>
        <c:scaling>
          <c:orientation val="minMax"/>
        </c:scaling>
        <c:delete val="0"/>
        <c:axPos val="b"/>
        <c:numFmt formatCode="General" sourceLinked="1"/>
        <c:majorTickMark val="out"/>
        <c:minorTickMark val="none"/>
        <c:tickLblPos val="nextTo"/>
        <c:spPr>
          <a:ln w="3175">
            <a:solidFill>
              <a:srgbClr val="808080"/>
            </a:solidFill>
            <a:prstDash val="solid"/>
          </a:ln>
        </c:spPr>
        <c:txPr>
          <a:bodyPr rot="0" vert="horz"/>
          <a:lstStyle/>
          <a:p>
            <a:pPr>
              <a:defRPr sz="1000" b="0" i="0" u="none" strike="noStrike" baseline="0">
                <a:solidFill>
                  <a:srgbClr val="000000"/>
                </a:solidFill>
                <a:latin typeface="Calibri"/>
                <a:ea typeface="Calibri"/>
                <a:cs typeface="Calibri"/>
              </a:defRPr>
            </a:pPr>
            <a:endParaRPr lang="ru-RU"/>
          </a:p>
        </c:txPr>
        <c:crossAx val="1"/>
        <c:crosses val="autoZero"/>
        <c:tickLblSkip val="1"/>
        <c:tickMarkSkip val="1"/>
      </c:serAx>
      <c:spPr>
        <a:noFill/>
        <a:ln>
          <a:noFill/>
        </a:ln>
      </c:spPr>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9544583751065451"/>
          <c:y val="1.0240703212827643E-2"/>
          <c:w val="0.74013314859247747"/>
          <c:h val="0.8595863203666706"/>
        </c:manualLayout>
      </c:layout>
      <c:barChart>
        <c:barDir val="bar"/>
        <c:grouping val="clustered"/>
        <c:varyColors val="0"/>
        <c:ser>
          <c:idx val="0"/>
          <c:order val="0"/>
          <c:tx>
            <c:strRef>
              <c:f>'Сравнительная х'!$B$3</c:f>
              <c:strCache>
                <c:ptCount val="1"/>
                <c:pt idx="0">
                  <c:v>2023</c:v>
                </c:pt>
              </c:strCache>
            </c:strRef>
          </c:tx>
          <c:spPr>
            <a:scene3d>
              <a:camera prst="orthographicFront"/>
              <a:lightRig rig="freezing" dir="t"/>
            </a:scene3d>
            <a:sp3d prstMaterial="dkEdge">
              <a:bevelT w="381000" h="139700" prst="artDeco"/>
            </a:sp3d>
          </c:spPr>
          <c:invertIfNegative val="0"/>
          <c:cat>
            <c:strRef>
              <c:f>'Сравнительная х'!$A$4:$A$6</c:f>
              <c:strCache>
                <c:ptCount val="3"/>
                <c:pt idx="0">
                  <c:v>Налоговые доходы</c:v>
                </c:pt>
                <c:pt idx="1">
                  <c:v>Неналоговые доходы</c:v>
                </c:pt>
                <c:pt idx="2">
                  <c:v>Безвозмездные поступления</c:v>
                </c:pt>
              </c:strCache>
            </c:strRef>
          </c:cat>
          <c:val>
            <c:numRef>
              <c:f>'Сравнительная х'!$B$4:$B$6</c:f>
              <c:numCache>
                <c:formatCode>#,##0.0</c:formatCode>
                <c:ptCount val="3"/>
                <c:pt idx="0">
                  <c:v>634379</c:v>
                </c:pt>
                <c:pt idx="1">
                  <c:v>90482.2</c:v>
                </c:pt>
                <c:pt idx="2">
                  <c:v>1980933.6</c:v>
                </c:pt>
              </c:numCache>
            </c:numRef>
          </c:val>
          <c:extLst>
            <c:ext xmlns:c16="http://schemas.microsoft.com/office/drawing/2014/chart" uri="{C3380CC4-5D6E-409C-BE32-E72D297353CC}">
              <c16:uniqueId val="{00000000-C17A-4AA2-B4ED-4079A65DC024}"/>
            </c:ext>
          </c:extLst>
        </c:ser>
        <c:ser>
          <c:idx val="1"/>
          <c:order val="1"/>
          <c:tx>
            <c:strRef>
              <c:f>'Сравнительная х'!$C$3</c:f>
              <c:strCache>
                <c:ptCount val="1"/>
                <c:pt idx="0">
                  <c:v>2023</c:v>
                </c:pt>
              </c:strCache>
            </c:strRef>
          </c:tx>
          <c:spPr>
            <a:scene3d>
              <a:camera prst="orthographicFront"/>
              <a:lightRig rig="freezing" dir="t"/>
            </a:scene3d>
            <a:sp3d prstMaterial="dkEdge">
              <a:bevelT w="381000" h="381000" prst="artDeco"/>
              <a:bevelB prst="angle"/>
            </a:sp3d>
          </c:spPr>
          <c:invertIfNegative val="0"/>
          <c:cat>
            <c:strRef>
              <c:f>'Сравнительная х'!$A$4:$A$6</c:f>
              <c:strCache>
                <c:ptCount val="3"/>
                <c:pt idx="0">
                  <c:v>Налоговые доходы</c:v>
                </c:pt>
                <c:pt idx="1">
                  <c:v>Неналоговые доходы</c:v>
                </c:pt>
                <c:pt idx="2">
                  <c:v>Безвозмездные поступления</c:v>
                </c:pt>
              </c:strCache>
            </c:strRef>
          </c:cat>
          <c:val>
            <c:numRef>
              <c:f>'Сравнительная х'!$C$4:$C$6</c:f>
              <c:numCache>
                <c:formatCode>#,##0.0</c:formatCode>
                <c:ptCount val="3"/>
                <c:pt idx="0">
                  <c:v>725139</c:v>
                </c:pt>
                <c:pt idx="1">
                  <c:v>90559.5</c:v>
                </c:pt>
                <c:pt idx="2">
                  <c:v>1763135.9</c:v>
                </c:pt>
              </c:numCache>
            </c:numRef>
          </c:val>
          <c:extLst>
            <c:ext xmlns:c16="http://schemas.microsoft.com/office/drawing/2014/chart" uri="{C3380CC4-5D6E-409C-BE32-E72D297353CC}">
              <c16:uniqueId val="{00000001-C17A-4AA2-B4ED-4079A65DC024}"/>
            </c:ext>
          </c:extLst>
        </c:ser>
        <c:dLbls>
          <c:showLegendKey val="0"/>
          <c:showVal val="0"/>
          <c:showCatName val="0"/>
          <c:showSerName val="0"/>
          <c:showPercent val="0"/>
          <c:showBubbleSize val="0"/>
        </c:dLbls>
        <c:gapWidth val="150"/>
        <c:axId val="397514568"/>
        <c:axId val="1"/>
      </c:barChart>
      <c:catAx>
        <c:axId val="397514568"/>
        <c:scaling>
          <c:orientation val="minMax"/>
        </c:scaling>
        <c:delete val="0"/>
        <c:axPos val="l"/>
        <c:numFmt formatCode="General" sourceLinked="1"/>
        <c:majorTickMark val="out"/>
        <c:minorTickMark val="none"/>
        <c:tickLblPos val="nextTo"/>
        <c:crossAx val="1"/>
        <c:crosses val="autoZero"/>
        <c:auto val="1"/>
        <c:lblAlgn val="ctr"/>
        <c:lblOffset val="100"/>
        <c:noMultiLvlLbl val="0"/>
      </c:catAx>
      <c:valAx>
        <c:axId val="1"/>
        <c:scaling>
          <c:orientation val="minMax"/>
        </c:scaling>
        <c:delete val="0"/>
        <c:axPos val="b"/>
        <c:numFmt formatCode="#,##0.0" sourceLinked="1"/>
        <c:majorTickMark val="out"/>
        <c:minorTickMark val="none"/>
        <c:tickLblPos val="nextTo"/>
        <c:crossAx val="397514568"/>
        <c:crosses val="autoZero"/>
        <c:crossBetween val="between"/>
      </c:valAx>
      <c:spPr>
        <a:effectLst>
          <a:softEdge rad="31750"/>
        </a:effectLst>
      </c:spPr>
    </c:plotArea>
    <c:legend>
      <c:legendPos val="b"/>
      <c:layout>
        <c:manualLayout>
          <c:xMode val="edge"/>
          <c:yMode val="edge"/>
          <c:x val="0.74067713659651313"/>
          <c:y val="0.479887094656689"/>
          <c:w val="0.18672044623493966"/>
          <c:h val="6.8011835873198617E-2"/>
        </c:manualLayout>
      </c:layout>
      <c:overlay val="0"/>
    </c:legend>
    <c:plotVisOnly val="1"/>
    <c:dispBlanksAs val="gap"/>
    <c:showDLblsOverMax val="0"/>
  </c:chart>
  <c:spPr>
    <a:scene3d>
      <a:camera prst="orthographicFront"/>
      <a:lightRig rig="threePt" dir="t"/>
    </a:scene3d>
    <a:sp3d>
      <a:bevelT/>
    </a:sp3d>
  </c:spPr>
  <c:externalData r:id="rId1">
    <c:autoUpdate val="0"/>
  </c:externalData>
  <c:userShapes r:id="rId2"/>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rAngAx val="0"/>
    </c:view3D>
    <c:floor>
      <c:thickness val="0"/>
    </c:floor>
    <c:sideWall>
      <c:thickness val="0"/>
    </c:sideWall>
    <c:backWall>
      <c:thickness val="0"/>
    </c:backWall>
    <c:plotArea>
      <c:layout>
        <c:manualLayout>
          <c:layoutTarget val="inner"/>
          <c:xMode val="edge"/>
          <c:yMode val="edge"/>
          <c:x val="5.852259801820963E-2"/>
          <c:y val="0.29641448327731157"/>
          <c:w val="0.50921557657614769"/>
          <c:h val="0.69916893137229763"/>
        </c:manualLayout>
      </c:layout>
      <c:pie3DChart>
        <c:varyColors val="1"/>
        <c:dLbls>
          <c:showLegendKey val="0"/>
          <c:showVal val="0"/>
          <c:showCatName val="0"/>
          <c:showSerName val="0"/>
          <c:showPercent val="0"/>
          <c:showBubbleSize val="0"/>
          <c:showLeaderLines val="0"/>
        </c:dLbls>
      </c:pie3DChart>
      <c:spPr>
        <a:noFill/>
        <a:ln w="25400">
          <a:noFill/>
        </a:ln>
      </c:spPr>
    </c:plotArea>
    <c:legend>
      <c:legendPos val="r"/>
      <c:layout>
        <c:manualLayout>
          <c:xMode val="edge"/>
          <c:yMode val="edge"/>
          <c:x val="0.57031924072476259"/>
          <c:y val="0.1438065417261439"/>
          <c:w val="0.27725050330745044"/>
          <c:h val="0.8542441405350647"/>
        </c:manualLayout>
      </c:layout>
      <c:overlay val="0"/>
      <c:txPr>
        <a:bodyPr/>
        <a:lstStyle/>
        <a:p>
          <a:pPr>
            <a:defRPr>
              <a:solidFill>
                <a:schemeClr val="bg1"/>
              </a:solidFill>
            </a:defRPr>
          </a:pPr>
          <a:endParaRPr lang="ru-RU"/>
        </a:p>
      </c:txPr>
    </c:legend>
    <c:plotVisOnly val="1"/>
    <c:dispBlanksAs val="zero"/>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20122501881785429"/>
          <c:y val="0.17187510086945804"/>
          <c:w val="0.49956298149997996"/>
          <c:h val="0.68629847969553259"/>
        </c:manualLayout>
      </c:layout>
      <c:doughnutChart>
        <c:varyColors val="1"/>
        <c:ser>
          <c:idx val="1"/>
          <c:order val="0"/>
          <c:spPr>
            <a:effectLst>
              <a:softEdge rad="762000"/>
            </a:effectLst>
            <a:scene3d>
              <a:camera prst="orthographicFront"/>
              <a:lightRig rig="threePt" dir="t"/>
            </a:scene3d>
            <a:sp3d prstMaterial="dkEdge">
              <a:bevelT w="381000" h="254000"/>
              <a:bevelB/>
            </a:sp3d>
          </c:spPr>
          <c:dLbls>
            <c:dLbl>
              <c:idx val="0"/>
              <c:layout>
                <c:manualLayout>
                  <c:x val="0.27799294117106782"/>
                  <c:y val="0.35861733160792231"/>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0-DC60-4B38-8D38-CD1677F224BE}"/>
                </c:ext>
              </c:extLst>
            </c:dLbl>
            <c:dLbl>
              <c:idx val="1"/>
              <c:layout>
                <c:manualLayout>
                  <c:x val="-0.29897839550170657"/>
                  <c:y val="1.1239745659407687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DC60-4B38-8D38-CD1677F224BE}"/>
                </c:ext>
              </c:extLst>
            </c:dLbl>
            <c:dLbl>
              <c:idx val="2"/>
              <c:layout>
                <c:manualLayout>
                  <c:x val="-0.32802252756275296"/>
                  <c:y val="-0.18145175106249903"/>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2-DC60-4B38-8D38-CD1677F224BE}"/>
                </c:ext>
              </c:extLst>
            </c:dLbl>
            <c:dLbl>
              <c:idx val="3"/>
              <c:layout>
                <c:manualLayout>
                  <c:x val="-0.35735061636329157"/>
                  <c:y val="0.25628570487266616"/>
                </c:manualLayout>
              </c:layout>
              <c:tx>
                <c:rich>
                  <a:bodyPr/>
                  <a:lstStyle/>
                  <a:p>
                    <a:pPr>
                      <a:defRPr sz="1000" b="1" i="0" u="none" strike="noStrike" baseline="0">
                        <a:solidFill>
                          <a:srgbClr val="000000"/>
                        </a:solidFill>
                        <a:latin typeface="Calibri"/>
                        <a:ea typeface="Calibri"/>
                        <a:cs typeface="Calibri"/>
                      </a:defRPr>
                    </a:pPr>
                    <a:r>
                      <a:rPr lang="ru-RU"/>
                      <a:t>Прочие неналоговые доходы 3494,3</a:t>
                    </a:r>
                  </a:p>
                </c:rich>
              </c:tx>
              <c:numFmt formatCode="#,##0.00" sourceLinked="0"/>
              <c:spPr/>
              <c:showLegendKey val="0"/>
              <c:showVal val="0"/>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DC60-4B38-8D38-CD1677F224BE}"/>
                </c:ext>
              </c:extLst>
            </c:dLbl>
            <c:dLbl>
              <c:idx val="4"/>
              <c:layout>
                <c:manualLayout>
                  <c:x val="-0.12453873434034356"/>
                  <c:y val="-0.2207226633281717"/>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4-DC60-4B38-8D38-CD1677F224BE}"/>
                </c:ext>
              </c:extLst>
            </c:dLbl>
            <c:dLbl>
              <c:idx val="5"/>
              <c:layout>
                <c:manualLayout>
                  <c:x val="6.2844006372048414E-2"/>
                  <c:y val="-0.2938671630481338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DC60-4B38-8D38-CD1677F224BE}"/>
                </c:ext>
              </c:extLst>
            </c:dLbl>
            <c:dLbl>
              <c:idx val="6"/>
              <c:layout>
                <c:manualLayout>
                  <c:x val="0.24611700231578121"/>
                  <c:y val="-0.32651912496293728"/>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6-DC60-4B38-8D38-CD1677F224BE}"/>
                </c:ext>
              </c:extLst>
            </c:dLbl>
            <c:dLbl>
              <c:idx val="7"/>
              <c:layout>
                <c:manualLayout>
                  <c:x val="0.29248380782214928"/>
                  <c:y val="-0.2245277237834809"/>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DC60-4B38-8D38-CD1677F224BE}"/>
                </c:ext>
              </c:extLst>
            </c:dLbl>
            <c:dLbl>
              <c:idx val="8"/>
              <c:layout>
                <c:manualLayout>
                  <c:x val="0.35646185959038584"/>
                  <c:y val="-7.4060241077108013E-2"/>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8-DC60-4B38-8D38-CD1677F224BE}"/>
                </c:ext>
              </c:extLst>
            </c:dLbl>
            <c:dLbl>
              <c:idx val="9"/>
              <c:layout>
                <c:manualLayout>
                  <c:x val="0.47667199420472461"/>
                  <c:y val="0.21308387968240391"/>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DC60-4B38-8D38-CD1677F224BE}"/>
                </c:ext>
              </c:extLst>
            </c:dLbl>
            <c:dLbl>
              <c:idx val="10"/>
              <c:layout>
                <c:manualLayout>
                  <c:x val="-5.460125883214751E-2"/>
                  <c:y val="0.31326951819045046"/>
                </c:manualLayout>
              </c:layout>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A-DC60-4B38-8D38-CD1677F224BE}"/>
                </c:ext>
              </c:extLst>
            </c:dLbl>
            <c:dLbl>
              <c:idx val="11"/>
              <c:layout>
                <c:manualLayout>
                  <c:x val="-0.23520275188698544"/>
                  <c:y val="0.21598465929920321"/>
                </c:manualLayout>
              </c:layout>
              <c:tx>
                <c:rich>
                  <a:bodyPr/>
                  <a:lstStyle/>
                  <a:p>
                    <a:r>
                      <a:rPr lang="ru-RU" dirty="0"/>
                      <a:t>Штрафы, санкции,  возмещение ущерба 1895,8</a:t>
                    </a:r>
                  </a:p>
                </c:rich>
              </c:tx>
              <c:showLegendKey val="0"/>
              <c:showVal val="0"/>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DC60-4B38-8D38-CD1677F224BE}"/>
                </c:ext>
              </c:extLst>
            </c:dLbl>
            <c:numFmt formatCode="#,##0.00" sourceLinked="0"/>
            <c:spPr>
              <a:noFill/>
              <a:ln w="25400">
                <a:noFill/>
              </a:ln>
            </c:spPr>
            <c:txPr>
              <a:bodyPr/>
              <a:lstStyle/>
              <a:p>
                <a:pPr>
                  <a:defRPr sz="1000" b="1" i="0" u="none" strike="noStrike" baseline="0">
                    <a:solidFill>
                      <a:srgbClr val="000000"/>
                    </a:solidFill>
                    <a:latin typeface="Calibri"/>
                    <a:ea typeface="Calibri"/>
                    <a:cs typeface="Calibri"/>
                  </a:defRPr>
                </a:pPr>
                <a:endParaRPr lang="ru-RU"/>
              </a:p>
            </c:txPr>
            <c:showLegendKey val="0"/>
            <c:showVal val="0"/>
            <c:showCatName val="1"/>
            <c:showSerName val="0"/>
            <c:showPercent val="0"/>
            <c:showBubbleSize val="0"/>
            <c:showLeaderLines val="0"/>
            <c:extLst>
              <c:ext xmlns:c15="http://schemas.microsoft.com/office/drawing/2012/chart" uri="{CE6537A1-D6FC-4f65-9D91-7224C49458BB}"/>
            </c:extLst>
          </c:dLbls>
          <c:cat>
            <c:multiLvlStrRef>
              <c:f>'Структура нал и ненал'!$A$5:$B$17</c:f>
              <c:multiLvlStrCache>
                <c:ptCount val="13"/>
                <c:lvl>
                  <c:pt idx="0">
                    <c:v>648011,3</c:v>
                  </c:pt>
                  <c:pt idx="1">
                    <c:v>26048,4</c:v>
                  </c:pt>
                  <c:pt idx="2">
                    <c:v>32052,6</c:v>
                  </c:pt>
                  <c:pt idx="3">
                    <c:v>109,5</c:v>
                  </c:pt>
                  <c:pt idx="4">
                    <c:v>-290,6</c:v>
                  </c:pt>
                  <c:pt idx="5">
                    <c:v>9702,3</c:v>
                  </c:pt>
                  <c:pt idx="6">
                    <c:v>9505,5</c:v>
                  </c:pt>
                  <c:pt idx="7">
                    <c:v>21715,3</c:v>
                  </c:pt>
                  <c:pt idx="8">
                    <c:v>3823,1</c:v>
                  </c:pt>
                  <c:pt idx="9">
                    <c:v>42545,2</c:v>
                  </c:pt>
                  <c:pt idx="10">
                    <c:v>17085,5</c:v>
                  </c:pt>
                  <c:pt idx="11">
                    <c:v>1895,8</c:v>
                  </c:pt>
                  <c:pt idx="12">
                    <c:v>3494,5</c:v>
                  </c:pt>
                </c:lvl>
                <c:lvl>
                  <c:pt idx="0">
                    <c:v>Налог на доходы физических лиц</c:v>
                  </c:pt>
                  <c:pt idx="1">
                    <c:v>Акцизы</c:v>
                  </c:pt>
                  <c:pt idx="2">
                    <c:v>Упрощенная система налогообложения</c:v>
                  </c:pt>
                  <c:pt idx="3">
                    <c:v>Единый налог на вмененный доход</c:v>
                  </c:pt>
                  <c:pt idx="4">
                    <c:v>Единый сельскохозяйственный налог</c:v>
                  </c:pt>
                  <c:pt idx="5">
                    <c:v>Патентная система налогообложения</c:v>
                  </c:pt>
                  <c:pt idx="6">
                    <c:v>Госпошлина</c:v>
                  </c:pt>
                  <c:pt idx="7">
                    <c:v>Доходы от использования имущества, находящегося в государственной и муниципальной собственности</c:v>
                  </c:pt>
                  <c:pt idx="8">
                    <c:v>Платежи при пользовании природными ресурсами</c:v>
                  </c:pt>
                  <c:pt idx="9">
                    <c:v>Доходы от оказания платных услуг (работ)</c:v>
                  </c:pt>
                  <c:pt idx="10">
                    <c:v>Доходы от продажи материальных и нематериальных активов</c:v>
                  </c:pt>
                  <c:pt idx="11">
                    <c:v>Штрафы, санкции, возмещение ущерба</c:v>
                  </c:pt>
                  <c:pt idx="12">
                    <c:v>Прочие неналоговые доходы</c:v>
                  </c:pt>
                </c:lvl>
              </c:multiLvlStrCache>
            </c:multiLvlStrRef>
          </c:cat>
          <c:val>
            <c:numRef>
              <c:f>'Структура нал и ненал'!$B$6:$B$17</c:f>
              <c:numCache>
                <c:formatCode>General</c:formatCode>
                <c:ptCount val="12"/>
                <c:pt idx="0">
                  <c:v>26048.400000000001</c:v>
                </c:pt>
                <c:pt idx="1">
                  <c:v>32052.6</c:v>
                </c:pt>
                <c:pt idx="2">
                  <c:v>109.5</c:v>
                </c:pt>
                <c:pt idx="3" formatCode="0.0">
                  <c:v>-290.60000000000002</c:v>
                </c:pt>
                <c:pt idx="4" formatCode="0.0">
                  <c:v>9702.2999999999811</c:v>
                </c:pt>
                <c:pt idx="5">
                  <c:v>9505.5</c:v>
                </c:pt>
                <c:pt idx="6">
                  <c:v>21715.3</c:v>
                </c:pt>
                <c:pt idx="7">
                  <c:v>3823.1</c:v>
                </c:pt>
                <c:pt idx="8">
                  <c:v>42545.2</c:v>
                </c:pt>
                <c:pt idx="9">
                  <c:v>17085.5</c:v>
                </c:pt>
                <c:pt idx="10">
                  <c:v>1895.8</c:v>
                </c:pt>
                <c:pt idx="11">
                  <c:v>3494.5</c:v>
                </c:pt>
              </c:numCache>
            </c:numRef>
          </c:val>
          <c:extLst>
            <c:ext xmlns:c16="http://schemas.microsoft.com/office/drawing/2014/chart" uri="{C3380CC4-5D6E-409C-BE32-E72D297353CC}">
              <c16:uniqueId val="{0000000C-DC60-4B38-8D38-CD1677F224BE}"/>
            </c:ext>
          </c:extLst>
        </c:ser>
        <c:ser>
          <c:idx val="0"/>
          <c:order val="1"/>
          <c:tx>
            <c:strRef>
              <c:f>'Структура нал и ненал'!$A$5:$B$5</c:f>
              <c:strCache>
                <c:ptCount val="1"/>
                <c:pt idx="0">
                  <c:v>Налог на доходы физических лиц 648011,3</c:v>
                </c:pt>
              </c:strCache>
            </c:strRef>
          </c:tx>
          <c: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glow rad="254000">
                <a:schemeClr val="accent1">
                  <a:satMod val="175000"/>
                  <a:alpha val="40000"/>
                </a:schemeClr>
              </a:glow>
              <a:outerShdw blurRad="1143000" dir="14580000" sx="156000" sy="156000" algn="ctr" rotWithShape="0">
                <a:srgbClr val="000000">
                  <a:alpha val="31000"/>
                </a:srgbClr>
              </a:outerShdw>
            </a:effectLst>
            <a:scene3d>
              <a:camera prst="orthographicFront"/>
              <a:lightRig rig="threePt" dir="t"/>
            </a:scene3d>
          </c:spPr>
          <c:dPt>
            <c:idx val="1"/>
            <c:bubble3D val="0"/>
            <c:spPr>
              <a:solidFill>
                <a:schemeClr val="accent6"/>
              </a:solidFill>
              <a:effectLst>
                <a:glow rad="254000">
                  <a:schemeClr val="accent1">
                    <a:satMod val="175000"/>
                    <a:alpha val="40000"/>
                  </a:schemeClr>
                </a:glow>
                <a:outerShdw blurRad="1143000" dir="14580000" sx="156000" sy="156000" algn="ctr" rotWithShape="0">
                  <a:srgbClr val="000000">
                    <a:alpha val="31000"/>
                  </a:srgbClr>
                </a:outerShdw>
              </a:effectLst>
              <a:scene3d>
                <a:camera prst="orthographicFront"/>
                <a:lightRig rig="threePt" dir="t"/>
              </a:scene3d>
              <a:sp3d>
                <a:bevelT w="254000" h="381000"/>
                <a:bevelB w="381000" h="190500"/>
              </a:sp3d>
            </c:spPr>
            <c:extLst>
              <c:ext xmlns:c16="http://schemas.microsoft.com/office/drawing/2014/chart" uri="{C3380CC4-5D6E-409C-BE32-E72D297353CC}">
                <c16:uniqueId val="{0000000D-DC60-4B38-8D38-CD1677F224BE}"/>
              </c:ext>
            </c:extLst>
          </c:dPt>
          <c:dLbls>
            <c:dLbl>
              <c:idx val="0"/>
              <c:delete val="1"/>
              <c:extLst>
                <c:ext xmlns:c15="http://schemas.microsoft.com/office/drawing/2012/chart" uri="{CE6537A1-D6FC-4f65-9D91-7224C49458BB}"/>
                <c:ext xmlns:c16="http://schemas.microsoft.com/office/drawing/2014/chart" uri="{C3380CC4-5D6E-409C-BE32-E72D297353CC}">
                  <c16:uniqueId val="{0000000E-DC60-4B38-8D38-CD1677F224BE}"/>
                </c:ext>
              </c:extLst>
            </c:dLbl>
            <c:dLbl>
              <c:idx val="1"/>
              <c:delete val="1"/>
              <c:extLst>
                <c:ext xmlns:c15="http://schemas.microsoft.com/office/drawing/2012/chart" uri="{CE6537A1-D6FC-4f65-9D91-7224C49458BB}"/>
                <c:ext xmlns:c16="http://schemas.microsoft.com/office/drawing/2014/chart" uri="{C3380CC4-5D6E-409C-BE32-E72D297353CC}">
                  <c16:uniqueId val="{0000000D-DC60-4B38-8D38-CD1677F224BE}"/>
                </c:ext>
              </c:extLst>
            </c:dLbl>
            <c:spPr>
              <a:noFill/>
              <a:ln cap="rnd">
                <a:solidFill>
                  <a:schemeClr val="accent1"/>
                </a:solidFill>
              </a:ln>
              <a:effectLst/>
            </c:spPr>
            <c:txPr>
              <a:bodyPr/>
              <a:lstStyle/>
              <a:p>
                <a:pPr>
                  <a:defRPr sz="1000" b="1" i="0" u="none" strike="noStrike" baseline="0">
                    <a:solidFill>
                      <a:srgbClr val="000000"/>
                    </a:solidFill>
                    <a:latin typeface="Calibri"/>
                    <a:ea typeface="Calibri"/>
                    <a:cs typeface="Calibri"/>
                  </a:defRPr>
                </a:pPr>
                <a:endParaRPr lang="ru-RU"/>
              </a:p>
            </c:txPr>
            <c:showLegendKey val="0"/>
            <c:showVal val="1"/>
            <c:showCatName val="0"/>
            <c:showSerName val="1"/>
            <c:showPercent val="0"/>
            <c:showBubbleSize val="0"/>
            <c:showLeaderLines val="0"/>
            <c:extLst>
              <c:ext xmlns:c15="http://schemas.microsoft.com/office/drawing/2012/chart" uri="{CE6537A1-D6FC-4f65-9D91-7224C49458BB}"/>
            </c:extLst>
          </c:dLbls>
          <c:cat>
            <c:multiLvlStrRef>
              <c:f>'Структура нал и ненал'!$A$5:$B$17</c:f>
              <c:multiLvlStrCache>
                <c:ptCount val="13"/>
                <c:lvl>
                  <c:pt idx="0">
                    <c:v>648011,3</c:v>
                  </c:pt>
                  <c:pt idx="1">
                    <c:v>26048,4</c:v>
                  </c:pt>
                  <c:pt idx="2">
                    <c:v>32052,6</c:v>
                  </c:pt>
                  <c:pt idx="3">
                    <c:v>109,5</c:v>
                  </c:pt>
                  <c:pt idx="4">
                    <c:v>-290,6</c:v>
                  </c:pt>
                  <c:pt idx="5">
                    <c:v>9702,3</c:v>
                  </c:pt>
                  <c:pt idx="6">
                    <c:v>9505,5</c:v>
                  </c:pt>
                  <c:pt idx="7">
                    <c:v>21715,3</c:v>
                  </c:pt>
                  <c:pt idx="8">
                    <c:v>3823,1</c:v>
                  </c:pt>
                  <c:pt idx="9">
                    <c:v>42545,2</c:v>
                  </c:pt>
                  <c:pt idx="10">
                    <c:v>17085,5</c:v>
                  </c:pt>
                  <c:pt idx="11">
                    <c:v>1895,8</c:v>
                  </c:pt>
                  <c:pt idx="12">
                    <c:v>3494,5</c:v>
                  </c:pt>
                </c:lvl>
                <c:lvl>
                  <c:pt idx="0">
                    <c:v>Налог на доходы физических лиц</c:v>
                  </c:pt>
                  <c:pt idx="1">
                    <c:v>Акцизы</c:v>
                  </c:pt>
                  <c:pt idx="2">
                    <c:v>Упрощенная система налогообложения</c:v>
                  </c:pt>
                  <c:pt idx="3">
                    <c:v>Единый налог на вмененный доход</c:v>
                  </c:pt>
                  <c:pt idx="4">
                    <c:v>Единый сельскохозяйственный налог</c:v>
                  </c:pt>
                  <c:pt idx="5">
                    <c:v>Патентная система налогообложения</c:v>
                  </c:pt>
                  <c:pt idx="6">
                    <c:v>Госпошлина</c:v>
                  </c:pt>
                  <c:pt idx="7">
                    <c:v>Доходы от использования имущества, находящегося в государственной и муниципальной собственности</c:v>
                  </c:pt>
                  <c:pt idx="8">
                    <c:v>Платежи при пользовании природными ресурсами</c:v>
                  </c:pt>
                  <c:pt idx="9">
                    <c:v>Доходы от оказания платных услуг (работ)</c:v>
                  </c:pt>
                  <c:pt idx="10">
                    <c:v>Доходы от продажи материальных и нематериальных активов</c:v>
                  </c:pt>
                  <c:pt idx="11">
                    <c:v>Штрафы, санкции, возмещение ущерба</c:v>
                  </c:pt>
                  <c:pt idx="12">
                    <c:v>Прочие неналоговые доходы</c:v>
                  </c:pt>
                </c:lvl>
              </c:multiLvlStrCache>
            </c:multiLvlStrRef>
          </c:cat>
          <c:val>
            <c:numRef>
              <c:f>'Структура нал и ненал'!$A$5:$B$5</c:f>
              <c:numCache>
                <c:formatCode>General</c:formatCode>
                <c:ptCount val="2"/>
                <c:pt idx="0">
                  <c:v>0</c:v>
                </c:pt>
                <c:pt idx="1">
                  <c:v>648011.30000000005</c:v>
                </c:pt>
              </c:numCache>
            </c:numRef>
          </c:val>
          <c:extLst>
            <c:ext xmlns:c16="http://schemas.microsoft.com/office/drawing/2014/chart" uri="{C3380CC4-5D6E-409C-BE32-E72D297353CC}">
              <c16:uniqueId val="{0000000F-DC60-4B38-8D38-CD1677F224BE}"/>
            </c:ext>
          </c:extLst>
        </c:ser>
        <c:dLbls>
          <c:showLegendKey val="0"/>
          <c:showVal val="0"/>
          <c:showCatName val="0"/>
          <c:showSerName val="0"/>
          <c:showPercent val="0"/>
          <c:showBubbleSize val="0"/>
          <c:showLeaderLines val="0"/>
        </c:dLbls>
        <c:firstSliceAng val="226"/>
        <c:holeSize val="22"/>
      </c:doughnutChart>
      <c: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a:solidFill>
            <a:schemeClr val="accent1">
              <a:lumMod val="40000"/>
              <a:lumOff val="60000"/>
            </a:schemeClr>
          </a:solidFill>
        </a:ln>
        <a:effectLst>
          <a:outerShdw blurRad="50800" dist="50800" dir="5400000" algn="ctr" rotWithShape="0">
            <a:schemeClr val="bg1">
              <a:alpha val="94000"/>
            </a:schemeClr>
          </a:outerShdw>
        </a:effectLst>
      </c:spPr>
    </c:plotArea>
    <c:plotVisOnly val="1"/>
    <c:dispBlanksAs val="zero"/>
    <c:showDLblsOverMax val="0"/>
  </c:chart>
  <c:sp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w="63500" cap="flat">
      <a:solidFill>
        <a:schemeClr val="accent1">
          <a:lumMod val="40000"/>
          <a:lumOff val="60000"/>
        </a:schemeClr>
      </a:solidFill>
      <a:round/>
    </a:ln>
  </c:spPr>
  <c:txPr>
    <a:bodyPr/>
    <a:lstStyle/>
    <a:p>
      <a:pPr>
        <a:defRPr sz="1000" b="0" i="0" u="none" strike="noStrike" baseline="0">
          <a:solidFill>
            <a:srgbClr val="000000"/>
          </a:solidFill>
          <a:latin typeface="Calibri"/>
          <a:ea typeface="Calibri"/>
          <a:cs typeface="Calibri"/>
        </a:defRPr>
      </a:pPr>
      <a:endParaRPr lang="ru-RU"/>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46912031831156475"/>
          <c:y val="0.11125289357648786"/>
          <c:w val="0.44890934187984827"/>
          <c:h val="0.86347905282331516"/>
        </c:manualLayout>
      </c:layout>
      <c:barChart>
        <c:barDir val="bar"/>
        <c:grouping val="clustered"/>
        <c:varyColors val="0"/>
        <c:ser>
          <c:idx val="0"/>
          <c:order val="0"/>
          <c:tx>
            <c:v>2023</c:v>
          </c:tx>
          <c:invertIfNegative val="0"/>
          <c:dPt>
            <c:idx val="0"/>
            <c:invertIfNegative val="0"/>
            <c:bubble3D val="0"/>
            <c:extLst>
              <c:ext xmlns:c16="http://schemas.microsoft.com/office/drawing/2014/chart" uri="{C3380CC4-5D6E-409C-BE32-E72D297353CC}">
                <c16:uniqueId val="{00000000-B41A-4C92-B65A-EEC24731DE06}"/>
              </c:ext>
            </c:extLst>
          </c:dPt>
          <c:dPt>
            <c:idx val="1"/>
            <c:invertIfNegative val="0"/>
            <c:bubble3D val="0"/>
            <c:extLst>
              <c:ext xmlns:c16="http://schemas.microsoft.com/office/drawing/2014/chart" uri="{C3380CC4-5D6E-409C-BE32-E72D297353CC}">
                <c16:uniqueId val="{00000001-B41A-4C92-B65A-EEC24731DE06}"/>
              </c:ext>
            </c:extLst>
          </c:dPt>
          <c:dPt>
            <c:idx val="2"/>
            <c:invertIfNegative val="0"/>
            <c:bubble3D val="0"/>
            <c:extLst>
              <c:ext xmlns:c16="http://schemas.microsoft.com/office/drawing/2014/chart" uri="{C3380CC4-5D6E-409C-BE32-E72D297353CC}">
                <c16:uniqueId val="{00000002-B41A-4C92-B65A-EEC24731DE06}"/>
              </c:ext>
            </c:extLst>
          </c:dPt>
          <c:dPt>
            <c:idx val="3"/>
            <c:invertIfNegative val="0"/>
            <c:bubble3D val="0"/>
            <c:extLst>
              <c:ext xmlns:c16="http://schemas.microsoft.com/office/drawing/2014/chart" uri="{C3380CC4-5D6E-409C-BE32-E72D297353CC}">
                <c16:uniqueId val="{00000003-B41A-4C92-B65A-EEC24731DE06}"/>
              </c:ext>
            </c:extLst>
          </c:dPt>
          <c:dPt>
            <c:idx val="4"/>
            <c:invertIfNegative val="0"/>
            <c:bubble3D val="0"/>
            <c:extLst>
              <c:ext xmlns:c16="http://schemas.microsoft.com/office/drawing/2014/chart" uri="{C3380CC4-5D6E-409C-BE32-E72D297353CC}">
                <c16:uniqueId val="{00000004-B41A-4C92-B65A-EEC24731DE06}"/>
              </c:ext>
            </c:extLst>
          </c:dPt>
          <c:dPt>
            <c:idx val="5"/>
            <c:invertIfNegative val="0"/>
            <c:bubble3D val="0"/>
            <c:extLst>
              <c:ext xmlns:c16="http://schemas.microsoft.com/office/drawing/2014/chart" uri="{C3380CC4-5D6E-409C-BE32-E72D297353CC}">
                <c16:uniqueId val="{00000005-B41A-4C92-B65A-EEC24731DE06}"/>
              </c:ext>
            </c:extLst>
          </c:dPt>
          <c:dPt>
            <c:idx val="6"/>
            <c:invertIfNegative val="0"/>
            <c:bubble3D val="0"/>
            <c:extLst>
              <c:ext xmlns:c16="http://schemas.microsoft.com/office/drawing/2014/chart" uri="{C3380CC4-5D6E-409C-BE32-E72D297353CC}">
                <c16:uniqueId val="{00000006-B41A-4C92-B65A-EEC24731DE06}"/>
              </c:ext>
            </c:extLst>
          </c:dPt>
          <c:dPt>
            <c:idx val="7"/>
            <c:invertIfNegative val="0"/>
            <c:bubble3D val="0"/>
            <c:extLst>
              <c:ext xmlns:c16="http://schemas.microsoft.com/office/drawing/2014/chart" uri="{C3380CC4-5D6E-409C-BE32-E72D297353CC}">
                <c16:uniqueId val="{00000007-B41A-4C92-B65A-EEC24731DE06}"/>
              </c:ext>
            </c:extLst>
          </c:dPt>
          <c:dPt>
            <c:idx val="8"/>
            <c:invertIfNegative val="0"/>
            <c:bubble3D val="0"/>
            <c:extLst>
              <c:ext xmlns:c16="http://schemas.microsoft.com/office/drawing/2014/chart" uri="{C3380CC4-5D6E-409C-BE32-E72D297353CC}">
                <c16:uniqueId val="{00000008-B41A-4C92-B65A-EEC24731DE06}"/>
              </c:ext>
            </c:extLst>
          </c:dPt>
          <c:dPt>
            <c:idx val="9"/>
            <c:invertIfNegative val="0"/>
            <c:bubble3D val="0"/>
            <c:extLst>
              <c:ext xmlns:c16="http://schemas.microsoft.com/office/drawing/2014/chart" uri="{C3380CC4-5D6E-409C-BE32-E72D297353CC}">
                <c16:uniqueId val="{00000009-B41A-4C92-B65A-EEC24731DE06}"/>
              </c:ext>
            </c:extLst>
          </c:dPt>
          <c:dPt>
            <c:idx val="10"/>
            <c:invertIfNegative val="0"/>
            <c:bubble3D val="0"/>
            <c:extLst>
              <c:ext xmlns:c16="http://schemas.microsoft.com/office/drawing/2014/chart" uri="{C3380CC4-5D6E-409C-BE32-E72D297353CC}">
                <c16:uniqueId val="{0000000A-B41A-4C92-B65A-EEC24731DE06}"/>
              </c:ext>
            </c:extLst>
          </c:dPt>
          <c:dPt>
            <c:idx val="11"/>
            <c:invertIfNegative val="0"/>
            <c:bubble3D val="0"/>
            <c:extLst>
              <c:ext xmlns:c16="http://schemas.microsoft.com/office/drawing/2014/chart" uri="{C3380CC4-5D6E-409C-BE32-E72D297353CC}">
                <c16:uniqueId val="{0000000B-B41A-4C92-B65A-EEC24731DE06}"/>
              </c:ext>
            </c:extLst>
          </c:dPt>
          <c:dPt>
            <c:idx val="12"/>
            <c:invertIfNegative val="0"/>
            <c:bubble3D val="0"/>
            <c:extLst>
              <c:ext xmlns:c16="http://schemas.microsoft.com/office/drawing/2014/chart" uri="{C3380CC4-5D6E-409C-BE32-E72D297353CC}">
                <c16:uniqueId val="{0000000C-B41A-4C92-B65A-EEC24731DE06}"/>
              </c:ext>
            </c:extLst>
          </c:dPt>
          <c:dLbls>
            <c:dLbl>
              <c:idx val="3"/>
              <c:layout>
                <c:manualLayout>
                  <c:x val="-7.5914045188371609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41A-4C92-B65A-EEC24731DE06}"/>
                </c:ext>
              </c:extLst>
            </c:dLbl>
            <c:spPr>
              <a:noFill/>
              <a:ln w="25400">
                <a:noFill/>
              </a:ln>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'район изменение объемов'!$A$7:$A$19</c:f>
              <c:strCache>
                <c:ptCount val="13"/>
                <c:pt idx="0">
                  <c:v>налог на доходы физических лиц</c:v>
                </c:pt>
                <c:pt idx="1">
                  <c:v>акцизы</c:v>
                </c:pt>
                <c:pt idx="2">
                  <c:v>налог, взимаемый в связи с применением упрощенной системы налогообложения</c:v>
                </c:pt>
                <c:pt idx="3">
                  <c:v>единый налог на вмененный доход для отдельных видов деятельности</c:v>
                </c:pt>
                <c:pt idx="4">
                  <c:v>единый сельскохозяйственный налог </c:v>
                </c:pt>
                <c:pt idx="5">
                  <c:v>налог, взимаемый в связи с применением патентной системы налогообложения</c:v>
                </c:pt>
                <c:pt idx="6">
                  <c:v>государственная пошлина</c:v>
                </c:pt>
                <c:pt idx="7">
                  <c:v>доходы от использования имущества, находящегося в государственной и муниципальной собственности</c:v>
                </c:pt>
                <c:pt idx="8">
                  <c:v>платежи при пользовании природными ресурсами</c:v>
                </c:pt>
                <c:pt idx="9">
                  <c:v>доходы от оказания платных услуг и компенсации затрат государства</c:v>
                </c:pt>
                <c:pt idx="10">
                  <c:v>доходы от продажи материальных и нематериальных активов</c:v>
                </c:pt>
                <c:pt idx="11">
                  <c:v>штрафы, санкции, возмещение ущерба</c:v>
                </c:pt>
                <c:pt idx="12">
                  <c:v>прочие неналогвые доходы</c:v>
                </c:pt>
              </c:strCache>
            </c:strRef>
          </c:cat>
          <c:val>
            <c:numRef>
              <c:f>'район изменение объемов'!$B$7:$B$19</c:f>
              <c:numCache>
                <c:formatCode>General</c:formatCode>
                <c:ptCount val="13"/>
                <c:pt idx="0">
                  <c:v>565665.1</c:v>
                </c:pt>
                <c:pt idx="1">
                  <c:v>23909.4</c:v>
                </c:pt>
                <c:pt idx="2">
                  <c:v>27652.799999999999</c:v>
                </c:pt>
                <c:pt idx="3">
                  <c:v>-83.2</c:v>
                </c:pt>
                <c:pt idx="4" formatCode="0.0">
                  <c:v>8327.7999999999993</c:v>
                </c:pt>
                <c:pt idx="5" formatCode="0.0">
                  <c:v>3286.4</c:v>
                </c:pt>
                <c:pt idx="6">
                  <c:v>5620.7</c:v>
                </c:pt>
                <c:pt idx="7">
                  <c:v>27020.5</c:v>
                </c:pt>
                <c:pt idx="8">
                  <c:v>8142.2</c:v>
                </c:pt>
                <c:pt idx="9">
                  <c:v>39581.300000000003</c:v>
                </c:pt>
                <c:pt idx="10">
                  <c:v>12421.7</c:v>
                </c:pt>
                <c:pt idx="11">
                  <c:v>1491.3</c:v>
                </c:pt>
                <c:pt idx="12">
                  <c:v>1825.2</c:v>
                </c:pt>
              </c:numCache>
            </c:numRef>
          </c:val>
          <c:extLst>
            <c:ext xmlns:c16="http://schemas.microsoft.com/office/drawing/2014/chart" uri="{C3380CC4-5D6E-409C-BE32-E72D297353CC}">
              <c16:uniqueId val="{0000000D-B41A-4C92-B65A-EEC24731DE06}"/>
            </c:ext>
          </c:extLst>
        </c:ser>
        <c:ser>
          <c:idx val="1"/>
          <c:order val="1"/>
          <c:tx>
            <c:v>2024</c:v>
          </c:tx>
          <c:invertIfNegative val="0"/>
          <c:dLbls>
            <c:dLbl>
              <c:idx val="0"/>
              <c:layout>
                <c:manualLayout>
                  <c:x val="-2.23276603495227E-3"/>
                  <c:y val="-3.4695598485414404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1-B41A-4C92-B65A-EEC24731DE06}"/>
                </c:ext>
              </c:extLst>
            </c:dLbl>
            <c:dLbl>
              <c:idx val="3"/>
              <c:layout>
                <c:manualLayout>
                  <c:x val="1.058700298100637E-2"/>
                  <c:y val="-8.6738996213535473E-3"/>
                </c:manualLayout>
              </c:layout>
              <c:spPr>
                <a:noFill/>
                <a:ln w="25400">
                  <a:noFill/>
                </a:ln>
              </c:spPr>
              <c:txPr>
                <a:bodyPr wrap="square" lIns="38100" tIns="19050" rIns="38100" bIns="19050" anchor="ctr">
                  <a:spAutoFit/>
                </a:bodyPr>
                <a:lstStyle/>
                <a:p>
                  <a:pPr>
                    <a:defRPr/>
                  </a:pPr>
                  <a:endParaRPr lang="ru-RU"/>
                </a:p>
              </c:txPr>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B41A-4C92-B65A-EEC24731DE06}"/>
                </c:ext>
              </c:extLst>
            </c:dLbl>
            <c:dLbl>
              <c:idx val="4"/>
              <c:layout>
                <c:manualLayout>
                  <c:x val="-9.2462885099398526E-2"/>
                  <c:y val="-2.2494085356636148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0-B41A-4C92-B65A-EEC24731DE06}"/>
                </c:ext>
              </c:extLst>
            </c:dLbl>
            <c:spPr>
              <a:noFill/>
              <a:ln w="25400">
                <a:noFill/>
              </a:ln>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'район изменение объемов'!$A$7:$A$19</c:f>
              <c:strCache>
                <c:ptCount val="13"/>
                <c:pt idx="0">
                  <c:v>налог на доходы физических лиц</c:v>
                </c:pt>
                <c:pt idx="1">
                  <c:v>акцизы</c:v>
                </c:pt>
                <c:pt idx="2">
                  <c:v>налог, взимаемый в связи с применением упрощенной системы налогообложения</c:v>
                </c:pt>
                <c:pt idx="3">
                  <c:v>единый налог на вмененный доход для отдельных видов деятельности</c:v>
                </c:pt>
                <c:pt idx="4">
                  <c:v>единый сельскохозяйственный налог </c:v>
                </c:pt>
                <c:pt idx="5">
                  <c:v>налог, взимаемый в связи с применением патентной системы налогообложения</c:v>
                </c:pt>
                <c:pt idx="6">
                  <c:v>государственная пошлина</c:v>
                </c:pt>
                <c:pt idx="7">
                  <c:v>доходы от использования имущества, находящегося в государственной и муниципальной собственности</c:v>
                </c:pt>
                <c:pt idx="8">
                  <c:v>платежи при пользовании природными ресурсами</c:v>
                </c:pt>
                <c:pt idx="9">
                  <c:v>доходы от оказания платных услуг и компенсации затрат государства</c:v>
                </c:pt>
                <c:pt idx="10">
                  <c:v>доходы от продажи материальных и нематериальных активов</c:v>
                </c:pt>
                <c:pt idx="11">
                  <c:v>штрафы, санкции, возмещение ущерба</c:v>
                </c:pt>
                <c:pt idx="12">
                  <c:v>прочие неналогвые доходы</c:v>
                </c:pt>
              </c:strCache>
            </c:strRef>
          </c:cat>
          <c:val>
            <c:numRef>
              <c:f>'район изменение объемов'!$C$7:$C$19</c:f>
              <c:numCache>
                <c:formatCode>General</c:formatCode>
                <c:ptCount val="13"/>
                <c:pt idx="0">
                  <c:v>648011.30000000005</c:v>
                </c:pt>
                <c:pt idx="1">
                  <c:v>26048.400000000001</c:v>
                </c:pt>
                <c:pt idx="2">
                  <c:v>32052.400000000001</c:v>
                </c:pt>
                <c:pt idx="3">
                  <c:v>109.5</c:v>
                </c:pt>
                <c:pt idx="4" formatCode="0.0">
                  <c:v>-290.60000000000002</c:v>
                </c:pt>
                <c:pt idx="5" formatCode="0.0">
                  <c:v>9702.2999999999993</c:v>
                </c:pt>
                <c:pt idx="6">
                  <c:v>9505.5</c:v>
                </c:pt>
                <c:pt idx="7">
                  <c:v>21715.3</c:v>
                </c:pt>
                <c:pt idx="8">
                  <c:v>3823.1</c:v>
                </c:pt>
                <c:pt idx="9">
                  <c:v>42545.2</c:v>
                </c:pt>
                <c:pt idx="10">
                  <c:v>17085.5</c:v>
                </c:pt>
                <c:pt idx="11">
                  <c:v>1895.8</c:v>
                </c:pt>
                <c:pt idx="12">
                  <c:v>3494.6</c:v>
                </c:pt>
              </c:numCache>
            </c:numRef>
          </c:val>
          <c:extLst>
            <c:ext xmlns:c16="http://schemas.microsoft.com/office/drawing/2014/chart" uri="{C3380CC4-5D6E-409C-BE32-E72D297353CC}">
              <c16:uniqueId val="{0000000F-B41A-4C92-B65A-EEC24731DE06}"/>
            </c:ext>
          </c:extLst>
        </c:ser>
        <c:dLbls>
          <c:showLegendKey val="0"/>
          <c:showVal val="0"/>
          <c:showCatName val="0"/>
          <c:showSerName val="0"/>
          <c:showPercent val="0"/>
          <c:showBubbleSize val="0"/>
        </c:dLbls>
        <c:gapWidth val="150"/>
        <c:overlap val="-25"/>
        <c:axId val="242431392"/>
        <c:axId val="1"/>
      </c:barChart>
      <c:catAx>
        <c:axId val="242431392"/>
        <c:scaling>
          <c:orientation val="minMax"/>
        </c:scaling>
        <c:delete val="0"/>
        <c:axPos val="l"/>
        <c:numFmt formatCode="General" sourceLinked="1"/>
        <c:majorTickMark val="none"/>
        <c:minorTickMark val="none"/>
        <c:tickLblPos val="nextTo"/>
        <c:crossAx val="1"/>
        <c:crossesAt val="0"/>
        <c:auto val="1"/>
        <c:lblAlgn val="ctr"/>
        <c:lblOffset val="100"/>
        <c:noMultiLvlLbl val="0"/>
      </c:catAx>
      <c:valAx>
        <c:axId val="1"/>
        <c:scaling>
          <c:orientation val="minMax"/>
        </c:scaling>
        <c:delete val="1"/>
        <c:axPos val="b"/>
        <c:numFmt formatCode="General" sourceLinked="1"/>
        <c:majorTickMark val="out"/>
        <c:minorTickMark val="none"/>
        <c:tickLblPos val="nextTo"/>
        <c:crossAx val="242431392"/>
        <c:crosses val="autoZero"/>
        <c:crossBetween val="between"/>
      </c:valAx>
    </c:plotArea>
    <c:legend>
      <c:legendPos val="r"/>
      <c:layout>
        <c:manualLayout>
          <c:xMode val="edge"/>
          <c:yMode val="edge"/>
          <c:x val="0.73103245589446952"/>
          <c:y val="0.61976449665103339"/>
          <c:w val="0.19561320207142391"/>
          <c:h val="3.2786885245901676E-2"/>
        </c:manualLayout>
      </c:layout>
      <c:overlay val="0"/>
    </c:legend>
    <c:plotVisOnly val="1"/>
    <c:dispBlanksAs val="gap"/>
    <c:showDLblsOverMax val="0"/>
  </c:chart>
  <c:externalData r:id="rId2">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1"/>
    </mc:Choice>
    <mc:Fallback>
      <c:style val="1"/>
    </mc:Fallback>
  </mc:AlternateContent>
  <c:chart>
    <c:autoTitleDeleted val="1"/>
    <c:plotArea>
      <c:layout>
        <c:manualLayout>
          <c:layoutTarget val="inner"/>
          <c:xMode val="edge"/>
          <c:yMode val="edge"/>
          <c:x val="6.732623110084604E-2"/>
          <c:y val="0.13727093188476136"/>
          <c:w val="0.93673380159099651"/>
          <c:h val="0.75093173101789945"/>
        </c:manualLayout>
      </c:layout>
      <c:barChart>
        <c:barDir val="col"/>
        <c:grouping val="clustered"/>
        <c:varyColors val="0"/>
        <c:ser>
          <c:idx val="0"/>
          <c:order val="0"/>
          <c:tx>
            <c:strRef>
              <c:f>'Динамика НДФЛ'!$B$3</c:f>
              <c:strCache>
                <c:ptCount val="1"/>
                <c:pt idx="0">
                  <c:v>2024</c:v>
                </c:pt>
              </c:strCache>
            </c:strRef>
          </c:tx>
          <c:spPr>
            <a:gradFill flip="none" rotWithShape="1">
              <a:gsLst>
                <a:gs pos="20765">
                  <a:schemeClr val="accent4">
                    <a:lumMod val="75000"/>
                  </a:schemeClr>
                </a:gs>
                <a:gs pos="82500">
                  <a:schemeClr val="accent4">
                    <a:lumMod val="75000"/>
                  </a:schemeClr>
                </a:gs>
                <a:gs pos="65000">
                  <a:schemeClr val="accent3">
                    <a:lumMod val="60000"/>
                    <a:lumOff val="40000"/>
                  </a:schemeClr>
                </a:gs>
                <a:gs pos="100000">
                  <a:schemeClr val="accent2">
                    <a:lumMod val="60000"/>
                  </a:schemeClr>
                </a:gs>
              </a:gsLst>
              <a:path path="circle">
                <a:fillToRect l="50000" t="130000" r="50000" b="-30000"/>
              </a:path>
              <a:tileRect/>
            </a:gradFill>
            <a:ln cap="flat">
              <a:solidFill>
                <a:schemeClr val="accent1">
                  <a:lumMod val="40000"/>
                  <a:lumOff val="60000"/>
                  <a:alpha val="46000"/>
                </a:schemeClr>
              </a:solidFill>
              <a:miter lim="800000"/>
            </a:ln>
            <a:scene3d>
              <a:camera prst="orthographicFront"/>
              <a:lightRig rig="sunset" dir="t">
                <a:rot lat="0" lon="0" rev="11400000"/>
              </a:lightRig>
            </a:scene3d>
            <a:sp3d prstMaterial="metal">
              <a:bevelT w="190500" prst="artDeco"/>
              <a:bevelB w="114300" prst="artDeco"/>
            </a:sp3d>
          </c:spPr>
          <c:invertIfNegative val="0"/>
          <c:cat>
            <c:strRef>
              <c:f>'Динамика НДФЛ'!$A$4:$A$15</c:f>
              <c:strCache>
                <c:ptCount val="12"/>
                <c:pt idx="0">
                  <c:v>январь</c:v>
                </c:pt>
                <c:pt idx="1">
                  <c:v>февраль</c:v>
                </c:pt>
                <c:pt idx="2">
                  <c:v>март</c:v>
                </c:pt>
                <c:pt idx="3">
                  <c:v>апрель</c:v>
                </c:pt>
                <c:pt idx="4">
                  <c:v>май</c:v>
                </c:pt>
                <c:pt idx="5">
                  <c:v>июнь</c:v>
                </c:pt>
                <c:pt idx="6">
                  <c:v>июль</c:v>
                </c:pt>
                <c:pt idx="7">
                  <c:v>август</c:v>
                </c:pt>
                <c:pt idx="8">
                  <c:v>сентябрь</c:v>
                </c:pt>
                <c:pt idx="9">
                  <c:v>октябрь</c:v>
                </c:pt>
                <c:pt idx="10">
                  <c:v>ноябрь</c:v>
                </c:pt>
                <c:pt idx="11">
                  <c:v>декабрь</c:v>
                </c:pt>
              </c:strCache>
            </c:strRef>
          </c:cat>
          <c:val>
            <c:numRef>
              <c:f>'Динамика НДФЛ'!$B$4:$B$15</c:f>
              <c:numCache>
                <c:formatCode>General</c:formatCode>
                <c:ptCount val="12"/>
                <c:pt idx="0">
                  <c:v>17991.8</c:v>
                </c:pt>
                <c:pt idx="1">
                  <c:v>45627.6</c:v>
                </c:pt>
                <c:pt idx="2">
                  <c:v>42195.7</c:v>
                </c:pt>
                <c:pt idx="3">
                  <c:v>41761.699999999997</c:v>
                </c:pt>
                <c:pt idx="4">
                  <c:v>60116.2</c:v>
                </c:pt>
                <c:pt idx="5">
                  <c:v>59365.599999999999</c:v>
                </c:pt>
                <c:pt idx="6">
                  <c:v>55823.1</c:v>
                </c:pt>
                <c:pt idx="7">
                  <c:v>65936.7</c:v>
                </c:pt>
                <c:pt idx="8">
                  <c:v>47268.4</c:v>
                </c:pt>
                <c:pt idx="9">
                  <c:v>52917.3</c:v>
                </c:pt>
                <c:pt idx="10">
                  <c:v>62336.800000000003</c:v>
                </c:pt>
                <c:pt idx="11">
                  <c:v>96670.399999999994</c:v>
                </c:pt>
              </c:numCache>
            </c:numRef>
          </c:val>
          <c:extLst>
            <c:ext xmlns:c16="http://schemas.microsoft.com/office/drawing/2014/chart" uri="{C3380CC4-5D6E-409C-BE32-E72D297353CC}">
              <c16:uniqueId val="{00000000-CBA9-46DB-995A-D8347868E3A4}"/>
            </c:ext>
          </c:extLst>
        </c:ser>
        <c:dLbls>
          <c:showLegendKey val="0"/>
          <c:showVal val="0"/>
          <c:showCatName val="0"/>
          <c:showSerName val="0"/>
          <c:showPercent val="0"/>
          <c:showBubbleSize val="0"/>
        </c:dLbls>
        <c:gapWidth val="160"/>
        <c:overlap val="100"/>
        <c:axId val="398803920"/>
        <c:axId val="1"/>
      </c:barChart>
      <c:catAx>
        <c:axId val="398803920"/>
        <c:scaling>
          <c:orientation val="minMax"/>
        </c:scaling>
        <c:delete val="0"/>
        <c:axPos val="b"/>
        <c:numFmt formatCode="General" sourceLinked="1"/>
        <c:majorTickMark val="none"/>
        <c:minorTickMark val="none"/>
        <c:tickLblPos val="nextTo"/>
        <c:crossAx val="1"/>
        <c:crosses val="autoZero"/>
        <c:auto val="1"/>
        <c:lblAlgn val="ctr"/>
        <c:lblOffset val="100"/>
        <c:noMultiLvlLbl val="0"/>
      </c:catAx>
      <c:valAx>
        <c:axId val="1"/>
        <c:scaling>
          <c:orientation val="minMax"/>
        </c:scaling>
        <c:delete val="0"/>
        <c:axPos val="l"/>
        <c:numFmt formatCode="General" sourceLinked="1"/>
        <c:majorTickMark val="out"/>
        <c:minorTickMark val="none"/>
        <c:tickLblPos val="nextTo"/>
        <c:crossAx val="398803920"/>
        <c:crosses val="autoZero"/>
        <c:crossBetween val="between"/>
        <c:dispUnits>
          <c:builtInUnit val="thousands"/>
        </c:dispUnits>
      </c:valAx>
      <c:spPr>
        <a:gradFill>
          <a:gsLst>
            <a:gs pos="20765">
              <a:schemeClr val="accent4">
                <a:lumMod val="75000"/>
                <a:alpha val="0"/>
              </a:schemeClr>
            </a:gs>
            <a:gs pos="82500">
              <a:schemeClr val="accent4">
                <a:lumMod val="75000"/>
              </a:schemeClr>
            </a:gs>
            <a:gs pos="65000">
              <a:schemeClr val="accent3">
                <a:lumMod val="60000"/>
                <a:lumOff val="40000"/>
              </a:schemeClr>
            </a:gs>
            <a:gs pos="100000">
              <a:schemeClr val="accent2">
                <a:lumMod val="60000"/>
              </a:schemeClr>
            </a:gs>
          </a:gsLst>
          <a:path path="circle">
            <a:fillToRect l="50000" t="130000" r="50000" b="-30000"/>
          </a:path>
        </a:gradFill>
      </c:spPr>
    </c:plotArea>
    <c:plotVisOnly val="1"/>
    <c:dispBlanksAs val="gap"/>
    <c:showDLblsOverMax val="0"/>
  </c:chart>
  <c:spPr>
    <a:gradFill>
      <a:gsLst>
        <a:gs pos="20765">
          <a:schemeClr val="accent4">
            <a:lumMod val="60000"/>
            <a:lumOff val="40000"/>
          </a:schemeClr>
        </a:gs>
        <a:gs pos="82500">
          <a:schemeClr val="accent4">
            <a:lumMod val="75000"/>
          </a:schemeClr>
        </a:gs>
        <a:gs pos="65000">
          <a:schemeClr val="accent3">
            <a:lumMod val="60000"/>
            <a:lumOff val="40000"/>
          </a:schemeClr>
        </a:gs>
        <a:gs pos="100000">
          <a:schemeClr val="accent2">
            <a:lumMod val="60000"/>
          </a:schemeClr>
        </a:gs>
      </a:gsLst>
      <a:path path="circle">
        <a:fillToRect l="50000" t="130000" r="50000" b="-30000"/>
      </a:path>
    </a:gradFill>
  </c:sp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34"/>
    </mc:Choice>
    <mc:Fallback>
      <c:style val="34"/>
    </mc:Fallback>
  </mc:AlternateContent>
  <c:chart>
    <c:autoTitleDeleted val="1"/>
    <c:plotArea>
      <c:layout>
        <c:manualLayout>
          <c:layoutTarget val="inner"/>
          <c:xMode val="edge"/>
          <c:yMode val="edge"/>
          <c:x val="3.7351268591426075E-2"/>
          <c:y val="8.6250857692804495E-2"/>
          <c:w val="0.96115106445027709"/>
          <c:h val="0.52599135848834022"/>
        </c:manualLayout>
      </c:layout>
      <c:barChart>
        <c:barDir val="col"/>
        <c:grouping val="clustered"/>
        <c:varyColors val="0"/>
        <c:ser>
          <c:idx val="0"/>
          <c:order val="0"/>
          <c:tx>
            <c:strRef>
              <c:f>Лист1!$B$1</c:f>
              <c:strCache>
                <c:ptCount val="1"/>
                <c:pt idx="0">
                  <c:v>2022</c:v>
                </c:pt>
              </c:strCache>
            </c:strRef>
          </c:tx>
          <c:invertIfNegative val="0"/>
          <c:dLbls>
            <c:dLbl>
              <c:idx val="0"/>
              <c:layout>
                <c:manualLayout>
                  <c:x val="-5.5555555555555644E-3"/>
                  <c:y val="2.23252307980602E-3"/>
                </c:manualLayout>
              </c:layout>
              <c:spPr/>
              <c:txPr>
                <a:bodyPr/>
                <a:lstStyle/>
                <a:p>
                  <a:pPr>
                    <a:defRPr sz="1000"/>
                  </a:pPr>
                  <a:endParaRPr lang="ru-RU"/>
                </a:p>
              </c:txP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E362-4A33-97A9-1E36C719932E}"/>
                </c:ext>
              </c:extLst>
            </c:dLbl>
            <c:dLbl>
              <c:idx val="1"/>
              <c:layout>
                <c:manualLayout>
                  <c:x val="-1.2962962962962963E-2"/>
                  <c:y val="6.6975692394180605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E362-4A33-97A9-1E36C719932E}"/>
                </c:ext>
              </c:extLst>
            </c:dLbl>
            <c:dLbl>
              <c:idx val="2"/>
              <c:layout>
                <c:manualLayout>
                  <c:x val="-1.1111111111111044E-2"/>
                  <c:y val="4.46504615961204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E362-4A33-97A9-1E36C719932E}"/>
                </c:ext>
              </c:extLst>
            </c:dLbl>
            <c:dLbl>
              <c:idx val="3"/>
              <c:layout>
                <c:manualLayout>
                  <c:x val="-9.2592592592592587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E362-4A33-97A9-1E36C719932E}"/>
                </c:ext>
              </c:extLst>
            </c:dLbl>
            <c:spPr>
              <a:noFill/>
              <a:ln>
                <a:noFill/>
              </a:ln>
              <a:effectLst/>
            </c:spPr>
            <c:txPr>
              <a:bodyPr/>
              <a:lstStyle/>
              <a:p>
                <a:pPr>
                  <a:defRPr sz="1100"/>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Лист1!$B$2:$B$5</c:f>
              <c:numCache>
                <c:formatCode>#,##0</c:formatCode>
                <c:ptCount val="4"/>
                <c:pt idx="0">
                  <c:v>33001</c:v>
                </c:pt>
                <c:pt idx="1">
                  <c:v>40264</c:v>
                </c:pt>
                <c:pt idx="2">
                  <c:v>35829</c:v>
                </c:pt>
                <c:pt idx="3">
                  <c:v>36629</c:v>
                </c:pt>
              </c:numCache>
            </c:numRef>
          </c:val>
          <c:extLst>
            <c:ext xmlns:c16="http://schemas.microsoft.com/office/drawing/2014/chart" uri="{C3380CC4-5D6E-409C-BE32-E72D297353CC}">
              <c16:uniqueId val="{00000004-7878-4AB1-A394-E141C798CEB3}"/>
            </c:ext>
          </c:extLst>
        </c:ser>
        <c:ser>
          <c:idx val="1"/>
          <c:order val="1"/>
          <c:tx>
            <c:strRef>
              <c:f>Лист1!$C$1</c:f>
              <c:strCache>
                <c:ptCount val="1"/>
                <c:pt idx="0">
                  <c:v>2023</c:v>
                </c:pt>
              </c:strCache>
            </c:strRef>
          </c:tx>
          <c:invertIfNegative val="0"/>
          <c:dLbls>
            <c:dLbl>
              <c:idx val="0"/>
              <c:layout>
                <c:manualLayout>
                  <c:x val="-7.4074074074074077E-3"/>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E362-4A33-97A9-1E36C719932E}"/>
                </c:ext>
              </c:extLst>
            </c:dLbl>
            <c:dLbl>
              <c:idx val="1"/>
              <c:layout>
                <c:manualLayout>
                  <c:x val="-1.6666666666666666E-2"/>
                  <c:y val="0"/>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362-4A33-97A9-1E36C719932E}"/>
                </c:ext>
              </c:extLst>
            </c:dLbl>
            <c:dLbl>
              <c:idx val="2"/>
              <c:layout>
                <c:manualLayout>
                  <c:x val="-1.4814814814814815E-2"/>
                  <c:y val="-2.2325230798060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362-4A33-97A9-1E36C719932E}"/>
                </c:ext>
              </c:extLst>
            </c:dLbl>
            <c:dLbl>
              <c:idx val="3"/>
              <c:layout>
                <c:manualLayout>
                  <c:x val="-1.4814814814814815E-2"/>
                  <c:y val="2.2325230798060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362-4A33-97A9-1E36C719932E}"/>
                </c:ext>
              </c:extLst>
            </c:dLbl>
            <c:spPr>
              <a:noFill/>
              <a:ln>
                <a:noFill/>
              </a:ln>
              <a:effectLst/>
            </c:spPr>
            <c:txPr>
              <a:bodyPr/>
              <a:lstStyle/>
              <a:p>
                <a:pPr>
                  <a:defRPr sz="1000"/>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Лист1!$C$2:$C$5</c:f>
              <c:numCache>
                <c:formatCode>#,##0</c:formatCode>
                <c:ptCount val="4"/>
                <c:pt idx="0">
                  <c:v>38405.800000000003</c:v>
                </c:pt>
                <c:pt idx="1">
                  <c:v>46837.5</c:v>
                </c:pt>
                <c:pt idx="2">
                  <c:v>39514.9</c:v>
                </c:pt>
                <c:pt idx="3">
                  <c:v>44548.2</c:v>
                </c:pt>
              </c:numCache>
            </c:numRef>
          </c:val>
          <c:extLst>
            <c:ext xmlns:c16="http://schemas.microsoft.com/office/drawing/2014/chart" uri="{C3380CC4-5D6E-409C-BE32-E72D297353CC}">
              <c16:uniqueId val="{00000005-7878-4AB1-A394-E141C798CEB3}"/>
            </c:ext>
          </c:extLst>
        </c:ser>
        <c:ser>
          <c:idx val="2"/>
          <c:order val="2"/>
          <c:tx>
            <c:strRef>
              <c:f>Лист1!$D$1</c:f>
              <c:strCache>
                <c:ptCount val="1"/>
                <c:pt idx="0">
                  <c:v>2024</c:v>
                </c:pt>
              </c:strCache>
            </c:strRef>
          </c:tx>
          <c:invertIfNegative val="0"/>
          <c:dLbls>
            <c:spPr>
              <a:noFill/>
              <a:ln>
                <a:noFill/>
              </a:ln>
              <a:effectLst/>
            </c:spPr>
            <c:txPr>
              <a:bodyPr/>
              <a:lstStyle/>
              <a:p>
                <a:pPr>
                  <a:defRPr sz="1000"/>
                </a:pPr>
                <a:endParaRPr lang="ru-RU"/>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Лист1!$A$2:$A$5</c:f>
              <c:strCache>
                <c:ptCount val="4"/>
                <c:pt idx="0">
                  <c:v>Работники учреждений культуры</c:v>
                </c:pt>
                <c:pt idx="1">
                  <c:v>Педагогические работники дополнительного образования</c:v>
                </c:pt>
                <c:pt idx="2">
                  <c:v>Педагогические работники дошкольного образования</c:v>
                </c:pt>
                <c:pt idx="3">
                  <c:v>Педагогические работники общего образования</c:v>
                </c:pt>
              </c:strCache>
            </c:strRef>
          </c:cat>
          <c:val>
            <c:numRef>
              <c:f>Лист1!$D$2:$D$5</c:f>
              <c:numCache>
                <c:formatCode>#,##0</c:formatCode>
                <c:ptCount val="4"/>
                <c:pt idx="0">
                  <c:v>44593.74</c:v>
                </c:pt>
                <c:pt idx="1">
                  <c:v>52762.59</c:v>
                </c:pt>
                <c:pt idx="2">
                  <c:v>45696.58</c:v>
                </c:pt>
                <c:pt idx="3">
                  <c:v>47034.3</c:v>
                </c:pt>
              </c:numCache>
            </c:numRef>
          </c:val>
          <c:extLst>
            <c:ext xmlns:c16="http://schemas.microsoft.com/office/drawing/2014/chart" uri="{C3380CC4-5D6E-409C-BE32-E72D297353CC}">
              <c16:uniqueId val="{00000006-7878-4AB1-A394-E141C798CEB3}"/>
            </c:ext>
          </c:extLst>
        </c:ser>
        <c:dLbls>
          <c:dLblPos val="outEnd"/>
          <c:showLegendKey val="0"/>
          <c:showVal val="1"/>
          <c:showCatName val="0"/>
          <c:showSerName val="0"/>
          <c:showPercent val="0"/>
          <c:showBubbleSize val="0"/>
        </c:dLbls>
        <c:gapWidth val="150"/>
        <c:axId val="155026560"/>
        <c:axId val="155028096"/>
      </c:barChart>
      <c:catAx>
        <c:axId val="155026560"/>
        <c:scaling>
          <c:orientation val="minMax"/>
        </c:scaling>
        <c:delete val="0"/>
        <c:axPos val="b"/>
        <c:numFmt formatCode="General" sourceLinked="0"/>
        <c:majorTickMark val="none"/>
        <c:minorTickMark val="none"/>
        <c:tickLblPos val="nextTo"/>
        <c:txPr>
          <a:bodyPr/>
          <a:lstStyle/>
          <a:p>
            <a:pPr>
              <a:defRPr sz="1200"/>
            </a:pPr>
            <a:endParaRPr lang="ru-RU"/>
          </a:p>
        </c:txPr>
        <c:crossAx val="155028096"/>
        <c:crosses val="autoZero"/>
        <c:auto val="1"/>
        <c:lblAlgn val="ctr"/>
        <c:lblOffset val="300"/>
        <c:noMultiLvlLbl val="0"/>
      </c:catAx>
      <c:valAx>
        <c:axId val="155028096"/>
        <c:scaling>
          <c:orientation val="minMax"/>
        </c:scaling>
        <c:delete val="1"/>
        <c:axPos val="l"/>
        <c:numFmt formatCode="#,##0" sourceLinked="1"/>
        <c:majorTickMark val="out"/>
        <c:minorTickMark val="none"/>
        <c:tickLblPos val="none"/>
        <c:crossAx val="155026560"/>
        <c:crosses val="autoZero"/>
        <c:crossBetween val="between"/>
      </c:valAx>
      <c:spPr>
        <a:noFill/>
        <a:ln w="25400">
          <a:noFill/>
        </a:ln>
      </c:spPr>
    </c:plotArea>
    <c:legend>
      <c:legendPos val="t"/>
      <c:layout>
        <c:manualLayout>
          <c:xMode val="edge"/>
          <c:yMode val="edge"/>
          <c:x val="0.23750904053659955"/>
          <c:y val="0.89747427808202007"/>
          <c:w val="0.56757436570428699"/>
          <c:h val="7.4529003551118009E-2"/>
        </c:manualLayout>
      </c:layout>
      <c:overlay val="0"/>
      <c:txPr>
        <a:bodyPr/>
        <a:lstStyle/>
        <a:p>
          <a:pPr>
            <a:defRPr sz="1600"/>
          </a:pPr>
          <a:endParaRPr lang="ru-RU"/>
        </a:p>
      </c:txPr>
    </c:legend>
    <c:plotVisOnly val="1"/>
    <c:dispBlanksAs val="gap"/>
    <c:showDLblsOverMax val="0"/>
  </c:chart>
  <c:txPr>
    <a:bodyPr/>
    <a:lstStyle/>
    <a:p>
      <a:pPr>
        <a:defRPr sz="1800"/>
      </a:pPr>
      <a:endParaRPr lang="ru-RU"/>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37"/>
    </mc:Choice>
    <mc:Fallback>
      <c:style val="37"/>
    </mc:Fallback>
  </mc:AlternateContent>
  <c:chart>
    <c:autoTitleDeleted val="1"/>
    <c:plotArea>
      <c:layout>
        <c:manualLayout>
          <c:layoutTarget val="inner"/>
          <c:xMode val="edge"/>
          <c:yMode val="edge"/>
          <c:x val="1.7642322403370516E-2"/>
          <c:y val="0.16133044243248656"/>
          <c:w val="0.96625639094691207"/>
          <c:h val="0.83724742086063775"/>
        </c:manualLayout>
      </c:layout>
      <c:barChart>
        <c:barDir val="bar"/>
        <c:grouping val="clustered"/>
        <c:varyColors val="0"/>
        <c:ser>
          <c:idx val="0"/>
          <c:order val="0"/>
          <c:tx>
            <c:strRef>
              <c:f>Лист2!$A$3</c:f>
              <c:strCache>
                <c:ptCount val="1"/>
                <c:pt idx="0">
                  <c:v>01.01.2023</c:v>
                </c:pt>
              </c:strCache>
            </c:strRef>
          </c:tx>
          <c:spPr>
            <a:solidFill>
              <a:schemeClr val="accent1">
                <a:lumMod val="50000"/>
              </a:schemeClr>
            </a:solidFill>
            <a:effectLst>
              <a:outerShdw blurRad="50800" dist="50800" dir="5400000" algn="ctr" rotWithShape="0">
                <a:srgbClr val="000000">
                  <a:alpha val="83000"/>
                </a:srgbClr>
              </a:outerShdw>
            </a:effectLst>
            <a:scene3d>
              <a:camera prst="orthographicFront"/>
              <a:lightRig rig="threePt" dir="t"/>
            </a:scene3d>
            <a:sp3d>
              <a:bevelT w="114300" prst="artDeco"/>
              <a:bevelB prst="angle"/>
            </a:sp3d>
          </c:spPr>
          <c:invertIfNegative val="0"/>
          <c:dLbls>
            <c:dLbl>
              <c:idx val="0"/>
              <c:layout>
                <c:manualLayout>
                  <c:x val="-0.30285982184716365"/>
                  <c:y val="8.9486632962827058E-3"/>
                </c:manualLayout>
              </c:layout>
              <c:tx>
                <c:rich>
                  <a:bodyPr/>
                  <a:lstStyle/>
                  <a:p>
                    <a:pPr>
                      <a:defRPr sz="1000" b="0" i="0" u="none" strike="noStrike" baseline="0">
                        <a:solidFill>
                          <a:srgbClr val="000000"/>
                        </a:solidFill>
                        <a:latin typeface="Calibri"/>
                        <a:ea typeface="Calibri"/>
                        <a:cs typeface="Calibri"/>
                      </a:defRPr>
                    </a:pPr>
                    <a:fld id="{D7751A16-E1E9-437C-89B7-8EFB20FC9B70}" type="SERIESNAME">
                      <a:rPr lang="en-US"/>
                      <a:pPr>
                        <a:defRPr sz="1000" b="0" i="0" u="none" strike="noStrike" baseline="0">
                          <a:solidFill>
                            <a:srgbClr val="000000"/>
                          </a:solidFill>
                          <a:latin typeface="Calibri"/>
                          <a:ea typeface="Calibri"/>
                          <a:cs typeface="Calibri"/>
                        </a:defRPr>
                      </a:pPr>
                      <a:t>[ИМЯ РЯДА]</a:t>
                    </a:fld>
                    <a:r>
                      <a:rPr lang="en-US" baseline="0"/>
                      <a:t>                                                                       </a:t>
                    </a:r>
                    <a:fld id="{16EEF97D-F309-4178-AA66-9E9A4B083C46}" type="VALUE">
                      <a:rPr lang="en-US" baseline="0"/>
                      <a:pPr>
                        <a:defRPr sz="1000" b="0" i="0" u="none" strike="noStrike" baseline="0">
                          <a:solidFill>
                            <a:srgbClr val="000000"/>
                          </a:solidFill>
                          <a:latin typeface="Calibri"/>
                          <a:ea typeface="Calibri"/>
                          <a:cs typeface="Calibri"/>
                        </a:defRPr>
                      </a:pPr>
                      <a:t>[ЗНАЧЕНИЕ]</a:t>
                    </a:fld>
                    <a:endParaRPr lang="en-US" baseline="0"/>
                  </a:p>
                </c:rich>
              </c:tx>
              <c:spPr>
                <a:noFill/>
                <a:ln w="25400">
                  <a:noFill/>
                </a:ln>
              </c:spPr>
              <c:dLblPos val="outEnd"/>
              <c:showLegendKey val="0"/>
              <c:showVal val="1"/>
              <c:showCatName val="0"/>
              <c:showSerName val="1"/>
              <c:showPercent val="0"/>
              <c:showBubbleSize val="0"/>
              <c:separator> </c:separator>
              <c:extLst>
                <c:ext xmlns:c15="http://schemas.microsoft.com/office/drawing/2012/chart" uri="{CE6537A1-D6FC-4f65-9D91-7224C49458BB}">
                  <c15:layout>
                    <c:manualLayout>
                      <c:w val="0.68525082044069385"/>
                      <c:h val="4.5354330708661406E-2"/>
                    </c:manualLayout>
                  </c15:layout>
                  <c15:dlblFieldTable/>
                  <c15:showDataLabelsRange val="0"/>
                </c:ext>
                <c:ext xmlns:c16="http://schemas.microsoft.com/office/drawing/2014/chart" uri="{C3380CC4-5D6E-409C-BE32-E72D297353CC}">
                  <c16:uniqueId val="{00000000-D1EE-4405-8D59-3AAEA77698E4}"/>
                </c:ext>
              </c:extLst>
            </c:dLbl>
            <c:dLbl>
              <c:idx val="1"/>
              <c:spPr/>
              <c:txPr>
                <a:bodyPr/>
                <a:lstStyle/>
                <a:p>
                  <a:pPr>
                    <a:defRPr sz="1000" b="0" i="0" u="none" strike="noStrike" baseline="0">
                      <a:solidFill>
                        <a:srgbClr val="000000"/>
                      </a:solidFill>
                      <a:latin typeface="Calibri"/>
                      <a:ea typeface="Calibri"/>
                      <a:cs typeface="Calibri"/>
                    </a:defRPr>
                  </a:pPr>
                  <a:endParaRPr lang="ru-RU"/>
                </a:p>
              </c:txPr>
              <c:showLegendKey val="0"/>
              <c:showVal val="1"/>
              <c:showCatName val="0"/>
              <c:showSerName val="1"/>
              <c:showPercent val="0"/>
              <c:showBubbleSize val="0"/>
              <c:extLst>
                <c:ext xmlns:c15="http://schemas.microsoft.com/office/drawing/2012/chart" uri="{CE6537A1-D6FC-4f65-9D91-7224C49458BB}"/>
                <c:ext xmlns:c16="http://schemas.microsoft.com/office/drawing/2014/chart" uri="{C3380CC4-5D6E-409C-BE32-E72D297353CC}">
                  <c16:uniqueId val="{00000001-D1EE-4405-8D59-3AAEA77698E4}"/>
                </c:ext>
              </c:extLst>
            </c:dLbl>
            <c:spPr>
              <a:noFill/>
              <a:ln w="25400">
                <a:noFill/>
              </a:ln>
            </c:spPr>
            <c:txPr>
              <a:bodyPr wrap="square" lIns="38100" tIns="19050" rIns="38100" bIns="19050" anchor="ctr">
                <a:spAutoFit/>
              </a:bodyPr>
              <a:lstStyle/>
              <a:p>
                <a:pPr>
                  <a:defRPr sz="1000" b="0" i="0" u="none" strike="noStrike" baseline="0">
                    <a:solidFill>
                      <a:srgbClr val="000000"/>
                    </a:solidFill>
                    <a:latin typeface="Calibri"/>
                    <a:ea typeface="Calibri"/>
                    <a:cs typeface="Calibri"/>
                  </a:defRPr>
                </a:pPr>
                <a:endParaRPr lang="ru-RU"/>
              </a:p>
            </c:txPr>
            <c:showLegendKey val="0"/>
            <c:showVal val="1"/>
            <c:showCatName val="0"/>
            <c:showSerName val="1"/>
            <c:showPercent val="0"/>
            <c:showBubbleSize val="0"/>
            <c:separator> </c:separator>
            <c:showLeaderLines val="0"/>
            <c:extLst>
              <c:ext xmlns:c15="http://schemas.microsoft.com/office/drawing/2012/chart" uri="{CE6537A1-D6FC-4f65-9D91-7224C49458BB}">
                <c15:showLeaderLines val="0"/>
              </c:ext>
            </c:extLst>
          </c:dLbls>
          <c:val>
            <c:numRef>
              <c:f>Лист2!$B$3:$C$3</c:f>
              <c:numCache>
                <c:formatCode>General</c:formatCode>
                <c:ptCount val="2"/>
                <c:pt idx="0" formatCode="#,##0">
                  <c:v>8906</c:v>
                </c:pt>
              </c:numCache>
            </c:numRef>
          </c:val>
          <c:extLst>
            <c:ext xmlns:c16="http://schemas.microsoft.com/office/drawing/2014/chart" uri="{C3380CC4-5D6E-409C-BE32-E72D297353CC}">
              <c16:uniqueId val="{00000002-D1EE-4405-8D59-3AAEA77698E4}"/>
            </c:ext>
          </c:extLst>
        </c:ser>
        <c:ser>
          <c:idx val="1"/>
          <c:order val="1"/>
          <c:tx>
            <c:strRef>
              <c:f>Лист2!$A$4</c:f>
              <c:strCache>
                <c:ptCount val="1"/>
                <c:pt idx="0">
                  <c:v>01.01.2024</c:v>
                </c:pt>
              </c:strCache>
            </c:strRef>
          </c:tx>
          <c:spPr>
            <a:solidFill>
              <a:schemeClr val="accent1">
                <a:lumMod val="75000"/>
              </a:schemeClr>
            </a:solidFill>
            <a:effectLst>
              <a:outerShdw blurRad="50800" dist="50800" dir="5400000" algn="ctr" rotWithShape="0">
                <a:srgbClr val="000000">
                  <a:alpha val="89000"/>
                </a:srgbClr>
              </a:outerShdw>
            </a:effectLst>
            <a:scene3d>
              <a:camera prst="orthographicFront"/>
              <a:lightRig rig="threePt" dir="t"/>
            </a:scene3d>
            <a:sp3d>
              <a:bevelT w="114300" prst="artDeco"/>
              <a:bevelB w="114300" prst="artDeco"/>
            </a:sp3d>
          </c:spPr>
          <c:invertIfNegative val="0"/>
          <c:dLbls>
            <c:dLbl>
              <c:idx val="0"/>
              <c:layout>
                <c:manualLayout>
                  <c:x val="-0.47726207219878108"/>
                  <c:y val="2.9828486204325128E-3"/>
                </c:manualLayout>
              </c:layout>
              <c:tx>
                <c:rich>
                  <a:bodyPr wrap="square" lIns="38100" tIns="19050" rIns="38100" bIns="19050" anchor="ctr">
                    <a:spAutoFit/>
                  </a:bodyPr>
                  <a:lstStyle/>
                  <a:p>
                    <a:pPr>
                      <a:defRPr/>
                    </a:pPr>
                    <a:fld id="{BDF400E0-4ED9-452C-92B4-5276345A3392}" type="SERIESNAME">
                      <a:rPr lang="en-US" baseline="0"/>
                      <a:pPr>
                        <a:defRPr/>
                      </a:pPr>
                      <a:t>[ИМЯ РЯДА]</a:t>
                    </a:fld>
                    <a:r>
                      <a:rPr lang="en-US" baseline="0"/>
                      <a:t>                                                </a:t>
                    </a:r>
                    <a:fld id="{6F8CC18E-2B1B-4D78-85B1-58F903627686}" type="VALUE">
                      <a:rPr lang="en-US" baseline="0"/>
                      <a:pPr>
                        <a:defRPr/>
                      </a:pPr>
                      <a:t>[ЗНАЧЕНИЕ]</a:t>
                    </a:fld>
                    <a:endParaRPr lang="en-US" baseline="0"/>
                  </a:p>
                </c:rich>
              </c:tx>
              <c:spPr>
                <a:noFill/>
                <a:ln w="25400">
                  <a:noFill/>
                </a:ln>
              </c:spPr>
              <c:dLblPos val="outEnd"/>
              <c:showLegendKey val="0"/>
              <c:showVal val="1"/>
              <c:showCatName val="0"/>
              <c:showSerName val="1"/>
              <c:showPercent val="0"/>
              <c:showBubbleSize val="0"/>
              <c:separator> </c:separator>
              <c:extLst>
                <c:ext xmlns:c15="http://schemas.microsoft.com/office/drawing/2012/chart" uri="{CE6537A1-D6FC-4f65-9D91-7224C49458BB}">
                  <c15:layout>
                    <c:manualLayout>
                      <c:w val="0.49247069854664799"/>
                      <c:h val="8.1759880686055178E-2"/>
                    </c:manualLayout>
                  </c15:layout>
                  <c15:dlblFieldTable/>
                  <c15:showDataLabelsRange val="0"/>
                </c:ext>
                <c:ext xmlns:c16="http://schemas.microsoft.com/office/drawing/2014/chart" uri="{C3380CC4-5D6E-409C-BE32-E72D297353CC}">
                  <c16:uniqueId val="{00000003-D1EE-4405-8D59-3AAEA77698E4}"/>
                </c:ext>
              </c:extLst>
            </c:dLbl>
            <c:spPr>
              <a:noFill/>
              <a:ln w="25400">
                <a:noFill/>
              </a:ln>
            </c:spPr>
            <c:showLegendKey val="0"/>
            <c:showVal val="1"/>
            <c:showCatName val="0"/>
            <c:showSerName val="1"/>
            <c:showPercent val="0"/>
            <c:showBubbleSize val="0"/>
            <c:separator>
</c:separator>
            <c:showLeaderLines val="0"/>
            <c:extLst>
              <c:ext xmlns:c15="http://schemas.microsoft.com/office/drawing/2012/chart" uri="{CE6537A1-D6FC-4f65-9D91-7224C49458BB}">
                <c15:showLeaderLines val="1"/>
              </c:ext>
            </c:extLst>
          </c:dLbls>
          <c:val>
            <c:numRef>
              <c:f>Лист2!$B$4:$C$4</c:f>
              <c:numCache>
                <c:formatCode>General</c:formatCode>
                <c:ptCount val="2"/>
                <c:pt idx="0" formatCode="#,##0">
                  <c:v>6906</c:v>
                </c:pt>
              </c:numCache>
            </c:numRef>
          </c:val>
          <c:extLst>
            <c:ext xmlns:c16="http://schemas.microsoft.com/office/drawing/2014/chart" uri="{C3380CC4-5D6E-409C-BE32-E72D297353CC}">
              <c16:uniqueId val="{00000004-D1EE-4405-8D59-3AAEA77698E4}"/>
            </c:ext>
          </c:extLst>
        </c:ser>
        <c:ser>
          <c:idx val="2"/>
          <c:order val="2"/>
          <c:tx>
            <c:strRef>
              <c:f>Лист2!$A$5</c:f>
              <c:strCache>
                <c:ptCount val="1"/>
                <c:pt idx="0">
                  <c:v>01.01.2025</c:v>
                </c:pt>
              </c:strCache>
            </c:strRef>
          </c:tx>
          <c:spPr>
            <a:solidFill>
              <a:schemeClr val="accent3">
                <a:lumMod val="60000"/>
                <a:lumOff val="40000"/>
              </a:schemeClr>
            </a:solidFill>
            <a:effectLst>
              <a:outerShdw blurRad="50800" dist="50800" dir="5400000" algn="ctr" rotWithShape="0">
                <a:srgbClr val="000000">
                  <a:alpha val="92000"/>
                </a:srgbClr>
              </a:outerShdw>
            </a:effectLst>
          </c:spPr>
          <c:invertIfNegative val="0"/>
          <c:dPt>
            <c:idx val="0"/>
            <c:invertIfNegative val="0"/>
            <c:bubble3D val="0"/>
            <c:spPr>
              <a:solidFill>
                <a:schemeClr val="accent3">
                  <a:lumMod val="60000"/>
                  <a:lumOff val="40000"/>
                </a:schemeClr>
              </a:solidFill>
              <a:effectLst>
                <a:outerShdw blurRad="50800" dist="50800" dir="5400000" algn="ctr" rotWithShape="0">
                  <a:srgbClr val="000000">
                    <a:alpha val="92000"/>
                  </a:srgbClr>
                </a:outerShdw>
              </a:effectLst>
              <a:scene3d>
                <a:camera prst="orthographicFront"/>
                <a:lightRig rig="threePt" dir="t"/>
              </a:scene3d>
              <a:sp3d>
                <a:bevelT w="114300" prst="artDeco"/>
                <a:bevelB w="114300" prst="artDeco"/>
              </a:sp3d>
            </c:spPr>
            <c:extLst>
              <c:ext xmlns:c16="http://schemas.microsoft.com/office/drawing/2014/chart" uri="{C3380CC4-5D6E-409C-BE32-E72D297353CC}">
                <c16:uniqueId val="{00000006-D1EE-4405-8D59-3AAEA77698E4}"/>
              </c:ext>
            </c:extLst>
          </c:dPt>
          <c:dLbls>
            <c:dLbl>
              <c:idx val="0"/>
              <c:layout>
                <c:manualLayout>
                  <c:x val="-0.49976566220361696"/>
                  <c:y val="-2.9826137504624004E-3"/>
                </c:manualLayout>
              </c:layout>
              <c:tx>
                <c:rich>
                  <a:bodyPr wrap="square" lIns="38100" tIns="19050" rIns="38100" bIns="19050" anchor="ctr">
                    <a:noAutofit/>
                  </a:bodyPr>
                  <a:lstStyle/>
                  <a:p>
                    <a:pPr>
                      <a:defRPr/>
                    </a:pPr>
                    <a:fld id="{5F335BCE-56C3-4B76-87BF-6EA7B6DBBCC5}" type="SERIESNAME">
                      <a:rPr lang="en-US" baseline="0"/>
                      <a:pPr>
                        <a:defRPr/>
                      </a:pPr>
                      <a:t>[ИМЯ РЯДА]</a:t>
                    </a:fld>
                    <a:r>
                      <a:rPr lang="en-US" baseline="0"/>
                      <a:t>                                 </a:t>
                    </a:r>
                    <a:fld id="{90C879BA-370B-46F0-B765-09211228569F}" type="VALUE">
                      <a:rPr lang="en-US" baseline="0"/>
                      <a:pPr>
                        <a:defRPr/>
                      </a:pPr>
                      <a:t>[ЗНАЧЕНИЕ]</a:t>
                    </a:fld>
                    <a:endParaRPr lang="en-US" baseline="0"/>
                  </a:p>
                </c:rich>
              </c:tx>
              <c:spPr>
                <a:noFill/>
                <a:ln w="25400">
                  <a:noFill/>
                </a:ln>
              </c:spPr>
              <c:dLblPos val="outEnd"/>
              <c:showLegendKey val="0"/>
              <c:showVal val="1"/>
              <c:showCatName val="0"/>
              <c:showSerName val="1"/>
              <c:showPercent val="0"/>
              <c:showBubbleSize val="0"/>
              <c:separator> </c:separator>
              <c:extLst>
                <c:ext xmlns:c15="http://schemas.microsoft.com/office/drawing/2012/chart" uri="{CE6537A1-D6FC-4f65-9D91-7224C49458BB}">
                  <c15:spPr xmlns:c15="http://schemas.microsoft.com/office/drawing/2012/chart">
                    <a:prstGeom prst="rect">
                      <a:avLst/>
                    </a:prstGeom>
                  </c15:spPr>
                  <c15:layout>
                    <c:manualLayout>
                      <c:w val="0.45121425222691036"/>
                      <c:h val="6.3862788963460107E-2"/>
                    </c:manualLayout>
                  </c15:layout>
                  <c15:dlblFieldTable/>
                  <c15:showDataLabelsRange val="0"/>
                </c:ext>
                <c:ext xmlns:c16="http://schemas.microsoft.com/office/drawing/2014/chart" uri="{C3380CC4-5D6E-409C-BE32-E72D297353CC}">
                  <c16:uniqueId val="{00000006-D1EE-4405-8D59-3AAEA77698E4}"/>
                </c:ext>
              </c:extLst>
            </c:dLbl>
            <c:spPr>
              <a:noFill/>
              <a:ln w="25400">
                <a:noFill/>
              </a:ln>
            </c:spPr>
            <c:showLegendKey val="0"/>
            <c:showVal val="1"/>
            <c:showCatName val="0"/>
            <c:showSerName val="1"/>
            <c:showPercent val="0"/>
            <c:showBubbleSize val="0"/>
            <c:separator> </c:separator>
            <c:showLeaderLines val="0"/>
            <c:extLst>
              <c:ext xmlns:c15="http://schemas.microsoft.com/office/drawing/2012/chart" uri="{CE6537A1-D6FC-4f65-9D91-7224C49458BB}">
                <c15:showLeaderLines val="1"/>
              </c:ext>
            </c:extLst>
          </c:dLbls>
          <c:val>
            <c:numRef>
              <c:f>Лист2!$B$5:$C$5</c:f>
              <c:numCache>
                <c:formatCode>General</c:formatCode>
                <c:ptCount val="2"/>
                <c:pt idx="0" formatCode="#,##0">
                  <c:v>5756.8</c:v>
                </c:pt>
              </c:numCache>
            </c:numRef>
          </c:val>
          <c:extLst>
            <c:ext xmlns:c16="http://schemas.microsoft.com/office/drawing/2014/chart" uri="{C3380CC4-5D6E-409C-BE32-E72D297353CC}">
              <c16:uniqueId val="{00000007-D1EE-4405-8D59-3AAEA77698E4}"/>
            </c:ext>
          </c:extLst>
        </c:ser>
        <c:dLbls>
          <c:showLegendKey val="0"/>
          <c:showVal val="0"/>
          <c:showCatName val="0"/>
          <c:showSerName val="0"/>
          <c:showPercent val="0"/>
          <c:showBubbleSize val="0"/>
        </c:dLbls>
        <c:gapWidth val="150"/>
        <c:overlap val="14"/>
        <c:axId val="399393144"/>
        <c:axId val="1"/>
      </c:barChart>
      <c:catAx>
        <c:axId val="399393144"/>
        <c:scaling>
          <c:orientation val="minMax"/>
        </c:scaling>
        <c:delete val="1"/>
        <c:axPos val="l"/>
        <c:majorTickMark val="out"/>
        <c:minorTickMark val="none"/>
        <c:tickLblPos val="nextTo"/>
        <c:crossAx val="1"/>
        <c:crosses val="autoZero"/>
        <c:auto val="1"/>
        <c:lblAlgn val="ctr"/>
        <c:lblOffset val="100"/>
        <c:noMultiLvlLbl val="0"/>
      </c:catAx>
      <c:valAx>
        <c:axId val="1"/>
        <c:scaling>
          <c:orientation val="minMax"/>
        </c:scaling>
        <c:delete val="1"/>
        <c:axPos val="b"/>
        <c:numFmt formatCode="#,##0" sourceLinked="1"/>
        <c:majorTickMark val="out"/>
        <c:minorTickMark val="none"/>
        <c:tickLblPos val="nextTo"/>
        <c:crossAx val="399393144"/>
        <c:crossesAt val="43466"/>
        <c:crossBetween val="between"/>
      </c:valAx>
      <c:spPr>
        <a:gradFill>
          <a:gsLst>
            <a:gs pos="20765">
              <a:schemeClr val="accent4">
                <a:alpha val="7000"/>
                <a:lumMod val="0"/>
                <a:lumOff val="100000"/>
              </a:schemeClr>
            </a:gs>
            <a:gs pos="82500">
              <a:schemeClr val="accent4">
                <a:lumMod val="75000"/>
              </a:schemeClr>
            </a:gs>
            <a:gs pos="65000">
              <a:schemeClr val="accent3">
                <a:lumMod val="60000"/>
                <a:lumOff val="40000"/>
              </a:schemeClr>
            </a:gs>
            <a:gs pos="100000">
              <a:schemeClr val="accent2">
                <a:lumMod val="60000"/>
              </a:schemeClr>
            </a:gs>
          </a:gsLst>
          <a:path path="circle">
            <a:fillToRect l="50000" t="130000" r="50000" b="-30000"/>
          </a:path>
        </a:gradFill>
      </c:spPr>
    </c:plotArea>
    <c:plotVisOnly val="1"/>
    <c:dispBlanksAs val="gap"/>
    <c:showDLblsOverMax val="0"/>
  </c:chart>
  <c:spPr>
    <a:ln>
      <a:noFill/>
    </a:ln>
  </c:spPr>
  <c:txPr>
    <a:bodyPr/>
    <a:lstStyle/>
    <a:p>
      <a:pPr>
        <a:defRPr sz="1000" b="0" i="0" u="none" strike="noStrike" baseline="0">
          <a:solidFill>
            <a:srgbClr val="000000"/>
          </a:solidFill>
          <a:latin typeface="Calibri"/>
          <a:ea typeface="Calibri"/>
          <a:cs typeface="Calibri"/>
        </a:defRPr>
      </a:pPr>
      <a:endParaRPr lang="ru-RU"/>
    </a:p>
  </c:txPr>
  <c:externalData r:id="rId1">
    <c:autoUpdate val="0"/>
  </c:externalData>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drawing1.xml><?xml version="1.0" encoding="utf-8"?>
<c:userShapes xmlns:c="http://schemas.openxmlformats.org/drawingml/2006/chart">
  <cdr:relSizeAnchor xmlns:cdr="http://schemas.openxmlformats.org/drawingml/2006/chartDrawing">
    <cdr:from>
      <cdr:x>0.4468</cdr:x>
      <cdr:y>0.37847</cdr:y>
    </cdr:from>
    <cdr:to>
      <cdr:x>0.56126</cdr:x>
      <cdr:y>0.48143</cdr:y>
    </cdr:to>
    <cdr:sp macro="" textlink="">
      <cdr:nvSpPr>
        <cdr:cNvPr id="2" name="TextBox 1"/>
        <cdr:cNvSpPr txBox="1"/>
      </cdr:nvSpPr>
      <cdr:spPr>
        <a:xfrm xmlns:a="http://schemas.openxmlformats.org/drawingml/2006/main">
          <a:off x="2567940" y="1493520"/>
          <a:ext cx="655320" cy="36576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ru-RU"/>
        </a:p>
      </cdr:txBody>
    </cdr:sp>
  </cdr:relSizeAnchor>
  <cdr:relSizeAnchor xmlns:cdr="http://schemas.openxmlformats.org/drawingml/2006/chartDrawing">
    <cdr:from>
      <cdr:x>0.38765</cdr:x>
      <cdr:y>0.36699</cdr:y>
    </cdr:from>
    <cdr:to>
      <cdr:x>0.53538</cdr:x>
      <cdr:y>0.46745</cdr:y>
    </cdr:to>
    <cdr:sp macro="" textlink="">
      <cdr:nvSpPr>
        <cdr:cNvPr id="3" name="TextBox 2"/>
        <cdr:cNvSpPr txBox="1"/>
      </cdr:nvSpPr>
      <cdr:spPr>
        <a:xfrm xmlns:a="http://schemas.openxmlformats.org/drawingml/2006/main">
          <a:off x="2721273" y="1965020"/>
          <a:ext cx="1040781" cy="464586"/>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endParaRPr lang="ru-RU" sz="1000"/>
        </a:p>
      </cdr:txBody>
    </cdr:sp>
  </cdr:relSizeAnchor>
  <cdr:relSizeAnchor xmlns:cdr="http://schemas.openxmlformats.org/drawingml/2006/chartDrawing">
    <cdr:from>
      <cdr:x>0.39277</cdr:x>
      <cdr:y>0.61155</cdr:y>
    </cdr:from>
    <cdr:to>
      <cdr:x>0.56459</cdr:x>
      <cdr:y>0.67757</cdr:y>
    </cdr:to>
    <cdr:sp macro="" textlink="">
      <cdr:nvSpPr>
        <cdr:cNvPr id="4" name="TextBox 3"/>
        <cdr:cNvSpPr txBox="1"/>
      </cdr:nvSpPr>
      <cdr:spPr>
        <a:xfrm xmlns:a="http://schemas.openxmlformats.org/drawingml/2006/main">
          <a:off x="2757253" y="3092408"/>
          <a:ext cx="1210230" cy="30668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ru-RU" sz="1100"/>
            <a:t>- </a:t>
          </a:r>
        </a:p>
      </cdr:txBody>
    </cdr:sp>
  </cdr:relSizeAnchor>
  <cdr:relSizeAnchor xmlns:cdr="http://schemas.openxmlformats.org/drawingml/2006/chartDrawing">
    <cdr:from>
      <cdr:x>0.40792</cdr:x>
      <cdr:y>0.6967</cdr:y>
    </cdr:from>
    <cdr:to>
      <cdr:x>0.54222</cdr:x>
      <cdr:y>0.85997</cdr:y>
    </cdr:to>
    <cdr:sp macro="" textlink="">
      <cdr:nvSpPr>
        <cdr:cNvPr id="5" name="TextBox 4"/>
        <cdr:cNvSpPr txBox="1"/>
      </cdr:nvSpPr>
      <cdr:spPr>
        <a:xfrm xmlns:a="http://schemas.openxmlformats.org/drawingml/2006/main">
          <a:off x="2863792" y="3486863"/>
          <a:ext cx="948013" cy="75312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pPr algn="ctr"/>
          <a:endParaRPr lang="ru-RU" sz="1100"/>
        </a:p>
      </cdr:txBody>
    </cdr:sp>
  </cdr:relSizeAnchor>
  <cdr:relSizeAnchor xmlns:cdr="http://schemas.openxmlformats.org/drawingml/2006/chartDrawing">
    <cdr:from>
      <cdr:x>0.30082</cdr:x>
      <cdr:y>0.1549</cdr:y>
    </cdr:from>
    <cdr:to>
      <cdr:x>0.498</cdr:x>
      <cdr:y>0.22514</cdr:y>
    </cdr:to>
    <cdr:sp macro="" textlink="">
      <cdr:nvSpPr>
        <cdr:cNvPr id="6" name="TextBox 5"/>
        <cdr:cNvSpPr txBox="1"/>
      </cdr:nvSpPr>
      <cdr:spPr>
        <a:xfrm xmlns:a="http://schemas.openxmlformats.org/drawingml/2006/main">
          <a:off x="2110538" y="937848"/>
          <a:ext cx="1390265" cy="372962"/>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ru-RU"/>
        </a:p>
      </cdr:txBody>
    </cdr:sp>
  </cdr:relSizeAnchor>
  <cdr:relSizeAnchor xmlns:cdr="http://schemas.openxmlformats.org/drawingml/2006/chartDrawing">
    <cdr:from>
      <cdr:x>0.56474</cdr:x>
      <cdr:y>0.16095</cdr:y>
    </cdr:from>
    <cdr:to>
      <cdr:x>0.7588</cdr:x>
      <cdr:y>0.21288</cdr:y>
    </cdr:to>
    <cdr:sp macro="" textlink="">
      <cdr:nvSpPr>
        <cdr:cNvPr id="7" name="TextBox 6"/>
        <cdr:cNvSpPr txBox="1"/>
      </cdr:nvSpPr>
      <cdr:spPr>
        <a:xfrm xmlns:a="http://schemas.openxmlformats.org/drawingml/2006/main">
          <a:off x="3968510" y="975889"/>
          <a:ext cx="1371767" cy="276047"/>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ru-RU"/>
        </a:p>
      </cdr:txBody>
    </cdr:sp>
  </cdr:relSizeAnchor>
</c:userShapes>
</file>

<file path=ppt/drawings/drawing2.xml><?xml version="1.0" encoding="utf-8"?>
<c:userShapes xmlns:c="http://schemas.openxmlformats.org/drawingml/2006/chart">
  <cdr:relSizeAnchor xmlns:cdr="http://schemas.openxmlformats.org/drawingml/2006/chartDrawing">
    <cdr:from>
      <cdr:x>0.56535</cdr:x>
      <cdr:y>0.33057</cdr:y>
    </cdr:from>
    <cdr:to>
      <cdr:x>0.7486</cdr:x>
      <cdr:y>0.42129</cdr:y>
    </cdr:to>
    <cdr:cxnSp macro="">
      <cdr:nvCxnSpPr>
        <cdr:cNvPr id="2" name="Прямая со стрелкой 1">
          <a:extLst xmlns:a="http://schemas.openxmlformats.org/drawingml/2006/main">
            <a:ext uri="{FF2B5EF4-FFF2-40B4-BE49-F238E27FC236}">
              <a16:creationId xmlns:a16="http://schemas.microsoft.com/office/drawing/2014/main" id="{A15CA5DB-11A2-4CDC-8FE0-2695595D535E}"/>
            </a:ext>
          </a:extLst>
        </cdr:cNvPr>
        <cdr:cNvCxnSpPr/>
      </cdr:nvCxnSpPr>
      <cdr:spPr>
        <a:xfrm xmlns:a="http://schemas.openxmlformats.org/drawingml/2006/main" flipV="1">
          <a:off x="4523334" y="2229258"/>
          <a:ext cx="1466177" cy="611788"/>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0.57012</cdr:x>
      <cdr:y>0.60485</cdr:y>
    </cdr:from>
    <cdr:to>
      <cdr:x>0.79075</cdr:x>
      <cdr:y>0.78215</cdr:y>
    </cdr:to>
    <cdr:cxnSp macro="">
      <cdr:nvCxnSpPr>
        <cdr:cNvPr id="4" name="Прямая со стрелкой 3">
          <a:extLst xmlns:a="http://schemas.openxmlformats.org/drawingml/2006/main">
            <a:ext uri="{FF2B5EF4-FFF2-40B4-BE49-F238E27FC236}">
              <a16:creationId xmlns:a16="http://schemas.microsoft.com/office/drawing/2014/main" id="{0F0A3442-7168-494D-BECA-300E46A25F7B}"/>
            </a:ext>
          </a:extLst>
        </cdr:cNvPr>
        <cdr:cNvCxnSpPr/>
      </cdr:nvCxnSpPr>
      <cdr:spPr>
        <a:xfrm xmlns:a="http://schemas.openxmlformats.org/drawingml/2006/main">
          <a:off x="6223000" y="4826000"/>
          <a:ext cx="2413000" cy="1422400"/>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0.61028</cdr:x>
      <cdr:y>0.49489</cdr:y>
    </cdr:from>
    <cdr:to>
      <cdr:x>0.80992</cdr:x>
      <cdr:y>0.52806</cdr:y>
    </cdr:to>
    <cdr:cxnSp macro="">
      <cdr:nvCxnSpPr>
        <cdr:cNvPr id="5" name="Прямая со стрелкой 4">
          <a:extLst xmlns:a="http://schemas.openxmlformats.org/drawingml/2006/main">
            <a:ext uri="{FF2B5EF4-FFF2-40B4-BE49-F238E27FC236}">
              <a16:creationId xmlns:a16="http://schemas.microsoft.com/office/drawing/2014/main" id="{A8D2D5C0-4173-4E0C-BDBD-8E9A9BC4FF44}"/>
            </a:ext>
          </a:extLst>
        </cdr:cNvPr>
        <cdr:cNvCxnSpPr/>
      </cdr:nvCxnSpPr>
      <cdr:spPr>
        <a:xfrm xmlns:a="http://schemas.openxmlformats.org/drawingml/2006/main">
          <a:off x="3720248" y="3004268"/>
          <a:ext cx="1217034" cy="201381"/>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0.51999</cdr:x>
      <cdr:y>0.17293</cdr:y>
    </cdr:from>
    <cdr:to>
      <cdr:x>0.6815</cdr:x>
      <cdr:y>0.36662</cdr:y>
    </cdr:to>
    <cdr:cxnSp macro="">
      <cdr:nvCxnSpPr>
        <cdr:cNvPr id="10" name="Прямая со стрелкой 9">
          <a:extLst xmlns:a="http://schemas.openxmlformats.org/drawingml/2006/main">
            <a:ext uri="{FF2B5EF4-FFF2-40B4-BE49-F238E27FC236}">
              <a16:creationId xmlns:a16="http://schemas.microsoft.com/office/drawing/2014/main" id="{20F8D456-8770-47E9-B7B6-42D64EB508BD}"/>
            </a:ext>
          </a:extLst>
        </cdr:cNvPr>
        <cdr:cNvCxnSpPr/>
      </cdr:nvCxnSpPr>
      <cdr:spPr>
        <a:xfrm xmlns:a="http://schemas.openxmlformats.org/drawingml/2006/main" flipV="1">
          <a:off x="3169882" y="1049788"/>
          <a:ext cx="984528" cy="1175834"/>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0.19451</cdr:x>
      <cdr:y>0.62809</cdr:y>
    </cdr:from>
    <cdr:to>
      <cdr:x>0.34202</cdr:x>
      <cdr:y>0.65465</cdr:y>
    </cdr:to>
    <cdr:cxnSp macro="">
      <cdr:nvCxnSpPr>
        <cdr:cNvPr id="15" name="Прямая со стрелкой 14">
          <a:extLst xmlns:a="http://schemas.openxmlformats.org/drawingml/2006/main">
            <a:ext uri="{FF2B5EF4-FFF2-40B4-BE49-F238E27FC236}">
              <a16:creationId xmlns:a16="http://schemas.microsoft.com/office/drawing/2014/main" id="{C992190E-A8DD-468C-A74B-16F61BC73FB3}"/>
            </a:ext>
          </a:extLst>
        </cdr:cNvPr>
        <cdr:cNvCxnSpPr/>
      </cdr:nvCxnSpPr>
      <cdr:spPr>
        <a:xfrm xmlns:a="http://schemas.openxmlformats.org/drawingml/2006/main" flipV="1">
          <a:off x="1185719" y="3812891"/>
          <a:ext cx="899245" cy="161254"/>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0.34142</cdr:x>
      <cdr:y>0.64311</cdr:y>
    </cdr:from>
    <cdr:to>
      <cdr:x>0.41693</cdr:x>
      <cdr:y>0.86864</cdr:y>
    </cdr:to>
    <cdr:cxnSp macro="">
      <cdr:nvCxnSpPr>
        <cdr:cNvPr id="16" name="Прямая со стрелкой 15">
          <a:extLst xmlns:a="http://schemas.openxmlformats.org/drawingml/2006/main">
            <a:ext uri="{FF2B5EF4-FFF2-40B4-BE49-F238E27FC236}">
              <a16:creationId xmlns:a16="http://schemas.microsoft.com/office/drawing/2014/main" id="{13F5C134-586A-4D04-A4A3-9F12706164E9}"/>
            </a:ext>
          </a:extLst>
        </cdr:cNvPr>
        <cdr:cNvCxnSpPr/>
      </cdr:nvCxnSpPr>
      <cdr:spPr>
        <a:xfrm xmlns:a="http://schemas.openxmlformats.org/drawingml/2006/main" flipH="1">
          <a:off x="2081318" y="3904041"/>
          <a:ext cx="460291" cy="1369122"/>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0.22892</cdr:x>
      <cdr:y>0.63137</cdr:y>
    </cdr:from>
    <cdr:to>
      <cdr:x>0.36152</cdr:x>
      <cdr:y>0.77155</cdr:y>
    </cdr:to>
    <cdr:cxnSp macro="">
      <cdr:nvCxnSpPr>
        <cdr:cNvPr id="17" name="Прямая со стрелкой 16">
          <a:extLst xmlns:a="http://schemas.openxmlformats.org/drawingml/2006/main">
            <a:ext uri="{FF2B5EF4-FFF2-40B4-BE49-F238E27FC236}">
              <a16:creationId xmlns:a16="http://schemas.microsoft.com/office/drawing/2014/main" id="{D02F270E-ADF3-4277-A919-67E0B9CDD6C0}"/>
            </a:ext>
          </a:extLst>
        </cdr:cNvPr>
        <cdr:cNvCxnSpPr/>
      </cdr:nvCxnSpPr>
      <cdr:spPr>
        <a:xfrm xmlns:a="http://schemas.openxmlformats.org/drawingml/2006/main" flipV="1">
          <a:off x="1395496" y="3832765"/>
          <a:ext cx="808340" cy="851035"/>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0.14978</cdr:x>
      <cdr:y>0.26143</cdr:y>
    </cdr:from>
    <cdr:to>
      <cdr:x>0.33125</cdr:x>
      <cdr:y>0.40846</cdr:y>
    </cdr:to>
    <cdr:cxnSp macro="">
      <cdr:nvCxnSpPr>
        <cdr:cNvPr id="24" name="Прямая со стрелкой 23">
          <a:extLst xmlns:a="http://schemas.openxmlformats.org/drawingml/2006/main">
            <a:ext uri="{FF2B5EF4-FFF2-40B4-BE49-F238E27FC236}">
              <a16:creationId xmlns:a16="http://schemas.microsoft.com/office/drawing/2014/main" id="{EBAEB3A1-CEC5-4A55-A55A-F03F287F782D}"/>
            </a:ext>
          </a:extLst>
        </cdr:cNvPr>
        <cdr:cNvCxnSpPr/>
      </cdr:nvCxnSpPr>
      <cdr:spPr>
        <a:xfrm xmlns:a="http://schemas.openxmlformats.org/drawingml/2006/main">
          <a:off x="1587500" y="2070100"/>
          <a:ext cx="1981200" cy="1181100"/>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0.4497</cdr:x>
      <cdr:y>0.17409</cdr:y>
    </cdr:from>
    <cdr:to>
      <cdr:x>0.50336</cdr:x>
      <cdr:y>0.38579</cdr:y>
    </cdr:to>
    <cdr:cxnSp macro="">
      <cdr:nvCxnSpPr>
        <cdr:cNvPr id="31" name="Прямая со стрелкой 30">
          <a:extLst xmlns:a="http://schemas.openxmlformats.org/drawingml/2006/main">
            <a:ext uri="{FF2B5EF4-FFF2-40B4-BE49-F238E27FC236}">
              <a16:creationId xmlns:a16="http://schemas.microsoft.com/office/drawing/2014/main" id="{04A7DAE8-88CE-44B6-97B8-D1D610379A0C}"/>
            </a:ext>
          </a:extLst>
        </cdr:cNvPr>
        <cdr:cNvCxnSpPr/>
      </cdr:nvCxnSpPr>
      <cdr:spPr>
        <a:xfrm xmlns:a="http://schemas.openxmlformats.org/drawingml/2006/main" flipH="1">
          <a:off x="2741350" y="1056817"/>
          <a:ext cx="327112" cy="1285146"/>
        </a:xfrm>
        <a:prstGeom xmlns:a="http://schemas.openxmlformats.org/drawingml/2006/main" prst="straightConnector1">
          <a:avLst/>
        </a:prstGeom>
        <a:ln xmlns:a="http://schemas.openxmlformats.org/drawingml/2006/main">
          <a:headEnd type="triangle"/>
          <a:tailEnd type="triangle"/>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dr:relSizeAnchor xmlns:cdr="http://schemas.openxmlformats.org/drawingml/2006/chartDrawing">
    <cdr:from>
      <cdr:x>0.50781</cdr:x>
      <cdr:y>0.71784</cdr:y>
    </cdr:from>
    <cdr:to>
      <cdr:x>0.65781</cdr:x>
      <cdr:y>0.86847</cdr:y>
    </cdr:to>
    <cdr:sp macro="" textlink="">
      <cdr:nvSpPr>
        <cdr:cNvPr id="13" name="Прямая со стрелкой 12"/>
        <cdr:cNvSpPr/>
      </cdr:nvSpPr>
      <cdr:spPr>
        <a:xfrm xmlns:a="http://schemas.openxmlformats.org/drawingml/2006/main">
          <a:off x="3095627" y="4357718"/>
          <a:ext cx="914400" cy="914400"/>
        </a:xfrm>
        <a:prstGeom xmlns:a="http://schemas.openxmlformats.org/drawingml/2006/main" prst="straightConnector1">
          <a:avLst/>
        </a:prstGeom>
        <a:ln xmlns:a="http://schemas.openxmlformats.org/drawingml/2006/main">
          <a:tailEnd type="arrow"/>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ru-RU"/>
        </a:p>
      </cdr:txBody>
    </cdr:sp>
  </cdr:relSizeAnchor>
</c:userShapes>
</file>

<file path=ppt/drawings/drawing3.xml><?xml version="1.0" encoding="utf-8"?>
<c:userShapes xmlns:c="http://schemas.openxmlformats.org/drawingml/2006/chart">
  <cdr:relSizeAnchor xmlns:cdr="http://schemas.openxmlformats.org/drawingml/2006/chartDrawing">
    <cdr:from>
      <cdr:x>0.84339</cdr:x>
      <cdr:y>0.92979</cdr:y>
    </cdr:from>
    <cdr:to>
      <cdr:x>0.98538</cdr:x>
      <cdr:y>0.99677</cdr:y>
    </cdr:to>
    <cdr:sp macro="" textlink="">
      <cdr:nvSpPr>
        <cdr:cNvPr id="2" name="TextBox 1"/>
        <cdr:cNvSpPr txBox="1"/>
      </cdr:nvSpPr>
      <cdr:spPr>
        <a:xfrm xmlns:a="http://schemas.openxmlformats.org/drawingml/2006/main">
          <a:off x="5715000" y="3817620"/>
          <a:ext cx="960120" cy="259080"/>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endParaRPr lang="ru-RU"/>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45659" cy="496411"/>
          </a:xfrm>
          <a:prstGeom prst="rect">
            <a:avLst/>
          </a:prstGeom>
        </p:spPr>
        <p:txBody>
          <a:bodyPr vert="horz" lIns="91429" tIns="45715" rIns="91429" bIns="45715" rtlCol="0"/>
          <a:lstStyle>
            <a:lvl1pPr algn="l">
              <a:defRPr sz="1200"/>
            </a:lvl1pPr>
          </a:lstStyle>
          <a:p>
            <a:endParaRPr lang="ru-RU"/>
          </a:p>
        </p:txBody>
      </p:sp>
      <p:sp>
        <p:nvSpPr>
          <p:cNvPr id="3" name="Дата 2"/>
          <p:cNvSpPr>
            <a:spLocks noGrp="1"/>
          </p:cNvSpPr>
          <p:nvPr>
            <p:ph type="dt" sz="quarter" idx="1"/>
          </p:nvPr>
        </p:nvSpPr>
        <p:spPr>
          <a:xfrm>
            <a:off x="3850446" y="1"/>
            <a:ext cx="2945659" cy="496411"/>
          </a:xfrm>
          <a:prstGeom prst="rect">
            <a:avLst/>
          </a:prstGeom>
        </p:spPr>
        <p:txBody>
          <a:bodyPr vert="horz" lIns="91429" tIns="45715" rIns="91429" bIns="45715" rtlCol="0"/>
          <a:lstStyle>
            <a:lvl1pPr algn="r">
              <a:defRPr sz="1200"/>
            </a:lvl1pPr>
          </a:lstStyle>
          <a:p>
            <a:fld id="{AEB95C81-7E80-4A6A-BF2E-13EB1337273F}" type="datetimeFigureOut">
              <a:rPr lang="ru-RU" smtClean="0"/>
              <a:pPr/>
              <a:t>07.07.2025</a:t>
            </a:fld>
            <a:endParaRPr lang="ru-RU"/>
          </a:p>
        </p:txBody>
      </p:sp>
      <p:sp>
        <p:nvSpPr>
          <p:cNvPr id="4" name="Нижний колонтитул 3"/>
          <p:cNvSpPr>
            <a:spLocks noGrp="1"/>
          </p:cNvSpPr>
          <p:nvPr>
            <p:ph type="ftr" sz="quarter" idx="2"/>
          </p:nvPr>
        </p:nvSpPr>
        <p:spPr>
          <a:xfrm>
            <a:off x="2" y="9430093"/>
            <a:ext cx="2945659" cy="496411"/>
          </a:xfrm>
          <a:prstGeom prst="rect">
            <a:avLst/>
          </a:prstGeom>
        </p:spPr>
        <p:txBody>
          <a:bodyPr vert="horz" lIns="91429" tIns="45715" rIns="91429" bIns="45715" rtlCol="0" anchor="b"/>
          <a:lstStyle>
            <a:lvl1pPr algn="l">
              <a:defRPr sz="1200"/>
            </a:lvl1pPr>
          </a:lstStyle>
          <a:p>
            <a:endParaRPr lang="ru-RU"/>
          </a:p>
        </p:txBody>
      </p:sp>
      <p:sp>
        <p:nvSpPr>
          <p:cNvPr id="5" name="Номер слайда 4"/>
          <p:cNvSpPr>
            <a:spLocks noGrp="1"/>
          </p:cNvSpPr>
          <p:nvPr>
            <p:ph type="sldNum" sz="quarter" idx="3"/>
          </p:nvPr>
        </p:nvSpPr>
        <p:spPr>
          <a:xfrm>
            <a:off x="3850446" y="9430093"/>
            <a:ext cx="2945659" cy="496411"/>
          </a:xfrm>
          <a:prstGeom prst="rect">
            <a:avLst/>
          </a:prstGeom>
        </p:spPr>
        <p:txBody>
          <a:bodyPr vert="horz" lIns="91429" tIns="45715" rIns="91429" bIns="45715" rtlCol="0" anchor="b"/>
          <a:lstStyle>
            <a:lvl1pPr algn="r">
              <a:defRPr sz="1200"/>
            </a:lvl1pPr>
          </a:lstStyle>
          <a:p>
            <a:fld id="{6B1A8403-44B6-4746-8A94-0CFC2BB92BC7}" type="slidenum">
              <a:rPr lang="ru-RU" smtClean="0"/>
              <a:pPr/>
              <a:t>‹#›</a:t>
            </a:fld>
            <a:endParaRPr lang="ru-RU"/>
          </a:p>
        </p:txBody>
      </p:sp>
    </p:spTree>
    <p:extLst>
      <p:ext uri="{BB962C8B-B14F-4D97-AF65-F5344CB8AC3E}">
        <p14:creationId xmlns:p14="http://schemas.microsoft.com/office/powerpoint/2010/main" val="22123066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2" y="1"/>
            <a:ext cx="2945659" cy="496411"/>
          </a:xfrm>
          <a:prstGeom prst="rect">
            <a:avLst/>
          </a:prstGeom>
        </p:spPr>
        <p:txBody>
          <a:bodyPr vert="horz" lIns="91429" tIns="45715" rIns="91429" bIns="45715" rtlCol="0"/>
          <a:lstStyle>
            <a:lvl1pPr algn="l">
              <a:defRPr sz="1200"/>
            </a:lvl1pPr>
          </a:lstStyle>
          <a:p>
            <a:endParaRPr lang="ru-RU"/>
          </a:p>
        </p:txBody>
      </p:sp>
      <p:sp>
        <p:nvSpPr>
          <p:cNvPr id="3" name="Дата 2"/>
          <p:cNvSpPr>
            <a:spLocks noGrp="1"/>
          </p:cNvSpPr>
          <p:nvPr>
            <p:ph type="dt" idx="1"/>
          </p:nvPr>
        </p:nvSpPr>
        <p:spPr>
          <a:xfrm>
            <a:off x="3850446" y="1"/>
            <a:ext cx="2945659" cy="496411"/>
          </a:xfrm>
          <a:prstGeom prst="rect">
            <a:avLst/>
          </a:prstGeom>
        </p:spPr>
        <p:txBody>
          <a:bodyPr vert="horz" lIns="91429" tIns="45715" rIns="91429" bIns="45715" rtlCol="0"/>
          <a:lstStyle>
            <a:lvl1pPr algn="r">
              <a:defRPr sz="1200"/>
            </a:lvl1pPr>
          </a:lstStyle>
          <a:p>
            <a:fld id="{8704EDC7-8ECB-4F74-897B-8DFF53B8988D}" type="datetimeFigureOut">
              <a:rPr lang="ru-RU" smtClean="0"/>
              <a:pPr/>
              <a:t>07.07.2025</a:t>
            </a:fld>
            <a:endParaRPr lang="ru-RU"/>
          </a:p>
        </p:txBody>
      </p:sp>
      <p:sp>
        <p:nvSpPr>
          <p:cNvPr id="4" name="Образ слайда 3"/>
          <p:cNvSpPr>
            <a:spLocks noGrp="1" noRot="1" noChangeAspect="1"/>
          </p:cNvSpPr>
          <p:nvPr>
            <p:ph type="sldImg" idx="2"/>
          </p:nvPr>
        </p:nvSpPr>
        <p:spPr>
          <a:xfrm>
            <a:off x="2003425" y="744538"/>
            <a:ext cx="2790825" cy="3722687"/>
          </a:xfrm>
          <a:prstGeom prst="rect">
            <a:avLst/>
          </a:prstGeom>
          <a:noFill/>
          <a:ln w="12700">
            <a:solidFill>
              <a:prstClr val="black"/>
            </a:solidFill>
          </a:ln>
        </p:spPr>
        <p:txBody>
          <a:bodyPr vert="horz" lIns="91429" tIns="45715" rIns="91429" bIns="45715" rtlCol="0" anchor="ctr"/>
          <a:lstStyle/>
          <a:p>
            <a:endParaRPr lang="ru-RU"/>
          </a:p>
        </p:txBody>
      </p:sp>
      <p:sp>
        <p:nvSpPr>
          <p:cNvPr id="5" name="Заметки 4"/>
          <p:cNvSpPr>
            <a:spLocks noGrp="1"/>
          </p:cNvSpPr>
          <p:nvPr>
            <p:ph type="body" sz="quarter" idx="3"/>
          </p:nvPr>
        </p:nvSpPr>
        <p:spPr>
          <a:xfrm>
            <a:off x="679768" y="4715909"/>
            <a:ext cx="5438140" cy="4467701"/>
          </a:xfrm>
          <a:prstGeom prst="rect">
            <a:avLst/>
          </a:prstGeom>
        </p:spPr>
        <p:txBody>
          <a:bodyPr vert="horz" lIns="91429" tIns="45715" rIns="91429" bIns="45715"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2" y="9430093"/>
            <a:ext cx="2945659" cy="496411"/>
          </a:xfrm>
          <a:prstGeom prst="rect">
            <a:avLst/>
          </a:prstGeom>
        </p:spPr>
        <p:txBody>
          <a:bodyPr vert="horz" lIns="91429" tIns="45715" rIns="91429" bIns="45715" rtlCol="0" anchor="b"/>
          <a:lstStyle>
            <a:lvl1pPr algn="l">
              <a:defRPr sz="1200"/>
            </a:lvl1pPr>
          </a:lstStyle>
          <a:p>
            <a:endParaRPr lang="ru-RU"/>
          </a:p>
        </p:txBody>
      </p:sp>
      <p:sp>
        <p:nvSpPr>
          <p:cNvPr id="7" name="Номер слайда 6"/>
          <p:cNvSpPr>
            <a:spLocks noGrp="1"/>
          </p:cNvSpPr>
          <p:nvPr>
            <p:ph type="sldNum" sz="quarter" idx="5"/>
          </p:nvPr>
        </p:nvSpPr>
        <p:spPr>
          <a:xfrm>
            <a:off x="3850446" y="9430093"/>
            <a:ext cx="2945659" cy="496411"/>
          </a:xfrm>
          <a:prstGeom prst="rect">
            <a:avLst/>
          </a:prstGeom>
        </p:spPr>
        <p:txBody>
          <a:bodyPr vert="horz" lIns="91429" tIns="45715" rIns="91429" bIns="45715" rtlCol="0" anchor="b"/>
          <a:lstStyle>
            <a:lvl1pPr algn="r">
              <a:defRPr sz="1200"/>
            </a:lvl1pPr>
          </a:lstStyle>
          <a:p>
            <a:fld id="{D82BFBB4-DDB9-4AE3-AB91-7A91DB3C11B7}" type="slidenum">
              <a:rPr lang="ru-RU" smtClean="0"/>
              <a:pPr/>
              <a:t>‹#›</a:t>
            </a:fld>
            <a:endParaRPr lang="ru-RU"/>
          </a:p>
        </p:txBody>
      </p:sp>
    </p:spTree>
    <p:extLst>
      <p:ext uri="{BB962C8B-B14F-4D97-AF65-F5344CB8AC3E}">
        <p14:creationId xmlns:p14="http://schemas.microsoft.com/office/powerpoint/2010/main" val="1555898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3425" y="744538"/>
            <a:ext cx="2790825" cy="372268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pPr/>
              <a:t>14</a:t>
            </a:fld>
            <a:endParaRPr lang="ru-RU"/>
          </a:p>
        </p:txBody>
      </p:sp>
    </p:spTree>
    <p:extLst>
      <p:ext uri="{BB962C8B-B14F-4D97-AF65-F5344CB8AC3E}">
        <p14:creationId xmlns:p14="http://schemas.microsoft.com/office/powerpoint/2010/main" val="2776895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3425" y="744538"/>
            <a:ext cx="2790825" cy="372268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pPr/>
              <a:t>20</a:t>
            </a:fld>
            <a:endParaRPr lang="ru-RU"/>
          </a:p>
        </p:txBody>
      </p:sp>
    </p:spTree>
    <p:extLst>
      <p:ext uri="{BB962C8B-B14F-4D97-AF65-F5344CB8AC3E}">
        <p14:creationId xmlns:p14="http://schemas.microsoft.com/office/powerpoint/2010/main" val="26290775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3425" y="744538"/>
            <a:ext cx="2790825" cy="372268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pPr/>
              <a:t>21</a:t>
            </a:fld>
            <a:endParaRPr lang="ru-RU"/>
          </a:p>
        </p:txBody>
      </p:sp>
    </p:spTree>
    <p:extLst>
      <p:ext uri="{BB962C8B-B14F-4D97-AF65-F5344CB8AC3E}">
        <p14:creationId xmlns:p14="http://schemas.microsoft.com/office/powerpoint/2010/main" val="26290775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3425" y="744538"/>
            <a:ext cx="2790825" cy="372268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pPr/>
              <a:t>26</a:t>
            </a:fld>
            <a:endParaRPr lang="ru-RU"/>
          </a:p>
        </p:txBody>
      </p:sp>
    </p:spTree>
    <p:extLst>
      <p:ext uri="{BB962C8B-B14F-4D97-AF65-F5344CB8AC3E}">
        <p14:creationId xmlns:p14="http://schemas.microsoft.com/office/powerpoint/2010/main" val="2629077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2003425" y="744538"/>
            <a:ext cx="2790825" cy="372268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82BFBB4-DDB9-4AE3-AB91-7A91DB3C11B7}" type="slidenum">
              <a:rPr lang="ru-RU" smtClean="0"/>
              <a:pPr/>
              <a:t>27</a:t>
            </a:fld>
            <a:endParaRPr lang="ru-RU"/>
          </a:p>
        </p:txBody>
      </p:sp>
    </p:spTree>
    <p:extLst>
      <p:ext uri="{BB962C8B-B14F-4D97-AF65-F5344CB8AC3E}">
        <p14:creationId xmlns:p14="http://schemas.microsoft.com/office/powerpoint/2010/main" val="26290775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1" y="6218863"/>
            <a:ext cx="6863317"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Заголовок 8"/>
          <p:cNvSpPr>
            <a:spLocks noGrp="1"/>
          </p:cNvSpPr>
          <p:nvPr>
            <p:ph type="ctrTitle"/>
          </p:nvPr>
        </p:nvSpPr>
        <p:spPr>
          <a:xfrm>
            <a:off x="514350" y="2336802"/>
            <a:ext cx="5829300" cy="243968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a:t>Образец заголовка</a:t>
            </a:r>
            <a:endParaRPr kumimoji="0" lang="en-US"/>
          </a:p>
        </p:txBody>
      </p:sp>
      <p:sp>
        <p:nvSpPr>
          <p:cNvPr id="17" name="Подзаголовок 16"/>
          <p:cNvSpPr>
            <a:spLocks noGrp="1"/>
          </p:cNvSpPr>
          <p:nvPr>
            <p:ph type="subTitle" idx="1"/>
          </p:nvPr>
        </p:nvSpPr>
        <p:spPr>
          <a:xfrm>
            <a:off x="514350" y="4815476"/>
            <a:ext cx="5829300" cy="1599605"/>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grpSp>
        <p:nvGrpSpPr>
          <p:cNvPr id="2" name="Группа 1"/>
          <p:cNvGrpSpPr/>
          <p:nvPr/>
        </p:nvGrpSpPr>
        <p:grpSpPr>
          <a:xfrm>
            <a:off x="-2824" y="6604000"/>
            <a:ext cx="6860824" cy="2549451"/>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B4C71EC6-210F-42DE-9C53-41977AD35B3D}" type="datetimeFigureOut">
              <a:rPr lang="ru-RU" smtClean="0"/>
              <a:pPr/>
              <a:t>07.07.2025</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342900" y="1975106"/>
            <a:ext cx="6172200" cy="5848095"/>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07.07.2025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5133010" y="366187"/>
            <a:ext cx="1333103" cy="7457015"/>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342900" y="366188"/>
            <a:ext cx="4743450" cy="7457013"/>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07.07.2025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07.07.2025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
        <p:nvSpPr>
          <p:cNvPr id="7" name="Заголовок 6"/>
          <p:cNvSpPr>
            <a:spLocks noGrp="1"/>
          </p:cNvSpPr>
          <p:nvPr>
            <p:ph type="title"/>
          </p:nvPr>
        </p:nvSpPr>
        <p:spPr/>
        <p:txBody>
          <a:bodyPr rtlCol="0"/>
          <a:lstStyle/>
          <a:p>
            <a:r>
              <a:rPr kumimoji="0" lang="ru-RU"/>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41782" y="1412949"/>
            <a:ext cx="5829300" cy="24384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2942035" y="3908949"/>
            <a:ext cx="3429000" cy="1939851"/>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07.07.2025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
        <p:nvSpPr>
          <p:cNvPr id="7" name="Нашивка 6"/>
          <p:cNvSpPr/>
          <p:nvPr/>
        </p:nvSpPr>
        <p:spPr>
          <a:xfrm>
            <a:off x="2727510" y="4007296"/>
            <a:ext cx="137160" cy="3048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Нашивка 7"/>
          <p:cNvSpPr/>
          <p:nvPr/>
        </p:nvSpPr>
        <p:spPr>
          <a:xfrm>
            <a:off x="2587698" y="4007296"/>
            <a:ext cx="137160" cy="3048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342900" y="1975105"/>
            <a:ext cx="3028950" cy="6034617"/>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Содержимое 3"/>
          <p:cNvSpPr>
            <a:spLocks noGrp="1"/>
          </p:cNvSpPr>
          <p:nvPr>
            <p:ph sz="half" idx="2"/>
          </p:nvPr>
        </p:nvSpPr>
        <p:spPr>
          <a:xfrm>
            <a:off x="3486150" y="1975105"/>
            <a:ext cx="3028950" cy="6034617"/>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B4C71EC6-210F-42DE-9C53-41977AD35B3D}" type="datetimeFigureOut">
              <a:rPr lang="ru-RU" smtClean="0"/>
              <a:pPr/>
              <a:t>07.07.2025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
        <p:nvSpPr>
          <p:cNvPr id="8" name="Заголовок 7"/>
          <p:cNvSpPr>
            <a:spLocks noGrp="1"/>
          </p:cNvSpPr>
          <p:nvPr>
            <p:ph type="title"/>
          </p:nvPr>
        </p:nvSpPr>
        <p:spPr/>
        <p:txBody>
          <a:bodyPr rtlCol="0"/>
          <a:lstStyle/>
          <a:p>
            <a:r>
              <a:rPr kumimoji="0" lang="ru-RU"/>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64067"/>
            <a:ext cx="6172200" cy="1524000"/>
          </a:xfrm>
        </p:spPr>
        <p:txBody>
          <a:bodyPr anchor="ctr"/>
          <a:lstStyle>
            <a:lvl1pPr>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342900" y="7213600"/>
            <a:ext cx="3030141" cy="1016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3483770" y="7213600"/>
            <a:ext cx="3031331" cy="1016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Содержимое 4"/>
          <p:cNvSpPr>
            <a:spLocks noGrp="1"/>
          </p:cNvSpPr>
          <p:nvPr>
            <p:ph sz="quarter" idx="2"/>
          </p:nvPr>
        </p:nvSpPr>
        <p:spPr>
          <a:xfrm>
            <a:off x="342900" y="1925726"/>
            <a:ext cx="3030141" cy="5255684"/>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Содержимое 5"/>
          <p:cNvSpPr>
            <a:spLocks noGrp="1"/>
          </p:cNvSpPr>
          <p:nvPr>
            <p:ph sz="quarter" idx="4"/>
          </p:nvPr>
        </p:nvSpPr>
        <p:spPr>
          <a:xfrm>
            <a:off x="3483769" y="1925726"/>
            <a:ext cx="3031331" cy="5255684"/>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B4C71EC6-210F-42DE-9C53-41977AD35B3D}" type="datetimeFigureOut">
              <a:rPr lang="ru-RU" smtClean="0"/>
              <a:pPr/>
              <a:t>07.07.2025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pPr/>
              <a:t>07.07.2025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
        <p:nvSpPr>
          <p:cNvPr id="6" name="Заголовок 5"/>
          <p:cNvSpPr>
            <a:spLocks noGrp="1"/>
          </p:cNvSpPr>
          <p:nvPr>
            <p:ph type="title"/>
          </p:nvPr>
        </p:nvSpPr>
        <p:spPr/>
        <p:txBody>
          <a:bodyPr rtlCol="0"/>
          <a:lstStyle/>
          <a:p>
            <a:r>
              <a:rPr kumimoji="0" lang="ru-RU"/>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07.07.2025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6502400"/>
            <a:ext cx="5611332" cy="6096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a:t>Образец заголовка</a:t>
            </a:r>
            <a:endParaRPr kumimoji="0" lang="en-US"/>
          </a:p>
        </p:txBody>
      </p:sp>
      <p:sp>
        <p:nvSpPr>
          <p:cNvPr id="3" name="Текст 2"/>
          <p:cNvSpPr>
            <a:spLocks noGrp="1"/>
          </p:cNvSpPr>
          <p:nvPr>
            <p:ph type="body" idx="2"/>
          </p:nvPr>
        </p:nvSpPr>
        <p:spPr>
          <a:xfrm>
            <a:off x="3314700" y="7140136"/>
            <a:ext cx="2980944" cy="12192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a:t>Образец текста</a:t>
            </a:r>
          </a:p>
        </p:txBody>
      </p:sp>
      <p:sp>
        <p:nvSpPr>
          <p:cNvPr id="4" name="Содержимое 3"/>
          <p:cNvSpPr>
            <a:spLocks noGrp="1"/>
          </p:cNvSpPr>
          <p:nvPr>
            <p:ph sz="half" idx="1"/>
          </p:nvPr>
        </p:nvSpPr>
        <p:spPr>
          <a:xfrm>
            <a:off x="685800" y="365760"/>
            <a:ext cx="5609844" cy="6096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a:xfrm>
            <a:off x="5045274" y="8543925"/>
            <a:ext cx="1440180" cy="487680"/>
          </a:xfrm>
        </p:spPr>
        <p:txBody>
          <a:bodyPr/>
          <a:lstStyle/>
          <a:p>
            <a:fld id="{B4C71EC6-210F-42DE-9C53-41977AD35B3D}" type="datetimeFigureOut">
              <a:rPr lang="ru-RU" smtClean="0"/>
              <a:pPr/>
              <a:t>07.07.2025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855924" y="7257870"/>
            <a:ext cx="5372100" cy="864309"/>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a:t>Образец текста</a:t>
            </a:r>
          </a:p>
        </p:txBody>
      </p:sp>
      <p:sp>
        <p:nvSpPr>
          <p:cNvPr id="3" name="Рисунок 2"/>
          <p:cNvSpPr>
            <a:spLocks noGrp="1"/>
          </p:cNvSpPr>
          <p:nvPr>
            <p:ph type="pic" idx="1"/>
          </p:nvPr>
        </p:nvSpPr>
        <p:spPr>
          <a:xfrm>
            <a:off x="171450" y="253291"/>
            <a:ext cx="6515100" cy="585216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B4C71EC6-210F-42DE-9C53-41977AD35B3D}" type="datetimeFigureOut">
              <a:rPr lang="ru-RU" smtClean="0"/>
              <a:pPr/>
              <a:t>07.07.2025</a:t>
            </a:fld>
            <a:endParaRPr lang="ru-RU"/>
          </a:p>
        </p:txBody>
      </p:sp>
      <p:sp>
        <p:nvSpPr>
          <p:cNvPr id="6" name="Нижний колонтитул 5"/>
          <p:cNvSpPr>
            <a:spLocks noGrp="1"/>
          </p:cNvSpPr>
          <p:nvPr>
            <p:ph type="ftr" sz="quarter" idx="11"/>
          </p:nvPr>
        </p:nvSpPr>
        <p:spPr>
          <a:xfrm>
            <a:off x="3285054" y="8543926"/>
            <a:ext cx="1763011" cy="486833"/>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B19B0651-EE4F-4900-A07F-96A6BFA9D0F0}" type="slidenum">
              <a:rPr lang="ru-RU" smtClean="0"/>
              <a:pPr/>
              <a:t>‹#›</a:t>
            </a:fld>
            <a:endParaRPr lang="ru-RU"/>
          </a:p>
        </p:txBody>
      </p:sp>
      <p:sp>
        <p:nvSpPr>
          <p:cNvPr id="2" name="Заголовок 1"/>
          <p:cNvSpPr>
            <a:spLocks noGrp="1"/>
          </p:cNvSpPr>
          <p:nvPr>
            <p:ph type="title"/>
          </p:nvPr>
        </p:nvSpPr>
        <p:spPr>
          <a:xfrm>
            <a:off x="171450" y="6486830"/>
            <a:ext cx="6056574" cy="750229"/>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a:t>Образец заголовка</a:t>
            </a:r>
            <a:endParaRPr kumimoji="0" lang="en-US"/>
          </a:p>
        </p:txBody>
      </p:sp>
      <p:sp>
        <p:nvSpPr>
          <p:cNvPr id="8" name="Полилиния 7"/>
          <p:cNvSpPr>
            <a:spLocks/>
          </p:cNvSpPr>
          <p:nvPr/>
        </p:nvSpPr>
        <p:spPr bwMode="auto">
          <a:xfrm>
            <a:off x="374455" y="7926582"/>
            <a:ext cx="3705468" cy="122810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364288" y="7918681"/>
            <a:ext cx="2767838" cy="12446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ый треугольник 9"/>
          <p:cNvSpPr>
            <a:spLocks/>
          </p:cNvSpPr>
          <p:nvPr/>
        </p:nvSpPr>
        <p:spPr bwMode="auto">
          <a:xfrm>
            <a:off x="-4532" y="7721671"/>
            <a:ext cx="2551736" cy="1441157"/>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Прямая соединительная линия 10"/>
          <p:cNvCxnSpPr/>
          <p:nvPr/>
        </p:nvCxnSpPr>
        <p:spPr>
          <a:xfrm>
            <a:off x="-6927" y="7716985"/>
            <a:ext cx="2554132" cy="1445844"/>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6498084" y="6651253"/>
            <a:ext cx="137160" cy="3048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Нашивка 12"/>
          <p:cNvSpPr/>
          <p:nvPr/>
        </p:nvSpPr>
        <p:spPr>
          <a:xfrm>
            <a:off x="6358272" y="6651253"/>
            <a:ext cx="137160" cy="3048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374455" y="7926582"/>
            <a:ext cx="3705468" cy="122810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олилиния 11"/>
          <p:cNvSpPr>
            <a:spLocks/>
          </p:cNvSpPr>
          <p:nvPr/>
        </p:nvSpPr>
        <p:spPr bwMode="auto">
          <a:xfrm>
            <a:off x="364288" y="7918681"/>
            <a:ext cx="2767838" cy="12446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оугольный треугольник 13"/>
          <p:cNvSpPr>
            <a:spLocks/>
          </p:cNvSpPr>
          <p:nvPr/>
        </p:nvSpPr>
        <p:spPr bwMode="auto">
          <a:xfrm>
            <a:off x="-4532" y="7721671"/>
            <a:ext cx="2551736" cy="1441157"/>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Прямая соединительная линия 14"/>
          <p:cNvCxnSpPr/>
          <p:nvPr/>
        </p:nvCxnSpPr>
        <p:spPr>
          <a:xfrm>
            <a:off x="-6927" y="7716985"/>
            <a:ext cx="2554132" cy="1445844"/>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342900" y="366184"/>
            <a:ext cx="6172200" cy="1524000"/>
          </a:xfrm>
          <a:prstGeom prst="rect">
            <a:avLst/>
          </a:prstGeom>
        </p:spPr>
        <p:txBody>
          <a:bodyPr vert="horz" anchor="ctr">
            <a:normAutofit/>
            <a:scene3d>
              <a:camera prst="orthographicFront"/>
              <a:lightRig rig="soft" dir="t"/>
            </a:scene3d>
            <a:sp3d prstMaterial="softEdge">
              <a:bevelT w="25400" h="25400"/>
            </a:sp3d>
          </a:bodyPr>
          <a:lstStyle/>
          <a:p>
            <a:r>
              <a:rPr kumimoji="0" lang="ru-RU"/>
              <a:t>Образец заголовка</a:t>
            </a:r>
            <a:endParaRPr kumimoji="0" lang="en-US"/>
          </a:p>
        </p:txBody>
      </p:sp>
      <p:sp>
        <p:nvSpPr>
          <p:cNvPr id="30" name="Текст 29"/>
          <p:cNvSpPr>
            <a:spLocks noGrp="1"/>
          </p:cNvSpPr>
          <p:nvPr>
            <p:ph type="body" idx="1"/>
          </p:nvPr>
        </p:nvSpPr>
        <p:spPr>
          <a:xfrm>
            <a:off x="342900" y="1975105"/>
            <a:ext cx="6172200" cy="6034617"/>
          </a:xfrm>
          <a:prstGeom prst="rect">
            <a:avLst/>
          </a:prstGeom>
        </p:spPr>
        <p:txBody>
          <a:bodyPr vert="horz">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10" name="Дата 9"/>
          <p:cNvSpPr>
            <a:spLocks noGrp="1"/>
          </p:cNvSpPr>
          <p:nvPr>
            <p:ph type="dt" sz="half" idx="2"/>
          </p:nvPr>
        </p:nvSpPr>
        <p:spPr>
          <a:xfrm>
            <a:off x="5045274" y="8543925"/>
            <a:ext cx="1440180" cy="487680"/>
          </a:xfrm>
          <a:prstGeom prst="rect">
            <a:avLst/>
          </a:prstGeom>
        </p:spPr>
        <p:txBody>
          <a:bodyPr vert="horz" anchor="b"/>
          <a:lstStyle>
            <a:lvl1pPr algn="l" eaLnBrk="1" latinLnBrk="0" hangingPunct="1">
              <a:defRPr kumimoji="0" sz="1000">
                <a:solidFill>
                  <a:schemeClr val="tx1"/>
                </a:solidFill>
              </a:defRPr>
            </a:lvl1pPr>
            <a:extLst/>
          </a:lstStyle>
          <a:p>
            <a:fld id="{B4C71EC6-210F-42DE-9C53-41977AD35B3D}" type="datetimeFigureOut">
              <a:rPr lang="ru-RU" smtClean="0"/>
              <a:pPr/>
              <a:t>07.07.2025</a:t>
            </a:fld>
            <a:endParaRPr lang="ru-RU"/>
          </a:p>
        </p:txBody>
      </p:sp>
      <p:sp>
        <p:nvSpPr>
          <p:cNvPr id="22" name="Нижний колонтитул 21"/>
          <p:cNvSpPr>
            <a:spLocks noGrp="1"/>
          </p:cNvSpPr>
          <p:nvPr>
            <p:ph type="ftr" sz="quarter" idx="3"/>
          </p:nvPr>
        </p:nvSpPr>
        <p:spPr>
          <a:xfrm>
            <a:off x="3285054" y="8543926"/>
            <a:ext cx="1763011" cy="486833"/>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6485454" y="8543926"/>
            <a:ext cx="274320" cy="486833"/>
          </a:xfrm>
          <a:prstGeom prst="rect">
            <a:avLst/>
          </a:prstGeom>
        </p:spPr>
        <p:txBody>
          <a:bodyPr vert="horz" anchor="b"/>
          <a:lstStyle>
            <a:lvl1pPr algn="r" eaLnBrk="1" latinLnBrk="0" hangingPunct="1">
              <a:defRPr kumimoji="0" sz="1000" b="0">
                <a:solidFill>
                  <a:schemeClr val="tx1"/>
                </a:solidFill>
              </a:defRPr>
            </a:lvl1pPr>
            <a:extLst/>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321" r:id="rId1"/>
    <p:sldLayoutId id="2147484322" r:id="rId2"/>
    <p:sldLayoutId id="2147484323" r:id="rId3"/>
    <p:sldLayoutId id="2147484324" r:id="rId4"/>
    <p:sldLayoutId id="2147484325" r:id="rId5"/>
    <p:sldLayoutId id="2147484326" r:id="rId6"/>
    <p:sldLayoutId id="2147484327" r:id="rId7"/>
    <p:sldLayoutId id="2147484328" r:id="rId8"/>
    <p:sldLayoutId id="2147484329" r:id="rId9"/>
    <p:sldLayoutId id="2147484330" r:id="rId10"/>
    <p:sldLayoutId id="214748433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7.xml"/><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image" Target="../media/image12.png"/><Relationship Id="rId4" Type="http://schemas.openxmlformats.org/officeDocument/2006/relationships/image" Target="../media/image11.jpeg"/></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image" Target="../media/image22.png"/><Relationship Id="rId7" Type="http://schemas.openxmlformats.org/officeDocument/2006/relationships/image" Target="../media/image26.png"/><Relationship Id="rId12" Type="http://schemas.openxmlformats.org/officeDocument/2006/relationships/image" Target="../media/image31.jpeg"/><Relationship Id="rId2" Type="http://schemas.openxmlformats.org/officeDocument/2006/relationships/image" Target="../media/image21.png"/><Relationship Id="rId1" Type="http://schemas.openxmlformats.org/officeDocument/2006/relationships/slideLayout" Target="../slideLayouts/slideLayout7.xml"/><Relationship Id="rId6" Type="http://schemas.openxmlformats.org/officeDocument/2006/relationships/image" Target="../media/image25.png"/><Relationship Id="rId11" Type="http://schemas.openxmlformats.org/officeDocument/2006/relationships/image" Target="../media/image30.png"/><Relationship Id="rId5" Type="http://schemas.openxmlformats.org/officeDocument/2006/relationships/image" Target="../media/image24.png"/><Relationship Id="rId10" Type="http://schemas.openxmlformats.org/officeDocument/2006/relationships/image" Target="../media/image29.png"/><Relationship Id="rId4" Type="http://schemas.openxmlformats.org/officeDocument/2006/relationships/image" Target="../media/image23.png"/><Relationship Id="rId9" Type="http://schemas.openxmlformats.org/officeDocument/2006/relationships/image" Target="../media/image28.png"/></Relationships>
</file>

<file path=ppt/slides/_rels/slide29.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548680" y="323528"/>
            <a:ext cx="6093296" cy="1224136"/>
          </a:xfrm>
        </p:spPr>
        <p:txBody>
          <a:bodyPr>
            <a:noAutofit/>
          </a:bodyPr>
          <a:lstStyle/>
          <a:p>
            <a:pPr algn="ctr"/>
            <a:r>
              <a:rPr lang="ru-RU" sz="4200" b="1" dirty="0">
                <a:solidFill>
                  <a:schemeClr val="accent6">
                    <a:lumMod val="75000"/>
                  </a:schemeClr>
                </a:solidFill>
                <a:effectLst>
                  <a:outerShdw blurRad="38100" dist="38100" dir="2700000" algn="tl">
                    <a:srgbClr val="000000">
                      <a:alpha val="43137"/>
                    </a:srgbClr>
                  </a:outerShdw>
                </a:effectLst>
              </a:rPr>
              <a:t>Бюджет для граждан</a:t>
            </a:r>
          </a:p>
        </p:txBody>
      </p:sp>
      <p:sp>
        <p:nvSpPr>
          <p:cNvPr id="9" name="Объект 2"/>
          <p:cNvSpPr txBox="1">
            <a:spLocks/>
          </p:cNvSpPr>
          <p:nvPr/>
        </p:nvSpPr>
        <p:spPr>
          <a:xfrm>
            <a:off x="692696" y="1475656"/>
            <a:ext cx="5760640" cy="1944216"/>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68580" indent="0" algn="ctr">
              <a:buNone/>
            </a:pPr>
            <a:r>
              <a:rPr lang="ru-RU" b="1" dirty="0">
                <a:solidFill>
                  <a:schemeClr val="accent6">
                    <a:lumMod val="75000"/>
                  </a:schemeClr>
                </a:solidFill>
                <a:latin typeface="Arial Unicode MS" pitchFamily="34" charset="-128"/>
                <a:ea typeface="Arial Unicode MS" pitchFamily="34" charset="-128"/>
                <a:cs typeface="Arial Unicode MS" pitchFamily="34" charset="-128"/>
              </a:rPr>
              <a:t>к  решению Совета народных депутатов Павловского муниципального района Воронежской области «Об исполнении бюджета Павловского муниципального района Воронежской области за </a:t>
            </a:r>
            <a:r>
              <a:rPr lang="ru-RU" sz="2400" b="1" dirty="0">
                <a:solidFill>
                  <a:schemeClr val="accent6">
                    <a:lumMod val="75000"/>
                  </a:schemeClr>
                </a:solidFill>
                <a:latin typeface="Arial Unicode MS" pitchFamily="34" charset="-128"/>
                <a:ea typeface="Arial Unicode MS" pitchFamily="34" charset="-128"/>
                <a:cs typeface="Arial Unicode MS" pitchFamily="34" charset="-128"/>
              </a:rPr>
              <a:t>2024</a:t>
            </a:r>
            <a:r>
              <a:rPr lang="ru-RU" b="1" dirty="0">
                <a:solidFill>
                  <a:schemeClr val="accent6">
                    <a:lumMod val="75000"/>
                  </a:schemeClr>
                </a:solidFill>
                <a:latin typeface="Arial Unicode MS" pitchFamily="34" charset="-128"/>
                <a:ea typeface="Arial Unicode MS" pitchFamily="34" charset="-128"/>
                <a:cs typeface="Arial Unicode MS" pitchFamily="34" charset="-128"/>
              </a:rPr>
              <a:t> год»</a:t>
            </a:r>
          </a:p>
        </p:txBody>
      </p:sp>
      <p:sp>
        <p:nvSpPr>
          <p:cNvPr id="10" name="Объект 2"/>
          <p:cNvSpPr txBox="1">
            <a:spLocks/>
          </p:cNvSpPr>
          <p:nvPr/>
        </p:nvSpPr>
        <p:spPr>
          <a:xfrm>
            <a:off x="1628801" y="8460434"/>
            <a:ext cx="4104455" cy="517609"/>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68580" indent="0" algn="ctr">
              <a:buNone/>
            </a:pPr>
            <a:r>
              <a:rPr lang="ru-RU" b="1" dirty="0">
                <a:solidFill>
                  <a:schemeClr val="accent6">
                    <a:lumMod val="75000"/>
                  </a:schemeClr>
                </a:solidFill>
                <a:latin typeface="Arial Unicode MS" pitchFamily="34" charset="-128"/>
                <a:ea typeface="Arial Unicode MS" pitchFamily="34" charset="-128"/>
                <a:cs typeface="Arial Unicode MS" pitchFamily="34" charset="-128"/>
              </a:rPr>
              <a:t>Павловск, 2025 год</a:t>
            </a:r>
          </a:p>
        </p:txBody>
      </p:sp>
      <p:pic>
        <p:nvPicPr>
          <p:cNvPr id="21506" name="Picture 2" descr="D:\2025\Бюджет для граждан\для подготовки бюджета для граждан\grG8wCDtms4.jpg"/>
          <p:cNvPicPr>
            <a:picLocks noChangeAspect="1" noChangeArrowheads="1"/>
          </p:cNvPicPr>
          <p:nvPr/>
        </p:nvPicPr>
        <p:blipFill>
          <a:blip r:embed="rId2" cstate="print"/>
          <a:srcRect/>
          <a:stretch>
            <a:fillRect/>
          </a:stretch>
        </p:blipFill>
        <p:spPr bwMode="auto">
          <a:xfrm>
            <a:off x="692696" y="3347864"/>
            <a:ext cx="5832648" cy="4374486"/>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7220141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Диаграмма 8">
            <a:extLst>
              <a:ext uri="{FF2B5EF4-FFF2-40B4-BE49-F238E27FC236}">
                <a16:creationId xmlns:a16="http://schemas.microsoft.com/office/drawing/2014/main" id="{92BCC327-864A-465F-9055-07E58C2F70A8}"/>
              </a:ext>
            </a:extLst>
          </p:cNvPr>
          <p:cNvGraphicFramePr>
            <a:graphicFrameLocks/>
          </p:cNvGraphicFramePr>
          <p:nvPr>
            <p:extLst>
              <p:ext uri="{D42A27DB-BD31-4B8C-83A1-F6EECF244321}">
                <p14:modId xmlns:p14="http://schemas.microsoft.com/office/powerpoint/2010/main" val="3684311985"/>
              </p:ext>
            </p:extLst>
          </p:nvPr>
        </p:nvGraphicFramePr>
        <p:xfrm>
          <a:off x="1102196" y="6019710"/>
          <a:ext cx="4991100" cy="2512729"/>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Диаграмма 7">
            <a:extLst>
              <a:ext uri="{FF2B5EF4-FFF2-40B4-BE49-F238E27FC236}">
                <a16:creationId xmlns:a16="http://schemas.microsoft.com/office/drawing/2014/main" id="{5849C222-C82E-49DF-9BA0-A9E81BB4DF86}"/>
              </a:ext>
            </a:extLst>
          </p:cNvPr>
          <p:cNvGraphicFramePr>
            <a:graphicFrameLocks/>
          </p:cNvGraphicFramePr>
          <p:nvPr>
            <p:extLst>
              <p:ext uri="{D42A27DB-BD31-4B8C-83A1-F6EECF244321}">
                <p14:modId xmlns:p14="http://schemas.microsoft.com/office/powerpoint/2010/main" val="3402164373"/>
              </p:ext>
            </p:extLst>
          </p:nvPr>
        </p:nvGraphicFramePr>
        <p:xfrm>
          <a:off x="-142875" y="1192777"/>
          <a:ext cx="7100267" cy="5356343"/>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Прямоугольник 1">
            <a:extLst>
              <a:ext uri="{FF2B5EF4-FFF2-40B4-BE49-F238E27FC236}">
                <a16:creationId xmlns:a16="http://schemas.microsoft.com/office/drawing/2014/main" id="{13505E6C-A7AB-4ABA-8481-EBB96914790D}"/>
              </a:ext>
            </a:extLst>
          </p:cNvPr>
          <p:cNvSpPr/>
          <p:nvPr/>
        </p:nvSpPr>
        <p:spPr>
          <a:xfrm>
            <a:off x="836712" y="146263"/>
            <a:ext cx="5826274" cy="1508105"/>
          </a:xfrm>
          <a:prstGeom prst="rect">
            <a:avLst/>
          </a:prstGeom>
        </p:spPr>
        <p:txBody>
          <a:bodyPr wrap="square">
            <a:spAutoFit/>
          </a:bodyPr>
          <a:lstStyle/>
          <a:p>
            <a:pPr algn="ctr"/>
            <a:r>
              <a:rPr lang="ru-RU" sz="2000" b="1" dirty="0">
                <a:solidFill>
                  <a:schemeClr val="accent6">
                    <a:lumMod val="75000"/>
                  </a:schemeClr>
                </a:solidFill>
                <a:ea typeface="Arial Unicode MS" pitchFamily="34" charset="-128"/>
              </a:rPr>
              <a:t>УДЕЛЬНЫЙ</a:t>
            </a:r>
            <a:r>
              <a:rPr lang="ru-RU" b="1" dirty="0">
                <a:solidFill>
                  <a:schemeClr val="accent6">
                    <a:lumMod val="75000"/>
                  </a:schemeClr>
                </a:solidFill>
              </a:rPr>
              <a:t> ВЕС НАЛОГОВЫХ И НЕНАЛОГОВЫХ ДОХОДОВ В ОБЩЕМ ОБЪЕМЕ БЮДЖЕТА ПАВЛОВСКОГО МУНИЦИПАЛЬНОГО РАЙОНА ВОРОНЕЖСКОЙ ОБЛАСТИ </a:t>
            </a:r>
            <a:br>
              <a:rPr lang="ru-RU" b="1" dirty="0">
                <a:solidFill>
                  <a:schemeClr val="accent6">
                    <a:lumMod val="75000"/>
                  </a:schemeClr>
                </a:solidFill>
              </a:rPr>
            </a:br>
            <a:r>
              <a:rPr lang="ru-RU" b="1" dirty="0">
                <a:solidFill>
                  <a:schemeClr val="accent6">
                    <a:lumMod val="75000"/>
                  </a:schemeClr>
                </a:solidFill>
              </a:rPr>
              <a:t>В 2022-2024 ГГ., %</a:t>
            </a:r>
            <a:endParaRPr lang="ru-RU" dirty="0"/>
          </a:p>
        </p:txBody>
      </p:sp>
      <p:sp>
        <p:nvSpPr>
          <p:cNvPr id="3" name="Прямоугольник 2">
            <a:extLst>
              <a:ext uri="{FF2B5EF4-FFF2-40B4-BE49-F238E27FC236}">
                <a16:creationId xmlns:a16="http://schemas.microsoft.com/office/drawing/2014/main" id="{BE55AF65-80EB-4337-B24D-F5ABCDDCC069}"/>
              </a:ext>
            </a:extLst>
          </p:cNvPr>
          <p:cNvSpPr/>
          <p:nvPr/>
        </p:nvSpPr>
        <p:spPr>
          <a:xfrm>
            <a:off x="764704" y="5004048"/>
            <a:ext cx="5755772" cy="1015663"/>
          </a:xfrm>
          <a:prstGeom prst="rect">
            <a:avLst/>
          </a:prstGeom>
        </p:spPr>
        <p:txBody>
          <a:bodyPr wrap="square">
            <a:spAutoFit/>
          </a:bodyPr>
          <a:lstStyle/>
          <a:p>
            <a:pPr algn="ctr"/>
            <a:r>
              <a:rPr lang="ru-RU" sz="2000" b="1" dirty="0">
                <a:solidFill>
                  <a:schemeClr val="accent6">
                    <a:lumMod val="75000"/>
                  </a:schemeClr>
                </a:solidFill>
                <a:ea typeface="Arial Unicode MS" pitchFamily="34" charset="-128"/>
              </a:rPr>
              <a:t>Динамика доходов  бюджета Павловского муниципального района по месяцам                                              за 2022-2024 гг., тыс. руб.</a:t>
            </a:r>
          </a:p>
        </p:txBody>
      </p:sp>
    </p:spTree>
    <p:extLst>
      <p:ext uri="{BB962C8B-B14F-4D97-AF65-F5344CB8AC3E}">
        <p14:creationId xmlns:p14="http://schemas.microsoft.com/office/powerpoint/2010/main" val="4177069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Заголовок 4">
            <a:extLst>
              <a:ext uri="{FF2B5EF4-FFF2-40B4-BE49-F238E27FC236}">
                <a16:creationId xmlns:a16="http://schemas.microsoft.com/office/drawing/2014/main" id="{3A324768-8EB0-49DC-9A9C-B6B3B43C267C}"/>
              </a:ext>
            </a:extLst>
          </p:cNvPr>
          <p:cNvSpPr>
            <a:spLocks noGrp="1"/>
          </p:cNvSpPr>
          <p:nvPr>
            <p:ph type="title" idx="4294967295"/>
          </p:nvPr>
        </p:nvSpPr>
        <p:spPr>
          <a:xfrm>
            <a:off x="476673" y="323850"/>
            <a:ext cx="6120679" cy="1800225"/>
          </a:xfrm>
        </p:spPr>
        <p:txBody>
          <a:bodyPr>
            <a:no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СРАВНИТЕЛЬНАЯ ХАРАКТЕРИСТИКА ДОХОДОВ БЮДЖЕТА ПАВЛОВСКОГО МУНИЦИПАЛЬНОГО РАЙОНА ВОРОНЕЖСКОЙ ОБЛАСТИ </a:t>
            </a:r>
            <a:b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b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ЗА 2023-2024 ГГ., тыс. рублей</a:t>
            </a:r>
          </a:p>
        </p:txBody>
      </p:sp>
      <p:pic>
        <p:nvPicPr>
          <p:cNvPr id="5124" name="Picture 4" descr="Picture background">
            <a:extLst>
              <a:ext uri="{FF2B5EF4-FFF2-40B4-BE49-F238E27FC236}">
                <a16:creationId xmlns:a16="http://schemas.microsoft.com/office/drawing/2014/main" id="{646798CD-66C6-4820-B8EC-C117D2E3EA9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276872" y="6652198"/>
            <a:ext cx="3427735" cy="2149475"/>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Puppet Puzzle Teamwork Stock Illustrations - 317 Puppet Puzzle Teamwork Stock Il">
            <a:extLst>
              <a:ext uri="{FF2B5EF4-FFF2-40B4-BE49-F238E27FC236}">
                <a16:creationId xmlns:a16="http://schemas.microsoft.com/office/drawing/2014/main" id="{2D9D2FC3-16D7-40C2-9C09-C038AB265E7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26" t="16694" r="-126" b="8726"/>
          <a:stretch/>
        </p:blipFill>
        <p:spPr bwMode="auto">
          <a:xfrm>
            <a:off x="964407" y="6566887"/>
            <a:ext cx="5640738" cy="253182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a:extLst>
              <a:ext uri="{FF2B5EF4-FFF2-40B4-BE49-F238E27FC236}">
                <a16:creationId xmlns:a16="http://schemas.microsoft.com/office/drawing/2014/main" id="{59345499-45E1-4F5B-B967-C8B9FEC93269}"/>
              </a:ext>
            </a:extLst>
          </p:cNvPr>
          <p:cNvSpPr/>
          <p:nvPr/>
        </p:nvSpPr>
        <p:spPr>
          <a:xfrm rot="18459788">
            <a:off x="4555398" y="7051485"/>
            <a:ext cx="1020813" cy="430887"/>
          </a:xfrm>
          <a:prstGeom prst="rect">
            <a:avLst/>
          </a:prstGeom>
          <a:noFill/>
        </p:spPr>
        <p:txBody>
          <a:bodyPr wrap="square" lIns="91440" tIns="45720" rIns="91440" bIns="45720">
            <a:spAutoFit/>
          </a:bodyPr>
          <a:lstStyle/>
          <a:p>
            <a:pPr algn="ctr"/>
            <a:r>
              <a:rPr lang="ru-RU" sz="1100" cap="none" spc="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Налоговые доходы</a:t>
            </a:r>
          </a:p>
        </p:txBody>
      </p:sp>
      <p:sp>
        <p:nvSpPr>
          <p:cNvPr id="12" name="TextBox 11">
            <a:extLst>
              <a:ext uri="{FF2B5EF4-FFF2-40B4-BE49-F238E27FC236}">
                <a16:creationId xmlns:a16="http://schemas.microsoft.com/office/drawing/2014/main" id="{31A0274D-E2E9-40A3-92BE-1F3933F0F93A}"/>
              </a:ext>
            </a:extLst>
          </p:cNvPr>
          <p:cNvSpPr txBox="1"/>
          <p:nvPr/>
        </p:nvSpPr>
        <p:spPr>
          <a:xfrm rot="16200000">
            <a:off x="3409960" y="7511491"/>
            <a:ext cx="972979" cy="430887"/>
          </a:xfrm>
          <a:prstGeom prst="rect">
            <a:avLst/>
          </a:prstGeom>
          <a:noFill/>
        </p:spPr>
        <p:txBody>
          <a:bodyPr wrap="square" rtlCol="0">
            <a:spAutoFit/>
          </a:bodyPr>
          <a:lstStyle/>
          <a:p>
            <a:pPr algn="ctr"/>
            <a:r>
              <a:rPr lang="ru-RU" sz="11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Неналоговые доходы</a:t>
            </a:r>
          </a:p>
        </p:txBody>
      </p:sp>
      <p:sp>
        <p:nvSpPr>
          <p:cNvPr id="13" name="Прямоугольник 12">
            <a:extLst>
              <a:ext uri="{FF2B5EF4-FFF2-40B4-BE49-F238E27FC236}">
                <a16:creationId xmlns:a16="http://schemas.microsoft.com/office/drawing/2014/main" id="{020D98DC-F50F-496F-91FA-2B502EE1A22C}"/>
              </a:ext>
            </a:extLst>
          </p:cNvPr>
          <p:cNvSpPr/>
          <p:nvPr/>
        </p:nvSpPr>
        <p:spPr>
          <a:xfrm rot="16200000">
            <a:off x="2221044" y="7941838"/>
            <a:ext cx="1221275" cy="430887"/>
          </a:xfrm>
          <a:prstGeom prst="rect">
            <a:avLst/>
          </a:prstGeom>
        </p:spPr>
        <p:txBody>
          <a:bodyPr wrap="square">
            <a:spAutoFit/>
          </a:bodyPr>
          <a:lstStyle/>
          <a:p>
            <a:pPr algn="ctr"/>
            <a:r>
              <a:rPr lang="ru-RU" sz="1100"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Times New Roman" panose="02020603050405020304" pitchFamily="18" charset="0"/>
                <a:cs typeface="Times New Roman" panose="02020603050405020304" pitchFamily="18" charset="0"/>
              </a:rPr>
              <a:t>Безвозмездные поступления</a:t>
            </a:r>
          </a:p>
        </p:txBody>
      </p:sp>
      <p:graphicFrame>
        <p:nvGraphicFramePr>
          <p:cNvPr id="14" name="Диаграмма 13">
            <a:extLst>
              <a:ext uri="{FF2B5EF4-FFF2-40B4-BE49-F238E27FC236}">
                <a16:creationId xmlns:a16="http://schemas.microsoft.com/office/drawing/2014/main" id="{2CE7D625-97AD-419F-A82F-13D4C66B3F75}"/>
              </a:ext>
            </a:extLst>
          </p:cNvPr>
          <p:cNvGraphicFramePr>
            <a:graphicFrameLocks/>
          </p:cNvGraphicFramePr>
          <p:nvPr>
            <p:extLst>
              <p:ext uri="{D42A27DB-BD31-4B8C-83A1-F6EECF244321}">
                <p14:modId xmlns:p14="http://schemas.microsoft.com/office/powerpoint/2010/main" val="2164327490"/>
              </p:ext>
            </p:extLst>
          </p:nvPr>
        </p:nvGraphicFramePr>
        <p:xfrm>
          <a:off x="217838" y="2182153"/>
          <a:ext cx="6387308" cy="3960840"/>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2271248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 name="Диаграмма 7"/>
          <p:cNvGraphicFramePr>
            <a:graphicFrameLocks/>
          </p:cNvGraphicFramePr>
          <p:nvPr>
            <p:extLst>
              <p:ext uri="{D42A27DB-BD31-4B8C-83A1-F6EECF244321}">
                <p14:modId xmlns:p14="http://schemas.microsoft.com/office/powerpoint/2010/main" val="1484453953"/>
              </p:ext>
            </p:extLst>
          </p:nvPr>
        </p:nvGraphicFramePr>
        <p:xfrm>
          <a:off x="548680" y="2699792"/>
          <a:ext cx="6048672" cy="56166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Диаграмма 5"/>
          <p:cNvGraphicFramePr>
            <a:graphicFrameLocks/>
          </p:cNvGraphicFramePr>
          <p:nvPr>
            <p:extLst>
              <p:ext uri="{D42A27DB-BD31-4B8C-83A1-F6EECF244321}">
                <p14:modId xmlns:p14="http://schemas.microsoft.com/office/powerpoint/2010/main" val="2100142291"/>
              </p:ext>
            </p:extLst>
          </p:nvPr>
        </p:nvGraphicFramePr>
        <p:xfrm>
          <a:off x="404664" y="1643042"/>
          <a:ext cx="6310485" cy="6169318"/>
        </p:xfrm>
        <a:graphic>
          <a:graphicData uri="http://schemas.openxmlformats.org/drawingml/2006/chart">
            <c:chart xmlns:c="http://schemas.openxmlformats.org/drawingml/2006/chart" xmlns:r="http://schemas.openxmlformats.org/officeDocument/2006/relationships" r:id="rId3"/>
          </a:graphicData>
        </a:graphic>
      </p:graphicFrame>
      <p:sp>
        <p:nvSpPr>
          <p:cNvPr id="7" name="Заголовок 4"/>
          <p:cNvSpPr txBox="1">
            <a:spLocks/>
          </p:cNvSpPr>
          <p:nvPr/>
        </p:nvSpPr>
        <p:spPr>
          <a:xfrm>
            <a:off x="404664" y="468313"/>
            <a:ext cx="6264696" cy="1151359"/>
          </a:xfrm>
          <a:prstGeom prst="rect">
            <a:avLst/>
          </a:prstGeom>
        </p:spPr>
        <p:txBody>
          <a:bodyPr vert="horz"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Структура</a:t>
            </a:r>
            <a:r>
              <a:rPr kumimoji="0" lang="ru-RU" sz="2000" b="1" i="0" u="none" strike="noStrike" kern="1200" cap="none" spc="0" normalizeH="0" baseline="0" noProof="0" dirty="0">
                <a:ln>
                  <a:noFill/>
                </a:ln>
                <a:solidFill>
                  <a:schemeClr val="accent6">
                    <a:lumMod val="75000"/>
                  </a:schemeClr>
                </a:solidFill>
                <a:effectLst>
                  <a:outerShdw blurRad="31750" dist="25400" dir="5400000" algn="tl" rotWithShape="0">
                    <a:srgbClr val="000000">
                      <a:alpha val="25000"/>
                    </a:srgbClr>
                  </a:outerShdw>
                </a:effectLst>
                <a:uLnTx/>
                <a:uFillTx/>
                <a:latin typeface="+mj-lt"/>
                <a:ea typeface="+mj-ea"/>
                <a:cs typeface="+mj-cs"/>
              </a:rPr>
              <a:t> </a:t>
            </a: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налоговых и неналоговых доходов Павловского муниципального района , тыс.рублей</a:t>
            </a:r>
            <a:br>
              <a:rPr lang="ru-RU" sz="2000" b="1" dirty="0">
                <a:solidFill>
                  <a:schemeClr val="accent6">
                    <a:lumMod val="75000"/>
                  </a:schemeClr>
                </a:solidFill>
                <a:latin typeface="Arial Unicode MS" pitchFamily="34" charset="-128"/>
                <a:ea typeface="Arial Unicode MS" pitchFamily="34" charset="-128"/>
                <a:cs typeface="Arial Unicode MS" pitchFamily="34" charset="-128"/>
              </a:rPr>
            </a:br>
            <a:endParaRPr lang="ru-RU" sz="2000" b="1" dirty="0">
              <a:solidFill>
                <a:schemeClr val="accent6">
                  <a:lumMod val="75000"/>
                </a:schemeClr>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41294549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Заголовок 4"/>
          <p:cNvSpPr>
            <a:spLocks noGrp="1"/>
          </p:cNvSpPr>
          <p:nvPr>
            <p:ph type="title" idx="4294967295"/>
          </p:nvPr>
        </p:nvSpPr>
        <p:spPr>
          <a:xfrm>
            <a:off x="1169988" y="468313"/>
            <a:ext cx="5688012" cy="1619250"/>
          </a:xfrm>
        </p:spPr>
        <p:txBody>
          <a:bodyPr>
            <a:noAutofit/>
          </a:bodyPr>
          <a:lstStyle/>
          <a:p>
            <a:pPr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ИЗМЕНЕНИЕ ОБЪЕМОВ ПОСТУПЛЕНИЙ </a:t>
            </a:r>
            <a:br>
              <a:rPr lang="ru-RU" sz="2000" b="1" dirty="0">
                <a:solidFill>
                  <a:schemeClr val="accent6">
                    <a:lumMod val="75000"/>
                  </a:schemeClr>
                </a:solidFill>
                <a:latin typeface="Arial Unicode MS" pitchFamily="34" charset="-128"/>
                <a:ea typeface="Arial Unicode MS" pitchFamily="34" charset="-128"/>
                <a:cs typeface="Arial Unicode MS" pitchFamily="34" charset="-128"/>
              </a:rPr>
            </a:b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ПО НАЛОГОВЫМ И НЕНАЛОГОВЫМ ДОХОДАМ В РАЗРЕЗЕ ОСНОВНЫХ ВИДОВ ДОХОДОВ,   </a:t>
            </a:r>
            <a:br>
              <a:rPr lang="ru-RU" sz="2000" b="1" dirty="0">
                <a:solidFill>
                  <a:schemeClr val="accent6">
                    <a:lumMod val="75000"/>
                  </a:schemeClr>
                </a:solidFill>
                <a:latin typeface="Arial Unicode MS" pitchFamily="34" charset="-128"/>
                <a:ea typeface="Arial Unicode MS" pitchFamily="34" charset="-128"/>
                <a:cs typeface="Arial Unicode MS" pitchFamily="34" charset="-128"/>
              </a:rPr>
            </a:b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тыс. рублей.</a:t>
            </a:r>
            <a:br>
              <a:rPr lang="ru-RU" b="1" dirty="0">
                <a:solidFill>
                  <a:schemeClr val="accent6">
                    <a:lumMod val="75000"/>
                  </a:schemeClr>
                </a:solidFill>
              </a:rPr>
            </a:br>
            <a:endParaRPr lang="ru-RU" b="1" dirty="0">
              <a:solidFill>
                <a:schemeClr val="accent6">
                  <a:lumMod val="75000"/>
                </a:schemeClr>
              </a:solidFill>
            </a:endParaRPr>
          </a:p>
        </p:txBody>
      </p:sp>
      <p:sp>
        <p:nvSpPr>
          <p:cNvPr id="2" name="TextBox 1"/>
          <p:cNvSpPr txBox="1"/>
          <p:nvPr/>
        </p:nvSpPr>
        <p:spPr>
          <a:xfrm>
            <a:off x="836712" y="6368754"/>
            <a:ext cx="5760640" cy="2246769"/>
          </a:xfrm>
          <a:prstGeom prst="rect">
            <a:avLst/>
          </a:prstGeom>
          <a:noFill/>
        </p:spPr>
        <p:txBody>
          <a:bodyPr wrap="square" rtlCol="0">
            <a:spAutoFit/>
          </a:bodyPr>
          <a:lstStyle/>
          <a:p>
            <a:pPr algn="ct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Основные источники налоговых и  </a:t>
            </a:r>
          </a:p>
          <a:p>
            <a:pPr algn="ct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неналоговых доходов  в 2024 году:</a:t>
            </a:r>
          </a:p>
          <a:p>
            <a:pPr algn="just"/>
            <a:endParaRPr lang="ru-RU" sz="1400" dirty="0">
              <a:solidFill>
                <a:schemeClr val="accent6">
                  <a:lumMod val="75000"/>
                </a:schemeClr>
              </a:solidFill>
              <a:latin typeface="Arial Unicode MS" pitchFamily="34" charset="-128"/>
              <a:ea typeface="Arial Unicode MS" pitchFamily="34" charset="-128"/>
              <a:cs typeface="Arial Unicode MS" pitchFamily="34" charset="-128"/>
            </a:endParaRPr>
          </a:p>
          <a:p>
            <a:pPr marL="342900" indent="-342900" algn="just">
              <a:buAutoNum type="arabicPeriod"/>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Налог на доходы физических лиц – 648 011,3тыс. рублей.</a:t>
            </a:r>
          </a:p>
          <a:p>
            <a:pPr marL="342900" indent="-342900" algn="just">
              <a:buAutoNum type="arabicPeriod"/>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Налог на совокупный доход – 41 573,7 тыс. рублей.</a:t>
            </a:r>
          </a:p>
          <a:p>
            <a:pPr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3. Доходы от использования имущества, находящегося в государственной и муниципальной собственности –                             21 715,3 тыс. рублей.</a:t>
            </a:r>
          </a:p>
          <a:p>
            <a:pPr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4. Доходы от оказания платных услуг и компенсации затрат государства 42 545,2 тыс. рублей.	</a:t>
            </a:r>
            <a:r>
              <a:rPr lang="ru-RU" sz="1200" dirty="0">
                <a:solidFill>
                  <a:schemeClr val="accent6">
                    <a:lumMod val="75000"/>
                  </a:schemeClr>
                </a:solidFill>
                <a:latin typeface="Courier New" pitchFamily="49" charset="0"/>
                <a:cs typeface="Courier New" pitchFamily="49" charset="0"/>
              </a:rPr>
              <a:t>	</a:t>
            </a:r>
          </a:p>
        </p:txBody>
      </p:sp>
      <p:graphicFrame>
        <p:nvGraphicFramePr>
          <p:cNvPr id="15" name="Диаграмма 14">
            <a:extLst>
              <a:ext uri="{FF2B5EF4-FFF2-40B4-BE49-F238E27FC236}">
                <a16:creationId xmlns:a16="http://schemas.microsoft.com/office/drawing/2014/main" id="{2DCE0B99-FA6B-4F0D-83A1-ECD2F23F4865}"/>
              </a:ext>
            </a:extLst>
          </p:cNvPr>
          <p:cNvGraphicFramePr>
            <a:graphicFrameLocks/>
          </p:cNvGraphicFramePr>
          <p:nvPr>
            <p:extLst>
              <p:ext uri="{D42A27DB-BD31-4B8C-83A1-F6EECF244321}">
                <p14:modId xmlns:p14="http://schemas.microsoft.com/office/powerpoint/2010/main" val="3959766031"/>
              </p:ext>
            </p:extLst>
          </p:nvPr>
        </p:nvGraphicFramePr>
        <p:xfrm>
          <a:off x="692696" y="1835696"/>
          <a:ext cx="5688012" cy="439248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83643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Диаграмма 9">
            <a:extLst>
              <a:ext uri="{FF2B5EF4-FFF2-40B4-BE49-F238E27FC236}">
                <a16:creationId xmlns:a16="http://schemas.microsoft.com/office/drawing/2014/main" id="{38822383-B606-4139-9437-B7EEF1D4CAFF}"/>
              </a:ext>
            </a:extLst>
          </p:cNvPr>
          <p:cNvGraphicFramePr>
            <a:graphicFrameLocks/>
          </p:cNvGraphicFramePr>
          <p:nvPr>
            <p:extLst>
              <p:ext uri="{D42A27DB-BD31-4B8C-83A1-F6EECF244321}">
                <p14:modId xmlns:p14="http://schemas.microsoft.com/office/powerpoint/2010/main" val="3174539375"/>
              </p:ext>
            </p:extLst>
          </p:nvPr>
        </p:nvGraphicFramePr>
        <p:xfrm>
          <a:off x="511447" y="2298642"/>
          <a:ext cx="6000930" cy="3497493"/>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Прямоугольник 6"/>
          <p:cNvSpPr/>
          <p:nvPr/>
        </p:nvSpPr>
        <p:spPr>
          <a:xfrm>
            <a:off x="1916832" y="4932040"/>
            <a:ext cx="5802240" cy="553998"/>
          </a:xfrm>
          <a:prstGeom prst="rect">
            <a:avLst/>
          </a:prstGeom>
        </p:spPr>
        <p:txBody>
          <a:bodyPr wrap="square">
            <a:spAutoFit/>
          </a:bodyPr>
          <a:lstStyle/>
          <a:p>
            <a:pPr indent="361950" algn="just"/>
            <a:endParaRPr lang="ru-RU" sz="1400" dirty="0">
              <a:solidFill>
                <a:srgbClr val="000000"/>
              </a:solidFill>
              <a:latin typeface="+mj-lt"/>
            </a:endParaRPr>
          </a:p>
          <a:p>
            <a:pPr indent="361950"/>
            <a:endParaRPr lang="ru-RU" sz="1600" dirty="0">
              <a:solidFill>
                <a:srgbClr val="000000"/>
              </a:solidFill>
              <a:latin typeface="+mj-lt"/>
            </a:endParaRPr>
          </a:p>
        </p:txBody>
      </p:sp>
      <p:sp>
        <p:nvSpPr>
          <p:cNvPr id="2"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14" name="Прямоугольник 13"/>
          <p:cNvSpPr/>
          <p:nvPr/>
        </p:nvSpPr>
        <p:spPr>
          <a:xfrm>
            <a:off x="1085844" y="6435895"/>
            <a:ext cx="5426533" cy="1600438"/>
          </a:xfrm>
          <a:prstGeom prst="rect">
            <a:avLst/>
          </a:prstGeom>
        </p:spPr>
        <p:txBody>
          <a:bodyPr wrap="square">
            <a:spAutoFit/>
          </a:bodyPr>
          <a:lstStyle/>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Налог на доходы физических лиц в отчетном году поступил в размере 648 011,3 тыс. рублей или 102,1 % к уточненному годовому плану.</a:t>
            </a:r>
          </a:p>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Рост поступлений данного налога к уровню 2023  года составил 14,6 % или  82 346,2 тыс. рублей. Удельный вес налога на доходы физических лиц в общей сумме налоговых доходов составляет 89,4%. </a:t>
            </a:r>
          </a:p>
        </p:txBody>
      </p:sp>
      <p:sp>
        <p:nvSpPr>
          <p:cNvPr id="3" name="Прямоугольник 2">
            <a:extLst>
              <a:ext uri="{FF2B5EF4-FFF2-40B4-BE49-F238E27FC236}">
                <a16:creationId xmlns:a16="http://schemas.microsoft.com/office/drawing/2014/main" id="{17B2C9F1-1904-4D7E-9A21-4FB6930D0AED}"/>
              </a:ext>
            </a:extLst>
          </p:cNvPr>
          <p:cNvSpPr/>
          <p:nvPr/>
        </p:nvSpPr>
        <p:spPr>
          <a:xfrm>
            <a:off x="836712" y="456325"/>
            <a:ext cx="5832648" cy="1323439"/>
          </a:xfrm>
          <a:prstGeom prst="rect">
            <a:avLst/>
          </a:prstGeom>
        </p:spPr>
        <p:txBody>
          <a:bodyPr wrap="square">
            <a:spAutoFit/>
          </a:bodyPr>
          <a:lstStyle/>
          <a:p>
            <a:pPr algn="ctr">
              <a:defRPr sz="1800" b="1" i="0" u="none" strike="noStrike" kern="1200" baseline="0">
                <a:solidFill>
                  <a:prstClr val="black"/>
                </a:solidFill>
                <a:latin typeface="+mn-lt"/>
                <a:ea typeface="+mn-ea"/>
                <a:cs typeface="+mn-cs"/>
              </a:defRPr>
            </a:pPr>
            <a:r>
              <a:rPr lang="ru-RU" sz="2000" b="1" cap="all" dirty="0">
                <a:solidFill>
                  <a:schemeClr val="accent6">
                    <a:lumMod val="75000"/>
                  </a:schemeClr>
                </a:solidFill>
                <a:latin typeface="Arial Unicode MS" pitchFamily="34" charset="-128"/>
                <a:ea typeface="Arial Unicode MS" pitchFamily="34" charset="-128"/>
                <a:cs typeface="Arial Unicode MS" pitchFamily="34" charset="-128"/>
              </a:rPr>
              <a:t>Поступление </a:t>
            </a:r>
            <a:r>
              <a:rPr lang="ru-RU" sz="2000" dirty="0">
                <a:latin typeface="Arial Unicode MS" pitchFamily="34" charset="-128"/>
                <a:ea typeface="Arial Unicode MS" pitchFamily="34" charset="-128"/>
                <a:cs typeface="Arial Unicode MS" pitchFamily="34" charset="-128"/>
              </a:rPr>
              <a:t> </a:t>
            </a:r>
            <a:r>
              <a:rPr lang="ru-RU" sz="2000" b="1" cap="all" dirty="0">
                <a:solidFill>
                  <a:schemeClr val="accent6">
                    <a:lumMod val="75000"/>
                  </a:schemeClr>
                </a:solidFill>
                <a:latin typeface="Arial Unicode MS" pitchFamily="34" charset="-128"/>
                <a:ea typeface="Arial Unicode MS" pitchFamily="34" charset="-128"/>
                <a:cs typeface="Arial Unicode MS" pitchFamily="34" charset="-128"/>
              </a:rPr>
              <a:t>НДФЛ                                              в бюджет Павловского муниципального района в 2024 году,  тыс. рублей </a:t>
            </a:r>
            <a:endParaRPr lang="en-US" sz="2000" b="1" cap="all" dirty="0">
              <a:solidFill>
                <a:schemeClr val="accent6">
                  <a:lumMod val="75000"/>
                </a:schemeClr>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5634392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Заголовок 4"/>
          <p:cNvSpPr>
            <a:spLocks noGrp="1"/>
          </p:cNvSpPr>
          <p:nvPr>
            <p:ph type="title" idx="4294967295"/>
          </p:nvPr>
        </p:nvSpPr>
        <p:spPr>
          <a:xfrm>
            <a:off x="404665" y="438150"/>
            <a:ext cx="6264695" cy="1443038"/>
          </a:xfrm>
        </p:spPr>
        <p:txBody>
          <a:bodyPr>
            <a:noAutofit/>
          </a:bodyPr>
          <a:lstStyle/>
          <a:p>
            <a:pPr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КРУПНЕЙШИЕ  НАЛОГОПЛАТЕЛЬЩИКИ ПАВЛОВСКОГО  МУНИЦИПАЛЬНОГО РАЙОНА  ВОРОНЕЖСКОЙ  ОБЛАСТИ</a:t>
            </a:r>
          </a:p>
        </p:txBody>
      </p:sp>
      <p:pic>
        <p:nvPicPr>
          <p:cNvPr id="9220" name="Picture 4" descr="http://pavlovsk-granit.ru/images/about/KVR_000133_00082_1_t21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0688" y="2699792"/>
            <a:ext cx="2581996" cy="163164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pic>
        <p:nvPicPr>
          <p:cNvPr id="9226" name="Picture 10" descr="https://avatars.mds.yandex.net/get-altay/1594075/2a0000016c3ca9de44d348e154b3763d3fe3/XX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3789040" y="2699792"/>
            <a:ext cx="2491364" cy="1631647"/>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Lst>
        </p:spPr>
      </p:pic>
      <p:sp>
        <p:nvSpPr>
          <p:cNvPr id="2" name="AutoShape 14" descr="https://open4business.com.ua/wp-content/uploads/2018/05/Home_slider_Rastenevodstvo.jpg"/>
          <p:cNvSpPr>
            <a:spLocks noChangeAspect="1" noChangeArrowheads="1"/>
          </p:cNvSpPr>
          <p:nvPr/>
        </p:nvSpPr>
        <p:spPr bwMode="auto">
          <a:xfrm>
            <a:off x="155575" y="-144461"/>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3" name="AutoShape 16" descr="https://open4business.com.ua/wp-content/uploads/2018/05/Home_slider_Rastenevodstvo.jpg"/>
          <p:cNvSpPr>
            <a:spLocks noChangeAspect="1" noChangeArrowheads="1"/>
          </p:cNvSpPr>
          <p:nvPr/>
        </p:nvSpPr>
        <p:spPr bwMode="auto">
          <a:xfrm>
            <a:off x="307975" y="7939"/>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18" descr="https://open4business.com.ua/wp-content/uploads/2018/05/Home_slider_Rastenevodstvo.jpg"/>
          <p:cNvSpPr>
            <a:spLocks noChangeAspect="1" noChangeArrowheads="1"/>
          </p:cNvSpPr>
          <p:nvPr/>
        </p:nvSpPr>
        <p:spPr bwMode="auto">
          <a:xfrm>
            <a:off x="460375" y="16034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AutoShape 20" descr="https://open4business.com.ua/wp-content/uploads/2018/05/Home_slider_Rastenevodstvo.jpg"/>
          <p:cNvSpPr>
            <a:spLocks noChangeAspect="1" noChangeArrowheads="1"/>
          </p:cNvSpPr>
          <p:nvPr/>
        </p:nvSpPr>
        <p:spPr bwMode="auto">
          <a:xfrm>
            <a:off x="612775" y="31274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AutoShape 22" descr="https://open4business.com.ua/wp-content/uploads/2018/05/Home_slider_Rastenevodstvo.jpg"/>
          <p:cNvSpPr>
            <a:spLocks noChangeAspect="1" noChangeArrowheads="1"/>
          </p:cNvSpPr>
          <p:nvPr/>
        </p:nvSpPr>
        <p:spPr bwMode="auto">
          <a:xfrm>
            <a:off x="765175" y="46514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TextBox 9"/>
          <p:cNvSpPr txBox="1"/>
          <p:nvPr/>
        </p:nvSpPr>
        <p:spPr>
          <a:xfrm>
            <a:off x="548681" y="1763688"/>
            <a:ext cx="2960242" cy="523220"/>
          </a:xfrm>
          <a:prstGeom prst="rect">
            <a:avLst/>
          </a:prstGeom>
          <a:noFill/>
        </p:spPr>
        <p:txBody>
          <a:bodyPr wrap="square" rtlCol="0">
            <a:spAutoFit/>
          </a:bodyPr>
          <a:lstStyle/>
          <a:p>
            <a:pPr algn="ctr"/>
            <a:r>
              <a:rPr lang="ru-RU" sz="1400" dirty="0">
                <a:solidFill>
                  <a:schemeClr val="accent6">
                    <a:lumMod val="75000"/>
                  </a:schemeClr>
                </a:solidFill>
                <a:latin typeface="Arial Unicode MS" pitchFamily="34" charset="-128"/>
                <a:ea typeface="Arial Unicode MS" pitchFamily="34" charset="-128"/>
                <a:cs typeface="Arial Unicode MS" pitchFamily="34" charset="-128"/>
              </a:rPr>
              <a:t>ОАО</a:t>
            </a:r>
          </a:p>
          <a:p>
            <a:pPr algn="ctr"/>
            <a:r>
              <a:rPr lang="ru-RU" sz="1400" dirty="0">
                <a:solidFill>
                  <a:schemeClr val="accent6">
                    <a:lumMod val="75000"/>
                  </a:schemeClr>
                </a:solidFill>
                <a:latin typeface="Arial Unicode MS" pitchFamily="34" charset="-128"/>
                <a:ea typeface="Arial Unicode MS" pitchFamily="34" charset="-128"/>
                <a:cs typeface="Arial Unicode MS" pitchFamily="34" charset="-128"/>
              </a:rPr>
              <a:t> «Павловск Неруд»</a:t>
            </a:r>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p:txBody>
      </p:sp>
      <p:sp>
        <p:nvSpPr>
          <p:cNvPr id="19" name="TextBox 18"/>
          <p:cNvSpPr txBox="1"/>
          <p:nvPr/>
        </p:nvSpPr>
        <p:spPr>
          <a:xfrm>
            <a:off x="3859290" y="1763688"/>
            <a:ext cx="2483725" cy="523220"/>
          </a:xfrm>
          <a:prstGeom prst="rect">
            <a:avLst/>
          </a:prstGeom>
          <a:noFill/>
        </p:spPr>
        <p:txBody>
          <a:bodyPr wrap="square" rtlCol="0">
            <a:spAutoFit/>
          </a:bodyPr>
          <a:lstStyle/>
          <a:p>
            <a:pPr algn="ctr"/>
            <a:r>
              <a:rPr lang="ru-RU" sz="1400" dirty="0">
                <a:solidFill>
                  <a:schemeClr val="accent6">
                    <a:lumMod val="75000"/>
                  </a:schemeClr>
                </a:solidFill>
                <a:latin typeface="Arial Unicode MS" pitchFamily="34" charset="-128"/>
                <a:ea typeface="Arial Unicode MS" pitchFamily="34" charset="-128"/>
                <a:cs typeface="Arial Unicode MS" pitchFamily="34" charset="-128"/>
              </a:rPr>
              <a:t>ЗАО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Павловскагропродукт</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a:t>
            </a:r>
          </a:p>
        </p:txBody>
      </p:sp>
      <p:pic>
        <p:nvPicPr>
          <p:cNvPr id="11" name="Рисунок 10">
            <a:extLst>
              <a:ext uri="{FF2B5EF4-FFF2-40B4-BE49-F238E27FC236}">
                <a16:creationId xmlns:a16="http://schemas.microsoft.com/office/drawing/2014/main" id="{C28048E9-54B5-4800-9FB6-CDFDC3C9C5A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0688" y="4716016"/>
            <a:ext cx="2576207" cy="1653107"/>
          </a:xfrm>
          <a:prstGeom prst="rect">
            <a:avLst/>
          </a:prstGeom>
        </p:spPr>
      </p:pic>
      <p:pic>
        <p:nvPicPr>
          <p:cNvPr id="12" name="Рисунок 11">
            <a:extLst>
              <a:ext uri="{FF2B5EF4-FFF2-40B4-BE49-F238E27FC236}">
                <a16:creationId xmlns:a16="http://schemas.microsoft.com/office/drawing/2014/main" id="{0D6A2285-F079-4110-892C-DE0E846483AA}"/>
              </a:ext>
            </a:extLst>
          </p:cNvPr>
          <p:cNvPicPr>
            <a:picLocks noChangeAspect="1"/>
          </p:cNvPicPr>
          <p:nvPr/>
        </p:nvPicPr>
        <p:blipFill>
          <a:blip r:embed="rId5" cstate="print"/>
          <a:stretch>
            <a:fillRect/>
          </a:stretch>
        </p:blipFill>
        <p:spPr>
          <a:xfrm>
            <a:off x="620688" y="6804248"/>
            <a:ext cx="2576207" cy="1737034"/>
          </a:xfrm>
          <a:prstGeom prst="rect">
            <a:avLst/>
          </a:prstGeom>
        </p:spPr>
      </p:pic>
      <p:pic>
        <p:nvPicPr>
          <p:cNvPr id="14" name="Рисунок 13">
            <a:extLst>
              <a:ext uri="{FF2B5EF4-FFF2-40B4-BE49-F238E27FC236}">
                <a16:creationId xmlns:a16="http://schemas.microsoft.com/office/drawing/2014/main" id="{DBDC65C9-161A-4983-A0A1-5B63940B9015}"/>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49944" y="6874064"/>
            <a:ext cx="2502469" cy="1653107"/>
          </a:xfrm>
          <a:prstGeom prst="rect">
            <a:avLst/>
          </a:prstGeom>
        </p:spPr>
      </p:pic>
      <p:pic>
        <p:nvPicPr>
          <p:cNvPr id="16" name="Рисунок 15">
            <a:extLst>
              <a:ext uri="{FF2B5EF4-FFF2-40B4-BE49-F238E27FC236}">
                <a16:creationId xmlns:a16="http://schemas.microsoft.com/office/drawing/2014/main" id="{9AEA0A3A-84DC-42E2-A253-027141DFAE15}"/>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849944" y="4803063"/>
            <a:ext cx="2502469" cy="1667270"/>
          </a:xfrm>
          <a:prstGeom prst="rect">
            <a:avLst/>
          </a:prstGeom>
        </p:spPr>
      </p:pic>
    </p:spTree>
    <p:extLst>
      <p:ext uri="{BB962C8B-B14F-4D97-AF65-F5344CB8AC3E}">
        <p14:creationId xmlns:p14="http://schemas.microsoft.com/office/powerpoint/2010/main" val="32584849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Прямоугольник 1"/>
          <p:cNvSpPr/>
          <p:nvPr/>
        </p:nvSpPr>
        <p:spPr>
          <a:xfrm>
            <a:off x="476672" y="6012160"/>
            <a:ext cx="6192688" cy="2031325"/>
          </a:xfrm>
          <a:prstGeom prst="rect">
            <a:avLst/>
          </a:prstGeom>
        </p:spPr>
        <p:txBody>
          <a:bodyPr wrap="square">
            <a:spAutoFit/>
          </a:bodyPr>
          <a:lstStyle/>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Расходная часть бюджета Павловского муниципального района за 2024 год выполнена на 95,5 % к годовым назначениям и составила 2 млрд. 550 млн. 295,8 тыс. рублей.  По сравнению с предыдущим годом увеличение составило  0,62 % или 15 млн. 778, тыс. рублей </a:t>
            </a:r>
          </a:p>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В 2024 году за счет средств бюджета Павловского муниципального района получили финансовую поддержку 14 муниципальных программ. Доля расходов бюджета муниципального района в рамках муниципальных программ в общем объеме расходов составила 95,5%.  </a:t>
            </a:r>
          </a:p>
          <a:p>
            <a:pPr indent="268288" algn="just"/>
            <a:r>
              <a:rPr lang="ru-RU" sz="1400" dirty="0">
                <a:solidFill>
                  <a:schemeClr val="accent6">
                    <a:lumMod val="75000"/>
                  </a:schemeClr>
                </a:solidFill>
                <a:cs typeface="Arial" pitchFamily="34" charset="0"/>
              </a:rPr>
              <a:t>  </a:t>
            </a:r>
          </a:p>
        </p:txBody>
      </p:sp>
      <p:sp>
        <p:nvSpPr>
          <p:cNvPr id="6" name="Заголовок 4"/>
          <p:cNvSpPr>
            <a:spLocks noGrp="1"/>
          </p:cNvSpPr>
          <p:nvPr>
            <p:ph type="title" idx="4294967295"/>
          </p:nvPr>
        </p:nvSpPr>
        <p:spPr>
          <a:xfrm>
            <a:off x="548680" y="323528"/>
            <a:ext cx="6120680" cy="576262"/>
          </a:xfrm>
        </p:spPr>
        <p:txBody>
          <a:bodyPr>
            <a:normAutofit/>
          </a:bodyPr>
          <a:lstStyle/>
          <a:p>
            <a:pPr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РАСХОДЫ БЮДЖЕТА</a:t>
            </a:r>
          </a:p>
        </p:txBody>
      </p:sp>
      <p:sp>
        <p:nvSpPr>
          <p:cNvPr id="3" name="Rectangle 126"/>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 name="Rectangle 227"/>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Rectangle 27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434" name="Rectangle 338"/>
          <p:cNvSpPr>
            <a:spLocks noChangeArrowheads="1"/>
          </p:cNvSpPr>
          <p:nvPr/>
        </p:nvSpPr>
        <p:spPr bwMode="auto">
          <a:xfrm>
            <a:off x="0" y="-184667"/>
            <a:ext cx="184731"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0" name="Диаграмма 1"/>
          <p:cNvPicPr>
            <a:picLocks noChangeArrowheads="1"/>
          </p:cNvPicPr>
          <p:nvPr/>
        </p:nvPicPr>
        <p:blipFill>
          <a:blip r:embed="rId2" cstate="print">
            <a:lum bright="8000" contrast="2000"/>
          </a:blip>
          <a:srcRect/>
          <a:stretch>
            <a:fillRect/>
          </a:stretch>
        </p:blipFill>
        <p:spPr bwMode="auto">
          <a:xfrm>
            <a:off x="620688" y="1115616"/>
            <a:ext cx="6001362" cy="4752528"/>
          </a:xfrm>
          <a:prstGeom prst="rect">
            <a:avLst/>
          </a:prstGeom>
          <a:ln w="9525">
            <a:noFill/>
            <a:miter lim="800000"/>
            <a:headEnd/>
            <a:tailEnd/>
          </a:ln>
          <a:effectLst>
            <a:outerShdw blurRad="50800" dist="50800" dir="5400000" algn="ctr" rotWithShape="0">
              <a:schemeClr val="bg1"/>
            </a:outerShdw>
          </a:effectLst>
        </p:spPr>
      </p:pic>
    </p:spTree>
    <p:extLst>
      <p:ext uri="{BB962C8B-B14F-4D97-AF65-F5344CB8AC3E}">
        <p14:creationId xmlns:p14="http://schemas.microsoft.com/office/powerpoint/2010/main" val="25433001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 name="Таблица 5"/>
          <p:cNvGraphicFramePr>
            <a:graphicFrameLocks noGrp="1"/>
          </p:cNvGraphicFramePr>
          <p:nvPr>
            <p:extLst>
              <p:ext uri="{D42A27DB-BD31-4B8C-83A1-F6EECF244321}">
                <p14:modId xmlns:p14="http://schemas.microsoft.com/office/powerpoint/2010/main" val="3770617946"/>
              </p:ext>
            </p:extLst>
          </p:nvPr>
        </p:nvGraphicFramePr>
        <p:xfrm>
          <a:off x="332657" y="395536"/>
          <a:ext cx="6264696" cy="7487701"/>
        </p:xfrm>
        <a:graphic>
          <a:graphicData uri="http://schemas.openxmlformats.org/drawingml/2006/table">
            <a:tbl>
              <a:tblPr>
                <a:tableStyleId>{22838BEF-8BB2-4498-84A7-C5851F593DF1}</a:tableStyleId>
              </a:tblPr>
              <a:tblGrid>
                <a:gridCol w="2137365">
                  <a:extLst>
                    <a:ext uri="{9D8B030D-6E8A-4147-A177-3AD203B41FA5}">
                      <a16:colId xmlns:a16="http://schemas.microsoft.com/office/drawing/2014/main" val="20000"/>
                    </a:ext>
                  </a:extLst>
                </a:gridCol>
                <a:gridCol w="886970">
                  <a:extLst>
                    <a:ext uri="{9D8B030D-6E8A-4147-A177-3AD203B41FA5}">
                      <a16:colId xmlns:a16="http://schemas.microsoft.com/office/drawing/2014/main" val="20001"/>
                    </a:ext>
                  </a:extLst>
                </a:gridCol>
                <a:gridCol w="936104">
                  <a:extLst>
                    <a:ext uri="{9D8B030D-6E8A-4147-A177-3AD203B41FA5}">
                      <a16:colId xmlns:a16="http://schemas.microsoft.com/office/drawing/2014/main" val="20002"/>
                    </a:ext>
                  </a:extLst>
                </a:gridCol>
                <a:gridCol w="792088">
                  <a:extLst>
                    <a:ext uri="{9D8B030D-6E8A-4147-A177-3AD203B41FA5}">
                      <a16:colId xmlns:a16="http://schemas.microsoft.com/office/drawing/2014/main" val="20003"/>
                    </a:ext>
                  </a:extLst>
                </a:gridCol>
                <a:gridCol w="864096">
                  <a:extLst>
                    <a:ext uri="{9D8B030D-6E8A-4147-A177-3AD203B41FA5}">
                      <a16:colId xmlns:a16="http://schemas.microsoft.com/office/drawing/2014/main" val="20004"/>
                    </a:ext>
                  </a:extLst>
                </a:gridCol>
                <a:gridCol w="648073">
                  <a:extLst>
                    <a:ext uri="{9D8B030D-6E8A-4147-A177-3AD203B41FA5}">
                      <a16:colId xmlns:a16="http://schemas.microsoft.com/office/drawing/2014/main" val="20005"/>
                    </a:ext>
                  </a:extLst>
                </a:gridCol>
              </a:tblGrid>
              <a:tr h="656537">
                <a:tc gridSpan="6">
                  <a:txBody>
                    <a:bodyPr/>
                    <a:lstStyle/>
                    <a:p>
                      <a:pPr algn="ctr" fontAlgn="b"/>
                      <a:r>
                        <a:rPr lang="ru-RU" sz="2000" b="1" u="none" strike="noStrike" dirty="0">
                          <a:solidFill>
                            <a:schemeClr val="accent6">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ИСПОЛНЕНИЕ ПО МУНИЦИПАЛЬНЫМ ПРОГРАММАМ ЗА 2023-2024 ГГ. </a:t>
                      </a:r>
                      <a:endParaRPr lang="ru-RU" sz="2000" b="1" i="0" u="none" strike="noStrike" dirty="0">
                        <a:solidFill>
                          <a:schemeClr val="accent6">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endParaRPr>
                    </a:p>
                  </a:txBody>
                  <a:tcPr marL="2739" marR="2739" marT="2739" marB="0" anchor="b">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329736">
                <a:tc gridSpan="6">
                  <a:txBody>
                    <a:bodyPr/>
                    <a:lstStyle/>
                    <a:p>
                      <a:pPr algn="r" fontAlgn="b"/>
                      <a:r>
                        <a:rPr lang="ru-RU" sz="15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тыс. рублей</a:t>
                      </a:r>
                      <a:endParaRPr lang="ru-RU" sz="15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1"/>
                  </a:ext>
                </a:extLst>
              </a:tr>
              <a:tr h="1179418">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Наименование программы, непрограммных мероприятий</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2023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lnT w="12700" cap="flat" cmpd="sng" algn="ctr">
                      <a:solidFill>
                        <a:schemeClr val="tx1"/>
                      </a:solidFill>
                      <a:prstDash val="solid"/>
                      <a:round/>
                      <a:headEnd type="none" w="med" len="med"/>
                      <a:tailEnd type="none" w="med" len="med"/>
                    </a:lnT>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Уточненный план</a:t>
                      </a:r>
                    </a:p>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2024</a:t>
                      </a:r>
                      <a:r>
                        <a:rPr lang="ru-RU" sz="1200" u="none" strike="noStrike" baseline="0" dirty="0">
                          <a:solidFill>
                            <a:schemeClr val="accent6">
                              <a:lumMod val="75000"/>
                            </a:schemeClr>
                          </a:solidFill>
                          <a:effectLst/>
                          <a:latin typeface="Arial Unicode MS" pitchFamily="34" charset="-128"/>
                          <a:ea typeface="Arial Unicode MS" pitchFamily="34" charset="-128"/>
                          <a:cs typeface="Arial Unicode MS" pitchFamily="34" charset="-128"/>
                        </a:rPr>
                        <a:t>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lnT w="12700" cap="flat" cmpd="sng" algn="ctr">
                      <a:solidFill>
                        <a:schemeClr val="tx1"/>
                      </a:solidFill>
                      <a:prstDash val="solid"/>
                      <a:round/>
                      <a:headEnd type="none" w="med" len="med"/>
                      <a:tailEnd type="none" w="med" len="med"/>
                    </a:lnT>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2024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lnT w="12700" cap="flat" cmpd="sng" algn="ctr">
                      <a:solidFill>
                        <a:schemeClr val="tx1"/>
                      </a:solidFill>
                      <a:prstDash val="solid"/>
                      <a:round/>
                      <a:headEnd type="none" w="med" len="med"/>
                      <a:tailEnd type="none" w="med" len="med"/>
                    </a:lnT>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исполнения к уточнен. плану</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lnT w="12700" cap="flat" cmpd="sng" algn="ctr">
                      <a:solidFill>
                        <a:schemeClr val="tx1"/>
                      </a:solidFill>
                      <a:prstDash val="solid"/>
                      <a:round/>
                      <a:headEnd type="none" w="med" len="med"/>
                      <a:tailEnd type="none" w="med" len="med"/>
                    </a:lnT>
                    <a:solidFill>
                      <a:schemeClr val="bg2">
                        <a:lumMod val="90000"/>
                      </a:schemeClr>
                    </a:solidFill>
                  </a:tcP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 роста к 2023 г.</a:t>
                      </a:r>
                    </a:p>
                  </a:txBody>
                  <a:tcPr marL="2739" marR="2739" marT="2739"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bg2">
                        <a:lumMod val="90000"/>
                      </a:schemeClr>
                    </a:solidFill>
                  </a:tcPr>
                </a:tc>
                <a:extLst>
                  <a:ext uri="{0D108BD9-81ED-4DB2-BD59-A6C34878D82A}">
                    <a16:rowId xmlns:a16="http://schemas.microsoft.com/office/drawing/2014/main" val="10002"/>
                  </a:ext>
                </a:extLst>
              </a:tr>
              <a:tr h="552418">
                <a:tc>
                  <a:txBody>
                    <a:bodyPr/>
                    <a:lstStyle/>
                    <a:p>
                      <a:pPr algn="ctr" fontAlgn="b"/>
                      <a:r>
                        <a:rPr lang="ru-RU" sz="11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«Развитие образования»</a:t>
                      </a:r>
                      <a:endParaRPr lang="ru-RU" sz="11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lnL w="12700" cap="flat" cmpd="sng" algn="ctr">
                      <a:solidFill>
                        <a:schemeClr val="tx1"/>
                      </a:solidFill>
                      <a:prstDash val="solid"/>
                      <a:round/>
                      <a:headEnd type="none" w="med" len="med"/>
                      <a:tailEnd type="none" w="med" len="med"/>
                    </a:lnL>
                  </a:tcP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1 210 952,1</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1 109 137,4</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1 098 422,2</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99,0</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90,7</a:t>
                      </a:r>
                    </a:p>
                  </a:txBody>
                  <a:tcPr marL="7620" marR="7620" marT="762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3"/>
                  </a:ext>
                </a:extLst>
              </a:tr>
              <a:tr h="779225">
                <a:tc>
                  <a:txBody>
                    <a:bodyPr/>
                    <a:lstStyle/>
                    <a:p>
                      <a:pPr algn="ctr" fontAlgn="b"/>
                      <a:r>
                        <a:rPr lang="ru-RU" sz="11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Павловского муниципального района «Социальная поддержка граждан»</a:t>
                      </a:r>
                      <a:endParaRPr lang="ru-RU" sz="11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ap="flat" cmpd="sng" algn="ctr">
                      <a:solidFill>
                        <a:schemeClr val="tx1"/>
                      </a:solidFill>
                      <a:prstDash val="solid"/>
                      <a:round/>
                      <a:headEnd type="none" w="med" len="med"/>
                      <a:tailEnd type="none" w="med" len="med"/>
                    </a:lnL>
                  </a:tcP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20 263,0</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24 203,1</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22 906,3</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94,6</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113,0</a:t>
                      </a:r>
                    </a:p>
                  </a:txBody>
                  <a:tcPr marL="7620" marR="7620" marT="762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4"/>
                  </a:ext>
                </a:extLst>
              </a:tr>
              <a:tr h="742064">
                <a:tc>
                  <a:txBody>
                    <a:bodyPr/>
                    <a:lstStyle/>
                    <a:p>
                      <a:pPr algn="ctr" fontAlgn="b"/>
                      <a:r>
                        <a:rPr lang="ru-RU" sz="11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«Обеспечение общественного порядка и противодействие преступности»</a:t>
                      </a:r>
                      <a:endParaRPr lang="ru-RU" sz="11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ap="flat" cmpd="sng" algn="ctr">
                      <a:solidFill>
                        <a:schemeClr val="tx1"/>
                      </a:solidFill>
                      <a:prstDash val="solid"/>
                      <a:round/>
                      <a:headEnd type="none" w="med" len="med"/>
                      <a:tailEnd type="none" w="med" len="med"/>
                    </a:lnL>
                  </a:tcP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7 425,7</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12 954,9</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12 128,9</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93,6</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163,3</a:t>
                      </a:r>
                    </a:p>
                  </a:txBody>
                  <a:tcPr marL="7620" marR="7620" marT="762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5"/>
                  </a:ext>
                </a:extLst>
              </a:tr>
              <a:tr h="1593250">
                <a:tc>
                  <a:txBody>
                    <a:bodyPr/>
                    <a:lstStyle/>
                    <a:p>
                      <a:pPr algn="ctr" fontAlgn="b"/>
                      <a:r>
                        <a:rPr lang="ru-RU" sz="11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«Защита населения и территорий Павловского муниципального района от чрезвычайных ситуаций, обеспечение пожарной безопасности и безопасности людей на водных объектах»</a:t>
                      </a:r>
                      <a:endParaRPr lang="ru-RU" sz="11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ap="flat" cmpd="sng" algn="ctr">
                      <a:solidFill>
                        <a:schemeClr val="tx1"/>
                      </a:solidFill>
                      <a:prstDash val="solid"/>
                      <a:round/>
                      <a:headEnd type="none" w="med" len="med"/>
                      <a:tailEnd type="none" w="med" len="med"/>
                    </a:lnL>
                  </a:tcP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7 635,7</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12 910,0</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11 697,6</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90,6</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153,2</a:t>
                      </a:r>
                    </a:p>
                  </a:txBody>
                  <a:tcPr marL="7620" marR="7620" marT="762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6"/>
                  </a:ext>
                </a:extLst>
              </a:tr>
              <a:tr h="445752">
                <a:tc>
                  <a:txBody>
                    <a:bodyPr/>
                    <a:lstStyle/>
                    <a:p>
                      <a:pPr algn="ctr" fontAlgn="b"/>
                      <a:r>
                        <a:rPr lang="ru-RU" sz="11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«Развитие культуры»</a:t>
                      </a:r>
                      <a:endParaRPr lang="ru-RU" sz="11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ap="flat" cmpd="sng" algn="ctr">
                      <a:solidFill>
                        <a:schemeClr val="tx1"/>
                      </a:solidFill>
                      <a:prstDash val="solid"/>
                      <a:round/>
                      <a:headEnd type="none" w="med" len="med"/>
                      <a:tailEnd type="none" w="med" len="med"/>
                    </a:lnL>
                  </a:tcP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214 128,6</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250 966,7</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248 354,9</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99,0</a:t>
                      </a:r>
                    </a:p>
                  </a:txBody>
                  <a:tcPr marL="7620" marR="7620" marT="7620" marB="0" anchor="ct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116</a:t>
                      </a:r>
                    </a:p>
                  </a:txBody>
                  <a:tcPr marL="7620" marR="7620" marT="7620" marB="0" anchor="ctr">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007"/>
                  </a:ext>
                </a:extLst>
              </a:tr>
              <a:tr h="1209301">
                <a:tc>
                  <a:txBody>
                    <a:bodyPr/>
                    <a:lstStyle/>
                    <a:p>
                      <a:pPr algn="ctr" fontAlgn="b"/>
                      <a:r>
                        <a:rPr lang="ru-RU" sz="11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«Развитие и поддержка малого и среднего предпринимательства в Павловском муниципальном районе Воронежской области»</a:t>
                      </a:r>
                      <a:endParaRPr lang="ru-RU" sz="11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b">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14 000,0</a:t>
                      </a:r>
                    </a:p>
                  </a:txBody>
                  <a:tcPr marL="7620" marR="7620" marT="7620" marB="0" anchor="ctr">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23 368,7</a:t>
                      </a:r>
                    </a:p>
                  </a:txBody>
                  <a:tcPr marL="7620" marR="7620" marT="7620" marB="0" anchor="ctr">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15 742,5</a:t>
                      </a:r>
                    </a:p>
                  </a:txBody>
                  <a:tcPr marL="7620" marR="7620" marT="7620" marB="0" anchor="ctr">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67,4</a:t>
                      </a:r>
                    </a:p>
                  </a:txBody>
                  <a:tcPr marL="7620" marR="7620" marT="7620" marB="0" anchor="ctr">
                    <a:lnB w="12700" cap="flat" cmpd="sng" algn="ctr">
                      <a:solidFill>
                        <a:schemeClr val="tx1"/>
                      </a:solidFill>
                      <a:prstDash val="solid"/>
                      <a:round/>
                      <a:headEnd type="none" w="med" len="med"/>
                      <a:tailEnd type="none" w="med" len="med"/>
                    </a:lnB>
                  </a:tcPr>
                </a:tc>
                <a:tc>
                  <a:txBody>
                    <a:bodyPr/>
                    <a:lstStyle/>
                    <a:p>
                      <a:pPr marL="0" algn="ctr" rtl="0" eaLnBrk="1" fontAlgn="b" latinLnBrk="0" hangingPunct="1"/>
                      <a:r>
                        <a:rPr kumimoji="0" lang="ru-RU" sz="11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112,4</a:t>
                      </a:r>
                    </a:p>
                  </a:txBody>
                  <a:tcPr marL="7620" marR="7620" marT="7620"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bl>
          </a:graphicData>
        </a:graphic>
      </p:graphicFrame>
      <p:graphicFrame>
        <p:nvGraphicFramePr>
          <p:cNvPr id="7" name="Таблица 6"/>
          <p:cNvGraphicFramePr>
            <a:graphicFrameLocks noGrp="1"/>
          </p:cNvGraphicFramePr>
          <p:nvPr/>
        </p:nvGraphicFramePr>
        <p:xfrm>
          <a:off x="9227128" y="4441371"/>
          <a:ext cx="208280" cy="381000"/>
        </p:xfrm>
        <a:graphic>
          <a:graphicData uri="http://schemas.openxmlformats.org/drawingml/2006/table">
            <a:tbl>
              <a:tblPr/>
              <a:tblGrid>
                <a:gridCol w="208280">
                  <a:extLst>
                    <a:ext uri="{9D8B030D-6E8A-4147-A177-3AD203B41FA5}">
                      <a16:colId xmlns:a16="http://schemas.microsoft.com/office/drawing/2014/main" val="20000"/>
                    </a:ext>
                  </a:extLst>
                </a:gridCol>
              </a:tblGrid>
              <a:tr h="381000">
                <a:tc>
                  <a:txBody>
                    <a:bodyPr/>
                    <a:lstStyle/>
                    <a:p>
                      <a:endParaRPr lang="ru-RU" sz="1900" dirty="0"/>
                    </a:p>
                  </a:txBody>
                  <a:tcPr>
                    <a:lnL w="12700" cmpd="sng">
                      <a:solidFill>
                        <a:schemeClr val="accent1">
                          <a:lumMod val="40000"/>
                          <a:lumOff val="60000"/>
                        </a:schemeClr>
                      </a:solidFill>
                      <a:prstDash val="solid"/>
                    </a:lnL>
                    <a:lnR w="12700" cmpd="sng">
                      <a:solidFill>
                        <a:schemeClr val="accent1">
                          <a:lumMod val="40000"/>
                          <a:lumOff val="60000"/>
                        </a:schemeClr>
                      </a:solidFill>
                      <a:prstDash val="solid"/>
                    </a:lnR>
                    <a:lnT w="12700" cmpd="sng">
                      <a:solidFill>
                        <a:schemeClr val="accent1">
                          <a:lumMod val="40000"/>
                          <a:lumOff val="60000"/>
                        </a:schemeClr>
                      </a:solidFill>
                      <a:prstDash val="solid"/>
                    </a:lnT>
                    <a:lnB w="12700" cmpd="sng">
                      <a:solidFill>
                        <a:schemeClr val="accent1">
                          <a:lumMod val="40000"/>
                          <a:lumOff val="60000"/>
                        </a:schemeClr>
                      </a:solidFill>
                      <a:prstDash val="soli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2657590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6" name="Таблица 5"/>
          <p:cNvGraphicFramePr>
            <a:graphicFrameLocks noGrp="1"/>
          </p:cNvGraphicFramePr>
          <p:nvPr>
            <p:extLst>
              <p:ext uri="{D42A27DB-BD31-4B8C-83A1-F6EECF244321}">
                <p14:modId xmlns:p14="http://schemas.microsoft.com/office/powerpoint/2010/main" val="72263450"/>
              </p:ext>
            </p:extLst>
          </p:nvPr>
        </p:nvGraphicFramePr>
        <p:xfrm>
          <a:off x="332656" y="251517"/>
          <a:ext cx="6264696" cy="7708545"/>
        </p:xfrm>
        <a:graphic>
          <a:graphicData uri="http://schemas.openxmlformats.org/drawingml/2006/table">
            <a:tbl>
              <a:tblPr>
                <a:tableStyleId>{22838BEF-8BB2-4498-84A7-C5851F593DF1}</a:tableStyleId>
              </a:tblPr>
              <a:tblGrid>
                <a:gridCol w="2044264">
                  <a:extLst>
                    <a:ext uri="{9D8B030D-6E8A-4147-A177-3AD203B41FA5}">
                      <a16:colId xmlns:a16="http://schemas.microsoft.com/office/drawing/2014/main" val="20000"/>
                    </a:ext>
                  </a:extLst>
                </a:gridCol>
                <a:gridCol w="891168">
                  <a:extLst>
                    <a:ext uri="{9D8B030D-6E8A-4147-A177-3AD203B41FA5}">
                      <a16:colId xmlns:a16="http://schemas.microsoft.com/office/drawing/2014/main" val="20001"/>
                    </a:ext>
                  </a:extLst>
                </a:gridCol>
                <a:gridCol w="880992">
                  <a:extLst>
                    <a:ext uri="{9D8B030D-6E8A-4147-A177-3AD203B41FA5}">
                      <a16:colId xmlns:a16="http://schemas.microsoft.com/office/drawing/2014/main" val="20002"/>
                    </a:ext>
                  </a:extLst>
                </a:gridCol>
                <a:gridCol w="936104">
                  <a:extLst>
                    <a:ext uri="{9D8B030D-6E8A-4147-A177-3AD203B41FA5}">
                      <a16:colId xmlns:a16="http://schemas.microsoft.com/office/drawing/2014/main" val="20003"/>
                    </a:ext>
                  </a:extLst>
                </a:gridCol>
                <a:gridCol w="864096">
                  <a:extLst>
                    <a:ext uri="{9D8B030D-6E8A-4147-A177-3AD203B41FA5}">
                      <a16:colId xmlns:a16="http://schemas.microsoft.com/office/drawing/2014/main" val="20004"/>
                    </a:ext>
                  </a:extLst>
                </a:gridCol>
                <a:gridCol w="648072">
                  <a:extLst>
                    <a:ext uri="{9D8B030D-6E8A-4147-A177-3AD203B41FA5}">
                      <a16:colId xmlns:a16="http://schemas.microsoft.com/office/drawing/2014/main" val="20005"/>
                    </a:ext>
                  </a:extLst>
                </a:gridCol>
              </a:tblGrid>
              <a:tr h="1161651">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Наименование программы, непрограммных мероприятий</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2023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Уточненный план</a:t>
                      </a:r>
                    </a:p>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2024</a:t>
                      </a:r>
                      <a:r>
                        <a:rPr lang="ru-RU" sz="1200" u="none" strike="noStrike" baseline="0" dirty="0">
                          <a:solidFill>
                            <a:schemeClr val="accent6">
                              <a:lumMod val="75000"/>
                            </a:schemeClr>
                          </a:solidFill>
                          <a:effectLst/>
                          <a:latin typeface="Arial Unicode MS" pitchFamily="34" charset="-128"/>
                          <a:ea typeface="Arial Unicode MS" pitchFamily="34" charset="-128"/>
                          <a:cs typeface="Arial Unicode MS" pitchFamily="34" charset="-128"/>
                        </a:rPr>
                        <a:t>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2024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исполнения к уточнен. плану</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роста к 2023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extLst>
                  <a:ext uri="{0D108BD9-81ED-4DB2-BD59-A6C34878D82A}">
                    <a16:rowId xmlns:a16="http://schemas.microsoft.com/office/drawing/2014/main" val="10000"/>
                  </a:ext>
                </a:extLst>
              </a:tr>
              <a:tr h="932419">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«Развитие сельского хозяйства на территории Павловского муниципального района»</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9 524,9</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14 068,2</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11 862,8</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84,3</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124,5</a:t>
                      </a:r>
                    </a:p>
                  </a:txBody>
                  <a:tcPr marL="7620" marR="7620" marT="7620" marB="0" anchor="ctr"/>
                </a:tc>
                <a:extLst>
                  <a:ext uri="{0D108BD9-81ED-4DB2-BD59-A6C34878D82A}">
                    <a16:rowId xmlns:a16="http://schemas.microsoft.com/office/drawing/2014/main" val="10001"/>
                  </a:ext>
                </a:extLst>
              </a:tr>
              <a:tr h="577671">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«Управление муниципальным имуществом»</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66 008,8</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122 388,6</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107 968,2</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88,2</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163,6</a:t>
                      </a:r>
                    </a:p>
                  </a:txBody>
                  <a:tcPr marL="7620" marR="7620" marT="7620" marB="0" anchor="ctr"/>
                </a:tc>
                <a:extLst>
                  <a:ext uri="{0D108BD9-81ED-4DB2-BD59-A6C34878D82A}">
                    <a16:rowId xmlns:a16="http://schemas.microsoft.com/office/drawing/2014/main" val="10002"/>
                  </a:ext>
                </a:extLst>
              </a:tr>
              <a:tr h="932419">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«Содействие развитию муниципальных образований и местного самоуправления»</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549 731,0</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676 577,7</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602 423,5</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89,0</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109,6</a:t>
                      </a:r>
                    </a:p>
                  </a:txBody>
                  <a:tcPr marL="7620" marR="7620" marT="7620" marB="0" anchor="ctr"/>
                </a:tc>
                <a:extLst>
                  <a:ext uri="{0D108BD9-81ED-4DB2-BD59-A6C34878D82A}">
                    <a16:rowId xmlns:a16="http://schemas.microsoft.com/office/drawing/2014/main" val="10003"/>
                  </a:ext>
                </a:extLst>
              </a:tr>
              <a:tr h="1490127">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«Управление муниципальными финансами, повышение устойчивости бюджетов муниципальных образований Павловского муниципального района»</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159 561,2</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167 974,3</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167 633,5</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99,8</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105,1</a:t>
                      </a:r>
                    </a:p>
                  </a:txBody>
                  <a:tcPr marL="7620" marR="7620" marT="7620" marB="0" anchor="ctr"/>
                </a:tc>
                <a:extLst>
                  <a:ext uri="{0D108BD9-81ED-4DB2-BD59-A6C34878D82A}">
                    <a16:rowId xmlns:a16="http://schemas.microsoft.com/office/drawing/2014/main" val="10004"/>
                  </a:ext>
                </a:extLst>
              </a:tr>
              <a:tr h="560613">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«Развитие физической культуры и спорта»</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43 701,1</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56 068,3</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54 333,6</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96,9</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124,3</a:t>
                      </a:r>
                    </a:p>
                  </a:txBody>
                  <a:tcPr marL="7620" marR="7620" marT="7620" marB="0" anchor="ctr"/>
                </a:tc>
                <a:extLst>
                  <a:ext uri="{0D108BD9-81ED-4DB2-BD59-A6C34878D82A}">
                    <a16:rowId xmlns:a16="http://schemas.microsoft.com/office/drawing/2014/main" val="10005"/>
                  </a:ext>
                </a:extLst>
              </a:tr>
              <a:tr h="746516">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«Профилактика и преодоление социального сиротства»</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35 859,4</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39 404,2</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39 398,2</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100,0</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109,9</a:t>
                      </a:r>
                    </a:p>
                  </a:txBody>
                  <a:tcPr marL="7620" marR="7620" marT="7620" marB="0" anchor="ctr"/>
                </a:tc>
                <a:extLst>
                  <a:ext uri="{0D108BD9-81ED-4DB2-BD59-A6C34878D82A}">
                    <a16:rowId xmlns:a16="http://schemas.microsoft.com/office/drawing/2014/main" val="10006"/>
                  </a:ext>
                </a:extLst>
              </a:tr>
              <a:tr h="560613">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«Развитие молодежной политики»</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3 407,0</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5 245,0</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5 106,6</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97,4</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149,9</a:t>
                      </a:r>
                    </a:p>
                  </a:txBody>
                  <a:tcPr marL="7620" marR="7620" marT="7620" marB="0" anchor="ctr"/>
                </a:tc>
                <a:extLst>
                  <a:ext uri="{0D108BD9-81ED-4DB2-BD59-A6C34878D82A}">
                    <a16:rowId xmlns:a16="http://schemas.microsoft.com/office/drawing/2014/main" val="10007"/>
                  </a:ext>
                </a:extLst>
              </a:tr>
              <a:tr h="746516">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Муниципальная программа «Охрана окружающей среды и природные ресурсы»</a:t>
                      </a:r>
                    </a:p>
                  </a:txBody>
                  <a:tcPr marL="2739" marR="2739" marT="2739" marB="0" anchor="b"/>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3 582,6</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5 149,2</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5 149,0</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100,0</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143,7</a:t>
                      </a:r>
                    </a:p>
                  </a:txBody>
                  <a:tcPr marL="7620" marR="7620" marT="7620"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28608040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4" name="Прямоугольник 3"/>
          <p:cNvSpPr/>
          <p:nvPr/>
        </p:nvSpPr>
        <p:spPr>
          <a:xfrm>
            <a:off x="404664" y="5364088"/>
            <a:ext cx="6192688" cy="1600438"/>
          </a:xfrm>
          <a:prstGeom prst="rect">
            <a:avLst/>
          </a:prstGeom>
        </p:spPr>
        <p:txBody>
          <a:bodyPr wrap="square">
            <a:spAutoFit/>
          </a:bodyPr>
          <a:lstStyle/>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Как и в предыдущие годы, бюджет  имеет выраженную социальную направленность. На содержание социально – культурной сферы муниципального района (образование, культура, социальная политика,  физическая культура и спорт) были направлены средства в размере  1 476 876,0 тыс. рублей, что составляет 57,9 % общего объема расходов бюджета муниципального района.</a:t>
            </a:r>
            <a:r>
              <a:rPr lang="ru-RU" sz="1400" dirty="0">
                <a:latin typeface="Arial Unicode MS" pitchFamily="34" charset="-128"/>
                <a:ea typeface="Arial Unicode MS" pitchFamily="34" charset="-128"/>
                <a:cs typeface="Arial Unicode MS" pitchFamily="34" charset="-128"/>
              </a:rPr>
              <a:t>	</a:t>
            </a:r>
          </a:p>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	</a:t>
            </a:r>
          </a:p>
        </p:txBody>
      </p:sp>
      <p:graphicFrame>
        <p:nvGraphicFramePr>
          <p:cNvPr id="2" name="Таблица 1"/>
          <p:cNvGraphicFramePr>
            <a:graphicFrameLocks noGrp="1"/>
          </p:cNvGraphicFramePr>
          <p:nvPr>
            <p:extLst>
              <p:ext uri="{D42A27DB-BD31-4B8C-83A1-F6EECF244321}">
                <p14:modId xmlns:p14="http://schemas.microsoft.com/office/powerpoint/2010/main" val="1311012615"/>
              </p:ext>
            </p:extLst>
          </p:nvPr>
        </p:nvGraphicFramePr>
        <p:xfrm>
          <a:off x="404665" y="611560"/>
          <a:ext cx="6192686" cy="4536503"/>
        </p:xfrm>
        <a:graphic>
          <a:graphicData uri="http://schemas.openxmlformats.org/drawingml/2006/table">
            <a:tbl>
              <a:tblPr>
                <a:tableStyleId>{22838BEF-8BB2-4498-84A7-C5851F593DF1}</a:tableStyleId>
              </a:tblPr>
              <a:tblGrid>
                <a:gridCol w="1834870">
                  <a:extLst>
                    <a:ext uri="{9D8B030D-6E8A-4147-A177-3AD203B41FA5}">
                      <a16:colId xmlns:a16="http://schemas.microsoft.com/office/drawing/2014/main" val="20000"/>
                    </a:ext>
                  </a:extLst>
                </a:gridCol>
                <a:gridCol w="901433">
                  <a:extLst>
                    <a:ext uri="{9D8B030D-6E8A-4147-A177-3AD203B41FA5}">
                      <a16:colId xmlns:a16="http://schemas.microsoft.com/office/drawing/2014/main" val="20001"/>
                    </a:ext>
                  </a:extLst>
                </a:gridCol>
                <a:gridCol w="1080120">
                  <a:extLst>
                    <a:ext uri="{9D8B030D-6E8A-4147-A177-3AD203B41FA5}">
                      <a16:colId xmlns:a16="http://schemas.microsoft.com/office/drawing/2014/main" val="20002"/>
                    </a:ext>
                  </a:extLst>
                </a:gridCol>
                <a:gridCol w="1008112">
                  <a:extLst>
                    <a:ext uri="{9D8B030D-6E8A-4147-A177-3AD203B41FA5}">
                      <a16:colId xmlns:a16="http://schemas.microsoft.com/office/drawing/2014/main" val="20003"/>
                    </a:ext>
                  </a:extLst>
                </a:gridCol>
                <a:gridCol w="832981">
                  <a:extLst>
                    <a:ext uri="{9D8B030D-6E8A-4147-A177-3AD203B41FA5}">
                      <a16:colId xmlns:a16="http://schemas.microsoft.com/office/drawing/2014/main" val="20004"/>
                    </a:ext>
                  </a:extLst>
                </a:gridCol>
                <a:gridCol w="535170">
                  <a:extLst>
                    <a:ext uri="{9D8B030D-6E8A-4147-A177-3AD203B41FA5}">
                      <a16:colId xmlns:a16="http://schemas.microsoft.com/office/drawing/2014/main" val="20005"/>
                    </a:ext>
                  </a:extLst>
                </a:gridCol>
              </a:tblGrid>
              <a:tr h="1116226">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Наименование программы, непрограммных мероприятий</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2023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Уточненный план</a:t>
                      </a:r>
                    </a:p>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2024</a:t>
                      </a:r>
                      <a:r>
                        <a:rPr lang="ru-RU" sz="1200" u="none" strike="noStrike" baseline="0" dirty="0">
                          <a:solidFill>
                            <a:schemeClr val="accent6">
                              <a:lumMod val="75000"/>
                            </a:schemeClr>
                          </a:solidFill>
                          <a:effectLst/>
                          <a:latin typeface="Arial Unicode MS" pitchFamily="34" charset="-128"/>
                          <a:ea typeface="Arial Unicode MS" pitchFamily="34" charset="-128"/>
                          <a:cs typeface="Arial Unicode MS" pitchFamily="34" charset="-128"/>
                        </a:rPr>
                        <a:t>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2024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исполнения к уточнен. плану</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роста к 2023 г.</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solidFill>
                      <a:schemeClr val="bg2">
                        <a:lumMod val="90000"/>
                      </a:schemeClr>
                    </a:solidFill>
                  </a:tcPr>
                </a:tc>
                <a:extLst>
                  <a:ext uri="{0D108BD9-81ED-4DB2-BD59-A6C34878D82A}">
                    <a16:rowId xmlns:a16="http://schemas.microsoft.com/office/drawing/2014/main" val="10000"/>
                  </a:ext>
                </a:extLst>
              </a:tr>
              <a:tr h="1074592">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Обеспечение деятельности Контрольно-счетной комиссии Павловского муниципального района</a:t>
                      </a:r>
                    </a:p>
                  </a:txBody>
                  <a:tcPr marL="2739" marR="2739" marT="2739"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2 132,6</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2 508,3</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2 497,2</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99,6</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117,1</a:t>
                      </a:r>
                    </a:p>
                  </a:txBody>
                  <a:tcPr marL="7620" marR="7620" marT="7620" marB="0" anchor="ctr"/>
                </a:tc>
                <a:extLst>
                  <a:ext uri="{0D108BD9-81ED-4DB2-BD59-A6C34878D82A}">
                    <a16:rowId xmlns:a16="http://schemas.microsoft.com/office/drawing/2014/main" val="10004"/>
                  </a:ext>
                </a:extLst>
              </a:tr>
              <a:tr h="1074592">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Обеспечение деятельности Совета народных депутатов Павловского муниципального района</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1 847,6</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2 280,3</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2 028,8</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89,0</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109,8</a:t>
                      </a:r>
                    </a:p>
                  </a:txBody>
                  <a:tcPr marL="7620" marR="7620" marT="7620" marB="0" anchor="ctr"/>
                </a:tc>
                <a:extLst>
                  <a:ext uri="{0D108BD9-81ED-4DB2-BD59-A6C34878D82A}">
                    <a16:rowId xmlns:a16="http://schemas.microsoft.com/office/drawing/2014/main" val="10001"/>
                  </a:ext>
                </a:extLst>
              </a:tr>
              <a:tr h="918047">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Непрограммные расходы администрации Павловского муниципального района</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184 756,5</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146 445,7</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142 642,0</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97,4</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77,2</a:t>
                      </a:r>
                    </a:p>
                  </a:txBody>
                  <a:tcPr marL="7620" marR="7620" marT="7620" marB="0" anchor="ctr"/>
                </a:tc>
                <a:extLst>
                  <a:ext uri="{0D108BD9-81ED-4DB2-BD59-A6C34878D82A}">
                    <a16:rowId xmlns:a16="http://schemas.microsoft.com/office/drawing/2014/main" val="10002"/>
                  </a:ext>
                </a:extLst>
              </a:tr>
              <a:tr h="353046">
                <a:tc>
                  <a:txBody>
                    <a:bodyPr/>
                    <a:lstStyle/>
                    <a:p>
                      <a:pPr algn="ctr" fontAlgn="b"/>
                      <a:r>
                        <a:rPr lang="ru-RU" sz="12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ИТОГО</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2739" marR="2739" marT="2739" marB="0" anchor="ctr"/>
                </a:tc>
                <a:tc>
                  <a:txBody>
                    <a:bodyPr/>
                    <a:lstStyle/>
                    <a:p>
                      <a:pPr marL="0" algn="ctr" rtl="0" eaLnBrk="1" fontAlgn="b" latinLnBrk="0" hangingPunct="1"/>
                      <a:r>
                        <a:rPr kumimoji="0" lang="ru-RU" sz="1200" b="1"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2 534 517,8</a:t>
                      </a:r>
                    </a:p>
                  </a:txBody>
                  <a:tcPr marL="7620" marR="7620" marT="7620" marB="0" anchor="ctr"/>
                </a:tc>
                <a:tc>
                  <a:txBody>
                    <a:bodyPr/>
                    <a:lstStyle/>
                    <a:p>
                      <a:pPr marL="0" algn="ctr" rtl="0" eaLnBrk="1" fontAlgn="b" latinLnBrk="0" hangingPunct="1"/>
                      <a:r>
                        <a:rPr kumimoji="0" lang="ru-RU" sz="1200" b="1"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2 671 650,6</a:t>
                      </a:r>
                    </a:p>
                  </a:txBody>
                  <a:tcPr marL="7620" marR="7620" marT="7620" marB="0" anchor="ctr"/>
                </a:tc>
                <a:tc>
                  <a:txBody>
                    <a:bodyPr/>
                    <a:lstStyle/>
                    <a:p>
                      <a:pPr marL="0" algn="ctr" rtl="0" eaLnBrk="1" fontAlgn="b" latinLnBrk="0" hangingPunct="1"/>
                      <a:r>
                        <a:rPr kumimoji="0" lang="ru-RU" sz="1200" b="1"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2 550 295,8</a:t>
                      </a:r>
                    </a:p>
                  </a:txBody>
                  <a:tcPr marL="7620" marR="7620" marT="7620" marB="0" anchor="ctr"/>
                </a:tc>
                <a:tc>
                  <a:txBody>
                    <a:bodyPr/>
                    <a:lstStyle/>
                    <a:p>
                      <a:pPr marL="0" algn="ctr" rtl="0" eaLnBrk="1" fontAlgn="b" latinLnBrk="0" hangingPunct="1"/>
                      <a:r>
                        <a:rPr kumimoji="0" lang="ru-RU" sz="1200" b="1"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95,5</a:t>
                      </a:r>
                    </a:p>
                  </a:txBody>
                  <a:tcPr marL="7620" marR="7620" marT="7620" marB="0" anchor="ctr"/>
                </a:tc>
                <a:tc>
                  <a:txBody>
                    <a:bodyPr/>
                    <a:lstStyle/>
                    <a:p>
                      <a:pPr marL="0" algn="ctr" rtl="0" eaLnBrk="1" fontAlgn="b" latinLnBrk="0" hangingPunct="1"/>
                      <a:r>
                        <a:rPr kumimoji="0" lang="ru-RU" sz="1200" b="1"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100,6</a:t>
                      </a:r>
                    </a:p>
                  </a:txBody>
                  <a:tcPr marL="7620" marR="7620" marT="7620" marB="0" anchor="ctr"/>
                </a:tc>
                <a:extLst>
                  <a:ext uri="{0D108BD9-81ED-4DB2-BD59-A6C34878D82A}">
                    <a16:rowId xmlns:a16="http://schemas.microsoft.com/office/drawing/2014/main" val="10003"/>
                  </a:ext>
                </a:extLst>
              </a:tr>
            </a:tbl>
          </a:graphicData>
        </a:graphic>
      </p:graphicFrame>
      <p:pic>
        <p:nvPicPr>
          <p:cNvPr id="3" name="Picture 1" descr="D:\2024\Бюджет для граждан\для подготовки бюджета для граждан\картинки\muniz pro.jpg"/>
          <p:cNvPicPr>
            <a:picLocks noChangeAspect="1" noChangeArrowheads="1"/>
          </p:cNvPicPr>
          <p:nvPr/>
        </p:nvPicPr>
        <p:blipFill>
          <a:blip r:embed="rId2" cstate="print"/>
          <a:srcRect/>
          <a:stretch>
            <a:fillRect/>
          </a:stretch>
        </p:blipFill>
        <p:spPr bwMode="auto">
          <a:xfrm>
            <a:off x="4077072" y="6948264"/>
            <a:ext cx="2312368" cy="1907704"/>
          </a:xfrm>
          <a:prstGeom prst="rect">
            <a:avLst/>
          </a:prstGeom>
          <a:noFill/>
        </p:spPr>
      </p:pic>
    </p:spTree>
    <p:extLst>
      <p:ext uri="{BB962C8B-B14F-4D97-AF65-F5344CB8AC3E}">
        <p14:creationId xmlns:p14="http://schemas.microsoft.com/office/powerpoint/2010/main" val="560799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980728" y="179512"/>
            <a:ext cx="5343835" cy="792088"/>
          </a:xfrm>
        </p:spPr>
        <p:txBody>
          <a:bodyPr>
            <a:normAutofit/>
          </a:bodyPr>
          <a:lstStyle/>
          <a:p>
            <a:pPr algn="ctr"/>
            <a:r>
              <a:rPr lang="ru-RU" sz="2400" b="1" dirty="0">
                <a:solidFill>
                  <a:schemeClr val="accent6">
                    <a:lumMod val="75000"/>
                  </a:schemeClr>
                </a:solidFill>
                <a:effectLst/>
                <a:latin typeface="Arial Unicode MS" pitchFamily="34" charset="-128"/>
                <a:ea typeface="Arial Unicode MS" pitchFamily="34" charset="-128"/>
                <a:cs typeface="Arial Unicode MS" pitchFamily="34" charset="-128"/>
              </a:rPr>
              <a:t>Бюджет для граждан</a:t>
            </a:r>
          </a:p>
        </p:txBody>
      </p:sp>
      <p:sp>
        <p:nvSpPr>
          <p:cNvPr id="6" name="Текст 1"/>
          <p:cNvSpPr txBox="1">
            <a:spLocks/>
          </p:cNvSpPr>
          <p:nvPr/>
        </p:nvSpPr>
        <p:spPr>
          <a:xfrm>
            <a:off x="620688" y="899592"/>
            <a:ext cx="5976664" cy="7128792"/>
          </a:xfrm>
          <a:prstGeom prst="rect">
            <a:avLst/>
          </a:prstGeom>
        </p:spPr>
        <p:txBody>
          <a:bodyPr vert="horz" lIns="0" tIns="45720" rIns="0" bIns="45720" rtlCol="0">
            <a:no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0" indent="273050" algn="just">
              <a:buNone/>
            </a:pPr>
            <a:r>
              <a:rPr lang="ru-RU" sz="1300" dirty="0">
                <a:solidFill>
                  <a:schemeClr val="accent6">
                    <a:lumMod val="75000"/>
                  </a:schemeClr>
                </a:solidFill>
                <a:latin typeface="Arial Unicode MS" pitchFamily="34" charset="-128"/>
                <a:ea typeface="Arial Unicode MS" pitchFamily="34" charset="-128"/>
                <a:cs typeface="Arial Unicode MS" pitchFamily="34" charset="-128"/>
              </a:rPr>
              <a:t>«Бюджет для граждан» разработан в рамках реализации на территории региона программы по повышению финансовой грамотности населения. Изучение брошюры позволит Вам составить представление об источниках формирования доходов бюджета Павловского муниципального района Воронежской области, направлениях расходования бюджетных средств в 2023 году и сделать выводы об эффективности использования бюджетных средств. </a:t>
            </a:r>
          </a:p>
          <a:p>
            <a:pPr marL="0" indent="273050" algn="just">
              <a:buNone/>
            </a:pPr>
            <a:r>
              <a:rPr lang="ru-RU" sz="1300" dirty="0">
                <a:solidFill>
                  <a:schemeClr val="accent6">
                    <a:lumMod val="75000"/>
                  </a:schemeClr>
                </a:solidFill>
                <a:latin typeface="Arial Unicode MS" pitchFamily="34" charset="-128"/>
                <a:ea typeface="Arial Unicode MS" pitchFamily="34" charset="-128"/>
                <a:cs typeface="Arial Unicode MS" pitchFamily="34" charset="-128"/>
              </a:rPr>
              <a:t>Представленная информация предназначена для широкого круга пользователей и будет интересна и полезна как студентам, педагогам, врачам, молодым семьям, так и пенсионерам и другим категориям населения, так как бюджет затрагивает интересы каждого жителя района.</a:t>
            </a:r>
          </a:p>
          <a:p>
            <a:pPr marL="0" indent="273050" algn="just">
              <a:buNone/>
            </a:pPr>
            <a:r>
              <a:rPr lang="ru-RU" sz="1300" dirty="0">
                <a:solidFill>
                  <a:schemeClr val="accent6">
                    <a:lumMod val="75000"/>
                  </a:schemeClr>
                </a:solidFill>
                <a:latin typeface="Arial Unicode MS" pitchFamily="34" charset="-128"/>
                <a:ea typeface="Arial Unicode MS" pitchFamily="34" charset="-128"/>
                <a:cs typeface="Arial Unicode MS" pitchFamily="34" charset="-128"/>
              </a:rPr>
              <a:t> Граждане — и как налогоплательщики, и как потребители общественных благ — должны быть уверены в том, что передаваемые ими в распоряжение государства средства используются прозрачно и эффективно, приносят конкретные результаты как для общества в целом, так и для каждой семьи, для каждого человека. Мы постарались в доступной и понятной для граждан форме показать основные параметры исполнения бюджета Павловского муниципального района Воронежской области. </a:t>
            </a:r>
          </a:p>
          <a:p>
            <a:pPr marL="0" indent="273050" algn="just">
              <a:buNone/>
            </a:pPr>
            <a:r>
              <a:rPr lang="ru-RU" sz="1300" dirty="0">
                <a:solidFill>
                  <a:schemeClr val="accent6">
                    <a:lumMod val="75000"/>
                  </a:schemeClr>
                </a:solidFill>
                <a:latin typeface="Arial Unicode MS" pitchFamily="34" charset="-128"/>
                <a:ea typeface="Arial Unicode MS" pitchFamily="34" charset="-128"/>
                <a:cs typeface="Arial Unicode MS" pitchFamily="34" charset="-128"/>
              </a:rPr>
              <a:t>Проект предусматривает распространение информации о бюджете посредством публикации основных положений бюджета в формате, доступном для граждан. Администрация Павловского муниципального района Воронежской области размещает электронную версию брошюры на официальном сайте администрации</a:t>
            </a:r>
          </a:p>
          <a:p>
            <a:pPr marL="0" indent="273050" algn="just">
              <a:buNone/>
            </a:pPr>
            <a:r>
              <a:rPr lang="ru-RU" sz="1300" dirty="0">
                <a:solidFill>
                  <a:schemeClr val="accent6">
                    <a:lumMod val="75000"/>
                  </a:schemeClr>
                </a:solidFill>
                <a:latin typeface="Arial Unicode MS" pitchFamily="34" charset="-128"/>
                <a:ea typeface="Arial Unicode MS" pitchFamily="34" charset="-128"/>
                <a:cs typeface="Arial Unicode MS" pitchFamily="34" charset="-128"/>
              </a:rPr>
              <a:t> </a:t>
            </a:r>
            <a:r>
              <a:rPr lang="en-US" sz="1300" dirty="0">
                <a:solidFill>
                  <a:schemeClr val="accent5">
                    <a:lumMod val="60000"/>
                    <a:lumOff val="40000"/>
                  </a:schemeClr>
                </a:solidFill>
                <a:latin typeface="Arial Unicode MS" pitchFamily="34" charset="-128"/>
                <a:ea typeface="Arial Unicode MS" pitchFamily="34" charset="-128"/>
                <a:cs typeface="Arial Unicode MS" pitchFamily="34" charset="-128"/>
              </a:rPr>
              <a:t>https://pavlovsk-region.gosuslugi.ru/deyatelnost/napravleniya-deyatelnosti/finansy/broshyura-byudzhet-dlya-grazhdan/</a:t>
            </a:r>
            <a:r>
              <a:rPr lang="ru-RU" sz="1300" dirty="0">
                <a:solidFill>
                  <a:schemeClr val="accent4">
                    <a:lumMod val="75000"/>
                  </a:schemeClr>
                </a:solidFill>
                <a:latin typeface="Arial Unicode MS" pitchFamily="34" charset="-128"/>
                <a:ea typeface="Arial Unicode MS" pitchFamily="34" charset="-128"/>
                <a:cs typeface="Arial Unicode MS" pitchFamily="34" charset="-128"/>
              </a:rPr>
              <a:t>  </a:t>
            </a:r>
            <a:r>
              <a:rPr lang="ru-RU" sz="1300" dirty="0">
                <a:solidFill>
                  <a:schemeClr val="accent6">
                    <a:lumMod val="75000"/>
                  </a:schemeClr>
                </a:solidFill>
                <a:latin typeface="Arial Unicode MS" pitchFamily="34" charset="-128"/>
                <a:ea typeface="Arial Unicode MS" pitchFamily="34" charset="-128"/>
                <a:cs typeface="Arial Unicode MS" pitchFamily="34" charset="-128"/>
              </a:rPr>
              <a:t>на основании:</a:t>
            </a:r>
          </a:p>
          <a:p>
            <a:pPr marL="285750" indent="-285750" algn="just">
              <a:buFont typeface="Wingdings" pitchFamily="2" charset="2"/>
              <a:buChar char="ü"/>
            </a:pPr>
            <a:r>
              <a:rPr lang="ru-RU" sz="1300" dirty="0">
                <a:solidFill>
                  <a:schemeClr val="accent6">
                    <a:lumMod val="75000"/>
                  </a:schemeClr>
                </a:solidFill>
                <a:latin typeface="Arial Unicode MS" pitchFamily="34" charset="-128"/>
                <a:ea typeface="Arial Unicode MS" pitchFamily="34" charset="-128"/>
                <a:cs typeface="Arial Unicode MS" pitchFamily="34" charset="-128"/>
              </a:rPr>
              <a:t>решения Совета народных депутатов Павловского муниципального района Воронежской области на очередной финансовый год и плановый период;</a:t>
            </a:r>
          </a:p>
          <a:p>
            <a:pPr marL="285750" indent="-285750" algn="just">
              <a:buFont typeface="Wingdings" pitchFamily="2" charset="2"/>
              <a:buChar char="ü"/>
            </a:pPr>
            <a:r>
              <a:rPr lang="ru-RU" sz="1300" dirty="0">
                <a:solidFill>
                  <a:schemeClr val="accent6">
                    <a:lumMod val="75000"/>
                  </a:schemeClr>
                </a:solidFill>
                <a:latin typeface="Arial Unicode MS" pitchFamily="34" charset="-128"/>
                <a:ea typeface="Arial Unicode MS" pitchFamily="34" charset="-128"/>
                <a:cs typeface="Arial Unicode MS" pitchFamily="34" charset="-128"/>
              </a:rPr>
              <a:t>решения совета народных депутатов Павловского муниципального района Воронежской области об исполнении бюджета Павловского муниципального района Воронежской области за отчетный финансовый год.</a:t>
            </a:r>
          </a:p>
          <a:p>
            <a:pPr marL="285750" indent="-285750" algn="just">
              <a:buFont typeface="Wingdings" pitchFamily="2" charset="2"/>
              <a:buChar char="Ø"/>
            </a:pPr>
            <a:endParaRPr lang="ru-RU" sz="1200" dirty="0">
              <a:solidFill>
                <a:schemeClr val="bg1"/>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1207611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8" name="Таблица 7"/>
          <p:cNvGraphicFramePr>
            <a:graphicFrameLocks noGrp="1"/>
          </p:cNvGraphicFramePr>
          <p:nvPr>
            <p:extLst>
              <p:ext uri="{D42A27DB-BD31-4B8C-83A1-F6EECF244321}">
                <p14:modId xmlns:p14="http://schemas.microsoft.com/office/powerpoint/2010/main" val="1197002735"/>
              </p:ext>
            </p:extLst>
          </p:nvPr>
        </p:nvGraphicFramePr>
        <p:xfrm>
          <a:off x="476673" y="4932039"/>
          <a:ext cx="6120679" cy="3815725"/>
        </p:xfrm>
        <a:graphic>
          <a:graphicData uri="http://schemas.openxmlformats.org/drawingml/2006/table">
            <a:tbl>
              <a:tblPr firstRow="1">
                <a:tableStyleId>{22838BEF-8BB2-4498-84A7-C5851F593DF1}</a:tableStyleId>
              </a:tblPr>
              <a:tblGrid>
                <a:gridCol w="2354107">
                  <a:extLst>
                    <a:ext uri="{9D8B030D-6E8A-4147-A177-3AD203B41FA5}">
                      <a16:colId xmlns:a16="http://schemas.microsoft.com/office/drawing/2014/main" val="20000"/>
                    </a:ext>
                  </a:extLst>
                </a:gridCol>
                <a:gridCol w="1255524">
                  <a:extLst>
                    <a:ext uri="{9D8B030D-6E8A-4147-A177-3AD203B41FA5}">
                      <a16:colId xmlns:a16="http://schemas.microsoft.com/office/drawing/2014/main" val="20001"/>
                    </a:ext>
                  </a:extLst>
                </a:gridCol>
                <a:gridCol w="1255524">
                  <a:extLst>
                    <a:ext uri="{9D8B030D-6E8A-4147-A177-3AD203B41FA5}">
                      <a16:colId xmlns:a16="http://schemas.microsoft.com/office/drawing/2014/main" val="20002"/>
                    </a:ext>
                  </a:extLst>
                </a:gridCol>
                <a:gridCol w="1255524">
                  <a:extLst>
                    <a:ext uri="{9D8B030D-6E8A-4147-A177-3AD203B41FA5}">
                      <a16:colId xmlns:a16="http://schemas.microsoft.com/office/drawing/2014/main" val="20003"/>
                    </a:ext>
                  </a:extLst>
                </a:gridCol>
              </a:tblGrid>
              <a:tr h="330073">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Наименование показателя</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План, тыс. руб.</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Факт ,</a:t>
                      </a:r>
                      <a:r>
                        <a:rPr lang="ru-RU" sz="1200" u="none" strike="noStrike" baseline="0" dirty="0">
                          <a:solidFill>
                            <a:schemeClr val="accent6">
                              <a:lumMod val="75000"/>
                            </a:schemeClr>
                          </a:solidFill>
                          <a:effectLst/>
                          <a:latin typeface="Arial Unicode MS" pitchFamily="34" charset="-128"/>
                          <a:ea typeface="Arial Unicode MS" pitchFamily="34" charset="-128"/>
                          <a:cs typeface="Arial Unicode MS" pitchFamily="34" charset="-128"/>
                        </a:rPr>
                        <a:t> тыс. руб.</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исполнения</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extLst>
                  <a:ext uri="{0D108BD9-81ED-4DB2-BD59-A6C34878D82A}">
                    <a16:rowId xmlns:a16="http://schemas.microsoft.com/office/drawing/2014/main" val="10000"/>
                  </a:ext>
                </a:extLst>
              </a:tr>
              <a:tr h="291890">
                <a:tc>
                  <a:txBody>
                    <a:bodyPr/>
                    <a:lstStyle/>
                    <a:p>
                      <a:pPr algn="l" fontAlgn="b"/>
                      <a:r>
                        <a:rPr lang="ru-RU" sz="12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ВСЕГО РАСХОДОВ</a:t>
                      </a:r>
                      <a:endParaRPr lang="ru-RU" sz="1200" b="1" i="1"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b="1"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2 671 650,6</a:t>
                      </a:r>
                    </a:p>
                  </a:txBody>
                  <a:tcPr marL="7620" marR="7620" marT="7620" marB="0" anchor="ctr"/>
                </a:tc>
                <a:tc>
                  <a:txBody>
                    <a:bodyPr/>
                    <a:lstStyle/>
                    <a:p>
                      <a:pPr marL="0" algn="ctr" rtl="0" eaLnBrk="1" fontAlgn="b" latinLnBrk="0" hangingPunct="1"/>
                      <a:r>
                        <a:rPr kumimoji="0" lang="ru-RU" sz="1200" b="1"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2 550 295,8</a:t>
                      </a:r>
                    </a:p>
                  </a:txBody>
                  <a:tcPr marL="0" marR="0" marT="0" marB="0" anchor="ctr"/>
                </a:tc>
                <a:tc>
                  <a:txBody>
                    <a:bodyPr/>
                    <a:lstStyle/>
                    <a:p>
                      <a:pPr marL="0" algn="ctr" rtl="0" eaLnBrk="1" fontAlgn="b" latinLnBrk="0" hangingPunct="1"/>
                      <a:r>
                        <a:rPr kumimoji="0" lang="ru-RU" sz="1200" b="1"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95,5</a:t>
                      </a:r>
                    </a:p>
                  </a:txBody>
                  <a:tcPr marL="9525" marR="9525" marT="9525" marB="0" anchor="ctr"/>
                </a:tc>
                <a:extLst>
                  <a:ext uri="{0D108BD9-81ED-4DB2-BD59-A6C34878D82A}">
                    <a16:rowId xmlns:a16="http://schemas.microsoft.com/office/drawing/2014/main" val="10001"/>
                  </a:ext>
                </a:extLst>
              </a:tr>
              <a:tr h="242134">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Общегосударственные вопросы</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198 363,96</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180 641,8</a:t>
                      </a:r>
                    </a:p>
                  </a:txBody>
                  <a:tcPr marL="0" marR="0" marT="0" marB="0" anchor="ctr"/>
                </a:tc>
                <a:tc>
                  <a:txBody>
                    <a:bodyPr/>
                    <a:lstStyle/>
                    <a:p>
                      <a:pPr marL="0" algn="ctr" rtl="0" eaLnBrk="1" fontAlgn="b" latinLnBrk="0" hangingPunct="1"/>
                      <a:r>
                        <a:rPr kumimoji="0" lang="ru-RU" sz="1200" u="none" strike="noStrike" kern="1200">
                          <a:solidFill>
                            <a:schemeClr val="accent6">
                              <a:lumMod val="75000"/>
                            </a:schemeClr>
                          </a:solidFill>
                          <a:effectLst/>
                          <a:latin typeface="Arial Unicode MS" pitchFamily="34" charset="-128"/>
                          <a:ea typeface="Arial Unicode MS" pitchFamily="34" charset="-128"/>
                          <a:cs typeface="Arial Unicode MS" pitchFamily="34" charset="-128"/>
                        </a:rPr>
                        <a:t>91,1</a:t>
                      </a:r>
                    </a:p>
                  </a:txBody>
                  <a:tcPr marL="9525" marR="9525" marT="9525" marB="0" anchor="ctr"/>
                </a:tc>
                <a:extLst>
                  <a:ext uri="{0D108BD9-81ED-4DB2-BD59-A6C34878D82A}">
                    <a16:rowId xmlns:a16="http://schemas.microsoft.com/office/drawing/2014/main" val="10002"/>
                  </a:ext>
                </a:extLst>
              </a:tr>
              <a:tr h="576338">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Национальная безопасность и правоохранительная деятельность</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115 880,37</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112 854,0</a:t>
                      </a:r>
                    </a:p>
                  </a:txBody>
                  <a:tcPr marL="0" marR="0" marT="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97,4</a:t>
                      </a:r>
                    </a:p>
                  </a:txBody>
                  <a:tcPr marL="9525" marR="9525" marT="9525" marB="0" anchor="ctr"/>
                </a:tc>
                <a:extLst>
                  <a:ext uri="{0D108BD9-81ED-4DB2-BD59-A6C34878D82A}">
                    <a16:rowId xmlns:a16="http://schemas.microsoft.com/office/drawing/2014/main" val="10003"/>
                  </a:ext>
                </a:extLst>
              </a:tr>
              <a:tr h="231377">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Национальная экономика</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221 877,0</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205 798,2</a:t>
                      </a:r>
                    </a:p>
                  </a:txBody>
                  <a:tcPr marL="0" marR="0" marT="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92,8</a:t>
                      </a:r>
                    </a:p>
                  </a:txBody>
                  <a:tcPr marL="9525" marR="9525" marT="9525" marB="0" anchor="ctr"/>
                </a:tc>
                <a:extLst>
                  <a:ext uri="{0D108BD9-81ED-4DB2-BD59-A6C34878D82A}">
                    <a16:rowId xmlns:a16="http://schemas.microsoft.com/office/drawing/2014/main" val="10004"/>
                  </a:ext>
                </a:extLst>
              </a:tr>
              <a:tr h="386855">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Жилищно-коммунальное хозяйство</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509 128,01</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441 220,9</a:t>
                      </a:r>
                    </a:p>
                  </a:txBody>
                  <a:tcPr marL="0" marR="0" marT="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86,7</a:t>
                      </a:r>
                    </a:p>
                  </a:txBody>
                  <a:tcPr marL="9525" marR="9525" marT="9525" marB="0" anchor="ctr"/>
                </a:tc>
                <a:extLst>
                  <a:ext uri="{0D108BD9-81ED-4DB2-BD59-A6C34878D82A}">
                    <a16:rowId xmlns:a16="http://schemas.microsoft.com/office/drawing/2014/main" val="10005"/>
                  </a:ext>
                </a:extLst>
              </a:tr>
              <a:tr h="231377">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Образование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1 159 248,37</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1 147 823,0</a:t>
                      </a:r>
                    </a:p>
                  </a:txBody>
                  <a:tcPr marL="0" marR="0" marT="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99,0</a:t>
                      </a:r>
                    </a:p>
                  </a:txBody>
                  <a:tcPr marL="9525" marR="9525" marT="9525" marB="0" anchor="ctr"/>
                </a:tc>
                <a:extLst>
                  <a:ext uri="{0D108BD9-81ED-4DB2-BD59-A6C34878D82A}">
                    <a16:rowId xmlns:a16="http://schemas.microsoft.com/office/drawing/2014/main" val="10007"/>
                  </a:ext>
                </a:extLst>
              </a:tr>
              <a:tr h="231377">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Культура, кинематография</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218 388,73</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216 267,6</a:t>
                      </a:r>
                    </a:p>
                  </a:txBody>
                  <a:tcPr marL="0" marR="0" marT="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99,0</a:t>
                      </a:r>
                    </a:p>
                  </a:txBody>
                  <a:tcPr marL="9525" marR="9525" marT="9525" marB="0" anchor="ctr"/>
                </a:tc>
                <a:extLst>
                  <a:ext uri="{0D108BD9-81ED-4DB2-BD59-A6C34878D82A}">
                    <a16:rowId xmlns:a16="http://schemas.microsoft.com/office/drawing/2014/main" val="10008"/>
                  </a:ext>
                </a:extLst>
              </a:tr>
              <a:tr h="231377">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Социальная политика</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59 533,7</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58 195,8</a:t>
                      </a:r>
                    </a:p>
                  </a:txBody>
                  <a:tcPr marL="0" marR="0" marT="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97,8</a:t>
                      </a:r>
                    </a:p>
                  </a:txBody>
                  <a:tcPr marL="9525" marR="9525" marT="9525" marB="0" anchor="ctr"/>
                </a:tc>
                <a:extLst>
                  <a:ext uri="{0D108BD9-81ED-4DB2-BD59-A6C34878D82A}">
                    <a16:rowId xmlns:a16="http://schemas.microsoft.com/office/drawing/2014/main" val="10009"/>
                  </a:ext>
                </a:extLst>
              </a:tr>
              <a:tr h="231377">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Физическая культура и спорт</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56 324,37</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54 589,6</a:t>
                      </a:r>
                    </a:p>
                  </a:txBody>
                  <a:tcPr marL="0" marR="0" marT="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96,9</a:t>
                      </a:r>
                    </a:p>
                  </a:txBody>
                  <a:tcPr marL="9525" marR="9525" marT="9525" marB="0" anchor="ctr"/>
                </a:tc>
                <a:extLst>
                  <a:ext uri="{0D108BD9-81ED-4DB2-BD59-A6C34878D82A}">
                    <a16:rowId xmlns:a16="http://schemas.microsoft.com/office/drawing/2014/main" val="10010"/>
                  </a:ext>
                </a:extLst>
              </a:tr>
              <a:tr h="618382">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Обслуживание государственного и муниципального долга</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7,0</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5,8</a:t>
                      </a:r>
                    </a:p>
                  </a:txBody>
                  <a:tcPr marL="0" marR="0" marT="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82,9</a:t>
                      </a:r>
                    </a:p>
                  </a:txBody>
                  <a:tcPr marL="9525" marR="9525" marT="9525" marB="0" anchor="ctr"/>
                </a:tc>
                <a:extLst>
                  <a:ext uri="{0D108BD9-81ED-4DB2-BD59-A6C34878D82A}">
                    <a16:rowId xmlns:a16="http://schemas.microsoft.com/office/drawing/2014/main" val="10011"/>
                  </a:ext>
                </a:extLst>
              </a:tr>
              <a:tr h="213168">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Межбюджетные трансферты</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132 899,1</a:t>
                      </a:r>
                    </a:p>
                  </a:txBody>
                  <a:tcPr marL="7620" marR="7620" marT="762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132 899,1</a:t>
                      </a:r>
                    </a:p>
                  </a:txBody>
                  <a:tcPr marL="0" marR="0" marT="0" marB="0" anchor="ctr"/>
                </a:tc>
                <a:tc>
                  <a:txBody>
                    <a:bodyPr/>
                    <a:lstStyle/>
                    <a:p>
                      <a:pPr marL="0" algn="ctr" rtl="0" eaLnBrk="1" fontAlgn="b" latinLnBrk="0" hangingPunct="1"/>
                      <a:r>
                        <a:rPr kumimoji="0" lang="ru-RU" sz="1200" u="none" strike="noStrike" kern="1200" dirty="0">
                          <a:solidFill>
                            <a:schemeClr val="accent6">
                              <a:lumMod val="75000"/>
                            </a:schemeClr>
                          </a:solidFill>
                          <a:effectLst/>
                          <a:latin typeface="Arial Unicode MS" pitchFamily="34" charset="-128"/>
                          <a:ea typeface="Arial Unicode MS" pitchFamily="34" charset="-128"/>
                          <a:cs typeface="Arial Unicode MS" pitchFamily="34" charset="-128"/>
                        </a:rPr>
                        <a:t>100,0</a:t>
                      </a:r>
                    </a:p>
                  </a:txBody>
                  <a:tcPr marL="9525" marR="9525" marT="9525" marB="0" anchor="ctr"/>
                </a:tc>
                <a:extLst>
                  <a:ext uri="{0D108BD9-81ED-4DB2-BD59-A6C34878D82A}">
                    <a16:rowId xmlns:a16="http://schemas.microsoft.com/office/drawing/2014/main" val="10012"/>
                  </a:ext>
                </a:extLst>
              </a:tr>
            </a:tbl>
          </a:graphicData>
        </a:graphic>
      </p:graphicFrame>
      <p:sp>
        <p:nvSpPr>
          <p:cNvPr id="4" name="Rectangle 131"/>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Rectangle 228"/>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7"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pic>
        <p:nvPicPr>
          <p:cNvPr id="10" name="Picture 1"/>
          <p:cNvPicPr>
            <a:picLocks noChangeAspect="1" noChangeArrowheads="1"/>
          </p:cNvPicPr>
          <p:nvPr/>
        </p:nvPicPr>
        <p:blipFill>
          <a:blip r:embed="rId3" cstate="print"/>
          <a:srcRect/>
          <a:stretch>
            <a:fillRect/>
          </a:stretch>
        </p:blipFill>
        <p:spPr bwMode="auto">
          <a:xfrm>
            <a:off x="476672" y="0"/>
            <a:ext cx="6120681" cy="4929154"/>
          </a:xfrm>
          <a:prstGeom prst="rect">
            <a:avLst/>
          </a:prstGeom>
          <a:noFill/>
          <a:ln w="9525">
            <a:noFill/>
            <a:miter lim="800000"/>
            <a:headEnd/>
            <a:tailEnd/>
          </a:ln>
          <a:effectLst/>
        </p:spPr>
      </p:pic>
    </p:spTree>
    <p:extLst>
      <p:ext uri="{BB962C8B-B14F-4D97-AF65-F5344CB8AC3E}">
        <p14:creationId xmlns:p14="http://schemas.microsoft.com/office/powerpoint/2010/main" val="14216445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 name="Диаграмма 2"/>
          <p:cNvGraphicFramePr/>
          <p:nvPr>
            <p:extLst>
              <p:ext uri="{D42A27DB-BD31-4B8C-83A1-F6EECF244321}">
                <p14:modId xmlns:p14="http://schemas.microsoft.com/office/powerpoint/2010/main" val="136359640"/>
              </p:ext>
            </p:extLst>
          </p:nvPr>
        </p:nvGraphicFramePr>
        <p:xfrm>
          <a:off x="0" y="1979712"/>
          <a:ext cx="6858000" cy="5688631"/>
        </p:xfrm>
        <a:graphic>
          <a:graphicData uri="http://schemas.openxmlformats.org/drawingml/2006/chart">
            <c:chart xmlns:c="http://schemas.openxmlformats.org/drawingml/2006/chart" xmlns:r="http://schemas.openxmlformats.org/officeDocument/2006/relationships" r:id="rId3"/>
          </a:graphicData>
        </a:graphic>
      </p:graphicFrame>
      <p:sp>
        <p:nvSpPr>
          <p:cNvPr id="9" name="Прямоугольник 8"/>
          <p:cNvSpPr/>
          <p:nvPr/>
        </p:nvSpPr>
        <p:spPr>
          <a:xfrm>
            <a:off x="476672" y="539554"/>
            <a:ext cx="5948858" cy="1354217"/>
          </a:xfrm>
          <a:prstGeom prst="rect">
            <a:avLst/>
          </a:prstGeom>
        </p:spPr>
        <p:txBody>
          <a:bodyPr wrap="square">
            <a:spAutoFit/>
          </a:bodyPr>
          <a:lstStyle/>
          <a:p>
            <a:pPr indent="361950"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ДИНАМИКА РОСТА СРЕДНЕЙ ЗАРАБОТНОЙ ПЛАТЫ ПО ОТДЕЛЬНЫМ КАТЕГОРИЯМ РАБОТНИКОВ УЧРЕЖДЕНИЙ КУЛЬТУРЫ И ОБРАЗОВАНИЯ, РУБЛЕЙ</a:t>
            </a:r>
          </a:p>
        </p:txBody>
      </p:sp>
    </p:spTree>
    <p:extLst>
      <p:ext uri="{BB962C8B-B14F-4D97-AF65-F5344CB8AC3E}">
        <p14:creationId xmlns:p14="http://schemas.microsoft.com/office/powerpoint/2010/main" val="29413955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val="3325636782"/>
              </p:ext>
            </p:extLst>
          </p:nvPr>
        </p:nvGraphicFramePr>
        <p:xfrm>
          <a:off x="548680" y="1691682"/>
          <a:ext cx="5976665" cy="4997731"/>
        </p:xfrm>
        <a:graphic>
          <a:graphicData uri="http://schemas.openxmlformats.org/drawingml/2006/table">
            <a:tbl>
              <a:tblPr>
                <a:tableStyleId>{22838BEF-8BB2-4498-84A7-C5851F593DF1}</a:tableStyleId>
              </a:tblPr>
              <a:tblGrid>
                <a:gridCol w="4367783">
                  <a:extLst>
                    <a:ext uri="{9D8B030D-6E8A-4147-A177-3AD203B41FA5}">
                      <a16:colId xmlns:a16="http://schemas.microsoft.com/office/drawing/2014/main" val="20000"/>
                    </a:ext>
                  </a:extLst>
                </a:gridCol>
                <a:gridCol w="1608882">
                  <a:extLst>
                    <a:ext uri="{9D8B030D-6E8A-4147-A177-3AD203B41FA5}">
                      <a16:colId xmlns:a16="http://schemas.microsoft.com/office/drawing/2014/main" val="20001"/>
                    </a:ext>
                  </a:extLst>
                </a:gridCol>
              </a:tblGrid>
              <a:tr h="691952">
                <a:tc>
                  <a:txBody>
                    <a:bodyPr/>
                    <a:lstStyle/>
                    <a:p>
                      <a:pPr algn="ct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Наименование публично-нормативного обязательства</a:t>
                      </a:r>
                      <a:endParaRPr lang="ru-RU" sz="1200" b="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2026" marR="62026" marT="0" marB="0" anchor="ctr">
                    <a:solidFill>
                      <a:schemeClr val="bg2">
                        <a:lumMod val="90000"/>
                      </a:schemeClr>
                    </a:solidFill>
                  </a:tcPr>
                </a:tc>
                <a:tc>
                  <a:txBody>
                    <a:bodyPr/>
                    <a:lstStyle/>
                    <a:p>
                      <a:pPr algn="ct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Исполнено за </a:t>
                      </a:r>
                    </a:p>
                    <a:p>
                      <a:pPr algn="ct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2024 год, тыс. руб.</a:t>
                      </a:r>
                      <a:endParaRPr lang="ru-RU" sz="1200" b="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2026" marR="62026" marT="0" marB="0" anchor="ctr">
                    <a:solidFill>
                      <a:schemeClr val="bg2">
                        <a:lumMod val="90000"/>
                      </a:schemeClr>
                    </a:solidFill>
                  </a:tcPr>
                </a:tc>
                <a:extLst>
                  <a:ext uri="{0D108BD9-81ED-4DB2-BD59-A6C34878D82A}">
                    <a16:rowId xmlns:a16="http://schemas.microsoft.com/office/drawing/2014/main" val="10000"/>
                  </a:ext>
                </a:extLst>
              </a:tr>
              <a:tr h="400737">
                <a:tc>
                  <a:txBody>
                    <a:bodyPr/>
                    <a:lstStyle/>
                    <a:p>
                      <a:pP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Субсидии на обеспечение жильем  </a:t>
                      </a:r>
                    </a:p>
                  </a:txBody>
                  <a:tcPr marL="68580" marR="68580" marT="0" marB="0" anchor="ctr"/>
                </a:tc>
                <a:tc>
                  <a:txBody>
                    <a:bodyPr/>
                    <a:lstStyle/>
                    <a:p>
                      <a:pPr marL="0" algn="ctr" rtl="0" eaLnBrk="1" latinLnBrk="0" hangingPunct="1">
                        <a:spcAft>
                          <a:spcPts val="0"/>
                        </a:spcAft>
                      </a:pPr>
                      <a:r>
                        <a:rPr kumimoji="0" lang="ru-RU" sz="1200" kern="1200" dirty="0">
                          <a:solidFill>
                            <a:schemeClr val="accent6">
                              <a:lumMod val="75000"/>
                            </a:schemeClr>
                          </a:solidFill>
                          <a:effectLst/>
                          <a:latin typeface="Arial Unicode MS" pitchFamily="34" charset="-128"/>
                          <a:ea typeface="Arial Unicode MS" pitchFamily="34" charset="-128"/>
                          <a:cs typeface="Arial Unicode MS" pitchFamily="34" charset="-128"/>
                        </a:rPr>
                        <a:t>5 670,2</a:t>
                      </a:r>
                    </a:p>
                  </a:txBody>
                  <a:tcPr marL="68580" marR="68580" marT="0" marB="0" anchor="ctr"/>
                </a:tc>
                <a:extLst>
                  <a:ext uri="{0D108BD9-81ED-4DB2-BD59-A6C34878D82A}">
                    <a16:rowId xmlns:a16="http://schemas.microsoft.com/office/drawing/2014/main" val="10001"/>
                  </a:ext>
                </a:extLst>
              </a:tr>
              <a:tr h="635503">
                <a:tc>
                  <a:txBody>
                    <a:bodyPr/>
                    <a:lstStyle/>
                    <a:p>
                      <a:pP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Оказание социальной помощи отдельным категориям граждан                                   </a:t>
                      </a:r>
                    </a:p>
                  </a:txBody>
                  <a:tcPr marL="68580" marR="68580" marT="0" marB="0" anchor="ctr"/>
                </a:tc>
                <a:tc>
                  <a:txBody>
                    <a:bodyPr/>
                    <a:lstStyle/>
                    <a:p>
                      <a:pPr marL="0" algn="ctr" rtl="0" eaLnBrk="1" latinLnBrk="0" hangingPunct="1">
                        <a:spcAft>
                          <a:spcPts val="0"/>
                        </a:spcAft>
                      </a:pPr>
                      <a:r>
                        <a:rPr kumimoji="0" lang="ru-RU" sz="1200" kern="1200" dirty="0">
                          <a:solidFill>
                            <a:schemeClr val="accent6">
                              <a:lumMod val="75000"/>
                            </a:schemeClr>
                          </a:solidFill>
                          <a:effectLst/>
                          <a:latin typeface="Arial Unicode MS" pitchFamily="34" charset="-128"/>
                          <a:ea typeface="Arial Unicode MS" pitchFamily="34" charset="-128"/>
                          <a:cs typeface="Arial Unicode MS" pitchFamily="34" charset="-128"/>
                        </a:rPr>
                        <a:t>758,5</a:t>
                      </a:r>
                    </a:p>
                  </a:txBody>
                  <a:tcPr marL="68580" marR="68580" marT="0" marB="0" anchor="ctr"/>
                </a:tc>
                <a:extLst>
                  <a:ext uri="{0D108BD9-81ED-4DB2-BD59-A6C34878D82A}">
                    <a16:rowId xmlns:a16="http://schemas.microsoft.com/office/drawing/2014/main" val="10002"/>
                  </a:ext>
                </a:extLst>
              </a:tr>
              <a:tr h="648072">
                <a:tc>
                  <a:txBody>
                    <a:bodyPr/>
                    <a:lstStyle/>
                    <a:p>
                      <a:pP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Социальная поддержка граждан и семей, оказавшихся в трудной жизненной ситуации  </a:t>
                      </a:r>
                    </a:p>
                  </a:txBody>
                  <a:tcPr marL="68580" marR="68580" marT="0" marB="0" anchor="ctr"/>
                </a:tc>
                <a:tc>
                  <a:txBody>
                    <a:bodyPr/>
                    <a:lstStyle/>
                    <a:p>
                      <a:pPr marL="0" algn="ctr" rtl="0" eaLnBrk="1" latinLnBrk="0" hangingPunct="1">
                        <a:spcAft>
                          <a:spcPts val="0"/>
                        </a:spcAft>
                      </a:pPr>
                      <a:r>
                        <a:rPr kumimoji="0" lang="ru-RU" sz="1200" kern="1200" dirty="0">
                          <a:solidFill>
                            <a:schemeClr val="accent6">
                              <a:lumMod val="75000"/>
                            </a:schemeClr>
                          </a:solidFill>
                          <a:effectLst/>
                          <a:latin typeface="Arial Unicode MS" pitchFamily="34" charset="-128"/>
                          <a:ea typeface="Arial Unicode MS" pitchFamily="34" charset="-128"/>
                          <a:cs typeface="Arial Unicode MS" pitchFamily="34" charset="-128"/>
                        </a:rPr>
                        <a:t>654,6</a:t>
                      </a:r>
                    </a:p>
                  </a:txBody>
                  <a:tcPr marL="68580" marR="68580" marT="0" marB="0" anchor="ctr"/>
                </a:tc>
                <a:extLst>
                  <a:ext uri="{0D108BD9-81ED-4DB2-BD59-A6C34878D82A}">
                    <a16:rowId xmlns:a16="http://schemas.microsoft.com/office/drawing/2014/main" val="10003"/>
                  </a:ext>
                </a:extLst>
              </a:tr>
              <a:tr h="720080">
                <a:tc>
                  <a:txBody>
                    <a:bodyPr/>
                    <a:lstStyle/>
                    <a:p>
                      <a:pP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Дополнительное материальное обеспечение гражданам, имеющим государственные награды </a:t>
                      </a:r>
                    </a:p>
                  </a:txBody>
                  <a:tcPr marL="68580" marR="68580" marT="0" marB="0" anchor="ctr"/>
                </a:tc>
                <a:tc>
                  <a:txBody>
                    <a:bodyPr/>
                    <a:lstStyle/>
                    <a:p>
                      <a:pPr marL="0" algn="ctr" rtl="0" eaLnBrk="1" latinLnBrk="0" hangingPunct="1">
                        <a:spcAft>
                          <a:spcPts val="0"/>
                        </a:spcAft>
                      </a:pPr>
                      <a:r>
                        <a:rPr kumimoji="0" lang="ru-RU" sz="1200" kern="1200" dirty="0">
                          <a:solidFill>
                            <a:schemeClr val="accent6">
                              <a:lumMod val="75000"/>
                            </a:schemeClr>
                          </a:solidFill>
                          <a:effectLst/>
                          <a:latin typeface="Arial Unicode MS" pitchFamily="34" charset="-128"/>
                          <a:ea typeface="Arial Unicode MS" pitchFamily="34" charset="-128"/>
                          <a:cs typeface="Arial Unicode MS" pitchFamily="34" charset="-128"/>
                        </a:rPr>
                        <a:t>159,5</a:t>
                      </a:r>
                    </a:p>
                  </a:txBody>
                  <a:tcPr marL="68580" marR="68580" marT="0" marB="0" anchor="ctr"/>
                </a:tc>
                <a:extLst>
                  <a:ext uri="{0D108BD9-81ED-4DB2-BD59-A6C34878D82A}">
                    <a16:rowId xmlns:a16="http://schemas.microsoft.com/office/drawing/2014/main" val="10004"/>
                  </a:ext>
                </a:extLst>
              </a:tr>
              <a:tr h="864096">
                <a:tc>
                  <a:txBody>
                    <a:bodyPr/>
                    <a:lstStyle/>
                    <a:p>
                      <a:pP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Компенсация, выплачиваемая родителям в целях материальной поддержки воспитания и обучения детей, посещающих дошкольные образовательные учреждения </a:t>
                      </a:r>
                    </a:p>
                  </a:txBody>
                  <a:tcPr marL="68580" marR="68580" marT="0" marB="0" anchor="ctr"/>
                </a:tc>
                <a:tc>
                  <a:txBody>
                    <a:bodyPr/>
                    <a:lstStyle/>
                    <a:p>
                      <a:pPr marL="0" algn="ctr" rtl="0" eaLnBrk="1" latinLnBrk="0" hangingPunct="1">
                        <a:spcAft>
                          <a:spcPts val="0"/>
                        </a:spcAft>
                      </a:pPr>
                      <a:r>
                        <a:rPr kumimoji="0" lang="ru-RU" sz="1200" kern="1200" dirty="0">
                          <a:solidFill>
                            <a:schemeClr val="accent6">
                              <a:lumMod val="75000"/>
                            </a:schemeClr>
                          </a:solidFill>
                          <a:effectLst/>
                          <a:latin typeface="Arial Unicode MS" pitchFamily="34" charset="-128"/>
                          <a:ea typeface="Arial Unicode MS" pitchFamily="34" charset="-128"/>
                          <a:cs typeface="Arial Unicode MS" pitchFamily="34" charset="-128"/>
                        </a:rPr>
                        <a:t>232,0</a:t>
                      </a:r>
                    </a:p>
                  </a:txBody>
                  <a:tcPr marL="68580" marR="68580" marT="0" marB="0" anchor="ctr"/>
                </a:tc>
                <a:extLst>
                  <a:ext uri="{0D108BD9-81ED-4DB2-BD59-A6C34878D82A}">
                    <a16:rowId xmlns:a16="http://schemas.microsoft.com/office/drawing/2014/main" val="10005"/>
                  </a:ext>
                </a:extLst>
              </a:tr>
              <a:tr h="648072">
                <a:tc>
                  <a:txBody>
                    <a:bodyPr/>
                    <a:lstStyle/>
                    <a:p>
                      <a:pPr>
                        <a:spcAft>
                          <a:spcPts val="0"/>
                        </a:spcAft>
                      </a:pPr>
                      <a:r>
                        <a:rPr lang="ru-RU" sz="1200" dirty="0">
                          <a:solidFill>
                            <a:schemeClr val="accent6">
                              <a:lumMod val="75000"/>
                            </a:schemeClr>
                          </a:solidFill>
                          <a:effectLst/>
                          <a:latin typeface="Arial Unicode MS" pitchFamily="34" charset="-128"/>
                          <a:ea typeface="Arial Unicode MS" pitchFamily="34" charset="-128"/>
                          <a:cs typeface="Arial Unicode MS" pitchFamily="34" charset="-128"/>
                        </a:rPr>
                        <a:t>Государственная поддержка детей-сирот и детей, нуждающихся в особой защите государства </a:t>
                      </a:r>
                    </a:p>
                  </a:txBody>
                  <a:tcPr marL="68580" marR="68580" marT="0" marB="0" anchor="ctr"/>
                </a:tc>
                <a:tc>
                  <a:txBody>
                    <a:bodyPr/>
                    <a:lstStyle/>
                    <a:p>
                      <a:pPr marL="0" algn="ctr" rtl="0" eaLnBrk="1" latinLnBrk="0" hangingPunct="1">
                        <a:spcAft>
                          <a:spcPts val="0"/>
                        </a:spcAft>
                      </a:pPr>
                      <a:r>
                        <a:rPr kumimoji="0" lang="ru-RU" sz="1200" kern="1200" dirty="0">
                          <a:solidFill>
                            <a:schemeClr val="accent6">
                              <a:lumMod val="75000"/>
                            </a:schemeClr>
                          </a:solidFill>
                          <a:effectLst/>
                          <a:latin typeface="Arial Unicode MS" pitchFamily="34" charset="-128"/>
                          <a:ea typeface="Arial Unicode MS" pitchFamily="34" charset="-128"/>
                          <a:cs typeface="Arial Unicode MS" pitchFamily="34" charset="-128"/>
                        </a:rPr>
                        <a:t>35 310,0</a:t>
                      </a:r>
                    </a:p>
                  </a:txBody>
                  <a:tcPr marL="68580" marR="68580" marT="0" marB="0" anchor="ctr"/>
                </a:tc>
                <a:extLst>
                  <a:ext uri="{0D108BD9-81ED-4DB2-BD59-A6C34878D82A}">
                    <a16:rowId xmlns:a16="http://schemas.microsoft.com/office/drawing/2014/main" val="10006"/>
                  </a:ext>
                </a:extLst>
              </a:tr>
              <a:tr h="389219">
                <a:tc>
                  <a:txBody>
                    <a:bodyPr/>
                    <a:lstStyle/>
                    <a:p>
                      <a:pPr>
                        <a:spcAft>
                          <a:spcPts val="0"/>
                        </a:spcAft>
                      </a:pPr>
                      <a:r>
                        <a:rPr lang="ru-RU" sz="1200" b="1" dirty="0">
                          <a:solidFill>
                            <a:schemeClr val="accent6">
                              <a:lumMod val="75000"/>
                            </a:schemeClr>
                          </a:solidFill>
                          <a:effectLst/>
                          <a:latin typeface="Arial Unicode MS" pitchFamily="34" charset="-128"/>
                          <a:ea typeface="Arial Unicode MS" pitchFamily="34" charset="-128"/>
                          <a:cs typeface="Arial Unicode MS" pitchFamily="34" charset="-128"/>
                        </a:rPr>
                        <a:t>Всего</a:t>
                      </a:r>
                    </a:p>
                  </a:txBody>
                  <a:tcPr marL="68580" marR="68580" marT="0" marB="0" anchor="ctr"/>
                </a:tc>
                <a:tc>
                  <a:txBody>
                    <a:bodyPr/>
                    <a:lstStyle/>
                    <a:p>
                      <a:pPr marL="0" algn="ctr" rtl="0" eaLnBrk="1" latinLnBrk="0" hangingPunct="1">
                        <a:spcAft>
                          <a:spcPts val="0"/>
                        </a:spcAft>
                      </a:pPr>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42 784,8</a:t>
                      </a:r>
                    </a:p>
                  </a:txBody>
                  <a:tcPr marL="68580" marR="68580" marT="0" marB="0" anchor="ctr"/>
                </a:tc>
                <a:extLst>
                  <a:ext uri="{0D108BD9-81ED-4DB2-BD59-A6C34878D82A}">
                    <a16:rowId xmlns:a16="http://schemas.microsoft.com/office/drawing/2014/main" val="10007"/>
                  </a:ext>
                </a:extLst>
              </a:tr>
            </a:tbl>
          </a:graphicData>
        </a:graphic>
      </p:graphicFrame>
      <p:sp>
        <p:nvSpPr>
          <p:cNvPr id="6" name="Прямоугольник 5"/>
          <p:cNvSpPr/>
          <p:nvPr/>
        </p:nvSpPr>
        <p:spPr>
          <a:xfrm>
            <a:off x="620688" y="539555"/>
            <a:ext cx="5832648" cy="984885"/>
          </a:xfrm>
          <a:prstGeom prst="rect">
            <a:avLst/>
          </a:prstGeom>
        </p:spPr>
        <p:txBody>
          <a:bodyPr wrap="square">
            <a:spAutoFit/>
          </a:bodyPr>
          <a:lstStyle/>
          <a:p>
            <a:pPr indent="266700"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 финансирование публично-нормативных обязательств в отчетном году было направлено за счет бюджетов всех уровней  42 784,8  тыс. рублей, из них за счет собственных средств бюджета 3 157,2 тыс. рублей:</a:t>
            </a:r>
          </a:p>
        </p:txBody>
      </p:sp>
      <p:pic>
        <p:nvPicPr>
          <p:cNvPr id="41986" name="Picture 2" descr="D:\2024\Бюджет для граждан\для подготовки бюджета для граждан\картинки\12657bfb7112ddc22f2c23b188eb65e2.jpg"/>
          <p:cNvPicPr>
            <a:picLocks noChangeAspect="1" noChangeArrowheads="1"/>
          </p:cNvPicPr>
          <p:nvPr/>
        </p:nvPicPr>
        <p:blipFill>
          <a:blip r:embed="rId2" cstate="print"/>
          <a:srcRect/>
          <a:stretch>
            <a:fillRect/>
          </a:stretch>
        </p:blipFill>
        <p:spPr bwMode="auto">
          <a:xfrm>
            <a:off x="2204865" y="6732240"/>
            <a:ext cx="2952328" cy="2214247"/>
          </a:xfrm>
          <a:prstGeom prst="rect">
            <a:avLst/>
          </a:prstGeom>
          <a:ln>
            <a:noFill/>
          </a:ln>
          <a:effectLst>
            <a:softEdge rad="112500"/>
          </a:effectLst>
        </p:spPr>
      </p:pic>
    </p:spTree>
    <p:extLst>
      <p:ext uri="{BB962C8B-B14F-4D97-AF65-F5344CB8AC3E}">
        <p14:creationId xmlns:p14="http://schemas.microsoft.com/office/powerpoint/2010/main" val="23194416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548680" y="539554"/>
            <a:ext cx="5976664" cy="5478423"/>
          </a:xfrm>
          <a:prstGeom prst="rect">
            <a:avLst/>
          </a:prstGeom>
        </p:spPr>
        <p:txBody>
          <a:bodyPr wrap="square">
            <a:spAutoFit/>
          </a:bodyPr>
          <a:lstStyle/>
          <a:p>
            <a:pPr indent="26828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В 2024 году за счет средств федерального, областного и местного бюджетов на территории муниципального района были реализованы  3  региональных  проекта  на  общую  сумму                 3 842,7 тыс. рублей, в рамках которых были проведены</a:t>
            </a:r>
          </a:p>
          <a:p>
            <a:pPr algn="just"/>
            <a:endParaRPr lang="ru-RU" sz="1400" b="1" dirty="0">
              <a:solidFill>
                <a:schemeClr val="accent6">
                  <a:lumMod val="75000"/>
                </a:schemeClr>
              </a:solidFill>
              <a:latin typeface="Arial Unicode MS" pitchFamily="34" charset="-128"/>
              <a:ea typeface="Arial Unicode MS" pitchFamily="34" charset="-128"/>
              <a:cs typeface="Arial Unicode MS" pitchFamily="34" charset="-128"/>
            </a:endParaRPr>
          </a:p>
          <a:p>
            <a:pPr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1. Региональный проект «Творческие люди»:</a:t>
            </a:r>
          </a:p>
          <a:p>
            <a:r>
              <a:rPr lang="ru-RU" sz="1400" dirty="0">
                <a:solidFill>
                  <a:schemeClr val="accent6">
                    <a:lumMod val="75000"/>
                  </a:schemeClr>
                </a:solidFill>
                <a:latin typeface="Arial Unicode MS" pitchFamily="34" charset="-128"/>
                <a:ea typeface="Arial Unicode MS" pitchFamily="34" charset="-128"/>
                <a:cs typeface="Arial Unicode MS" pitchFamily="34" charset="-128"/>
              </a:rPr>
              <a:t>- государственная поддержка лучших работников сельских учреждений культуры – 51,0 тыс. рублей;</a:t>
            </a:r>
          </a:p>
          <a:p>
            <a:r>
              <a:rPr lang="ru-RU" sz="1400" dirty="0">
                <a:solidFill>
                  <a:schemeClr val="accent6">
                    <a:lumMod val="75000"/>
                  </a:schemeClr>
                </a:solidFill>
                <a:latin typeface="Arial Unicode MS" pitchFamily="34" charset="-128"/>
                <a:ea typeface="Arial Unicode MS" pitchFamily="34" charset="-128"/>
                <a:cs typeface="Arial Unicode MS" pitchFamily="34" charset="-128"/>
              </a:rPr>
              <a:t>- государственная поддержка лучших сельских учреждений культуры –  204,2 тыс. рублей;</a:t>
            </a:r>
          </a:p>
          <a:p>
            <a:r>
              <a:rPr lang="ru-RU" sz="1400" dirty="0">
                <a:solidFill>
                  <a:schemeClr val="accent6">
                    <a:lumMod val="75000"/>
                  </a:schemeClr>
                </a:solidFill>
                <a:latin typeface="Arial Unicode MS" pitchFamily="34" charset="-128"/>
                <a:ea typeface="Arial Unicode MS" pitchFamily="34" charset="-128"/>
                <a:cs typeface="Arial Unicode MS" pitchFamily="34" charset="-128"/>
              </a:rPr>
              <a:t>- приобретение музыкального оборудования за счет полученного гранта за достижения в области науки, культуры, искусства и средств массовой информации – 100,0 тыс. рублей.</a:t>
            </a:r>
          </a:p>
          <a:p>
            <a:pPr algn="just"/>
            <a:endParaRPr lang="ru-RU" sz="1400" b="1" dirty="0">
              <a:solidFill>
                <a:schemeClr val="accent6">
                  <a:lumMod val="75000"/>
                </a:schemeClr>
              </a:solidFill>
              <a:latin typeface="Arial Unicode MS" pitchFamily="34" charset="-128"/>
              <a:ea typeface="Arial Unicode MS" pitchFamily="34" charset="-128"/>
              <a:cs typeface="Arial Unicode MS" pitchFamily="34" charset="-128"/>
            </a:endParaRPr>
          </a:p>
          <a:p>
            <a:pPr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2. Региональный проект «Патриотическое воспитание граждан Российской Федерации »:</a:t>
            </a:r>
          </a:p>
          <a:p>
            <a:pPr algn="just">
              <a:buFontTx/>
              <a:buChar char="-"/>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 расходы на обеспечение деятельности советников директора по воспитанию и взаимодействию с детскими общественными объединениями в общеобразовательных организациях -  1 682,9 тыс. рублей.</a:t>
            </a:r>
          </a:p>
          <a:p>
            <a:pPr algn="just">
              <a:buFontTx/>
              <a:buChar char="-"/>
            </a:pPr>
            <a:endParaRPr lang="ru-RU" sz="1400" dirty="0">
              <a:solidFill>
                <a:schemeClr val="accent6">
                  <a:lumMod val="75000"/>
                </a:schemeClr>
              </a:solidFill>
              <a:latin typeface="Arial Unicode MS" pitchFamily="34" charset="-128"/>
              <a:ea typeface="Arial Unicode MS" pitchFamily="34" charset="-128"/>
              <a:cs typeface="Arial Unicode MS" pitchFamily="34" charset="-128"/>
            </a:endParaRPr>
          </a:p>
          <a:p>
            <a:pPr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3.  Региональный проект «Успех каждого ребенка»:</a:t>
            </a:r>
          </a:p>
          <a:p>
            <a:pPr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 ремонт спортивного зала МКОУ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Елизаветовская</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СОШ  - 1 804,6 тыс. рублей.</a:t>
            </a:r>
          </a:p>
          <a:p>
            <a:pPr algn="just"/>
            <a:endParaRPr lang="ru-RU" sz="1400" b="1" dirty="0">
              <a:solidFill>
                <a:schemeClr val="accent6">
                  <a:lumMod val="75000"/>
                </a:schemeClr>
              </a:solidFill>
              <a:latin typeface="Arial Unicode MS" pitchFamily="34" charset="-128"/>
              <a:ea typeface="Arial Unicode MS" pitchFamily="34" charset="-128"/>
              <a:cs typeface="Arial Unicode MS" pitchFamily="34" charset="-128"/>
            </a:endParaRPr>
          </a:p>
        </p:txBody>
      </p:sp>
      <p:pic>
        <p:nvPicPr>
          <p:cNvPr id="35843" name="Picture 3" descr="D:\2024\Бюджет для граждан\для подготовки бюджета для граждан\картинки\natspr.jpg"/>
          <p:cNvPicPr>
            <a:picLocks noChangeAspect="1" noChangeArrowheads="1"/>
          </p:cNvPicPr>
          <p:nvPr/>
        </p:nvPicPr>
        <p:blipFill>
          <a:blip r:embed="rId2" cstate="print"/>
          <a:srcRect/>
          <a:stretch>
            <a:fillRect/>
          </a:stretch>
        </p:blipFill>
        <p:spPr bwMode="auto">
          <a:xfrm>
            <a:off x="1556792" y="5868144"/>
            <a:ext cx="4134702" cy="2520279"/>
          </a:xfrm>
          <a:prstGeom prst="rect">
            <a:avLst/>
          </a:prstGeom>
          <a:ln>
            <a:noFill/>
          </a:ln>
          <a:effectLst>
            <a:softEdge rad="112500"/>
          </a:effectLst>
        </p:spPr>
      </p:pic>
    </p:spTree>
    <p:extLst>
      <p:ext uri="{BB962C8B-B14F-4D97-AF65-F5344CB8AC3E}">
        <p14:creationId xmlns:p14="http://schemas.microsoft.com/office/powerpoint/2010/main" val="104077258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4704" y="251520"/>
            <a:ext cx="5904656" cy="1538883"/>
          </a:xfrm>
          <a:prstGeom prst="rect">
            <a:avLst/>
          </a:prstGeom>
        </p:spPr>
        <p:txBody>
          <a:bodyPr wrap="square">
            <a:spAutoFit/>
          </a:bodyPr>
          <a:lstStyle/>
          <a:p>
            <a:pPr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ИНФОРМАЦИЯ О РЕАЛИЗАЦИИ МЕРОПРИЯТИЙ В РАМКАХ  РЕГИОНАЛЬНЫХ ПРОЕКТОВ НА ТЕРРИТОРИИ ПАВЛОВСКОГО МУНИЦИПАЛЬНОГО РАЙОНА</a:t>
            </a:r>
          </a:p>
          <a:p>
            <a:pPr algn="r"/>
            <a:r>
              <a:rPr lang="ru-RU" sz="1400" dirty="0">
                <a:solidFill>
                  <a:schemeClr val="accent6">
                    <a:lumMod val="75000"/>
                  </a:schemeClr>
                </a:solidFill>
                <a:latin typeface="Arial Unicode MS" pitchFamily="34" charset="-128"/>
                <a:ea typeface="Arial Unicode MS" pitchFamily="34" charset="-128"/>
                <a:cs typeface="Arial Unicode MS" pitchFamily="34" charset="-128"/>
              </a:rPr>
              <a:t>тыс. рублей</a:t>
            </a:r>
          </a:p>
        </p:txBody>
      </p:sp>
      <p:graphicFrame>
        <p:nvGraphicFramePr>
          <p:cNvPr id="4" name="Таблица 3"/>
          <p:cNvGraphicFramePr>
            <a:graphicFrameLocks noGrp="1"/>
          </p:cNvGraphicFramePr>
          <p:nvPr>
            <p:extLst>
              <p:ext uri="{D42A27DB-BD31-4B8C-83A1-F6EECF244321}">
                <p14:modId xmlns:p14="http://schemas.microsoft.com/office/powerpoint/2010/main" val="4051356867"/>
              </p:ext>
            </p:extLst>
          </p:nvPr>
        </p:nvGraphicFramePr>
        <p:xfrm>
          <a:off x="404666" y="1763689"/>
          <a:ext cx="6264695" cy="6192687"/>
        </p:xfrm>
        <a:graphic>
          <a:graphicData uri="http://schemas.openxmlformats.org/drawingml/2006/table">
            <a:tbl>
              <a:tblPr>
                <a:tableStyleId>{22838BEF-8BB2-4498-84A7-C5851F593DF1}</a:tableStyleId>
              </a:tblPr>
              <a:tblGrid>
                <a:gridCol w="1005445">
                  <a:extLst>
                    <a:ext uri="{9D8B030D-6E8A-4147-A177-3AD203B41FA5}">
                      <a16:colId xmlns:a16="http://schemas.microsoft.com/office/drawing/2014/main" val="20000"/>
                    </a:ext>
                  </a:extLst>
                </a:gridCol>
                <a:gridCol w="1557385">
                  <a:extLst>
                    <a:ext uri="{9D8B030D-6E8A-4147-A177-3AD203B41FA5}">
                      <a16:colId xmlns:a16="http://schemas.microsoft.com/office/drawing/2014/main" val="20001"/>
                    </a:ext>
                  </a:extLst>
                </a:gridCol>
                <a:gridCol w="569518">
                  <a:extLst>
                    <a:ext uri="{9D8B030D-6E8A-4147-A177-3AD203B41FA5}">
                      <a16:colId xmlns:a16="http://schemas.microsoft.com/office/drawing/2014/main" val="20002"/>
                    </a:ext>
                  </a:extLst>
                </a:gridCol>
                <a:gridCol w="498328">
                  <a:extLst>
                    <a:ext uri="{9D8B030D-6E8A-4147-A177-3AD203B41FA5}">
                      <a16:colId xmlns:a16="http://schemas.microsoft.com/office/drawing/2014/main" val="20003"/>
                    </a:ext>
                  </a:extLst>
                </a:gridCol>
                <a:gridCol w="498328">
                  <a:extLst>
                    <a:ext uri="{9D8B030D-6E8A-4147-A177-3AD203B41FA5}">
                      <a16:colId xmlns:a16="http://schemas.microsoft.com/office/drawing/2014/main" val="20004"/>
                    </a:ext>
                  </a:extLst>
                </a:gridCol>
                <a:gridCol w="355948">
                  <a:extLst>
                    <a:ext uri="{9D8B030D-6E8A-4147-A177-3AD203B41FA5}">
                      <a16:colId xmlns:a16="http://schemas.microsoft.com/office/drawing/2014/main" val="20005"/>
                    </a:ext>
                  </a:extLst>
                </a:gridCol>
                <a:gridCol w="498328">
                  <a:extLst>
                    <a:ext uri="{9D8B030D-6E8A-4147-A177-3AD203B41FA5}">
                      <a16:colId xmlns:a16="http://schemas.microsoft.com/office/drawing/2014/main" val="20006"/>
                    </a:ext>
                  </a:extLst>
                </a:gridCol>
                <a:gridCol w="498328">
                  <a:extLst>
                    <a:ext uri="{9D8B030D-6E8A-4147-A177-3AD203B41FA5}">
                      <a16:colId xmlns:a16="http://schemas.microsoft.com/office/drawing/2014/main" val="20007"/>
                    </a:ext>
                  </a:extLst>
                </a:gridCol>
                <a:gridCol w="427139">
                  <a:extLst>
                    <a:ext uri="{9D8B030D-6E8A-4147-A177-3AD203B41FA5}">
                      <a16:colId xmlns:a16="http://schemas.microsoft.com/office/drawing/2014/main" val="20008"/>
                    </a:ext>
                  </a:extLst>
                </a:gridCol>
                <a:gridCol w="355948">
                  <a:extLst>
                    <a:ext uri="{9D8B030D-6E8A-4147-A177-3AD203B41FA5}">
                      <a16:colId xmlns:a16="http://schemas.microsoft.com/office/drawing/2014/main" val="20009"/>
                    </a:ext>
                  </a:extLst>
                </a:gridCol>
              </a:tblGrid>
              <a:tr h="266306">
                <a:tc rowSpan="2">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Наименование регионального  проекта</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rowSpan="2">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Наименование мероприятия (объекта)</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gridSpan="4">
                  <a:txBody>
                    <a:bodyPr/>
                    <a:lstStyle/>
                    <a:p>
                      <a:pPr marL="0" algn="ctr" defTabSz="914400" rtl="0" eaLnBrk="1" fontAlgn="ctr"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ПЛАН</a:t>
                      </a:r>
                    </a:p>
                  </a:txBody>
                  <a:tcPr marL="5933" marR="5933" marT="5933" marB="0" anchor="ctr">
                    <a:solidFill>
                      <a:schemeClr val="bg2">
                        <a:lumMod val="9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gridSpan="4">
                  <a:txBody>
                    <a:bodyPr/>
                    <a:lstStyle/>
                    <a:p>
                      <a:pPr marL="0" algn="ctr" defTabSz="914400" rtl="0" eaLnBrk="1" fontAlgn="ctr"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ФАКТ</a:t>
                      </a:r>
                    </a:p>
                  </a:txBody>
                  <a:tcPr marL="5933" marR="5933" marT="5933" marB="0" anchor="ctr">
                    <a:solidFill>
                      <a:schemeClr val="bg2">
                        <a:lumMod val="9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463044">
                <a:tc vMerge="1">
                  <a:txBody>
                    <a:bodyPr/>
                    <a:lstStyle/>
                    <a:p>
                      <a:endParaRPr lang="ru-RU"/>
                    </a:p>
                  </a:txBody>
                  <a:tcPr/>
                </a:tc>
                <a:tc vMerge="1">
                  <a:txBody>
                    <a:bodyPr/>
                    <a:lstStyle/>
                    <a:p>
                      <a:endParaRPr lang="ru-RU"/>
                    </a:p>
                  </a:txBody>
                  <a:tcPr/>
                </a:tc>
                <a:tc>
                  <a:txBody>
                    <a:bodyPr/>
                    <a:lstStyle/>
                    <a:p>
                      <a:pPr marL="0" algn="ctr" defTabSz="914400" rtl="0" eaLnBrk="1" fontAlgn="ctr"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Всего</a:t>
                      </a:r>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solidFill>
                      <a:schemeClr val="bg2">
                        <a:lumMod val="90000"/>
                      </a:schemeClr>
                    </a:solidFill>
                  </a:tcPr>
                </a:tc>
                <a:tc>
                  <a:txBody>
                    <a:bodyPr/>
                    <a:lstStyle/>
                    <a:p>
                      <a:pPr marL="0" algn="ctr" defTabSz="914400" rtl="0" eaLnBrk="1" fontAlgn="ctr"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ФБ</a:t>
                      </a:r>
                    </a:p>
                  </a:txBody>
                  <a:tcPr marL="5933" marR="5933" marT="5933" marB="0" anchor="ctr">
                    <a:solidFill>
                      <a:schemeClr val="bg2">
                        <a:lumMod val="90000"/>
                      </a:schemeClr>
                    </a:solidFill>
                  </a:tcPr>
                </a:tc>
                <a:tc>
                  <a:txBody>
                    <a:bodyPr/>
                    <a:lstStyle/>
                    <a:p>
                      <a:pPr marL="0" algn="ctr" defTabSz="914400" rtl="0" eaLnBrk="1" fontAlgn="ctr"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ОБ</a:t>
                      </a:r>
                    </a:p>
                  </a:txBody>
                  <a:tcPr marL="5933" marR="5933" marT="5933" marB="0" anchor="ctr">
                    <a:solidFill>
                      <a:schemeClr val="bg2">
                        <a:lumMod val="90000"/>
                      </a:schemeClr>
                    </a:solidFill>
                  </a:tcPr>
                </a:tc>
                <a:tc>
                  <a:txBody>
                    <a:bodyPr/>
                    <a:lstStyle/>
                    <a:p>
                      <a:pPr marL="0" algn="ctr" defTabSz="914400" rtl="0" eaLnBrk="1" fontAlgn="ctr"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МБ</a:t>
                      </a:r>
                    </a:p>
                  </a:txBody>
                  <a:tcPr marL="5933" marR="5933" marT="5933" marB="0" anchor="ctr">
                    <a:solidFill>
                      <a:schemeClr val="bg2">
                        <a:lumMod val="90000"/>
                      </a:schemeClr>
                    </a:solidFill>
                  </a:tcPr>
                </a:tc>
                <a:tc>
                  <a:txBody>
                    <a:bodyPr/>
                    <a:lstStyle/>
                    <a:p>
                      <a:pPr marL="0" algn="ctr" defTabSz="914400" rtl="0" eaLnBrk="1" fontAlgn="ctr"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Всего</a:t>
                      </a:r>
                    </a:p>
                  </a:txBody>
                  <a:tcPr marL="5933" marR="5933" marT="5933" marB="0" anchor="ctr">
                    <a:solidFill>
                      <a:schemeClr val="bg2">
                        <a:lumMod val="90000"/>
                      </a:schemeClr>
                    </a:solidFill>
                  </a:tcPr>
                </a:tc>
                <a:tc>
                  <a:txBody>
                    <a:bodyPr/>
                    <a:lstStyle/>
                    <a:p>
                      <a:pPr marL="0" algn="ctr" defTabSz="914400" rtl="0" eaLnBrk="1" fontAlgn="ctr"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ФБ</a:t>
                      </a:r>
                    </a:p>
                  </a:txBody>
                  <a:tcPr marL="5933" marR="5933" marT="5933" marB="0" anchor="ctr">
                    <a:solidFill>
                      <a:schemeClr val="bg2">
                        <a:lumMod val="90000"/>
                      </a:schemeClr>
                    </a:solidFill>
                  </a:tcPr>
                </a:tc>
                <a:tc>
                  <a:txBody>
                    <a:bodyPr/>
                    <a:lstStyle/>
                    <a:p>
                      <a:pPr marL="0" algn="ctr" defTabSz="914400" rtl="0" eaLnBrk="1" fontAlgn="ctr"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ОБ</a:t>
                      </a:r>
                    </a:p>
                  </a:txBody>
                  <a:tcPr marL="5933" marR="5933" marT="5933" marB="0" anchor="ctr">
                    <a:solidFill>
                      <a:schemeClr val="bg2">
                        <a:lumMod val="90000"/>
                      </a:schemeClr>
                    </a:solidFill>
                  </a:tcPr>
                </a:tc>
                <a:tc>
                  <a:txBody>
                    <a:bodyPr/>
                    <a:lstStyle/>
                    <a:p>
                      <a:pPr marL="0" algn="ctr" defTabSz="914400" rtl="0" eaLnBrk="1" fontAlgn="ctr"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МБ</a:t>
                      </a:r>
                    </a:p>
                  </a:txBody>
                  <a:tcPr marL="5933" marR="5933" marT="5933" marB="0" anchor="ctr">
                    <a:solidFill>
                      <a:schemeClr val="bg2">
                        <a:lumMod val="90000"/>
                      </a:schemeClr>
                    </a:solidFill>
                  </a:tcPr>
                </a:tc>
                <a:extLst>
                  <a:ext uri="{0D108BD9-81ED-4DB2-BD59-A6C34878D82A}">
                    <a16:rowId xmlns:a16="http://schemas.microsoft.com/office/drawing/2014/main" val="10001"/>
                  </a:ext>
                </a:extLst>
              </a:tr>
              <a:tr h="198448">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1</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2</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3</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4</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5</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6</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7</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8</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9</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10</a:t>
                      </a:r>
                    </a:p>
                  </a:txBody>
                  <a:tcPr marL="5933" marR="5933" marT="5933" marB="0" anchor="ctr">
                    <a:solidFill>
                      <a:schemeClr val="bg2">
                        <a:lumMod val="90000"/>
                      </a:schemeClr>
                    </a:solidFill>
                  </a:tcPr>
                </a:tc>
                <a:extLst>
                  <a:ext uri="{0D108BD9-81ED-4DB2-BD59-A6C34878D82A}">
                    <a16:rowId xmlns:a16="http://schemas.microsoft.com/office/drawing/2014/main" val="10002"/>
                  </a:ext>
                </a:extLst>
              </a:tr>
              <a:tr h="1732539">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Творческие люди</a:t>
                      </a:r>
                    </a:p>
                  </a:txBody>
                  <a:tcPr marL="7620" marR="7620" marT="7620" marB="0" anchor="ct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Государственная поддержка лучших работников сельских учреждений культуры и лучших сельских учреждений культуры (</a:t>
                      </a:r>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лучшие работники сельских учреждений культуры)</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51,0</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50,0</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1,0</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0,02</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51,0</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50,0</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1,0</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0,02</a:t>
                      </a:r>
                    </a:p>
                  </a:txBody>
                  <a:tcPr marL="5933" marR="5933" marT="5933" marB="0" anchor="ctr"/>
                </a:tc>
                <a:extLst>
                  <a:ext uri="{0D108BD9-81ED-4DB2-BD59-A6C34878D82A}">
                    <a16:rowId xmlns:a16="http://schemas.microsoft.com/office/drawing/2014/main" val="10003"/>
                  </a:ext>
                </a:extLst>
              </a:tr>
              <a:tr h="1705344">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Творческие люди</a:t>
                      </a:r>
                    </a:p>
                  </a:txBody>
                  <a:tcPr marL="7620" marR="7620" marT="7620" marB="0" anchor="ct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Государственная поддержка лучших работников сельских учреждений культуры и лучших сельских учреждений культуры </a:t>
                      </a:r>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(лучшие сельские учреждения культуры)</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204,2</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200,0</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4,1</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0,1</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204,2</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200,0</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4,1</a:t>
                      </a: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0,1</a:t>
                      </a:r>
                    </a:p>
                  </a:txBody>
                  <a:tcPr marL="5933" marR="5933" marT="5933" marB="0" anchor="ctr"/>
                </a:tc>
                <a:extLst>
                  <a:ext uri="{0D108BD9-81ED-4DB2-BD59-A6C34878D82A}">
                    <a16:rowId xmlns:a16="http://schemas.microsoft.com/office/drawing/2014/main" val="10004"/>
                  </a:ext>
                </a:extLst>
              </a:tr>
              <a:tr h="1827006">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Творческие люди</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Предоставление грантов в области науки, культуры, искусства и средств массовой информации</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100,0</a:t>
                      </a:r>
                    </a:p>
                  </a:txBody>
                  <a:tcPr marL="5933" marR="5933" marT="5933" marB="0" anchor="ctr"/>
                </a:tc>
                <a:tc>
                  <a:txBody>
                    <a:bodyPr/>
                    <a:lstStyle/>
                    <a:p>
                      <a:pPr marL="0" algn="ctr" defTabSz="914400" rtl="0" eaLnBrk="1" fontAlgn="b" latinLnBrk="0" hangingPunct="1"/>
                      <a:endPar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100,0</a:t>
                      </a:r>
                    </a:p>
                  </a:txBody>
                  <a:tcPr marL="5933" marR="5933" marT="5933" marB="0" anchor="ctr"/>
                </a:tc>
                <a:tc>
                  <a:txBody>
                    <a:bodyPr/>
                    <a:lstStyle/>
                    <a:p>
                      <a:pPr marL="0" algn="ctr" defTabSz="914400" rtl="0" eaLnBrk="1" fontAlgn="b" latinLnBrk="0" hangingPunct="1"/>
                      <a:endPar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100,0</a:t>
                      </a:r>
                    </a:p>
                  </a:txBody>
                  <a:tcPr marL="5933" marR="5933" marT="5933" marB="0" anchor="ctr"/>
                </a:tc>
                <a:tc>
                  <a:txBody>
                    <a:bodyPr/>
                    <a:lstStyle/>
                    <a:p>
                      <a:pPr marL="0" algn="ctr" defTabSz="914400" rtl="0" eaLnBrk="1" fontAlgn="b" latinLnBrk="0" hangingPunct="1"/>
                      <a:endPar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100,0</a:t>
                      </a:r>
                    </a:p>
                  </a:txBody>
                  <a:tcPr marL="5933" marR="5933" marT="5933" marB="0" anchor="ctr"/>
                </a:tc>
                <a:tc>
                  <a:txBody>
                    <a:bodyPr/>
                    <a:lstStyle/>
                    <a:p>
                      <a:pPr marL="0" algn="ctr" defTabSz="914400" rtl="0" eaLnBrk="1" fontAlgn="b" latinLnBrk="0" hangingPunct="1"/>
                      <a:endPar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5933" marR="5933" marT="5933" marB="0" anchor="ct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178068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404665" y="539552"/>
          <a:ext cx="6336703" cy="6768752"/>
        </p:xfrm>
        <a:graphic>
          <a:graphicData uri="http://schemas.openxmlformats.org/drawingml/2006/table">
            <a:tbl>
              <a:tblPr>
                <a:tableStyleId>{22838BEF-8BB2-4498-84A7-C5851F593DF1}</a:tableStyleId>
              </a:tblPr>
              <a:tblGrid>
                <a:gridCol w="1159153">
                  <a:extLst>
                    <a:ext uri="{9D8B030D-6E8A-4147-A177-3AD203B41FA5}">
                      <a16:colId xmlns:a16="http://schemas.microsoft.com/office/drawing/2014/main" val="20000"/>
                    </a:ext>
                  </a:extLst>
                </a:gridCol>
                <a:gridCol w="1468261">
                  <a:extLst>
                    <a:ext uri="{9D8B030D-6E8A-4147-A177-3AD203B41FA5}">
                      <a16:colId xmlns:a16="http://schemas.microsoft.com/office/drawing/2014/main" val="20001"/>
                    </a:ext>
                  </a:extLst>
                </a:gridCol>
                <a:gridCol w="540938">
                  <a:extLst>
                    <a:ext uri="{9D8B030D-6E8A-4147-A177-3AD203B41FA5}">
                      <a16:colId xmlns:a16="http://schemas.microsoft.com/office/drawing/2014/main" val="20002"/>
                    </a:ext>
                  </a:extLst>
                </a:gridCol>
                <a:gridCol w="540938">
                  <a:extLst>
                    <a:ext uri="{9D8B030D-6E8A-4147-A177-3AD203B41FA5}">
                      <a16:colId xmlns:a16="http://schemas.microsoft.com/office/drawing/2014/main" val="20003"/>
                    </a:ext>
                  </a:extLst>
                </a:gridCol>
                <a:gridCol w="386384">
                  <a:extLst>
                    <a:ext uri="{9D8B030D-6E8A-4147-A177-3AD203B41FA5}">
                      <a16:colId xmlns:a16="http://schemas.microsoft.com/office/drawing/2014/main" val="20004"/>
                    </a:ext>
                  </a:extLst>
                </a:gridCol>
                <a:gridCol w="386384">
                  <a:extLst>
                    <a:ext uri="{9D8B030D-6E8A-4147-A177-3AD203B41FA5}">
                      <a16:colId xmlns:a16="http://schemas.microsoft.com/office/drawing/2014/main" val="20005"/>
                    </a:ext>
                  </a:extLst>
                </a:gridCol>
                <a:gridCol w="540938">
                  <a:extLst>
                    <a:ext uri="{9D8B030D-6E8A-4147-A177-3AD203B41FA5}">
                      <a16:colId xmlns:a16="http://schemas.microsoft.com/office/drawing/2014/main" val="20006"/>
                    </a:ext>
                  </a:extLst>
                </a:gridCol>
                <a:gridCol w="540938">
                  <a:extLst>
                    <a:ext uri="{9D8B030D-6E8A-4147-A177-3AD203B41FA5}">
                      <a16:colId xmlns:a16="http://schemas.microsoft.com/office/drawing/2014/main" val="20007"/>
                    </a:ext>
                  </a:extLst>
                </a:gridCol>
                <a:gridCol w="463661">
                  <a:extLst>
                    <a:ext uri="{9D8B030D-6E8A-4147-A177-3AD203B41FA5}">
                      <a16:colId xmlns:a16="http://schemas.microsoft.com/office/drawing/2014/main" val="20008"/>
                    </a:ext>
                  </a:extLst>
                </a:gridCol>
                <a:gridCol w="309108">
                  <a:extLst>
                    <a:ext uri="{9D8B030D-6E8A-4147-A177-3AD203B41FA5}">
                      <a16:colId xmlns:a16="http://schemas.microsoft.com/office/drawing/2014/main" val="20009"/>
                    </a:ext>
                  </a:extLst>
                </a:gridCol>
              </a:tblGrid>
              <a:tr h="288032">
                <a:tc rowSpan="2">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Наименование регионального  проекта</a:t>
                      </a:r>
                    </a:p>
                  </a:txBody>
                  <a:tcPr marL="5933" marR="5933" marT="5933" marB="0" anchor="ctr">
                    <a:solidFill>
                      <a:schemeClr val="bg2">
                        <a:lumMod val="90000"/>
                      </a:schemeClr>
                    </a:solidFill>
                  </a:tcPr>
                </a:tc>
                <a:tc rowSpan="2">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Наименование мероприятия (объекта)</a:t>
                      </a:r>
                    </a:p>
                  </a:txBody>
                  <a:tcPr marL="5933" marR="5933" marT="5933" marB="0" anchor="ctr">
                    <a:solidFill>
                      <a:schemeClr val="bg2">
                        <a:lumMod val="90000"/>
                      </a:schemeClr>
                    </a:solidFill>
                  </a:tcPr>
                </a:tc>
                <a:tc gridSpan="4">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ПЛАН</a:t>
                      </a:r>
                    </a:p>
                  </a:txBody>
                  <a:tcPr marL="5933" marR="5933" marT="5933" marB="0" anchor="ctr">
                    <a:solidFill>
                      <a:schemeClr val="bg2">
                        <a:lumMod val="9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tc gridSpan="4">
                  <a:txBody>
                    <a:bodyPr/>
                    <a:lstStyle/>
                    <a:p>
                      <a:pPr marL="0" algn="ctr" defTabSz="914400" rtl="0" eaLnBrk="1" fontAlgn="ctr" latinLnBrk="0" hangingPunct="1"/>
                      <a:r>
                        <a:rPr lang="ru-RU" sz="1100" b="1" kern="1200">
                          <a:solidFill>
                            <a:schemeClr val="accent6">
                              <a:lumMod val="75000"/>
                            </a:schemeClr>
                          </a:solidFill>
                          <a:latin typeface="Arial Unicode MS" pitchFamily="34" charset="-128"/>
                          <a:ea typeface="Arial Unicode MS" pitchFamily="34" charset="-128"/>
                          <a:cs typeface="Arial Unicode MS" pitchFamily="34" charset="-128"/>
                        </a:rPr>
                        <a:t>ФАКТ</a:t>
                      </a:r>
                    </a:p>
                  </a:txBody>
                  <a:tcPr marL="5933" marR="5933" marT="5933" marB="0" anchor="ctr">
                    <a:solidFill>
                      <a:schemeClr val="bg2">
                        <a:lumMod val="90000"/>
                      </a:schemeClr>
                    </a:solid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144016">
                <a:tc vMerge="1">
                  <a:txBody>
                    <a:bodyPr/>
                    <a:lstStyle/>
                    <a:p>
                      <a:endParaRPr lang="ru-RU"/>
                    </a:p>
                  </a:txBody>
                  <a:tcPr/>
                </a:tc>
                <a:tc vMerge="1">
                  <a:txBody>
                    <a:bodyPr/>
                    <a:lstStyle/>
                    <a:p>
                      <a:endParaRPr lang="ru-RU"/>
                    </a:p>
                  </a:txBody>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Всего</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ФБ</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ОБ</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МБ</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Всего</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ФБ</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ОБ</a:t>
                      </a:r>
                    </a:p>
                  </a:txBody>
                  <a:tcPr marL="5933" marR="5933" marT="5933" marB="0" anchor="ctr">
                    <a:solidFill>
                      <a:schemeClr val="bg2">
                        <a:lumMod val="90000"/>
                      </a:schemeClr>
                    </a:solidFill>
                  </a:tcPr>
                </a:tc>
                <a:tc>
                  <a:txBody>
                    <a:bodyPr/>
                    <a:lstStyle/>
                    <a:p>
                      <a:pPr marL="0" algn="ctr" defTabSz="914400" rtl="0" eaLnBrk="1" fontAlgn="ctr"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МБ</a:t>
                      </a:r>
                    </a:p>
                  </a:txBody>
                  <a:tcPr marL="5933" marR="5933" marT="5933" marB="0" anchor="ctr">
                    <a:solidFill>
                      <a:schemeClr val="bg2">
                        <a:lumMod val="90000"/>
                      </a:schemeClr>
                    </a:solidFill>
                  </a:tcPr>
                </a:tc>
                <a:extLst>
                  <a:ext uri="{0D108BD9-81ED-4DB2-BD59-A6C34878D82A}">
                    <a16:rowId xmlns:a16="http://schemas.microsoft.com/office/drawing/2014/main" val="10001"/>
                  </a:ext>
                </a:extLst>
              </a:tr>
              <a:tr h="211227">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1</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2</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3</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4</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5</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6</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7</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8</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9</a:t>
                      </a:r>
                    </a:p>
                  </a:txBody>
                  <a:tcPr marL="5933" marR="5933" marT="5933" marB="0" anchor="ctr">
                    <a:solidFill>
                      <a:schemeClr val="bg2">
                        <a:lumMod val="90000"/>
                      </a:schemeClr>
                    </a:solidFill>
                  </a:tcP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10</a:t>
                      </a:r>
                    </a:p>
                  </a:txBody>
                  <a:tcPr marL="5933" marR="5933" marT="5933" marB="0" anchor="ctr">
                    <a:solidFill>
                      <a:schemeClr val="bg2">
                        <a:lumMod val="90000"/>
                      </a:schemeClr>
                    </a:solidFill>
                  </a:tcPr>
                </a:tc>
                <a:extLst>
                  <a:ext uri="{0D108BD9-81ED-4DB2-BD59-A6C34878D82A}">
                    <a16:rowId xmlns:a16="http://schemas.microsoft.com/office/drawing/2014/main" val="10002"/>
                  </a:ext>
                </a:extLst>
              </a:tr>
              <a:tr h="2160240">
                <a:tc>
                  <a:txBody>
                    <a:bodyPr/>
                    <a:lstStyle/>
                    <a:p>
                      <a:pPr algn="ctr" fontAlgn="ctr"/>
                      <a:r>
                        <a:rPr lang="ru-RU" sz="1100" u="none" strike="noStrike" dirty="0">
                          <a:solidFill>
                            <a:schemeClr val="accent6">
                              <a:lumMod val="75000"/>
                            </a:schemeClr>
                          </a:solidFill>
                          <a:latin typeface="Arial Unicode MS" pitchFamily="34" charset="-128"/>
                          <a:ea typeface="Arial Unicode MS" pitchFamily="34" charset="-128"/>
                          <a:cs typeface="Arial Unicode MS" pitchFamily="34" charset="-128"/>
                        </a:rPr>
                        <a:t>Патриотическое воспитание граждан Российской Федерации</a:t>
                      </a:r>
                      <a:endParaRPr lang="ru-RU" sz="1100" b="0" i="0" u="none" strike="noStrike"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 Обеспечение деятельности советников директора по воспитанию и взаимодействию с детскими общественными объединениями в общеобразовательных организациях</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1682,9</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1649,2</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33,7</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0</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1682,9</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1649,2</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33,7</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0</a:t>
                      </a:r>
                    </a:p>
                  </a:txBody>
                  <a:tcPr marL="7620" marR="7620" marT="7620" marB="0" anchor="ctr"/>
                </a:tc>
                <a:extLst>
                  <a:ext uri="{0D108BD9-81ED-4DB2-BD59-A6C34878D82A}">
                    <a16:rowId xmlns:a16="http://schemas.microsoft.com/office/drawing/2014/main" val="10003"/>
                  </a:ext>
                </a:extLst>
              </a:tr>
              <a:tr h="3519040">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Успех каждого ребенка</a:t>
                      </a:r>
                    </a:p>
                  </a:txBody>
                  <a:tcPr marL="7620" marR="7620" marT="7620" marB="0" anchor="ctr"/>
                </a:tc>
                <a:tc>
                  <a:txBody>
                    <a:bodyPr/>
                    <a:lstStyle/>
                    <a:p>
                      <a:pPr marL="0" algn="ctr" defTabSz="914400" rtl="0" eaLnBrk="1" fontAlgn="b" latinLnBrk="0" hangingPunct="1"/>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Обновление материально-технической базы для организации учебно-исследовательской, научно-практической, творческой деятельности, занятий физической культурой и спортом в образовательных организациях (ремонт спортзала МКОУ </a:t>
                      </a:r>
                      <a:r>
                        <a:rPr lang="ru-RU" sz="1100" kern="1200" dirty="0" err="1">
                          <a:solidFill>
                            <a:schemeClr val="accent6">
                              <a:lumMod val="75000"/>
                            </a:schemeClr>
                          </a:solidFill>
                          <a:latin typeface="Arial Unicode MS" pitchFamily="34" charset="-128"/>
                          <a:ea typeface="Arial Unicode MS" pitchFamily="34" charset="-128"/>
                          <a:cs typeface="Arial Unicode MS" pitchFamily="34" charset="-128"/>
                        </a:rPr>
                        <a:t>Елизаветовская</a:t>
                      </a:r>
                      <a:r>
                        <a:rPr lang="ru-RU" sz="1100" kern="1200" dirty="0">
                          <a:solidFill>
                            <a:schemeClr val="accent6">
                              <a:lumMod val="75000"/>
                            </a:schemeClr>
                          </a:solidFill>
                          <a:latin typeface="Arial Unicode MS" pitchFamily="34" charset="-128"/>
                          <a:ea typeface="Arial Unicode MS" pitchFamily="34" charset="-128"/>
                          <a:cs typeface="Arial Unicode MS" pitchFamily="34" charset="-128"/>
                        </a:rPr>
                        <a:t>  СОШ)</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1 804,6</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1 767,7</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36,1</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0,8</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1 804,5</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1 767,7</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36,1</a:t>
                      </a:r>
                    </a:p>
                  </a:txBody>
                  <a:tcPr marL="7620" marR="7620" marT="7620" marB="0" anchor="ctr"/>
                </a:tc>
                <a:tc>
                  <a:txBody>
                    <a:bodyPr/>
                    <a:lstStyle/>
                    <a:p>
                      <a:pPr marL="0" algn="ctr" defTabSz="914400" rtl="0" eaLnBrk="1" fontAlgn="b" latinLnBrk="0" hangingPunct="1"/>
                      <a:r>
                        <a:rPr kumimoji="0" lang="ru-RU" sz="1100" kern="1200" dirty="0">
                          <a:solidFill>
                            <a:schemeClr val="accent6">
                              <a:lumMod val="75000"/>
                            </a:schemeClr>
                          </a:solidFill>
                          <a:latin typeface="Arial Unicode MS" pitchFamily="34" charset="-128"/>
                          <a:ea typeface="Arial Unicode MS" pitchFamily="34" charset="-128"/>
                          <a:cs typeface="Arial Unicode MS" pitchFamily="34" charset="-128"/>
                        </a:rPr>
                        <a:t>0,8</a:t>
                      </a:r>
                    </a:p>
                  </a:txBody>
                  <a:tcPr marL="7620" marR="7620" marT="7620" marB="0" anchor="ctr"/>
                </a:tc>
                <a:extLst>
                  <a:ext uri="{0D108BD9-81ED-4DB2-BD59-A6C34878D82A}">
                    <a16:rowId xmlns:a16="http://schemas.microsoft.com/office/drawing/2014/main" val="10004"/>
                  </a:ext>
                </a:extLst>
              </a:tr>
              <a:tr h="369392">
                <a:tc>
                  <a:txBody>
                    <a:bodyPr/>
                    <a:lstStyle/>
                    <a:p>
                      <a:pPr marL="0" algn="ctr" defTabSz="914400" rtl="0" eaLnBrk="1" fontAlgn="b" latinLnBrk="0" hangingPunct="1"/>
                      <a:r>
                        <a:rPr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ВСЕГО</a:t>
                      </a:r>
                    </a:p>
                  </a:txBody>
                  <a:tcPr marL="7620" marR="7620" marT="7620" marB="0" anchor="ctr"/>
                </a:tc>
                <a:tc>
                  <a:txBody>
                    <a:bodyPr/>
                    <a:lstStyle/>
                    <a:p>
                      <a:pPr marL="0" algn="ctr" defTabSz="914400" rtl="0" eaLnBrk="1" fontAlgn="b" latinLnBrk="0" hangingPunct="1"/>
                      <a:endParaRPr lang="ru-RU" sz="1100" b="1" kern="1200" dirty="0">
                        <a:solidFill>
                          <a:schemeClr val="accent6">
                            <a:lumMod val="75000"/>
                          </a:schemeClr>
                        </a:solidFill>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defTabSz="914400" rtl="0" eaLnBrk="1" fontAlgn="b" latinLnBrk="0" hangingPunct="1"/>
                      <a:r>
                        <a:rPr kumimoji="0"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3 842,7</a:t>
                      </a:r>
                    </a:p>
                  </a:txBody>
                  <a:tcPr marL="7620" marR="7620" marT="7620" marB="0" anchor="ctr"/>
                </a:tc>
                <a:tc>
                  <a:txBody>
                    <a:bodyPr/>
                    <a:lstStyle/>
                    <a:p>
                      <a:pPr marL="0" algn="ctr" defTabSz="914400" rtl="0" eaLnBrk="1" fontAlgn="b" latinLnBrk="0" hangingPunct="1"/>
                      <a:r>
                        <a:rPr kumimoji="0"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3 666,9</a:t>
                      </a:r>
                    </a:p>
                  </a:txBody>
                  <a:tcPr marL="7620" marR="7620" marT="7620" marB="0" anchor="ctr"/>
                </a:tc>
                <a:tc>
                  <a:txBody>
                    <a:bodyPr/>
                    <a:lstStyle/>
                    <a:p>
                      <a:pPr marL="0" algn="ctr" defTabSz="914400" rtl="0" eaLnBrk="1" fontAlgn="b" latinLnBrk="0" hangingPunct="1"/>
                      <a:r>
                        <a:rPr kumimoji="0"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174,9</a:t>
                      </a:r>
                    </a:p>
                  </a:txBody>
                  <a:tcPr marL="7620" marR="7620" marT="7620" marB="0" anchor="ctr"/>
                </a:tc>
                <a:tc>
                  <a:txBody>
                    <a:bodyPr/>
                    <a:lstStyle/>
                    <a:p>
                      <a:pPr marL="0" algn="ctr" defTabSz="914400" rtl="0" eaLnBrk="1" fontAlgn="b" latinLnBrk="0" hangingPunct="1"/>
                      <a:r>
                        <a:rPr kumimoji="0"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0,92</a:t>
                      </a:r>
                    </a:p>
                  </a:txBody>
                  <a:tcPr marL="7620" marR="7620" marT="7620" marB="0" anchor="ctr"/>
                </a:tc>
                <a:tc>
                  <a:txBody>
                    <a:bodyPr/>
                    <a:lstStyle/>
                    <a:p>
                      <a:pPr marL="0" algn="ctr" defTabSz="914400" rtl="0" eaLnBrk="1" fontAlgn="b" latinLnBrk="0" hangingPunct="1"/>
                      <a:r>
                        <a:rPr kumimoji="0"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3 842,7</a:t>
                      </a:r>
                    </a:p>
                  </a:txBody>
                  <a:tcPr marL="7620" marR="7620" marT="7620" marB="0" anchor="ctr"/>
                </a:tc>
                <a:tc>
                  <a:txBody>
                    <a:bodyPr/>
                    <a:lstStyle/>
                    <a:p>
                      <a:pPr marL="0" algn="ctr" defTabSz="914400" rtl="0" eaLnBrk="1" fontAlgn="b" latinLnBrk="0" hangingPunct="1"/>
                      <a:r>
                        <a:rPr kumimoji="0"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3 666,9</a:t>
                      </a:r>
                    </a:p>
                  </a:txBody>
                  <a:tcPr marL="7620" marR="7620" marT="7620" marB="0" anchor="ctr"/>
                </a:tc>
                <a:tc>
                  <a:txBody>
                    <a:bodyPr/>
                    <a:lstStyle/>
                    <a:p>
                      <a:pPr marL="0" algn="ctr" defTabSz="914400" rtl="0" eaLnBrk="1" fontAlgn="b" latinLnBrk="0" hangingPunct="1"/>
                      <a:r>
                        <a:rPr kumimoji="0"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174,9</a:t>
                      </a:r>
                    </a:p>
                  </a:txBody>
                  <a:tcPr marL="7620" marR="7620" marT="7620" marB="0" anchor="ctr"/>
                </a:tc>
                <a:tc>
                  <a:txBody>
                    <a:bodyPr/>
                    <a:lstStyle/>
                    <a:p>
                      <a:pPr marL="0" algn="ctr" defTabSz="914400" rtl="0" eaLnBrk="1" fontAlgn="b" latinLnBrk="0" hangingPunct="1"/>
                      <a:r>
                        <a:rPr kumimoji="0" lang="ru-RU" sz="1100" b="1" kern="1200" dirty="0">
                          <a:solidFill>
                            <a:schemeClr val="accent6">
                              <a:lumMod val="75000"/>
                            </a:schemeClr>
                          </a:solidFill>
                          <a:latin typeface="Arial Unicode MS" pitchFamily="34" charset="-128"/>
                          <a:ea typeface="Arial Unicode MS" pitchFamily="34" charset="-128"/>
                          <a:cs typeface="Arial Unicode MS" pitchFamily="34" charset="-128"/>
                        </a:rPr>
                        <a:t>0,92</a:t>
                      </a:r>
                    </a:p>
                  </a:txBody>
                  <a:tcPr marL="7620" marR="7620" marT="7620" marB="0" anchor="ctr"/>
                </a:tc>
                <a:extLst>
                  <a:ext uri="{0D108BD9-81ED-4DB2-BD59-A6C34878D82A}">
                    <a16:rowId xmlns:a16="http://schemas.microsoft.com/office/drawing/2014/main" val="10005"/>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548680" y="1699231"/>
            <a:ext cx="6002439" cy="738664"/>
          </a:xfrm>
          <a:prstGeom prst="rect">
            <a:avLst/>
          </a:prstGeom>
        </p:spPr>
        <p:txBody>
          <a:bodyPr wrap="square">
            <a:spAutoFit/>
          </a:bodyPr>
          <a:lstStyle/>
          <a:p>
            <a:pPr indent="361950"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Межбюджетные трансферты </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это денежные средства, перечисляемые из одного бюджета бюджетной системы Российской Федерации другому.</a:t>
            </a:r>
          </a:p>
        </p:txBody>
      </p:sp>
      <p:graphicFrame>
        <p:nvGraphicFramePr>
          <p:cNvPr id="7" name="Объект 6"/>
          <p:cNvGraphicFramePr>
            <a:graphicFrameLocks/>
          </p:cNvGraphicFramePr>
          <p:nvPr>
            <p:extLst>
              <p:ext uri="{D42A27DB-BD31-4B8C-83A1-F6EECF244321}">
                <p14:modId xmlns:p14="http://schemas.microsoft.com/office/powerpoint/2010/main" val="4201878272"/>
              </p:ext>
            </p:extLst>
          </p:nvPr>
        </p:nvGraphicFramePr>
        <p:xfrm>
          <a:off x="548681" y="2627785"/>
          <a:ext cx="6048674" cy="3816426"/>
        </p:xfrm>
        <a:graphic>
          <a:graphicData uri="http://schemas.openxmlformats.org/drawingml/2006/table">
            <a:tbl>
              <a:tblPr firstRow="1">
                <a:tableStyleId>{22838BEF-8BB2-4498-84A7-C5851F593DF1}</a:tableStyleId>
              </a:tblPr>
              <a:tblGrid>
                <a:gridCol w="2523919">
                  <a:extLst>
                    <a:ext uri="{9D8B030D-6E8A-4147-A177-3AD203B41FA5}">
                      <a16:colId xmlns:a16="http://schemas.microsoft.com/office/drawing/2014/main" val="20000"/>
                    </a:ext>
                  </a:extLst>
                </a:gridCol>
                <a:gridCol w="3524755">
                  <a:extLst>
                    <a:ext uri="{9D8B030D-6E8A-4147-A177-3AD203B41FA5}">
                      <a16:colId xmlns:a16="http://schemas.microsoft.com/office/drawing/2014/main" val="20001"/>
                    </a:ext>
                  </a:extLst>
                </a:gridCol>
              </a:tblGrid>
              <a:tr h="853250">
                <a:tc>
                  <a:txBody>
                    <a:bodyPr/>
                    <a:lstStyle/>
                    <a:p>
                      <a:pPr algn="ctr"/>
                      <a:r>
                        <a:rPr lang="ru-RU" sz="1500" dirty="0">
                          <a:solidFill>
                            <a:schemeClr val="accent6">
                              <a:lumMod val="75000"/>
                            </a:schemeClr>
                          </a:solidFill>
                          <a:latin typeface="Arial Unicode MS" pitchFamily="34" charset="-128"/>
                          <a:ea typeface="Arial Unicode MS" pitchFamily="34" charset="-128"/>
                          <a:cs typeface="Arial Unicode MS" pitchFamily="34" charset="-128"/>
                        </a:rPr>
                        <a:t>Виды межбюджетных трансфертов </a:t>
                      </a:r>
                    </a:p>
                  </a:txBody>
                  <a:tcPr anchor="ctr">
                    <a:solidFill>
                      <a:schemeClr val="bg2">
                        <a:lumMod val="90000"/>
                      </a:schemeClr>
                    </a:solidFill>
                  </a:tcPr>
                </a:tc>
                <a:tc>
                  <a:txBody>
                    <a:bodyPr/>
                    <a:lstStyle/>
                    <a:p>
                      <a:pPr algn="ctr"/>
                      <a:r>
                        <a:rPr lang="ru-RU" sz="1500" dirty="0">
                          <a:solidFill>
                            <a:schemeClr val="accent6">
                              <a:lumMod val="75000"/>
                            </a:schemeClr>
                          </a:solidFill>
                          <a:latin typeface="Arial Unicode MS" pitchFamily="34" charset="-128"/>
                          <a:ea typeface="Arial Unicode MS" pitchFamily="34" charset="-128"/>
                          <a:cs typeface="Arial Unicode MS" pitchFamily="34" charset="-128"/>
                        </a:rPr>
                        <a:t>Определение</a:t>
                      </a:r>
                    </a:p>
                  </a:txBody>
                  <a:tcPr anchor="ctr">
                    <a:solidFill>
                      <a:schemeClr val="bg2">
                        <a:lumMod val="90000"/>
                      </a:schemeClr>
                    </a:solidFill>
                  </a:tcPr>
                </a:tc>
                <a:extLst>
                  <a:ext uri="{0D108BD9-81ED-4DB2-BD59-A6C34878D82A}">
                    <a16:rowId xmlns:a16="http://schemas.microsoft.com/office/drawing/2014/main" val="10000"/>
                  </a:ext>
                </a:extLst>
              </a:tr>
              <a:tr h="853250">
                <a:tc>
                  <a:txBody>
                    <a:bodyPr/>
                    <a:lstStyle/>
                    <a:p>
                      <a:r>
                        <a:rPr lang="ru-RU" sz="1500" dirty="0">
                          <a:solidFill>
                            <a:schemeClr val="accent6">
                              <a:lumMod val="75000"/>
                            </a:schemeClr>
                          </a:solidFill>
                          <a:latin typeface="Arial Unicode MS" pitchFamily="34" charset="-128"/>
                          <a:ea typeface="Arial Unicode MS" pitchFamily="34" charset="-128"/>
                          <a:cs typeface="Arial Unicode MS" pitchFamily="34" charset="-128"/>
                        </a:rPr>
                        <a:t>Дотации (от лат. «</a:t>
                      </a:r>
                      <a:r>
                        <a:rPr lang="ru-RU" sz="1500" dirty="0" err="1">
                          <a:solidFill>
                            <a:schemeClr val="accent6">
                              <a:lumMod val="75000"/>
                            </a:schemeClr>
                          </a:solidFill>
                          <a:latin typeface="Arial Unicode MS" pitchFamily="34" charset="-128"/>
                          <a:ea typeface="Arial Unicode MS" pitchFamily="34" charset="-128"/>
                          <a:cs typeface="Arial Unicode MS" pitchFamily="34" charset="-128"/>
                        </a:rPr>
                        <a:t>Dotatio</a:t>
                      </a:r>
                      <a:r>
                        <a:rPr lang="ru-RU" sz="1500" dirty="0">
                          <a:solidFill>
                            <a:schemeClr val="accent6">
                              <a:lumMod val="75000"/>
                            </a:schemeClr>
                          </a:solidFill>
                          <a:latin typeface="Arial Unicode MS" pitchFamily="34" charset="-128"/>
                          <a:ea typeface="Arial Unicode MS" pitchFamily="34" charset="-128"/>
                          <a:cs typeface="Arial Unicode MS" pitchFamily="34" charset="-128"/>
                        </a:rPr>
                        <a:t>» - дар, пожертвование)</a:t>
                      </a:r>
                    </a:p>
                  </a:txBody>
                  <a:tcPr anchor="ctr"/>
                </a:tc>
                <a:tc>
                  <a:txBody>
                    <a:bodyPr/>
                    <a:lstStyle/>
                    <a:p>
                      <a:r>
                        <a:rPr lang="ru-RU" sz="1500" dirty="0">
                          <a:solidFill>
                            <a:schemeClr val="accent6">
                              <a:lumMod val="75000"/>
                            </a:schemeClr>
                          </a:solidFill>
                          <a:latin typeface="Arial Unicode MS" pitchFamily="34" charset="-128"/>
                          <a:ea typeface="Arial Unicode MS" pitchFamily="34" charset="-128"/>
                          <a:cs typeface="Arial Unicode MS" pitchFamily="34" charset="-128"/>
                        </a:rPr>
                        <a:t>Предоставляются без определения конкретной цели их использования </a:t>
                      </a:r>
                    </a:p>
                  </a:txBody>
                  <a:tcPr anchor="ctr"/>
                </a:tc>
                <a:extLst>
                  <a:ext uri="{0D108BD9-81ED-4DB2-BD59-A6C34878D82A}">
                    <a16:rowId xmlns:a16="http://schemas.microsoft.com/office/drawing/2014/main" val="10001"/>
                  </a:ext>
                </a:extLst>
              </a:tr>
              <a:tr h="1229213">
                <a:tc>
                  <a:txBody>
                    <a:bodyPr/>
                    <a:lstStyle/>
                    <a:p>
                      <a:r>
                        <a:rPr lang="ru-RU" sz="1500" dirty="0">
                          <a:solidFill>
                            <a:schemeClr val="accent6">
                              <a:lumMod val="75000"/>
                            </a:schemeClr>
                          </a:solidFill>
                          <a:latin typeface="Arial Unicode MS" pitchFamily="34" charset="-128"/>
                          <a:ea typeface="Arial Unicode MS" pitchFamily="34" charset="-128"/>
                          <a:cs typeface="Arial Unicode MS" pitchFamily="34" charset="-128"/>
                        </a:rPr>
                        <a:t>Субвенции (от лат. «</a:t>
                      </a:r>
                      <a:r>
                        <a:rPr lang="ru-RU" sz="1500" dirty="0" err="1">
                          <a:solidFill>
                            <a:schemeClr val="accent6">
                              <a:lumMod val="75000"/>
                            </a:schemeClr>
                          </a:solidFill>
                          <a:latin typeface="Arial Unicode MS" pitchFamily="34" charset="-128"/>
                          <a:ea typeface="Arial Unicode MS" pitchFamily="34" charset="-128"/>
                          <a:cs typeface="Arial Unicode MS" pitchFamily="34" charset="-128"/>
                        </a:rPr>
                        <a:t>Subvenire</a:t>
                      </a:r>
                      <a:r>
                        <a:rPr lang="ru-RU" sz="1500" dirty="0">
                          <a:solidFill>
                            <a:schemeClr val="accent6">
                              <a:lumMod val="75000"/>
                            </a:schemeClr>
                          </a:solidFill>
                          <a:latin typeface="Arial Unicode MS" pitchFamily="34" charset="-128"/>
                          <a:ea typeface="Arial Unicode MS" pitchFamily="34" charset="-128"/>
                          <a:cs typeface="Arial Unicode MS" pitchFamily="34" charset="-128"/>
                        </a:rPr>
                        <a:t>» - приходить на помощь) </a:t>
                      </a:r>
                    </a:p>
                  </a:txBody>
                  <a:tcPr anchor="ctr"/>
                </a:tc>
                <a:tc>
                  <a:txBody>
                    <a:bodyPr/>
                    <a:lstStyle/>
                    <a:p>
                      <a:r>
                        <a:rPr lang="ru-RU" sz="1500" dirty="0">
                          <a:solidFill>
                            <a:schemeClr val="accent6">
                              <a:lumMod val="75000"/>
                            </a:schemeClr>
                          </a:solidFill>
                          <a:latin typeface="Arial Unicode MS" pitchFamily="34" charset="-128"/>
                          <a:ea typeface="Arial Unicode MS" pitchFamily="34" charset="-128"/>
                          <a:cs typeface="Arial Unicode MS" pitchFamily="34" charset="-128"/>
                        </a:rPr>
                        <a:t>Предоставляются на финансирование «переданных» другим публично-правовым образованиям полномочий</a:t>
                      </a:r>
                    </a:p>
                  </a:txBody>
                  <a:tcPr anchor="ctr"/>
                </a:tc>
                <a:extLst>
                  <a:ext uri="{0D108BD9-81ED-4DB2-BD59-A6C34878D82A}">
                    <a16:rowId xmlns:a16="http://schemas.microsoft.com/office/drawing/2014/main" val="10002"/>
                  </a:ext>
                </a:extLst>
              </a:tr>
              <a:tr h="880713">
                <a:tc>
                  <a:txBody>
                    <a:bodyPr/>
                    <a:lstStyle/>
                    <a:p>
                      <a:r>
                        <a:rPr lang="ru-RU" sz="1500" dirty="0">
                          <a:solidFill>
                            <a:schemeClr val="accent6">
                              <a:lumMod val="75000"/>
                            </a:schemeClr>
                          </a:solidFill>
                          <a:latin typeface="Arial Unicode MS" pitchFamily="34" charset="-128"/>
                          <a:ea typeface="Arial Unicode MS" pitchFamily="34" charset="-128"/>
                          <a:cs typeface="Arial Unicode MS" pitchFamily="34" charset="-128"/>
                        </a:rPr>
                        <a:t>Субсидии (от лат. «</a:t>
                      </a:r>
                      <a:r>
                        <a:rPr lang="ru-RU" sz="1500" dirty="0" err="1">
                          <a:solidFill>
                            <a:schemeClr val="accent6">
                              <a:lumMod val="75000"/>
                            </a:schemeClr>
                          </a:solidFill>
                          <a:latin typeface="Arial Unicode MS" pitchFamily="34" charset="-128"/>
                          <a:ea typeface="Arial Unicode MS" pitchFamily="34" charset="-128"/>
                          <a:cs typeface="Arial Unicode MS" pitchFamily="34" charset="-128"/>
                        </a:rPr>
                        <a:t>Subsidium</a:t>
                      </a:r>
                      <a:r>
                        <a:rPr lang="ru-RU" sz="1500" dirty="0">
                          <a:solidFill>
                            <a:schemeClr val="accent6">
                              <a:lumMod val="75000"/>
                            </a:schemeClr>
                          </a:solidFill>
                          <a:latin typeface="Arial Unicode MS" pitchFamily="34" charset="-128"/>
                          <a:ea typeface="Arial Unicode MS" pitchFamily="34" charset="-128"/>
                          <a:cs typeface="Arial Unicode MS" pitchFamily="34" charset="-128"/>
                        </a:rPr>
                        <a:t>» - поддержка) </a:t>
                      </a:r>
                    </a:p>
                  </a:txBody>
                  <a:tcPr anchor="ctr"/>
                </a:tc>
                <a:tc>
                  <a:txBody>
                    <a:bodyPr/>
                    <a:lstStyle/>
                    <a:p>
                      <a:r>
                        <a:rPr lang="ru-RU" sz="1500" dirty="0">
                          <a:solidFill>
                            <a:schemeClr val="accent6">
                              <a:lumMod val="75000"/>
                            </a:schemeClr>
                          </a:solidFill>
                          <a:latin typeface="Arial Unicode MS" pitchFamily="34" charset="-128"/>
                          <a:ea typeface="Arial Unicode MS" pitchFamily="34" charset="-128"/>
                          <a:cs typeface="Arial Unicode MS" pitchFamily="34" charset="-128"/>
                        </a:rPr>
                        <a:t>Предоставляются на условиях долевого </a:t>
                      </a:r>
                      <a:r>
                        <a:rPr lang="ru-RU" sz="1500" dirty="0" err="1">
                          <a:solidFill>
                            <a:schemeClr val="accent6">
                              <a:lumMod val="75000"/>
                            </a:schemeClr>
                          </a:solidFill>
                          <a:latin typeface="Arial Unicode MS" pitchFamily="34" charset="-128"/>
                          <a:ea typeface="Arial Unicode MS" pitchFamily="34" charset="-128"/>
                          <a:cs typeface="Arial Unicode MS" pitchFamily="34" charset="-128"/>
                        </a:rPr>
                        <a:t>софинансирования</a:t>
                      </a:r>
                      <a:r>
                        <a:rPr lang="ru-RU" sz="1500" dirty="0">
                          <a:solidFill>
                            <a:schemeClr val="accent6">
                              <a:lumMod val="75000"/>
                            </a:schemeClr>
                          </a:solidFill>
                          <a:latin typeface="Arial Unicode MS" pitchFamily="34" charset="-128"/>
                          <a:ea typeface="Arial Unicode MS" pitchFamily="34" charset="-128"/>
                          <a:cs typeface="Arial Unicode MS" pitchFamily="34" charset="-128"/>
                        </a:rPr>
                        <a:t> расходов других бюджетов</a:t>
                      </a:r>
                    </a:p>
                  </a:txBody>
                  <a:tcPr anchor="ctr"/>
                </a:tc>
                <a:extLst>
                  <a:ext uri="{0D108BD9-81ED-4DB2-BD59-A6C34878D82A}">
                    <a16:rowId xmlns:a16="http://schemas.microsoft.com/office/drawing/2014/main" val="10003"/>
                  </a:ext>
                </a:extLst>
              </a:tr>
            </a:tbl>
          </a:graphicData>
        </a:graphic>
      </p:graphicFrame>
      <p:sp>
        <p:nvSpPr>
          <p:cNvPr id="8" name="Прямоугольник 7"/>
          <p:cNvSpPr/>
          <p:nvPr/>
        </p:nvSpPr>
        <p:spPr>
          <a:xfrm>
            <a:off x="548680" y="683569"/>
            <a:ext cx="6048672" cy="1015663"/>
          </a:xfrm>
          <a:prstGeom prst="rect">
            <a:avLst/>
          </a:prstGeom>
        </p:spPr>
        <p:txBody>
          <a:bodyPr wrap="square">
            <a:spAutoFit/>
          </a:bodyPr>
          <a:lstStyle/>
          <a:p>
            <a:pPr marL="45720" indent="0" algn="ctr">
              <a:buNone/>
            </a:pP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МЕЖБЮДЖЕТНЫЕ ТРАНСФЕРТЫ – ОСНОВНОЙ ВИД БЕЗВОЗМЕЗДНЫХ ПЕРЕЧИСЛЕНИЙ</a:t>
            </a:r>
          </a:p>
        </p:txBody>
      </p:sp>
      <p:pic>
        <p:nvPicPr>
          <p:cNvPr id="40962" name="Picture 2" descr="D:\2024\Бюджет для граждан\для подготовки бюджета для граждан\картинки\ti7gJCsS8AA.jpg"/>
          <p:cNvPicPr>
            <a:picLocks noChangeAspect="1" noChangeArrowheads="1"/>
          </p:cNvPicPr>
          <p:nvPr/>
        </p:nvPicPr>
        <p:blipFill>
          <a:blip r:embed="rId3" cstate="print"/>
          <a:srcRect/>
          <a:stretch>
            <a:fillRect/>
          </a:stretch>
        </p:blipFill>
        <p:spPr bwMode="auto">
          <a:xfrm>
            <a:off x="2132856" y="6588224"/>
            <a:ext cx="3061372" cy="2311648"/>
          </a:xfrm>
          <a:prstGeom prst="rect">
            <a:avLst/>
          </a:prstGeom>
          <a:ln>
            <a:noFill/>
          </a:ln>
          <a:effectLst>
            <a:softEdge rad="112500"/>
          </a:effectLst>
        </p:spPr>
      </p:pic>
    </p:spTree>
    <p:extLst>
      <p:ext uri="{BB962C8B-B14F-4D97-AF65-F5344CB8AC3E}">
        <p14:creationId xmlns:p14="http://schemas.microsoft.com/office/powerpoint/2010/main" val="366269676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2" name="Rectangle 2"/>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3" name="Прямоугольник 2"/>
          <p:cNvSpPr/>
          <p:nvPr/>
        </p:nvSpPr>
        <p:spPr>
          <a:xfrm>
            <a:off x="548680" y="1547665"/>
            <a:ext cx="6002439" cy="1600438"/>
          </a:xfrm>
          <a:prstGeom prst="rect">
            <a:avLst/>
          </a:prstGeom>
        </p:spPr>
        <p:txBody>
          <a:bodyPr wrap="square">
            <a:spAutoFit/>
          </a:bodyPr>
          <a:lstStyle/>
          <a:p>
            <a:pPr indent="361950"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Оказание финансовой поддержки муниципальным образованиям в целях сглаживания диспропорции в уровне бюджетных возможностей местных бюджетов и реализации ими полномочий по решению вопросов местного значения осуществляется путем предоставления дотаций на выравнивание бюджетной обеспеченности и на поддержку мер по обеспечению сбалансированности бюджетов поселений.       </a:t>
            </a:r>
          </a:p>
        </p:txBody>
      </p:sp>
      <p:sp>
        <p:nvSpPr>
          <p:cNvPr id="8" name="Прямоугольник 7"/>
          <p:cNvSpPr/>
          <p:nvPr/>
        </p:nvSpPr>
        <p:spPr>
          <a:xfrm>
            <a:off x="548680" y="467545"/>
            <a:ext cx="6002437" cy="1015663"/>
          </a:xfrm>
          <a:prstGeom prst="rect">
            <a:avLst/>
          </a:prstGeom>
        </p:spPr>
        <p:txBody>
          <a:bodyPr wrap="square">
            <a:spAutoFit/>
          </a:bodyPr>
          <a:lstStyle/>
          <a:p>
            <a:pPr marL="45720" indent="0" algn="ctr">
              <a:buNone/>
            </a:pP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РАСПРЕДЕЛЕНИЕ ФИНАНСОВОЙ ПОМОЩИ НА ОБЩЕЕ ПОКРЫТИЕ РАСХОДОВ ПОСЕЛЕНИЙ В  2024 ГОДУ</a:t>
            </a:r>
          </a:p>
        </p:txBody>
      </p:sp>
      <p:graphicFrame>
        <p:nvGraphicFramePr>
          <p:cNvPr id="9" name="Объект 7"/>
          <p:cNvGraphicFramePr>
            <a:graphicFrameLocks/>
          </p:cNvGraphicFramePr>
          <p:nvPr>
            <p:extLst>
              <p:ext uri="{D42A27DB-BD31-4B8C-83A1-F6EECF244321}">
                <p14:modId xmlns:p14="http://schemas.microsoft.com/office/powerpoint/2010/main" val="2508154075"/>
              </p:ext>
            </p:extLst>
          </p:nvPr>
        </p:nvGraphicFramePr>
        <p:xfrm>
          <a:off x="476673" y="3203855"/>
          <a:ext cx="6120680" cy="4752527"/>
        </p:xfrm>
        <a:graphic>
          <a:graphicData uri="http://schemas.openxmlformats.org/drawingml/2006/table">
            <a:tbl>
              <a:tblPr firstRow="1">
                <a:tableStyleId>{22838BEF-8BB2-4498-84A7-C5851F593DF1}</a:tableStyleId>
              </a:tblPr>
              <a:tblGrid>
                <a:gridCol w="2091877">
                  <a:extLst>
                    <a:ext uri="{9D8B030D-6E8A-4147-A177-3AD203B41FA5}">
                      <a16:colId xmlns:a16="http://schemas.microsoft.com/office/drawing/2014/main" val="20000"/>
                    </a:ext>
                  </a:extLst>
                </a:gridCol>
                <a:gridCol w="1859447">
                  <a:extLst>
                    <a:ext uri="{9D8B030D-6E8A-4147-A177-3AD203B41FA5}">
                      <a16:colId xmlns:a16="http://schemas.microsoft.com/office/drawing/2014/main" val="20001"/>
                    </a:ext>
                  </a:extLst>
                </a:gridCol>
                <a:gridCol w="2169356">
                  <a:extLst>
                    <a:ext uri="{9D8B030D-6E8A-4147-A177-3AD203B41FA5}">
                      <a16:colId xmlns:a16="http://schemas.microsoft.com/office/drawing/2014/main" val="20002"/>
                    </a:ext>
                  </a:extLst>
                </a:gridCol>
              </a:tblGrid>
              <a:tr h="915743">
                <a:tc>
                  <a:txBody>
                    <a:bodyPr/>
                    <a:lstStyle/>
                    <a:p>
                      <a:pPr algn="ctr" fontAlgn="ctr"/>
                      <a:r>
                        <a:rPr lang="ru-RU" sz="15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Наименование поселения</a:t>
                      </a:r>
                      <a:endParaRPr lang="ru-RU" sz="15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t"/>
                      <a:r>
                        <a:rPr lang="ru-RU" sz="15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 выравнивание бюджетной  обеспеченности </a:t>
                      </a:r>
                      <a:endParaRPr lang="ru-RU" sz="15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b"/>
                      <a:r>
                        <a:rPr lang="ru-RU" sz="15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 поддержку мер по обеспечению</a:t>
                      </a:r>
                      <a:r>
                        <a:rPr lang="ru-RU" sz="1500" u="none" strike="noStrike" baseline="0" dirty="0">
                          <a:solidFill>
                            <a:schemeClr val="accent6">
                              <a:lumMod val="75000"/>
                            </a:schemeClr>
                          </a:solidFill>
                          <a:effectLst/>
                          <a:latin typeface="Arial Unicode MS" pitchFamily="34" charset="-128"/>
                          <a:ea typeface="Arial Unicode MS" pitchFamily="34" charset="-128"/>
                          <a:cs typeface="Arial Unicode MS" pitchFamily="34" charset="-128"/>
                        </a:rPr>
                        <a:t> </a:t>
                      </a:r>
                      <a:r>
                        <a:rPr lang="ru-RU" sz="15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сбалансированности</a:t>
                      </a:r>
                      <a:endParaRPr lang="ru-RU" sz="15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extLst>
                  <a:ext uri="{0D108BD9-81ED-4DB2-BD59-A6C34878D82A}">
                    <a16:rowId xmlns:a16="http://schemas.microsoft.com/office/drawing/2014/main" val="10000"/>
                  </a:ext>
                </a:extLst>
              </a:tr>
              <a:tr h="239799">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Александровское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1 107,5</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5 111,9</a:t>
                      </a:r>
                    </a:p>
                  </a:txBody>
                  <a:tcPr marL="7620" marR="7620" marT="7620" marB="0" anchor="b"/>
                </a:tc>
                <a:extLst>
                  <a:ext uri="{0D108BD9-81ED-4DB2-BD59-A6C34878D82A}">
                    <a16:rowId xmlns:a16="http://schemas.microsoft.com/office/drawing/2014/main" val="10001"/>
                  </a:ext>
                </a:extLst>
              </a:tr>
              <a:tr h="239799">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Александро-Донское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1 168,5</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13 277,2</a:t>
                      </a:r>
                    </a:p>
                  </a:txBody>
                  <a:tcPr marL="7620" marR="7620" marT="7620" marB="0" anchor="b"/>
                </a:tc>
                <a:extLst>
                  <a:ext uri="{0D108BD9-81ED-4DB2-BD59-A6C34878D82A}">
                    <a16:rowId xmlns:a16="http://schemas.microsoft.com/office/drawing/2014/main" val="10002"/>
                  </a:ext>
                </a:extLst>
              </a:tr>
              <a:tr h="239799">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Воронцовское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5 882,5</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8 708,1</a:t>
                      </a:r>
                    </a:p>
                  </a:txBody>
                  <a:tcPr marL="7620" marR="7620" marT="7620" marB="0" anchor="b"/>
                </a:tc>
                <a:extLst>
                  <a:ext uri="{0D108BD9-81ED-4DB2-BD59-A6C34878D82A}">
                    <a16:rowId xmlns:a16="http://schemas.microsoft.com/office/drawing/2014/main" val="10003"/>
                  </a:ext>
                </a:extLst>
              </a:tr>
              <a:tr h="239799">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Гаврильское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1584,4</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4 892,5</a:t>
                      </a:r>
                    </a:p>
                  </a:txBody>
                  <a:tcPr marL="7620" marR="7620" marT="7620" marB="0" anchor="b"/>
                </a:tc>
                <a:extLst>
                  <a:ext uri="{0D108BD9-81ED-4DB2-BD59-A6C34878D82A}">
                    <a16:rowId xmlns:a16="http://schemas.microsoft.com/office/drawing/2014/main" val="10004"/>
                  </a:ext>
                </a:extLst>
              </a:tr>
              <a:tr h="239799">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Елизаветовское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563,5</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94,9</a:t>
                      </a:r>
                    </a:p>
                  </a:txBody>
                  <a:tcPr marL="7620" marR="7620" marT="7620" marB="0" anchor="b"/>
                </a:tc>
                <a:extLst>
                  <a:ext uri="{0D108BD9-81ED-4DB2-BD59-A6C34878D82A}">
                    <a16:rowId xmlns:a16="http://schemas.microsoft.com/office/drawing/2014/main" val="10005"/>
                  </a:ext>
                </a:extLst>
              </a:tr>
              <a:tr h="239799">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Ерышевское</a:t>
                      </a:r>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1 153,8</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5 801,6</a:t>
                      </a:r>
                    </a:p>
                  </a:txBody>
                  <a:tcPr marL="7620" marR="7620" marT="7620" marB="0" anchor="b"/>
                </a:tc>
                <a:extLst>
                  <a:ext uri="{0D108BD9-81ED-4DB2-BD59-A6C34878D82A}">
                    <a16:rowId xmlns:a16="http://schemas.microsoft.com/office/drawing/2014/main" val="10006"/>
                  </a:ext>
                </a:extLst>
              </a:tr>
              <a:tr h="239799">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Казинское</a:t>
                      </a:r>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443,1</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15 602,3</a:t>
                      </a:r>
                    </a:p>
                  </a:txBody>
                  <a:tcPr marL="7620" marR="7620" marT="7620" marB="0" anchor="b"/>
                </a:tc>
                <a:extLst>
                  <a:ext uri="{0D108BD9-81ED-4DB2-BD59-A6C34878D82A}">
                    <a16:rowId xmlns:a16="http://schemas.microsoft.com/office/drawing/2014/main" val="10007"/>
                  </a:ext>
                </a:extLst>
              </a:tr>
              <a:tr h="239799">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Красное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1 974,7</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11 442,2</a:t>
                      </a:r>
                    </a:p>
                  </a:txBody>
                  <a:tcPr marL="7620" marR="7620" marT="7620" marB="0" anchor="b"/>
                </a:tc>
                <a:extLst>
                  <a:ext uri="{0D108BD9-81ED-4DB2-BD59-A6C34878D82A}">
                    <a16:rowId xmlns:a16="http://schemas.microsoft.com/office/drawing/2014/main" val="10008"/>
                  </a:ext>
                </a:extLst>
              </a:tr>
              <a:tr h="239799">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Ливенское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850,5</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6 286,1</a:t>
                      </a:r>
                    </a:p>
                  </a:txBody>
                  <a:tcPr marL="7620" marR="7620" marT="7620" marB="0" anchor="b"/>
                </a:tc>
                <a:extLst>
                  <a:ext uri="{0D108BD9-81ED-4DB2-BD59-A6C34878D82A}">
                    <a16:rowId xmlns:a16="http://schemas.microsoft.com/office/drawing/2014/main" val="10009"/>
                  </a:ext>
                </a:extLst>
              </a:tr>
              <a:tr h="239799">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Лосевское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2 665,5</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5 949,4</a:t>
                      </a:r>
                    </a:p>
                  </a:txBody>
                  <a:tcPr marL="7620" marR="7620" marT="7620" marB="0" anchor="b"/>
                </a:tc>
                <a:extLst>
                  <a:ext uri="{0D108BD9-81ED-4DB2-BD59-A6C34878D82A}">
                    <a16:rowId xmlns:a16="http://schemas.microsoft.com/office/drawing/2014/main" val="10010"/>
                  </a:ext>
                </a:extLst>
              </a:tr>
              <a:tr h="239799">
                <a:tc>
                  <a:txBody>
                    <a:bodyPr/>
                    <a:lstStyle/>
                    <a:p>
                      <a:pPr algn="l" fontAlgn="b"/>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Песковское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1 964,4</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5 721,1</a:t>
                      </a:r>
                    </a:p>
                  </a:txBody>
                  <a:tcPr marL="7620" marR="7620" marT="7620" marB="0" anchor="b"/>
                </a:tc>
                <a:extLst>
                  <a:ext uri="{0D108BD9-81ED-4DB2-BD59-A6C34878D82A}">
                    <a16:rowId xmlns:a16="http://schemas.microsoft.com/office/drawing/2014/main" val="10011"/>
                  </a:ext>
                </a:extLst>
              </a:tr>
              <a:tr h="239799">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Петровское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1 631,9</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7 781,0</a:t>
                      </a:r>
                    </a:p>
                  </a:txBody>
                  <a:tcPr marL="7620" marR="7620" marT="7620" marB="0" anchor="b"/>
                </a:tc>
                <a:extLst>
                  <a:ext uri="{0D108BD9-81ED-4DB2-BD59-A6C34878D82A}">
                    <a16:rowId xmlns:a16="http://schemas.microsoft.com/office/drawing/2014/main" val="10012"/>
                  </a:ext>
                </a:extLst>
              </a:tr>
              <a:tr h="239799">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Покровское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1 983,8</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8 444,8</a:t>
                      </a:r>
                    </a:p>
                  </a:txBody>
                  <a:tcPr marL="7620" marR="7620" marT="7620" marB="0" anchor="b"/>
                </a:tc>
                <a:extLst>
                  <a:ext uri="{0D108BD9-81ED-4DB2-BD59-A6C34878D82A}">
                    <a16:rowId xmlns:a16="http://schemas.microsoft.com/office/drawing/2014/main" val="10013"/>
                  </a:ext>
                </a:extLst>
              </a:tr>
              <a:tr h="239799">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Русско - </a:t>
                      </a:r>
                      <a:r>
                        <a:rPr lang="ru-RU" sz="1200" u="none" strike="noStrike" dirty="0" err="1">
                          <a:solidFill>
                            <a:schemeClr val="accent6">
                              <a:lumMod val="75000"/>
                            </a:schemeClr>
                          </a:solidFill>
                          <a:effectLst/>
                          <a:latin typeface="Arial Unicode MS" pitchFamily="34" charset="-128"/>
                          <a:ea typeface="Arial Unicode MS" pitchFamily="34" charset="-128"/>
                          <a:cs typeface="Arial Unicode MS" pitchFamily="34" charset="-128"/>
                        </a:rPr>
                        <a:t>Буйловское</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650,1</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3 000,7</a:t>
                      </a:r>
                    </a:p>
                  </a:txBody>
                  <a:tcPr marL="7620" marR="7620" marT="7620" marB="0" anchor="b"/>
                </a:tc>
                <a:extLst>
                  <a:ext uri="{0D108BD9-81ED-4DB2-BD59-A6C34878D82A}">
                    <a16:rowId xmlns:a16="http://schemas.microsoft.com/office/drawing/2014/main" val="10014"/>
                  </a:ext>
                </a:extLst>
              </a:tr>
              <a:tr h="239799">
                <a:tc>
                  <a:txBody>
                    <a:bodyPr/>
                    <a:lstStyle/>
                    <a:p>
                      <a:pPr algn="l"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город Павловск</a:t>
                      </a:r>
                      <a:endParaRPr lang="ru-RU" sz="12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3 013,8</a:t>
                      </a: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111,9</a:t>
                      </a:r>
                    </a:p>
                  </a:txBody>
                  <a:tcPr marL="7620" marR="7620" marT="7620" marB="0" anchor="b"/>
                </a:tc>
                <a:extLst>
                  <a:ext uri="{0D108BD9-81ED-4DB2-BD59-A6C34878D82A}">
                    <a16:rowId xmlns:a16="http://schemas.microsoft.com/office/drawing/2014/main" val="10015"/>
                  </a:ext>
                </a:extLst>
              </a:tr>
              <a:tr h="239799">
                <a:tc>
                  <a:txBody>
                    <a:bodyPr/>
                    <a:lstStyle/>
                    <a:p>
                      <a:pPr algn="l" fontAlgn="b"/>
                      <a:r>
                        <a:rPr lang="ru-RU" sz="12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ВСЕГО</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b"/>
                      <a:r>
                        <a:rPr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26 638,0</a:t>
                      </a:r>
                      <a:endParaRPr lang="ru-RU" sz="12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marL="0" algn="ctr" rtl="0" eaLnBrk="1" fontAlgn="b" latinLnBrk="0" hangingPunct="1"/>
                      <a:r>
                        <a:rPr kumimoji="0" lang="ru-RU" sz="1200" b="1" kern="1200" dirty="0">
                          <a:solidFill>
                            <a:schemeClr val="accent6">
                              <a:lumMod val="75000"/>
                            </a:schemeClr>
                          </a:solidFill>
                          <a:effectLst/>
                          <a:latin typeface="Arial Unicode MS" pitchFamily="34" charset="-128"/>
                          <a:ea typeface="Arial Unicode MS" pitchFamily="34" charset="-128"/>
                          <a:cs typeface="Arial Unicode MS" pitchFamily="34" charset="-128"/>
                        </a:rPr>
                        <a:t>102 225,7</a:t>
                      </a:r>
                    </a:p>
                  </a:txBody>
                  <a:tcPr marL="7620" marR="7620" marT="7620" marB="0" anchor="b"/>
                </a:tc>
                <a:extLst>
                  <a:ext uri="{0D108BD9-81ED-4DB2-BD59-A6C34878D82A}">
                    <a16:rowId xmlns:a16="http://schemas.microsoft.com/office/drawing/2014/main" val="10016"/>
                  </a:ext>
                </a:extLst>
              </a:tr>
            </a:tbl>
          </a:graphicData>
        </a:graphic>
      </p:graphicFrame>
      <p:sp>
        <p:nvSpPr>
          <p:cNvPr id="6" name="Прямоугольник 5"/>
          <p:cNvSpPr/>
          <p:nvPr/>
        </p:nvSpPr>
        <p:spPr>
          <a:xfrm>
            <a:off x="4869160" y="2915816"/>
            <a:ext cx="1573161" cy="307777"/>
          </a:xfrm>
          <a:prstGeom prst="rect">
            <a:avLst/>
          </a:prstGeom>
        </p:spPr>
        <p:txBody>
          <a:bodyPr wrap="square">
            <a:spAutoFit/>
          </a:bodyPr>
          <a:lstStyle/>
          <a:p>
            <a:pPr indent="361950"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тыс. рублей</a:t>
            </a:r>
          </a:p>
        </p:txBody>
      </p:sp>
    </p:spTree>
    <p:extLst>
      <p:ext uri="{BB962C8B-B14F-4D97-AF65-F5344CB8AC3E}">
        <p14:creationId xmlns:p14="http://schemas.microsoft.com/office/powerpoint/2010/main" val="34659619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76672" y="539552"/>
            <a:ext cx="6192689" cy="400110"/>
          </a:xfrm>
          <a:prstGeom prst="rect">
            <a:avLst/>
          </a:prstGeom>
        </p:spPr>
        <p:txBody>
          <a:bodyPr wrap="square">
            <a:spAutoFit/>
          </a:bodyPr>
          <a:lstStyle/>
          <a:p>
            <a:pPr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СТРУКТУРА   МУНИЦИПАЛЬНОГО   ДОЛГА</a:t>
            </a: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0648" y="1187624"/>
            <a:ext cx="2024499" cy="699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92896" y="1187624"/>
            <a:ext cx="2079957" cy="7146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5144" y="1187624"/>
            <a:ext cx="1927244" cy="6991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6672" y="2123728"/>
            <a:ext cx="1743787" cy="11313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36912" y="2195736"/>
            <a:ext cx="1731963" cy="7318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9"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708920" y="3347864"/>
            <a:ext cx="1731963" cy="877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0" name="Picture 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708920" y="4572000"/>
            <a:ext cx="1749737" cy="920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1"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941168" y="2195736"/>
            <a:ext cx="2088232" cy="711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2" name="Picture 10"/>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013176" y="3275856"/>
            <a:ext cx="2016224" cy="9361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203" name="Picture 11"/>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013176" y="4572000"/>
            <a:ext cx="2304256" cy="9205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 name="Picture 2" descr="D:\2024\Бюджет для граждан\для подготовки бюджета для граждан\картинки\146.jpg"/>
          <p:cNvPicPr>
            <a:picLocks noChangeAspect="1" noChangeArrowheads="1"/>
          </p:cNvPicPr>
          <p:nvPr/>
        </p:nvPicPr>
        <p:blipFill>
          <a:blip r:embed="rId12" cstate="print"/>
          <a:srcRect/>
          <a:stretch>
            <a:fillRect/>
          </a:stretch>
        </p:blipFill>
        <p:spPr bwMode="auto">
          <a:xfrm>
            <a:off x="1772816" y="5796136"/>
            <a:ext cx="3835742" cy="2808312"/>
          </a:xfrm>
          <a:prstGeom prst="rect">
            <a:avLst/>
          </a:prstGeom>
          <a:ln>
            <a:noFill/>
          </a:ln>
          <a:effectLst>
            <a:softEdge rad="112500"/>
          </a:effectLst>
        </p:spPr>
      </p:pic>
    </p:spTree>
    <p:extLst>
      <p:ext uri="{BB962C8B-B14F-4D97-AF65-F5344CB8AC3E}">
        <p14:creationId xmlns:p14="http://schemas.microsoft.com/office/powerpoint/2010/main" val="39646165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Диаграмма 7">
            <a:extLst>
              <a:ext uri="{FF2B5EF4-FFF2-40B4-BE49-F238E27FC236}">
                <a16:creationId xmlns:a16="http://schemas.microsoft.com/office/drawing/2014/main" id="{52C7E283-568D-4484-8C04-6D88A641AB05}"/>
              </a:ext>
            </a:extLst>
          </p:cNvPr>
          <p:cNvGraphicFramePr>
            <a:graphicFrameLocks/>
          </p:cNvGraphicFramePr>
          <p:nvPr>
            <p:extLst>
              <p:ext uri="{D42A27DB-BD31-4B8C-83A1-F6EECF244321}">
                <p14:modId xmlns:p14="http://schemas.microsoft.com/office/powerpoint/2010/main" val="3766489257"/>
              </p:ext>
            </p:extLst>
          </p:nvPr>
        </p:nvGraphicFramePr>
        <p:xfrm>
          <a:off x="521060" y="1266949"/>
          <a:ext cx="5758879" cy="6305301"/>
        </p:xfrm>
        <a:graphic>
          <a:graphicData uri="http://schemas.openxmlformats.org/drawingml/2006/chart">
            <c:chart xmlns:c="http://schemas.openxmlformats.org/drawingml/2006/chart" xmlns:r="http://schemas.openxmlformats.org/officeDocument/2006/relationships" r:id="rId2"/>
          </a:graphicData>
        </a:graphic>
      </p:graphicFrame>
      <p:sp>
        <p:nvSpPr>
          <p:cNvPr id="3" name="AutoShape 2" descr="Picture background">
            <a:extLst>
              <a:ext uri="{FF2B5EF4-FFF2-40B4-BE49-F238E27FC236}">
                <a16:creationId xmlns:a16="http://schemas.microsoft.com/office/drawing/2014/main" id="{BC9D9C79-DC95-4FC1-9C4F-373E21E04648}"/>
              </a:ext>
            </a:extLst>
          </p:cNvPr>
          <p:cNvSpPr>
            <a:spLocks noChangeAspect="1" noChangeArrowheads="1"/>
          </p:cNvSpPr>
          <p:nvPr/>
        </p:nvSpPr>
        <p:spPr bwMode="auto">
          <a:xfrm>
            <a:off x="3276600" y="4419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AutoShape 4" descr="Picture background">
            <a:extLst>
              <a:ext uri="{FF2B5EF4-FFF2-40B4-BE49-F238E27FC236}">
                <a16:creationId xmlns:a16="http://schemas.microsoft.com/office/drawing/2014/main" id="{DD32A3D9-0B7B-46DF-B6B4-88EB87342F02}"/>
              </a:ext>
            </a:extLst>
          </p:cNvPr>
          <p:cNvSpPr>
            <a:spLocks noChangeAspect="1" noChangeArrowheads="1"/>
          </p:cNvSpPr>
          <p:nvPr/>
        </p:nvSpPr>
        <p:spPr bwMode="auto">
          <a:xfrm>
            <a:off x="3429000" y="4572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Прямоугольник 4"/>
          <p:cNvSpPr/>
          <p:nvPr/>
        </p:nvSpPr>
        <p:spPr>
          <a:xfrm>
            <a:off x="216260" y="611560"/>
            <a:ext cx="6120680" cy="1015663"/>
          </a:xfrm>
          <a:prstGeom prst="rect">
            <a:avLst/>
          </a:prstGeom>
        </p:spPr>
        <p:txBody>
          <a:bodyPr wrap="square">
            <a:spAutoFit/>
          </a:bodyPr>
          <a:lstStyle/>
          <a:p>
            <a:pPr algn="ctr">
              <a:defRPr sz="2160" b="1" i="0" u="none" strike="noStrike" kern="1200" baseline="0">
                <a:solidFill>
                  <a:prstClr val="black"/>
                </a:solidFill>
                <a:latin typeface="+mn-lt"/>
                <a:ea typeface="+mn-ea"/>
                <a:cs typeface="+mn-cs"/>
              </a:defRPr>
            </a:pP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МУНИЦИПАЛЬНЫЙ ДОЛГ                                      ПАВЛОВСКОГО МУНИЦИПАЛЬНОГО РАЙОНА ВОРОНЕЖСКОЙ ОБЛАСТИ,  тыс. руб.</a:t>
            </a:r>
          </a:p>
        </p:txBody>
      </p:sp>
    </p:spTree>
    <p:extLst>
      <p:ext uri="{BB962C8B-B14F-4D97-AF65-F5344CB8AC3E}">
        <p14:creationId xmlns:p14="http://schemas.microsoft.com/office/powerpoint/2010/main" val="3841052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4294967295"/>
          </p:nvPr>
        </p:nvSpPr>
        <p:spPr>
          <a:xfrm>
            <a:off x="476672" y="6372200"/>
            <a:ext cx="6192688" cy="2016224"/>
          </a:xfrm>
        </p:spPr>
        <p:txBody>
          <a:bodyPr>
            <a:noAutofit/>
          </a:bodyPr>
          <a:lstStyle/>
          <a:p>
            <a:pPr marL="0" indent="0" algn="just">
              <a:buNone/>
            </a:pPr>
            <a:r>
              <a:rPr lang="ru-RU" sz="1300" i="0" dirty="0">
                <a:solidFill>
                  <a:schemeClr val="accent6">
                    <a:lumMod val="75000"/>
                  </a:schemeClr>
                </a:solidFill>
                <a:latin typeface="Arial Unicode MS" pitchFamily="34" charset="-128"/>
                <a:ea typeface="Arial Unicode MS" pitchFamily="34" charset="-128"/>
                <a:cs typeface="Arial Unicode MS" pitchFamily="34" charset="-128"/>
              </a:rPr>
              <a:t>    </a:t>
            </a:r>
            <a:r>
              <a:rPr lang="ru-RU" sz="1300" dirty="0">
                <a:solidFill>
                  <a:schemeClr val="accent6">
                    <a:lumMod val="75000"/>
                  </a:schemeClr>
                </a:solidFill>
                <a:latin typeface="Arial Unicode MS" pitchFamily="34" charset="-128"/>
                <a:ea typeface="Arial Unicode MS" pitchFamily="34" charset="-128"/>
                <a:cs typeface="Arial Unicode MS" pitchFamily="34" charset="-128"/>
              </a:rPr>
              <a:t>Территория района составляет 1,9 тыс. кв. км. Численность постоянного населения составляет 48,7 тыс. человек, из которых 27,4 тыс. человек – сельские жители</a:t>
            </a:r>
          </a:p>
          <a:p>
            <a:pPr marL="0" indent="0" algn="just">
              <a:buNone/>
            </a:pPr>
            <a:r>
              <a:rPr lang="ru-RU" sz="1300" i="0" dirty="0">
                <a:solidFill>
                  <a:schemeClr val="accent6">
                    <a:lumMod val="75000"/>
                  </a:schemeClr>
                </a:solidFill>
                <a:latin typeface="Arial Unicode MS" pitchFamily="34" charset="-128"/>
                <a:ea typeface="Arial Unicode MS" pitchFamily="34" charset="-128"/>
                <a:cs typeface="Arial Unicode MS" pitchFamily="34" charset="-128"/>
              </a:rPr>
              <a:t>     В состав Павловского муниципального района Воронежской области входят 1 городское и 14 сельских поселений. На территории района находится 54 населенных пункта: 1 город, 28 сел, 10 поселков, 14 хуторов, 1 деревня.</a:t>
            </a:r>
          </a:p>
          <a:p>
            <a:pPr marL="0" indent="0" algn="just">
              <a:buNone/>
            </a:pPr>
            <a:r>
              <a:rPr lang="ru-RU" sz="1300" i="0" dirty="0">
                <a:solidFill>
                  <a:schemeClr val="accent6">
                    <a:lumMod val="75000"/>
                  </a:schemeClr>
                </a:solidFill>
                <a:latin typeface="Arial Unicode MS" pitchFamily="34" charset="-128"/>
                <a:ea typeface="Arial Unicode MS" pitchFamily="34" charset="-128"/>
                <a:cs typeface="Arial Unicode MS" pitchFamily="34" charset="-128"/>
              </a:rPr>
              <a:t>     Административный центр района – город Павловск, основанный в 1709 году. Павловск включен в список исторических городов России. На государственной охране состоят 40 памятников истории и архитектуры.</a:t>
            </a:r>
          </a:p>
          <a:p>
            <a:pPr indent="363538" algn="just"/>
            <a:endParaRPr lang="ru-RU" sz="1300" b="1" i="1" dirty="0">
              <a:solidFill>
                <a:schemeClr val="accent6">
                  <a:lumMod val="75000"/>
                </a:schemeClr>
              </a:solidFill>
              <a:cs typeface="Arial" pitchFamily="34" charset="0"/>
            </a:endParaRPr>
          </a:p>
        </p:txBody>
      </p:sp>
      <p:sp>
        <p:nvSpPr>
          <p:cNvPr id="5" name="Заголовок 4"/>
          <p:cNvSpPr>
            <a:spLocks noGrp="1"/>
          </p:cNvSpPr>
          <p:nvPr>
            <p:ph type="title" idx="4294967295"/>
          </p:nvPr>
        </p:nvSpPr>
        <p:spPr>
          <a:xfrm>
            <a:off x="548681" y="179388"/>
            <a:ext cx="6120680" cy="1368425"/>
          </a:xfrm>
        </p:spPr>
        <p:txBody>
          <a:bodyPr>
            <a:norm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АДМИНИСТРАТИВНО – ТЕРРИТОРИАЛЬНОЕ ДЕЛЕНИЕ  ПАВЛОВСКОГО МУНИЦИПАЛЬНОГО  РАЙОНА ВОРОНЕЖСКОЙ  ОБЛАСТИ</a:t>
            </a:r>
          </a:p>
        </p:txBody>
      </p:sp>
      <p:sp>
        <p:nvSpPr>
          <p:cNvPr id="7" name="Текст 1"/>
          <p:cNvSpPr txBox="1">
            <a:spLocks/>
          </p:cNvSpPr>
          <p:nvPr/>
        </p:nvSpPr>
        <p:spPr>
          <a:xfrm>
            <a:off x="620689" y="1619672"/>
            <a:ext cx="5904656" cy="5976664"/>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285750" indent="-285750" algn="just">
              <a:buFont typeface="Wingdings" pitchFamily="2" charset="2"/>
              <a:buChar char="Ø"/>
            </a:pPr>
            <a:endParaRPr lang="ru-RU" sz="1600" dirty="0">
              <a:solidFill>
                <a:schemeClr val="bg1"/>
              </a:solidFill>
            </a:endParaRPr>
          </a:p>
        </p:txBody>
      </p:sp>
      <p:pic>
        <p:nvPicPr>
          <p:cNvPr id="8" name="Объект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6672" y="1475656"/>
            <a:ext cx="5904656" cy="4993473"/>
          </a:xfrm>
          <a:prstGeom prst="rect">
            <a:avLst/>
          </a:prstGeom>
          <a:ln>
            <a:noFill/>
          </a:ln>
          <a:effectLst>
            <a:softEdge rad="112500"/>
          </a:effectLst>
        </p:spPr>
      </p:pic>
    </p:spTree>
    <p:extLst>
      <p:ext uri="{BB962C8B-B14F-4D97-AF65-F5344CB8AC3E}">
        <p14:creationId xmlns:p14="http://schemas.microsoft.com/office/powerpoint/2010/main" val="14828560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Объект 11"/>
          <p:cNvSpPr txBox="1">
            <a:spLocks/>
          </p:cNvSpPr>
          <p:nvPr/>
        </p:nvSpPr>
        <p:spPr>
          <a:xfrm>
            <a:off x="476672" y="827584"/>
            <a:ext cx="6120680" cy="8136904"/>
          </a:xfrm>
          <a:prstGeom prst="rect">
            <a:avLst/>
          </a:prstGeom>
        </p:spPr>
        <p:txBody>
          <a:bodyPr vert="horz" lIns="91440" tIns="45720" rIns="91440" bIns="45720" rtlCol="0">
            <a:noAutofit/>
          </a:bodyPr>
          <a:lst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a:lstStyle>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1" i="0" u="none" strike="noStrike" kern="1200" cap="none" spc="0" normalizeH="0" baseline="0" noProof="0" dirty="0">
                <a:ln>
                  <a:noFill/>
                </a:ln>
                <a:solidFill>
                  <a:schemeClr val="tx2">
                    <a:lumMod val="75000"/>
                  </a:schemeClr>
                </a:solidFill>
                <a:effectLst/>
                <a:uLnTx/>
                <a:uFillTx/>
                <a:latin typeface="Arial Unicode MS" pitchFamily="34" charset="-128"/>
                <a:ea typeface="Arial Unicode MS" pitchFamily="34" charset="-128"/>
                <a:cs typeface="Arial Unicode MS" pitchFamily="34" charset="-128"/>
              </a:rPr>
              <a:t>А</a:t>
            </a:r>
            <a:r>
              <a:rPr kumimoji="0" lang="ru-RU" sz="1400" b="0" i="0" u="none" strike="noStrike" kern="1200" cap="none" spc="0" normalizeH="0" baseline="0" noProof="0" dirty="0">
                <a:ln>
                  <a:noFill/>
                </a:ln>
                <a:solidFill>
                  <a:srgbClr val="FF0000"/>
                </a:solidFill>
                <a:effectLst/>
                <a:uLnTx/>
                <a:uFillTx/>
                <a:latin typeface="Arial Unicode MS" pitchFamily="34" charset="-128"/>
                <a:ea typeface="Arial Unicode MS" pitchFamily="34" charset="-128"/>
                <a:cs typeface="Arial Unicode MS" pitchFamily="34" charset="-128"/>
              </a:rPr>
              <a:t>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1" i="1" u="none" strike="noStrike" kern="1200" cap="none" spc="0" normalizeH="0" baseline="0" noProof="0" dirty="0">
                <a:ln>
                  <a:noFill/>
                </a:ln>
                <a:solidFill>
                  <a:schemeClr val="accent6">
                    <a:lumMod val="75000"/>
                  </a:schemeClr>
                </a:solidFill>
                <a:effectLst/>
                <a:uLnTx/>
                <a:uFillTx/>
                <a:latin typeface="Arial Unicode MS" pitchFamily="34" charset="-128"/>
                <a:ea typeface="Arial Unicode MS" pitchFamily="34" charset="-128"/>
                <a:cs typeface="Arial Unicode MS" pitchFamily="34" charset="-128"/>
              </a:rPr>
              <a:t>Администратор доходов бюджета</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0" i="0" u="none" strike="noStrike" kern="1200" cap="none" spc="0" normalizeH="0" baseline="0" noProof="0" dirty="0">
                <a:ln>
                  <a:noFill/>
                </a:ln>
                <a:solidFill>
                  <a:schemeClr val="accent6">
                    <a:lumMod val="75000"/>
                  </a:schemeClr>
                </a:solidFill>
                <a:effectLst/>
                <a:uLnTx/>
                <a:uFillTx/>
                <a:latin typeface="Arial Unicode MS" pitchFamily="34" charset="-128"/>
                <a:ea typeface="Arial Unicode MS" pitchFamily="34" charset="-128"/>
                <a:cs typeface="Arial Unicode MS" pitchFamily="34" charset="-128"/>
              </a:rPr>
              <a:t>Орган 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осуществляющий(ее): - контроль за правильностью исчисления, - полнотой и своевременностью уплаты, - начисление, - учет, - взыскание, - принятие решений о возврате (зачете) излишне уплаченных (взысканных) платежей, пеней и штрафов по ним, являющихся доходами бюджетов бюджетной системы РФ.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1" i="0" u="none" strike="noStrike" kern="1200" cap="none" spc="0" normalizeH="0" baseline="0" noProof="0" dirty="0">
                <a:ln>
                  <a:noFill/>
                </a:ln>
                <a:solidFill>
                  <a:schemeClr val="tx2">
                    <a:lumMod val="75000"/>
                  </a:schemeClr>
                </a:solidFill>
                <a:effectLst/>
                <a:uLnTx/>
                <a:uFillTx/>
                <a:latin typeface="Arial Unicode MS" pitchFamily="34" charset="-128"/>
                <a:ea typeface="Arial Unicode MS" pitchFamily="34" charset="-128"/>
                <a:cs typeface="Arial Unicode MS" pitchFamily="34" charset="-128"/>
              </a:rPr>
              <a:t>Б</a:t>
            </a:r>
            <a:r>
              <a:rPr kumimoji="0" lang="ru-RU" sz="1400" b="0" i="0" u="none" strike="noStrike" kern="1200" cap="none" spc="0" normalizeH="0" baseline="0" noProof="0" dirty="0">
                <a:ln>
                  <a:noFill/>
                </a:ln>
                <a:solidFill>
                  <a:sysClr val="windowText" lastClr="000000">
                    <a:lumMod val="75000"/>
                    <a:lumOff val="25000"/>
                  </a:sysClr>
                </a:solidFill>
                <a:effectLst/>
                <a:uLnTx/>
                <a:uFillTx/>
                <a:latin typeface="Arial Unicode MS" pitchFamily="34" charset="-128"/>
                <a:ea typeface="Arial Unicode MS" pitchFamily="34" charset="-128"/>
                <a:cs typeface="Arial Unicode MS" pitchFamily="34" charset="-128"/>
              </a:rPr>
              <a:t>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1" i="1" u="none" strike="noStrike" kern="1200" cap="none" spc="0" normalizeH="0" baseline="0" noProof="0" dirty="0">
                <a:ln>
                  <a:noFill/>
                </a:ln>
                <a:solidFill>
                  <a:schemeClr val="accent6">
                    <a:lumMod val="75000"/>
                  </a:schemeClr>
                </a:solidFill>
                <a:effectLst/>
                <a:uLnTx/>
                <a:uFillTx/>
                <a:latin typeface="Arial Unicode MS" pitchFamily="34" charset="-128"/>
                <a:ea typeface="Arial Unicode MS" pitchFamily="34" charset="-128"/>
                <a:cs typeface="Arial Unicode MS" pitchFamily="34" charset="-128"/>
              </a:rPr>
              <a:t>Бюджет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0" i="0" u="none" strike="noStrike" kern="1200" cap="none" spc="0" normalizeH="0" baseline="0" noProof="0" dirty="0">
                <a:ln>
                  <a:noFill/>
                </a:ln>
                <a:solidFill>
                  <a:schemeClr val="accent6">
                    <a:lumMod val="75000"/>
                  </a:schemeClr>
                </a:solidFill>
                <a:effectLst/>
                <a:uLnTx/>
                <a:uFillTx/>
                <a:latin typeface="Arial Unicode MS" pitchFamily="34" charset="-128"/>
                <a:ea typeface="Arial Unicode MS" pitchFamily="34" charset="-128"/>
                <a:cs typeface="Arial Unicode MS" pitchFamily="34" charset="-128"/>
              </a:rPr>
              <a:t>1. Фонд денежных средств, предназначенный для финансирования функций государства (федеральный и региональный уровень) и местного самоуправления (местный уровень). </a:t>
            </a: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r>
              <a:rPr kumimoji="0" lang="ru-RU" sz="1400" b="0" i="0" u="none" strike="noStrike" kern="1200" cap="none" spc="0" normalizeH="0" baseline="0" noProof="0" dirty="0">
                <a:ln>
                  <a:noFill/>
                </a:ln>
                <a:solidFill>
                  <a:schemeClr val="accent6">
                    <a:lumMod val="75000"/>
                  </a:schemeClr>
                </a:solidFill>
                <a:effectLst/>
                <a:uLnTx/>
                <a:uFillTx/>
                <a:latin typeface="Arial Unicode MS" pitchFamily="34" charset="-128"/>
                <a:ea typeface="Arial Unicode MS" pitchFamily="34" charset="-128"/>
                <a:cs typeface="Arial Unicode MS" pitchFamily="34" charset="-128"/>
              </a:rPr>
              <a:t>2. Представляет собой главный финансовый документ страны (региона, муниципалитета, поселения), утверждаемый органом законодательной власти соответствующего уровня управления.</a:t>
            </a:r>
          </a:p>
          <a:p>
            <a:pPr marL="45720" lvl="0" indent="0" algn="just">
              <a:buClr>
                <a:srgbClr val="F14124">
                  <a:lumMod val="75000"/>
                </a:srgbClr>
              </a:buClr>
              <a:buNone/>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Бюджет консолидированный</a:t>
            </a:r>
          </a:p>
          <a:p>
            <a:pPr marL="45720" lvl="0" indent="0" algn="just">
              <a:buClr>
                <a:srgbClr val="F14124">
                  <a:lumMod val="75000"/>
                </a:srgbClr>
              </a:buClr>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Свод бюджетов бюджетной системы Российской Федерации на соответствующей территории (за исключением бюджетов государственных внебюджетных фондов). </a:t>
            </a:r>
          </a:p>
          <a:p>
            <a:pPr marL="45720" indent="0" algn="just">
              <a:buClr>
                <a:srgbClr val="F14124">
                  <a:lumMod val="75000"/>
                </a:srgbClr>
              </a:buClr>
              <a:buNone/>
              <a:defRPr/>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Консолидированным может быть бюджет на местном уровне (свод бюджета муниципального образования и бюджетов входящих в него поселений), региональном (свод бюджета субъекта Российской Федерации и бюджетов входящих в него муниципальных образований), федеральном (свод всех бюджетов бюджетной системы Российской Федерации).</a:t>
            </a:r>
          </a:p>
          <a:p>
            <a:pPr marL="0" indent="0" algn="just">
              <a:lnSpc>
                <a:spcPts val="2500"/>
              </a:lnSpc>
              <a:spcBef>
                <a:spcPts val="384"/>
              </a:spcBef>
              <a:buNone/>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Бюджет муниципального образования</a:t>
            </a:r>
          </a:p>
          <a:p>
            <a:pPr marL="0" indent="0" algn="just">
              <a:spcBef>
                <a:spcPts val="384"/>
              </a:spcBef>
              <a:buNone/>
            </a:pPr>
            <a:endParaRPr lang="ru-RU" sz="1400" dirty="0">
              <a:solidFill>
                <a:schemeClr val="accent6">
                  <a:lumMod val="75000"/>
                </a:schemeClr>
              </a:solidFill>
              <a:latin typeface="Arial Unicode MS" pitchFamily="34" charset="-128"/>
              <a:ea typeface="Arial Unicode MS" pitchFamily="34" charset="-128"/>
              <a:cs typeface="Arial Unicode MS" pitchFamily="34" charset="-128"/>
            </a:endParaRPr>
          </a:p>
          <a:p>
            <a:pPr marL="0" indent="0" algn="just">
              <a:spcBef>
                <a:spcPts val="384"/>
              </a:spcBef>
              <a:buNone/>
            </a:pPr>
            <a:endParaRPr lang="ru-RU" sz="1300" dirty="0">
              <a:solidFill>
                <a:schemeClr val="accent6">
                  <a:lumMod val="75000"/>
                </a:schemeClr>
              </a:solidFill>
            </a:endParaRP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endParaRPr kumimoji="0" lang="ru-RU" sz="1300" b="0" i="0" u="none" strike="noStrike" kern="1200" cap="none" spc="0" normalizeH="0" baseline="0" noProof="0" dirty="0">
              <a:ln>
                <a:noFill/>
              </a:ln>
              <a:solidFill>
                <a:sysClr val="windowText" lastClr="000000">
                  <a:lumMod val="75000"/>
                  <a:lumOff val="25000"/>
                </a:sysClr>
              </a:solidFill>
              <a:effectLst/>
              <a:uLnTx/>
              <a:uFillTx/>
            </a:endParaRPr>
          </a:p>
          <a:p>
            <a:pPr marL="45720" marR="0" lvl="0" indent="0" algn="just" defTabSz="914400" rtl="0" eaLnBrk="1" fontAlgn="auto" latinLnBrk="0" hangingPunct="1">
              <a:lnSpc>
                <a:spcPct val="100000"/>
              </a:lnSpc>
              <a:spcBef>
                <a:spcPct val="20000"/>
              </a:spcBef>
              <a:spcAft>
                <a:spcPts val="300"/>
              </a:spcAft>
              <a:buClr>
                <a:srgbClr val="F14124">
                  <a:lumMod val="75000"/>
                </a:srgbClr>
              </a:buClr>
              <a:buSzPct val="130000"/>
              <a:buFont typeface="Georgia" pitchFamily="18" charset="0"/>
              <a:buNone/>
              <a:tabLst/>
              <a:defRPr/>
            </a:pPr>
            <a:endParaRPr kumimoji="0" lang="ru-RU" sz="1300" b="0" i="0" u="none" strike="noStrike" kern="1200" cap="none" spc="0" normalizeH="0" baseline="0" noProof="0" dirty="0">
              <a:ln>
                <a:noFill/>
              </a:ln>
              <a:solidFill>
                <a:sysClr val="windowText" lastClr="000000">
                  <a:lumMod val="75000"/>
                  <a:lumOff val="25000"/>
                </a:sysClr>
              </a:solidFill>
              <a:effectLst/>
              <a:uLnTx/>
              <a:uFillTx/>
            </a:endParaRPr>
          </a:p>
        </p:txBody>
      </p:sp>
      <p:sp>
        <p:nvSpPr>
          <p:cNvPr id="4" name="Заголовок 4"/>
          <p:cNvSpPr>
            <a:spLocks noGrp="1"/>
          </p:cNvSpPr>
          <p:nvPr>
            <p:ph type="title" idx="4294967295"/>
          </p:nvPr>
        </p:nvSpPr>
        <p:spPr>
          <a:xfrm>
            <a:off x="476673" y="250825"/>
            <a:ext cx="6192687" cy="649288"/>
          </a:xfrm>
        </p:spPr>
        <p:txBody>
          <a:bodyPr>
            <a:norm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ГЛОССАРИЙ</a:t>
            </a:r>
          </a:p>
        </p:txBody>
      </p:sp>
    </p:spTree>
    <p:extLst>
      <p:ext uri="{BB962C8B-B14F-4D97-AF65-F5344CB8AC3E}">
        <p14:creationId xmlns:p14="http://schemas.microsoft.com/office/powerpoint/2010/main" val="3473053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476673" y="467544"/>
            <a:ext cx="6048672" cy="7543091"/>
          </a:xfrm>
          <a:prstGeom prst="rect">
            <a:avLst/>
          </a:prstGeom>
        </p:spPr>
        <p:txBody>
          <a:bodyPr wrap="square">
            <a:spAutoFit/>
          </a:bodyPr>
          <a:lstStyle/>
          <a:p>
            <a:pPr marL="46800" algn="just">
              <a:spcBef>
                <a:spcPts val="384"/>
              </a:spcBef>
              <a:spcAft>
                <a:spcPts val="300"/>
              </a:spcAft>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1. Фонд  денежных средств, предназначенный для финансирования функций, отнесенных к предметам ведения местного самоуправления </a:t>
            </a:r>
          </a:p>
          <a:p>
            <a:pPr marL="46800" algn="just">
              <a:spcBef>
                <a:spcPts val="384"/>
              </a:spcBef>
              <a:spcAft>
                <a:spcPts val="300"/>
              </a:spcAft>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2. Основной финансовый документ муниципального образования, поселения на текущий финансовый год, принимаемый представительным органом местного самоуправления.</a:t>
            </a:r>
          </a:p>
          <a:p>
            <a:pPr marL="46800" algn="just">
              <a:spcBef>
                <a:spcPts val="384"/>
              </a:spcBef>
              <a:spcAft>
                <a:spcPts val="300"/>
              </a:spcAft>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Бюджетная классификация </a:t>
            </a:r>
          </a:p>
          <a:p>
            <a:pPr marL="46800" algn="just">
              <a:spcBef>
                <a:spcPts val="384"/>
              </a:spcBef>
              <a:spcAft>
                <a:spcPts val="300"/>
              </a:spcAft>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Группировка доходов и расходов бюджетов всех уровней бюджетной системы РФ, а также источников финансирования дефицитов этих бюджетов, используемая для составления и исполнения бюджетов.</a:t>
            </a:r>
          </a:p>
          <a:p>
            <a:pPr marL="46800" algn="just">
              <a:spcBef>
                <a:spcPts val="384"/>
              </a:spcBef>
              <a:spcAft>
                <a:spcPts val="300"/>
              </a:spcAft>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Бюджетная роспись </a:t>
            </a:r>
          </a:p>
          <a:p>
            <a:pPr marL="46800" algn="just">
              <a:spcBef>
                <a:spcPts val="384"/>
              </a:spcBef>
              <a:spcAft>
                <a:spcPts val="300"/>
              </a:spcAft>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Документ, который составляется и ведется: - Главным распорядителем бюджетных средств – в целях исполнения бюджета в части расходов; - Главным администратором источников финансирования дефицита бюджета - в целях исполнения бюджета в части источников финансирования дефицита бюджета.</a:t>
            </a:r>
          </a:p>
          <a:p>
            <a:pPr marL="45720" lvl="0" algn="just">
              <a:spcBef>
                <a:spcPts val="384"/>
              </a:spcBef>
              <a:spcAft>
                <a:spcPts val="300"/>
              </a:spcAft>
              <a:buClr>
                <a:srgbClr val="F14124">
                  <a:lumMod val="75000"/>
                </a:srgbClr>
              </a:buClr>
              <a:buSzPct val="130000"/>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Г</a:t>
            </a:r>
          </a:p>
          <a:p>
            <a:pPr marL="45720" lvl="0" algn="just">
              <a:spcBef>
                <a:spcPts val="384"/>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Главный администратор доходов бюджета</a:t>
            </a:r>
          </a:p>
          <a:p>
            <a:pPr marL="45720" lvl="0" algn="just">
              <a:spcBef>
                <a:spcPts val="384"/>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Орган государственной власти (местного самоуправления), орган управления государственным внебюджетным фондом, Центральный банк Российской Федерации, казенное учреждение, имеющий(ее) в своем ведении администраторов доходов бюджета. </a:t>
            </a:r>
          </a:p>
          <a:p>
            <a:pPr marL="45720" lvl="0" algn="just">
              <a:spcBef>
                <a:spcPts val="384"/>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Главный распорядитель бюджетных средств (ГРБС)</a:t>
            </a:r>
          </a:p>
          <a:p>
            <a:pPr marL="45720" lvl="0" algn="just">
              <a:spcBef>
                <a:spcPts val="384"/>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Орган государственной власти (местного самоуправления), орган управления государственным внебюджетным фондом, или наиболее значимое учреждение науки, образования, культуры и здравоохранения, напрямую получающий(ее) средства из бюджета и наделенный правом распределять их между подведомственными распорядителями и получателями бюджетных средств.</a:t>
            </a:r>
          </a:p>
          <a:p>
            <a:pPr marL="46800">
              <a:spcBef>
                <a:spcPts val="384"/>
              </a:spcBef>
              <a:spcAft>
                <a:spcPts val="300"/>
              </a:spcAft>
            </a:pPr>
            <a:endParaRPr lang="ru-RU" sz="1400" dirty="0">
              <a:solidFill>
                <a:schemeClr val="accent6">
                  <a:lumMod val="75000"/>
                </a:schemeClr>
              </a:solidFill>
              <a:latin typeface="Courier New" pitchFamily="49" charset="0"/>
              <a:cs typeface="Courier New" pitchFamily="49" charset="0"/>
            </a:endParaRPr>
          </a:p>
        </p:txBody>
      </p:sp>
    </p:spTree>
    <p:extLst>
      <p:ext uri="{BB962C8B-B14F-4D97-AF65-F5344CB8AC3E}">
        <p14:creationId xmlns:p14="http://schemas.microsoft.com/office/powerpoint/2010/main" val="31597637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92697" y="611560"/>
            <a:ext cx="5760640" cy="369332"/>
          </a:xfrm>
          <a:prstGeom prst="rect">
            <a:avLst/>
          </a:prstGeom>
        </p:spPr>
        <p:txBody>
          <a:bodyPr wrap="square">
            <a:spAutoFit/>
          </a:bodyPr>
          <a:lstStyle/>
          <a:p>
            <a:pPr marL="46800">
              <a:spcBef>
                <a:spcPts val="384"/>
              </a:spcBef>
              <a:spcAft>
                <a:spcPts val="300"/>
              </a:spcAft>
            </a:pPr>
            <a:endParaRPr lang="ru-RU" dirty="0"/>
          </a:p>
        </p:txBody>
      </p:sp>
      <p:sp>
        <p:nvSpPr>
          <p:cNvPr id="3" name="Прямоугольник 2"/>
          <p:cNvSpPr/>
          <p:nvPr/>
        </p:nvSpPr>
        <p:spPr>
          <a:xfrm>
            <a:off x="548680" y="251521"/>
            <a:ext cx="5976664" cy="8058103"/>
          </a:xfrm>
          <a:prstGeom prst="rect">
            <a:avLst/>
          </a:prstGeom>
        </p:spPr>
        <p:txBody>
          <a:bodyPr wrap="square">
            <a:spAutoFit/>
          </a:bodyPr>
          <a:lstStyle/>
          <a:p>
            <a:pPr marL="45720" indent="0" algn="just">
              <a:spcBef>
                <a:spcPts val="384"/>
              </a:spcBef>
              <a:spcAft>
                <a:spcPts val="300"/>
              </a:spcAft>
              <a:buNone/>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Д </a:t>
            </a:r>
          </a:p>
          <a:p>
            <a:pPr marL="45720" indent="0" algn="just">
              <a:spcBef>
                <a:spcPts val="384"/>
              </a:spcBef>
              <a:spcAft>
                <a:spcPts val="300"/>
              </a:spcAft>
              <a:buNone/>
            </a:pPr>
            <a:r>
              <a:rPr lang="ru-RU" sz="1600" b="1" i="1" dirty="0">
                <a:solidFill>
                  <a:schemeClr val="accent6">
                    <a:lumMod val="75000"/>
                  </a:schemeClr>
                </a:solidFill>
                <a:latin typeface="Arial Unicode MS" pitchFamily="34" charset="-128"/>
                <a:ea typeface="Arial Unicode MS" pitchFamily="34" charset="-128"/>
                <a:cs typeface="Arial Unicode MS" pitchFamily="34" charset="-128"/>
              </a:rPr>
              <a:t>Дефицит бюджета </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Превышение расходов бюджета над его доходами.</a:t>
            </a:r>
          </a:p>
          <a:p>
            <a:pPr marL="45720" indent="0" algn="just">
              <a:spcBef>
                <a:spcPts val="384"/>
              </a:spcBef>
              <a:spcAft>
                <a:spcPts val="300"/>
              </a:spcAft>
              <a:buNone/>
            </a:pPr>
            <a:r>
              <a:rPr lang="ru-RU" sz="1600" b="1" i="1" dirty="0">
                <a:solidFill>
                  <a:schemeClr val="accent6">
                    <a:lumMod val="75000"/>
                  </a:schemeClr>
                </a:solidFill>
                <a:latin typeface="Arial Unicode MS" pitchFamily="34" charset="-128"/>
                <a:ea typeface="Arial Unicode MS" pitchFamily="34" charset="-128"/>
                <a:cs typeface="Arial Unicode MS" pitchFamily="34" charset="-128"/>
              </a:rPr>
              <a:t>Дотации</a:t>
            </a:r>
            <a:r>
              <a:rPr lang="ru-RU" sz="1600" dirty="0">
                <a:solidFill>
                  <a:schemeClr val="accent6">
                    <a:lumMod val="75000"/>
                  </a:schemeClr>
                </a:solidFill>
                <a:latin typeface="Arial Unicode MS" pitchFamily="34" charset="-128"/>
                <a:ea typeface="Arial Unicode MS" pitchFamily="34" charset="-128"/>
                <a:cs typeface="Arial Unicode MS" pitchFamily="34" charset="-128"/>
              </a:rPr>
              <a:t> </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Средства, предоставляемые одним бюджетом бюджетной системы РФ другому бюджету на безвозмездной и безвозвратной основе без указания конкретных целей использования.</a:t>
            </a:r>
          </a:p>
          <a:p>
            <a:pPr marL="45720" indent="0" algn="just">
              <a:spcBef>
                <a:spcPts val="384"/>
              </a:spcBef>
              <a:spcAft>
                <a:spcPts val="300"/>
              </a:spcAft>
              <a:buNone/>
            </a:pPr>
            <a:r>
              <a:rPr lang="ru-RU" sz="1600" b="1" i="1" dirty="0">
                <a:solidFill>
                  <a:schemeClr val="accent6">
                    <a:lumMod val="75000"/>
                  </a:schemeClr>
                </a:solidFill>
                <a:latin typeface="Arial Unicode MS" pitchFamily="34" charset="-128"/>
                <a:ea typeface="Arial Unicode MS" pitchFamily="34" charset="-128"/>
                <a:cs typeface="Arial Unicode MS" pitchFamily="34" charset="-128"/>
              </a:rPr>
              <a:t>Доходы бюджета </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Поступающие от населения, организаций, учреждений в бюджет денежные средства в виде: - налогов; - неналоговых поступлений (пошлины, доходы от продажи имущества, штрафы и т.п.); - безвозмездных поступлений; - доходов от предпринимательской деятельности бюджетных организаций. Кредиты, доходы от выпуска ценных бумаг, полученные государством (органами местного самоуправления), не включаются в состав доходов. </a:t>
            </a:r>
            <a:endParaRPr lang="ru-RU" sz="1400" b="1" dirty="0">
              <a:solidFill>
                <a:schemeClr val="accent6">
                  <a:lumMod val="75000"/>
                </a:schemeClr>
              </a:solidFill>
              <a:latin typeface="Arial Unicode MS" pitchFamily="34" charset="-128"/>
              <a:ea typeface="Arial Unicode MS" pitchFamily="34" charset="-128"/>
              <a:cs typeface="Arial Unicode MS" pitchFamily="34" charset="-128"/>
            </a:endParaRPr>
          </a:p>
          <a:p>
            <a:pPr marL="45720" indent="0" algn="just">
              <a:spcBef>
                <a:spcPts val="384"/>
              </a:spcBef>
              <a:spcAft>
                <a:spcPts val="300"/>
              </a:spcAft>
              <a:buNone/>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М</a:t>
            </a:r>
          </a:p>
          <a:p>
            <a:pPr marL="45720" indent="0" algn="just">
              <a:spcBef>
                <a:spcPts val="384"/>
              </a:spcBef>
              <a:spcAft>
                <a:spcPts val="300"/>
              </a:spcAft>
              <a:buNone/>
            </a:pPr>
            <a:r>
              <a:rPr lang="ru-RU" sz="1600" b="1" i="1" dirty="0">
                <a:solidFill>
                  <a:schemeClr val="accent6">
                    <a:lumMod val="75000"/>
                  </a:schemeClr>
                </a:solidFill>
                <a:latin typeface="Arial Unicode MS" pitchFamily="34" charset="-128"/>
                <a:ea typeface="Arial Unicode MS" pitchFamily="34" charset="-128"/>
                <a:cs typeface="Arial Unicode MS" pitchFamily="34" charset="-128"/>
              </a:rPr>
              <a:t>Межбюджетные трансферты </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Средства, предоставляемые одним бюджетом бюджетной системы РФ другому бюджету.</a:t>
            </a:r>
          </a:p>
          <a:p>
            <a:pPr marL="45720" lvl="0" algn="just">
              <a:spcBef>
                <a:spcPct val="20000"/>
              </a:spcBef>
              <a:spcAft>
                <a:spcPts val="300"/>
              </a:spcAft>
              <a:buClr>
                <a:srgbClr val="F14124">
                  <a:lumMod val="75000"/>
                </a:srgbClr>
              </a:buClr>
              <a:buSzPct val="130000"/>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Н</a:t>
            </a: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 </a:t>
            </a:r>
          </a:p>
          <a:p>
            <a:pPr marL="45720" lvl="0" algn="just">
              <a:spcBef>
                <a:spcPct val="20000"/>
              </a:spcBef>
              <a:spcAft>
                <a:spcPts val="300"/>
              </a:spcAft>
              <a:buClr>
                <a:srgbClr val="F14124">
                  <a:lumMod val="75000"/>
                </a:srgbClr>
              </a:buClr>
              <a:buSzPct val="130000"/>
            </a:pPr>
            <a:r>
              <a:rPr lang="ru-RU" sz="1600" b="1" i="1" dirty="0">
                <a:solidFill>
                  <a:schemeClr val="accent6">
                    <a:lumMod val="75000"/>
                  </a:schemeClr>
                </a:solidFill>
                <a:latin typeface="Arial Unicode MS" pitchFamily="34" charset="-128"/>
                <a:ea typeface="Arial Unicode MS" pitchFamily="34" charset="-128"/>
                <a:cs typeface="Arial Unicode MS" pitchFamily="34" charset="-128"/>
              </a:rPr>
              <a:t>Национальные  проекты</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Направлены на обеспечение прорывного научно-технологического и социально-экономического развития России, повышения уровня жизни, создания условий и возможностей для самореализации и раскрытия таланта каждого человека</a:t>
            </a:r>
          </a:p>
          <a:p>
            <a:pPr marL="45720" lvl="0" algn="just">
              <a:spcBef>
                <a:spcPct val="20000"/>
              </a:spcBef>
              <a:spcAft>
                <a:spcPts val="300"/>
              </a:spcAft>
              <a:buClr>
                <a:srgbClr val="F14124">
                  <a:lumMod val="75000"/>
                </a:srgbClr>
              </a:buClr>
              <a:buSzPct val="130000"/>
            </a:pPr>
            <a:r>
              <a:rPr lang="ru-RU" sz="1600" b="1" i="1" dirty="0">
                <a:solidFill>
                  <a:schemeClr val="accent6">
                    <a:lumMod val="75000"/>
                  </a:schemeClr>
                </a:solidFill>
                <a:latin typeface="Arial Unicode MS" pitchFamily="34" charset="-128"/>
                <a:ea typeface="Arial Unicode MS" pitchFamily="34" charset="-128"/>
                <a:cs typeface="Arial Unicode MS" pitchFamily="34" charset="-128"/>
              </a:rPr>
              <a:t>Неналоговые доходы местных бюджетов</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Доходы от муниципальной собственности или от деятельности с ней; от продажи имущества; административные платежи и штрафные санкции и другие.</a:t>
            </a:r>
          </a:p>
          <a:p>
            <a:pPr marL="45720" indent="0" algn="just">
              <a:spcBef>
                <a:spcPts val="384"/>
              </a:spcBef>
              <a:spcAft>
                <a:spcPts val="300"/>
              </a:spcAft>
              <a:buNone/>
            </a:pPr>
            <a:endParaRPr lang="ru-RU" sz="1400" dirty="0">
              <a:solidFill>
                <a:schemeClr val="accent6">
                  <a:lumMod val="75000"/>
                </a:schemeClr>
              </a:solidFill>
              <a:latin typeface="Arial Unicode MS" pitchFamily="34" charset="-128"/>
              <a:ea typeface="Arial Unicode MS" pitchFamily="34" charset="-128"/>
              <a:cs typeface="Arial Unicode MS" pitchFamily="34" charset="-128"/>
            </a:endParaRPr>
          </a:p>
        </p:txBody>
      </p:sp>
    </p:spTree>
    <p:extLst>
      <p:ext uri="{BB962C8B-B14F-4D97-AF65-F5344CB8AC3E}">
        <p14:creationId xmlns:p14="http://schemas.microsoft.com/office/powerpoint/2010/main" val="223552942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92697" y="611560"/>
            <a:ext cx="5760640" cy="369332"/>
          </a:xfrm>
          <a:prstGeom prst="rect">
            <a:avLst/>
          </a:prstGeom>
        </p:spPr>
        <p:txBody>
          <a:bodyPr wrap="square">
            <a:spAutoFit/>
          </a:bodyPr>
          <a:lstStyle/>
          <a:p>
            <a:pPr marL="46800">
              <a:spcBef>
                <a:spcPts val="384"/>
              </a:spcBef>
              <a:spcAft>
                <a:spcPts val="300"/>
              </a:spcAft>
            </a:pPr>
            <a:endParaRPr lang="ru-RU" dirty="0"/>
          </a:p>
        </p:txBody>
      </p:sp>
      <p:sp>
        <p:nvSpPr>
          <p:cNvPr id="3" name="Прямоугольник 2"/>
          <p:cNvSpPr/>
          <p:nvPr/>
        </p:nvSpPr>
        <p:spPr>
          <a:xfrm>
            <a:off x="548680" y="467545"/>
            <a:ext cx="6048672" cy="7767767"/>
          </a:xfrm>
          <a:prstGeom prst="rect">
            <a:avLst/>
          </a:prstGeom>
        </p:spPr>
        <p:txBody>
          <a:bodyPr wrap="square">
            <a:spAutoFit/>
          </a:bodyPr>
          <a:lstStyle/>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Непрограммные расходы </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Расходные обязательства, не включенные в государственные программы.</a:t>
            </a:r>
          </a:p>
          <a:p>
            <a:pPr marL="45720" lvl="0" algn="just">
              <a:spcBef>
                <a:spcPct val="20000"/>
              </a:spcBef>
              <a:spcAft>
                <a:spcPts val="300"/>
              </a:spcAft>
              <a:buClr>
                <a:srgbClr val="F14124">
                  <a:lumMod val="75000"/>
                </a:srgbClr>
              </a:buClr>
              <a:buSzPct val="130000"/>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П</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Профицит бюджета </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Превышение доходов бюджета над его расходами</a:t>
            </a:r>
            <a:endParaRPr lang="ru-RU" sz="1400" b="1" dirty="0">
              <a:solidFill>
                <a:schemeClr val="accent6">
                  <a:lumMod val="75000"/>
                </a:schemeClr>
              </a:solidFill>
              <a:latin typeface="Arial Unicode MS" pitchFamily="34" charset="-128"/>
              <a:ea typeface="Arial Unicode MS" pitchFamily="34" charset="-128"/>
              <a:cs typeface="Arial Unicode MS" pitchFamily="34" charset="-128"/>
            </a:endParaRPr>
          </a:p>
          <a:p>
            <a:pPr marL="45720" lvl="0" algn="just">
              <a:spcBef>
                <a:spcPct val="20000"/>
              </a:spcBef>
              <a:spcAft>
                <a:spcPts val="300"/>
              </a:spcAft>
              <a:buClr>
                <a:srgbClr val="F14124">
                  <a:lumMod val="75000"/>
                </a:srgbClr>
              </a:buClr>
              <a:buSzPct val="130000"/>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Р</a:t>
            </a: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 </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Распорядитель бюджетных средств (РБС)</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Орган государственной власти (местного самоуправления), орган управления государственным внебюджетным фондом, или казенное учреждение, наделенный(</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ое</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правом распределять полученные средства бюджета между подведомственными распорядителями и получателями бюджетных средств.</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Расходное обязательство </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Обязанность публично-правового образования предоставить физическому или юридическому лицу, иному уровню бюджета, международной организации средства из соответствующего бюджета. </a:t>
            </a:r>
          </a:p>
          <a:p>
            <a:pPr marL="45720" lvl="0" algn="just">
              <a:spcBef>
                <a:spcPct val="20000"/>
              </a:spcBef>
              <a:spcAft>
                <a:spcPts val="300"/>
              </a:spcAft>
              <a:buClr>
                <a:srgbClr val="F14124">
                  <a:lumMod val="75000"/>
                </a:srgbClr>
              </a:buClr>
              <a:buSzPct val="130000"/>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Расходы бюджета </a:t>
            </a:r>
          </a:p>
          <a:p>
            <a:pPr marL="45720" lvl="0" algn="just">
              <a:spcBef>
                <a:spcPct val="20000"/>
              </a:spcBef>
              <a:spcAft>
                <a:spcPts val="300"/>
              </a:spcAft>
              <a:buClr>
                <a:srgbClr val="F14124">
                  <a:lumMod val="75000"/>
                </a:srgbClr>
              </a:buClr>
              <a:buSzPct val="130000"/>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Выплачиваемые из бюджета денежные средства</a:t>
            </a:r>
          </a:p>
          <a:p>
            <a:pPr marL="45720" indent="0" algn="just">
              <a:spcBef>
                <a:spcPts val="384"/>
              </a:spcBef>
              <a:spcAft>
                <a:spcPts val="300"/>
              </a:spcAft>
              <a:buNone/>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С</a:t>
            </a:r>
          </a:p>
          <a:p>
            <a:pPr marL="45720" indent="0" algn="just">
              <a:spcBef>
                <a:spcPts val="384"/>
              </a:spcBef>
              <a:spcAft>
                <a:spcPts val="300"/>
              </a:spcAft>
              <a:buNone/>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Субвенции</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Предоставляются на финансирование «переданных» другим публично-правовым образованиям  полномочий.</a:t>
            </a:r>
          </a:p>
          <a:p>
            <a:pPr marL="45720" indent="0" algn="just">
              <a:spcBef>
                <a:spcPts val="384"/>
              </a:spcBef>
              <a:spcAft>
                <a:spcPts val="300"/>
              </a:spcAft>
              <a:buNone/>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Субсидии</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Предоставляются на условиях долевого </a:t>
            </a:r>
            <a:r>
              <a:rPr lang="ru-RU" sz="1400" dirty="0" err="1">
                <a:solidFill>
                  <a:schemeClr val="accent6">
                    <a:lumMod val="75000"/>
                  </a:schemeClr>
                </a:solidFill>
                <a:latin typeface="Arial Unicode MS" pitchFamily="34" charset="-128"/>
                <a:ea typeface="Arial Unicode MS" pitchFamily="34" charset="-128"/>
                <a:cs typeface="Arial Unicode MS" pitchFamily="34" charset="-128"/>
              </a:rPr>
              <a:t>софинансирования</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расходов других бюджетов.</a:t>
            </a:r>
          </a:p>
          <a:p>
            <a:pPr marL="45720" lvl="0" algn="just">
              <a:spcBef>
                <a:spcPct val="20000"/>
              </a:spcBef>
              <a:spcAft>
                <a:spcPts val="300"/>
              </a:spcAft>
              <a:buClr>
                <a:srgbClr val="F14124">
                  <a:lumMod val="75000"/>
                </a:srgbClr>
              </a:buClr>
              <a:buSzPct val="130000"/>
            </a:pPr>
            <a:endParaRPr lang="ru-RU" sz="1400" dirty="0">
              <a:solidFill>
                <a:schemeClr val="accent6">
                  <a:lumMod val="75000"/>
                </a:schemeClr>
              </a:solidFill>
              <a:latin typeface="+mj-lt"/>
            </a:endParaRPr>
          </a:p>
        </p:txBody>
      </p:sp>
    </p:spTree>
    <p:extLst>
      <p:ext uri="{BB962C8B-B14F-4D97-AF65-F5344CB8AC3E}">
        <p14:creationId xmlns:p14="http://schemas.microsoft.com/office/powerpoint/2010/main" val="112002703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692697" y="611560"/>
            <a:ext cx="5760640" cy="369332"/>
          </a:xfrm>
          <a:prstGeom prst="rect">
            <a:avLst/>
          </a:prstGeom>
        </p:spPr>
        <p:txBody>
          <a:bodyPr wrap="square">
            <a:spAutoFit/>
          </a:bodyPr>
          <a:lstStyle/>
          <a:p>
            <a:pPr marL="46800">
              <a:spcBef>
                <a:spcPts val="384"/>
              </a:spcBef>
              <a:spcAft>
                <a:spcPts val="300"/>
              </a:spcAft>
            </a:pPr>
            <a:endParaRPr lang="ru-RU" dirty="0"/>
          </a:p>
        </p:txBody>
      </p:sp>
      <p:sp>
        <p:nvSpPr>
          <p:cNvPr id="3" name="Прямоугольник 2"/>
          <p:cNvSpPr/>
          <p:nvPr/>
        </p:nvSpPr>
        <p:spPr>
          <a:xfrm>
            <a:off x="476672" y="418845"/>
            <a:ext cx="6120680" cy="5236818"/>
          </a:xfrm>
          <a:prstGeom prst="rect">
            <a:avLst/>
          </a:prstGeom>
        </p:spPr>
        <p:txBody>
          <a:bodyPr wrap="square">
            <a:spAutoFit/>
          </a:bodyPr>
          <a:lstStyle/>
          <a:p>
            <a:pPr marL="45720" indent="0" algn="just">
              <a:spcBef>
                <a:spcPts val="384"/>
              </a:spcBef>
              <a:spcAft>
                <a:spcPts val="300"/>
              </a:spcAft>
              <a:buNone/>
            </a:pPr>
            <a:r>
              <a:rPr lang="ru-RU" sz="1400" b="1" dirty="0">
                <a:solidFill>
                  <a:schemeClr val="tx2">
                    <a:lumMod val="75000"/>
                  </a:schemeClr>
                </a:solidFill>
                <a:latin typeface="Arial Unicode MS" pitchFamily="34" charset="-128"/>
                <a:ea typeface="Arial Unicode MS" pitchFamily="34" charset="-128"/>
                <a:cs typeface="Arial Unicode MS" pitchFamily="34" charset="-128"/>
              </a:rPr>
              <a:t>У</a:t>
            </a: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 </a:t>
            </a:r>
          </a:p>
          <a:p>
            <a:pPr marL="45720" indent="0" algn="just">
              <a:spcBef>
                <a:spcPts val="384"/>
              </a:spcBef>
              <a:spcAft>
                <a:spcPts val="300"/>
              </a:spcAft>
              <a:buNone/>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Участники бюджетного процесса </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Субъекты, осуществляющие деятельность по составлению и рассмотрению проектов бюджетов, утверждению и исполнению бюджетов, контролю за их исполнением, осуществлению бюджетного учета, составлению, внешней проверке, рассмотрению и утверждению бюджетной отчетности.</a:t>
            </a:r>
          </a:p>
          <a:p>
            <a:pPr marL="45720" indent="0" algn="just">
              <a:spcBef>
                <a:spcPts val="384"/>
              </a:spcBef>
              <a:spcAft>
                <a:spcPts val="300"/>
              </a:spcAft>
              <a:buNone/>
            </a:pPr>
            <a:r>
              <a:rPr lang="ru-RU" sz="1400" b="1" i="1" dirty="0">
                <a:solidFill>
                  <a:schemeClr val="tx2">
                    <a:lumMod val="75000"/>
                  </a:schemeClr>
                </a:solidFill>
                <a:latin typeface="Arial Unicode MS" pitchFamily="34" charset="-128"/>
                <a:ea typeface="Arial Unicode MS" pitchFamily="34" charset="-128"/>
                <a:cs typeface="Arial Unicode MS" pitchFamily="34" charset="-128"/>
              </a:rPr>
              <a:t>Ф</a:t>
            </a: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 </a:t>
            </a:r>
          </a:p>
          <a:p>
            <a:pPr marL="45720" indent="0" algn="just">
              <a:spcBef>
                <a:spcPts val="384"/>
              </a:spcBef>
              <a:spcAft>
                <a:spcPts val="300"/>
              </a:spcAft>
              <a:buNone/>
            </a:pPr>
            <a:r>
              <a:rPr lang="ru-RU" sz="1400" b="1" i="1" dirty="0">
                <a:solidFill>
                  <a:schemeClr val="accent6">
                    <a:lumMod val="75000"/>
                  </a:schemeClr>
                </a:solidFill>
                <a:latin typeface="Arial Unicode MS" pitchFamily="34" charset="-128"/>
                <a:ea typeface="Arial Unicode MS" pitchFamily="34" charset="-128"/>
                <a:cs typeface="Arial Unicode MS" pitchFamily="34" charset="-128"/>
              </a:rPr>
              <a:t>Финансовый орган </a:t>
            </a:r>
          </a:p>
          <a:p>
            <a:pPr marL="45720" indent="0" algn="just">
              <a:spcBef>
                <a:spcPts val="384"/>
              </a:spcBef>
              <a:spcAft>
                <a:spcPts val="300"/>
              </a:spcAft>
              <a:buNone/>
            </a:pPr>
            <a:r>
              <a:rPr lang="ru-RU" sz="1400" dirty="0">
                <a:solidFill>
                  <a:schemeClr val="accent6">
                    <a:lumMod val="75000"/>
                  </a:schemeClr>
                </a:solidFill>
                <a:latin typeface="Arial Unicode MS" pitchFamily="34" charset="-128"/>
                <a:ea typeface="Arial Unicode MS" pitchFamily="34" charset="-128"/>
                <a:cs typeface="Arial Unicode MS" pitchFamily="34" charset="-128"/>
              </a:rPr>
              <a:t>На федеральном уровне – Министерство финансов Российской Федерации. На уровне субъекта РФ – органы исполнительной власти субъектов РФ, осуществляющие составление и организацию исполнения бюджетов субъектов РФ (министерства финансов, департаменты финансов, управления финансов и др.). На местном уровне – органы (должностные лица) местных администраций, осуществляющие составление и организацию исполнения местных бюджетов (департаменты финансов, управления финансов, финансовые отделы и др.).</a:t>
            </a:r>
          </a:p>
          <a:p>
            <a:pPr marL="45720" indent="0" algn="just">
              <a:spcBef>
                <a:spcPts val="384"/>
              </a:spcBef>
              <a:spcAft>
                <a:spcPts val="300"/>
              </a:spcAft>
              <a:buNone/>
            </a:pPr>
            <a:endParaRPr lang="ru-RU" sz="1400" dirty="0">
              <a:solidFill>
                <a:schemeClr val="accent6">
                  <a:lumMod val="75000"/>
                </a:schemeClr>
              </a:solidFill>
              <a:latin typeface="+mj-lt"/>
            </a:endParaRPr>
          </a:p>
          <a:p>
            <a:pPr marL="45720" indent="0" algn="just">
              <a:buNone/>
            </a:pPr>
            <a:endParaRPr lang="ru-RU" sz="1400" dirty="0">
              <a:solidFill>
                <a:schemeClr val="accent6">
                  <a:lumMod val="75000"/>
                </a:schemeClr>
              </a:solidFill>
              <a:latin typeface="+mj-lt"/>
            </a:endParaRPr>
          </a:p>
          <a:p>
            <a:pPr marL="45720" lvl="0" algn="just">
              <a:spcBef>
                <a:spcPct val="20000"/>
              </a:spcBef>
              <a:spcAft>
                <a:spcPts val="300"/>
              </a:spcAft>
              <a:buClr>
                <a:srgbClr val="F14124">
                  <a:lumMod val="75000"/>
                </a:srgbClr>
              </a:buClr>
              <a:buSzPct val="130000"/>
            </a:pPr>
            <a:endParaRPr lang="ru-RU" sz="1400" dirty="0">
              <a:solidFill>
                <a:schemeClr val="accent6">
                  <a:lumMod val="75000"/>
                </a:schemeClr>
              </a:solidFill>
              <a:latin typeface="+mj-lt"/>
            </a:endParaRPr>
          </a:p>
        </p:txBody>
      </p:sp>
      <p:pic>
        <p:nvPicPr>
          <p:cNvPr id="41985" name="Picture 1" descr="D:\2024\Бюджет для граждан\для подготовки бюджета для граждан\картинки\klinicheskie-rekomendatsii.jpg"/>
          <p:cNvPicPr>
            <a:picLocks noChangeAspect="1" noChangeArrowheads="1"/>
          </p:cNvPicPr>
          <p:nvPr/>
        </p:nvPicPr>
        <p:blipFill>
          <a:blip r:embed="rId2" cstate="print"/>
          <a:srcRect/>
          <a:stretch>
            <a:fillRect/>
          </a:stretch>
        </p:blipFill>
        <p:spPr bwMode="auto">
          <a:xfrm>
            <a:off x="1412776" y="5796136"/>
            <a:ext cx="4536504" cy="2067417"/>
          </a:xfrm>
          <a:prstGeom prst="rect">
            <a:avLst/>
          </a:prstGeom>
          <a:ln>
            <a:noFill/>
          </a:ln>
          <a:effectLst>
            <a:softEdge rad="112500"/>
          </a:effectLst>
        </p:spPr>
      </p:pic>
    </p:spTree>
    <p:extLst>
      <p:ext uri="{BB962C8B-B14F-4D97-AF65-F5344CB8AC3E}">
        <p14:creationId xmlns:p14="http://schemas.microsoft.com/office/powerpoint/2010/main" val="26846960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txBox="1">
            <a:spLocks/>
          </p:cNvSpPr>
          <p:nvPr/>
        </p:nvSpPr>
        <p:spPr>
          <a:xfrm>
            <a:off x="332657" y="1475656"/>
            <a:ext cx="6192688" cy="6552728"/>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700"/>
              </a:spcBef>
              <a:buClr>
                <a:schemeClr val="accent1"/>
              </a:buClr>
              <a:buSzPct val="85000"/>
              <a:buFontTx/>
              <a:buNone/>
              <a:defRPr sz="16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Tx/>
              <a:buNone/>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45720" algn="ctr" fontAlgn="b"/>
            <a:r>
              <a:rPr lang="ru-RU" b="1" dirty="0">
                <a:solidFill>
                  <a:schemeClr val="accent6">
                    <a:lumMod val="75000"/>
                  </a:schemeClr>
                </a:solidFill>
                <a:latin typeface="Arial Unicode MS" pitchFamily="34" charset="-128"/>
                <a:ea typeface="Arial Unicode MS" pitchFamily="34" charset="-128"/>
                <a:cs typeface="Arial Unicode MS" pitchFamily="34" charset="-128"/>
              </a:rPr>
              <a:t>Муниципальный отдел по финансам </a:t>
            </a:r>
            <a:br>
              <a:rPr lang="ru-RU" b="1" dirty="0">
                <a:solidFill>
                  <a:schemeClr val="accent6">
                    <a:lumMod val="75000"/>
                  </a:schemeClr>
                </a:solidFill>
                <a:latin typeface="Arial Unicode MS" pitchFamily="34" charset="-128"/>
                <a:ea typeface="Arial Unicode MS" pitchFamily="34" charset="-128"/>
                <a:cs typeface="Arial Unicode MS" pitchFamily="34" charset="-128"/>
              </a:rPr>
            </a:br>
            <a:r>
              <a:rPr lang="ru-RU" b="1" dirty="0">
                <a:solidFill>
                  <a:schemeClr val="accent6">
                    <a:lumMod val="75000"/>
                  </a:schemeClr>
                </a:solidFill>
                <a:latin typeface="Arial Unicode MS" pitchFamily="34" charset="-128"/>
                <a:ea typeface="Arial Unicode MS" pitchFamily="34" charset="-128"/>
                <a:cs typeface="Arial Unicode MS" pitchFamily="34" charset="-128"/>
              </a:rPr>
              <a:t>администрации Павловского муниципального района    Воронежской области:</a:t>
            </a:r>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a:p>
            <a:pPr marL="45720" algn="ctr" fontAlgn="b"/>
            <a:r>
              <a:rPr lang="ru-RU" dirty="0">
                <a:solidFill>
                  <a:schemeClr val="accent6">
                    <a:lumMod val="75000"/>
                  </a:schemeClr>
                </a:solidFill>
                <a:latin typeface="Arial Unicode MS" pitchFamily="34" charset="-128"/>
                <a:ea typeface="Arial Unicode MS" pitchFamily="34" charset="-128"/>
                <a:cs typeface="Arial Unicode MS" pitchFamily="34" charset="-128"/>
              </a:rPr>
              <a:t>396422, Воронежская область, г. Павловск, </a:t>
            </a:r>
          </a:p>
          <a:p>
            <a:pPr marL="45720" algn="ctr" fontAlgn="b"/>
            <a:r>
              <a:rPr lang="ru-RU" dirty="0">
                <a:solidFill>
                  <a:schemeClr val="accent6">
                    <a:lumMod val="75000"/>
                  </a:schemeClr>
                </a:solidFill>
                <a:latin typeface="Arial Unicode MS" pitchFamily="34" charset="-128"/>
                <a:ea typeface="Arial Unicode MS" pitchFamily="34" charset="-128"/>
                <a:cs typeface="Arial Unicode MS" pitchFamily="34" charset="-128"/>
              </a:rPr>
              <a:t>пр. Революции,  дом 8.</a:t>
            </a:r>
          </a:p>
          <a:p>
            <a:pPr marL="45720" algn="ctr" fontAlgn="b"/>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a:p>
            <a:pPr marL="45720" algn="ctr" fontAlgn="b"/>
            <a:r>
              <a:rPr lang="ru-RU" b="1" dirty="0">
                <a:solidFill>
                  <a:schemeClr val="accent6">
                    <a:lumMod val="75000"/>
                  </a:schemeClr>
                </a:solidFill>
                <a:latin typeface="Arial Unicode MS" pitchFamily="34" charset="-128"/>
                <a:ea typeface="Arial Unicode MS" pitchFamily="34" charset="-128"/>
                <a:cs typeface="Arial Unicode MS" pitchFamily="34" charset="-128"/>
              </a:rPr>
              <a:t>Контактные телефоны: </a:t>
            </a:r>
          </a:p>
          <a:p>
            <a:pPr marL="45720" algn="ctr" fontAlgn="b"/>
            <a:r>
              <a:rPr lang="ru-RU" u="sng" dirty="0">
                <a:solidFill>
                  <a:schemeClr val="accent6">
                    <a:lumMod val="75000"/>
                  </a:schemeClr>
                </a:solidFill>
                <a:latin typeface="Arial Unicode MS" pitchFamily="34" charset="-128"/>
                <a:ea typeface="Arial Unicode MS" pitchFamily="34" charset="-128"/>
                <a:cs typeface="Arial Unicode MS" pitchFamily="34" charset="-128"/>
              </a:rPr>
              <a:t>Руководитель муниципального отдела по финансам </a:t>
            </a:r>
          </a:p>
          <a:p>
            <a:pPr marL="45720" algn="ctr" fontAlgn="b"/>
            <a:r>
              <a:rPr lang="ru-RU" dirty="0">
                <a:solidFill>
                  <a:schemeClr val="accent6">
                    <a:lumMod val="75000"/>
                  </a:schemeClr>
                </a:solidFill>
                <a:latin typeface="Arial Unicode MS" pitchFamily="34" charset="-128"/>
                <a:ea typeface="Arial Unicode MS" pitchFamily="34" charset="-128"/>
                <a:cs typeface="Arial Unicode MS" pitchFamily="34" charset="-128"/>
              </a:rPr>
              <a:t>8(47362)24901,  </a:t>
            </a:r>
            <a:r>
              <a:rPr lang="ru-RU" u="sng" dirty="0">
                <a:solidFill>
                  <a:schemeClr val="accent6">
                    <a:lumMod val="75000"/>
                  </a:schemeClr>
                </a:solidFill>
                <a:latin typeface="Arial Unicode MS" pitchFamily="34" charset="-128"/>
                <a:ea typeface="Arial Unicode MS" pitchFamily="34" charset="-128"/>
                <a:cs typeface="Arial Unicode MS" pitchFamily="34" charset="-128"/>
              </a:rPr>
              <a:t>(факс)</a:t>
            </a:r>
            <a:r>
              <a:rPr lang="ru-RU" dirty="0">
                <a:solidFill>
                  <a:schemeClr val="accent6">
                    <a:lumMod val="75000"/>
                  </a:schemeClr>
                </a:solidFill>
                <a:latin typeface="Arial Unicode MS" pitchFamily="34" charset="-128"/>
                <a:ea typeface="Arial Unicode MS" pitchFamily="34" charset="-128"/>
                <a:cs typeface="Arial Unicode MS" pitchFamily="34" charset="-128"/>
              </a:rPr>
              <a:t>  8(47362)24886</a:t>
            </a:r>
          </a:p>
          <a:p>
            <a:pPr marL="45720" algn="ctr" fontAlgn="b"/>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a:p>
            <a:pPr marL="45720" algn="ctr" fontAlgn="b"/>
            <a:r>
              <a:rPr lang="ru-RU" b="1" dirty="0">
                <a:solidFill>
                  <a:schemeClr val="accent6">
                    <a:lumMod val="75000"/>
                  </a:schemeClr>
                </a:solidFill>
                <a:latin typeface="Arial Unicode MS" pitchFamily="34" charset="-128"/>
                <a:ea typeface="Arial Unicode MS" pitchFamily="34" charset="-128"/>
                <a:cs typeface="Arial Unicode MS" pitchFamily="34" charset="-128"/>
              </a:rPr>
              <a:t>Адрес электронной почты: </a:t>
            </a:r>
          </a:p>
          <a:p>
            <a:pPr marL="45720" algn="ctr" fontAlgn="b"/>
            <a:r>
              <a:rPr lang="en-US" dirty="0" err="1">
                <a:solidFill>
                  <a:schemeClr val="accent6">
                    <a:lumMod val="75000"/>
                  </a:schemeClr>
                </a:solidFill>
                <a:latin typeface="Arial Unicode MS" pitchFamily="34" charset="-128"/>
                <a:ea typeface="Arial Unicode MS" pitchFamily="34" charset="-128"/>
                <a:cs typeface="Arial Unicode MS" pitchFamily="34" charset="-128"/>
              </a:rPr>
              <a:t>otdfin.pavl@govvrn</a:t>
            </a:r>
            <a:r>
              <a:rPr lang="ru-RU" dirty="0">
                <a:solidFill>
                  <a:schemeClr val="accent6">
                    <a:lumMod val="75000"/>
                  </a:schemeClr>
                </a:solidFill>
                <a:latin typeface="Arial Unicode MS" pitchFamily="34" charset="-128"/>
                <a:ea typeface="Arial Unicode MS" pitchFamily="34" charset="-128"/>
                <a:cs typeface="Arial Unicode MS" pitchFamily="34" charset="-128"/>
              </a:rPr>
              <a:t>.</a:t>
            </a:r>
            <a:r>
              <a:rPr lang="en-US" dirty="0" err="1">
                <a:solidFill>
                  <a:schemeClr val="accent6">
                    <a:lumMod val="75000"/>
                  </a:schemeClr>
                </a:solidFill>
                <a:latin typeface="Arial Unicode MS" pitchFamily="34" charset="-128"/>
                <a:ea typeface="Arial Unicode MS" pitchFamily="34" charset="-128"/>
                <a:cs typeface="Arial Unicode MS" pitchFamily="34" charset="-128"/>
              </a:rPr>
              <a:t>ru</a:t>
            </a:r>
            <a:r>
              <a:rPr lang="en-US" dirty="0">
                <a:solidFill>
                  <a:schemeClr val="accent6">
                    <a:lumMod val="75000"/>
                  </a:schemeClr>
                </a:solidFill>
                <a:latin typeface="Arial Unicode MS" pitchFamily="34" charset="-128"/>
                <a:ea typeface="Arial Unicode MS" pitchFamily="34" charset="-128"/>
                <a:cs typeface="Arial Unicode MS" pitchFamily="34" charset="-128"/>
              </a:rPr>
              <a:t> </a:t>
            </a:r>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a:p>
            <a:pPr marL="45720" algn="ctr" fontAlgn="b"/>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a:p>
            <a:pPr marL="45720" algn="ctr" fontAlgn="b"/>
            <a:r>
              <a:rPr lang="ru-RU" b="1" dirty="0">
                <a:solidFill>
                  <a:schemeClr val="accent6">
                    <a:lumMod val="75000"/>
                  </a:schemeClr>
                </a:solidFill>
                <a:latin typeface="Arial Unicode MS" pitchFamily="34" charset="-128"/>
                <a:ea typeface="Arial Unicode MS" pitchFamily="34" charset="-128"/>
                <a:cs typeface="Arial Unicode MS" pitchFamily="34" charset="-128"/>
              </a:rPr>
              <a:t>График работы муниципального отдела по финансам:</a:t>
            </a:r>
            <a:r>
              <a:rPr lang="ru-RU" dirty="0">
                <a:solidFill>
                  <a:schemeClr val="accent6">
                    <a:lumMod val="75000"/>
                  </a:schemeClr>
                </a:solidFill>
                <a:latin typeface="Arial Unicode MS" pitchFamily="34" charset="-128"/>
                <a:ea typeface="Arial Unicode MS" pitchFamily="34" charset="-128"/>
                <a:cs typeface="Arial Unicode MS" pitchFamily="34" charset="-128"/>
              </a:rPr>
              <a:t> </a:t>
            </a:r>
            <a:br>
              <a:rPr lang="ru-RU" dirty="0">
                <a:solidFill>
                  <a:schemeClr val="accent6">
                    <a:lumMod val="75000"/>
                  </a:schemeClr>
                </a:solidFill>
                <a:latin typeface="Arial Unicode MS" pitchFamily="34" charset="-128"/>
                <a:ea typeface="Arial Unicode MS" pitchFamily="34" charset="-128"/>
                <a:cs typeface="Arial Unicode MS" pitchFamily="34" charset="-128"/>
              </a:rPr>
            </a:br>
            <a:r>
              <a:rPr lang="ru-RU" dirty="0">
                <a:solidFill>
                  <a:schemeClr val="accent6">
                    <a:lumMod val="75000"/>
                  </a:schemeClr>
                </a:solidFill>
                <a:latin typeface="Arial Unicode MS" pitchFamily="34" charset="-128"/>
                <a:ea typeface="Arial Unicode MS" pitchFamily="34" charset="-128"/>
                <a:cs typeface="Arial Unicode MS" pitchFamily="34" charset="-128"/>
              </a:rPr>
              <a:t>понедельник - пятница с 9-00 до 18-00.</a:t>
            </a:r>
          </a:p>
          <a:p>
            <a:pPr marL="45720"/>
            <a:endParaRPr lang="ru-RU" dirty="0">
              <a:solidFill>
                <a:schemeClr val="accent6">
                  <a:lumMod val="75000"/>
                </a:schemeClr>
              </a:solidFill>
              <a:latin typeface="Arial Unicode MS" pitchFamily="34" charset="-128"/>
              <a:ea typeface="Arial Unicode MS" pitchFamily="34" charset="-128"/>
              <a:cs typeface="Arial Unicode MS" pitchFamily="34" charset="-128"/>
            </a:endParaRPr>
          </a:p>
        </p:txBody>
      </p:sp>
      <p:sp>
        <p:nvSpPr>
          <p:cNvPr id="10" name="Заголовок 4"/>
          <p:cNvSpPr>
            <a:spLocks noGrp="1"/>
          </p:cNvSpPr>
          <p:nvPr>
            <p:ph type="title" idx="4294967295"/>
          </p:nvPr>
        </p:nvSpPr>
        <p:spPr>
          <a:xfrm>
            <a:off x="404665" y="395288"/>
            <a:ext cx="6453335" cy="1008062"/>
          </a:xfrm>
        </p:spPr>
        <p:txBody>
          <a:bodyPr>
            <a:norm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КОНТАКТНАЯ  ИНФОРМАЦИЯ ДЛЯ ГРАЖДАН</a:t>
            </a:r>
          </a:p>
        </p:txBody>
      </p:sp>
      <p:pic>
        <p:nvPicPr>
          <p:cNvPr id="2" name="Picture 1" descr="D:\2024\Бюджет для граждан\для подготовки бюджета для граждан\картинки\contact.jpeg"/>
          <p:cNvPicPr>
            <a:picLocks noChangeAspect="1" noChangeArrowheads="1"/>
          </p:cNvPicPr>
          <p:nvPr/>
        </p:nvPicPr>
        <p:blipFill>
          <a:blip r:embed="rId2" cstate="print"/>
          <a:srcRect/>
          <a:stretch>
            <a:fillRect/>
          </a:stretch>
        </p:blipFill>
        <p:spPr bwMode="auto">
          <a:xfrm>
            <a:off x="836712" y="6300192"/>
            <a:ext cx="5692370" cy="1808735"/>
          </a:xfrm>
          <a:prstGeom prst="rect">
            <a:avLst/>
          </a:prstGeom>
          <a:noFill/>
        </p:spPr>
      </p:pic>
    </p:spTree>
    <p:extLst>
      <p:ext uri="{BB962C8B-B14F-4D97-AF65-F5344CB8AC3E}">
        <p14:creationId xmlns:p14="http://schemas.microsoft.com/office/powerpoint/2010/main" val="572552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sz="half" idx="4294967295"/>
          </p:nvPr>
        </p:nvSpPr>
        <p:spPr>
          <a:xfrm>
            <a:off x="548681" y="1835150"/>
            <a:ext cx="6048671" cy="1441450"/>
          </a:xfrm>
        </p:spPr>
        <p:txBody>
          <a:bodyPr>
            <a:normAutofit/>
          </a:bodyPr>
          <a:lstStyle/>
          <a:p>
            <a:pPr marL="0" indent="0" algn="just">
              <a:buNone/>
            </a:pPr>
            <a:r>
              <a:rPr lang="ru-RU" sz="1400" i="0" dirty="0">
                <a:solidFill>
                  <a:schemeClr val="accent6">
                    <a:lumMod val="75000"/>
                  </a:schemeClr>
                </a:solidFill>
                <a:latin typeface="Arial Unicode MS" pitchFamily="34" charset="-128"/>
                <a:ea typeface="Arial Unicode MS" pitchFamily="34" charset="-128"/>
                <a:cs typeface="Arial Unicode MS" pitchFamily="34" charset="-128"/>
              </a:rPr>
              <a:t>      Консолидированный бюджет Павловского муниципального района Воронежской области состоит из 1 бюджета муниципального района, 1 бюджета городского поселения  и 14 бюджетов сельских поселений.</a:t>
            </a:r>
          </a:p>
          <a:p>
            <a:pPr marL="0" indent="0" algn="ctr">
              <a:buNone/>
            </a:pPr>
            <a:endParaRPr lang="ru-RU" sz="1400" b="1" i="0" dirty="0">
              <a:solidFill>
                <a:schemeClr val="accent6">
                  <a:lumMod val="75000"/>
                </a:schemeClr>
              </a:solidFill>
              <a:latin typeface="Arial Unicode MS" pitchFamily="34" charset="-128"/>
              <a:ea typeface="Arial Unicode MS" pitchFamily="34" charset="-128"/>
              <a:cs typeface="Arial Unicode MS" pitchFamily="34" charset="-128"/>
            </a:endParaRPr>
          </a:p>
          <a:p>
            <a:pPr marL="0" indent="0" algn="ctr">
              <a:buNone/>
            </a:pPr>
            <a:r>
              <a:rPr lang="ru-RU" sz="1400" b="1" i="0" dirty="0">
                <a:solidFill>
                  <a:schemeClr val="accent6">
                    <a:lumMod val="75000"/>
                  </a:schemeClr>
                </a:solidFill>
                <a:latin typeface="Arial Unicode MS" pitchFamily="34" charset="-128"/>
                <a:ea typeface="Arial Unicode MS" pitchFamily="34" charset="-128"/>
                <a:cs typeface="Arial Unicode MS" pitchFamily="34" charset="-128"/>
              </a:rPr>
              <a:t>Сельские поселения:</a:t>
            </a:r>
          </a:p>
          <a:p>
            <a:pPr indent="363538" algn="just"/>
            <a:endParaRPr lang="ru-RU" sz="1300" dirty="0">
              <a:solidFill>
                <a:schemeClr val="accent6">
                  <a:lumMod val="75000"/>
                </a:schemeClr>
              </a:solidFill>
              <a:latin typeface="Courier New" pitchFamily="49" charset="0"/>
              <a:cs typeface="Courier New" pitchFamily="49" charset="0"/>
            </a:endParaRPr>
          </a:p>
        </p:txBody>
      </p:sp>
      <p:sp>
        <p:nvSpPr>
          <p:cNvPr id="5" name="Заголовок 4"/>
          <p:cNvSpPr>
            <a:spLocks noGrp="1"/>
          </p:cNvSpPr>
          <p:nvPr>
            <p:ph type="title" idx="4294967295"/>
          </p:nvPr>
        </p:nvSpPr>
        <p:spPr>
          <a:xfrm>
            <a:off x="476672" y="323528"/>
            <a:ext cx="6192837" cy="1150938"/>
          </a:xfrm>
        </p:spPr>
        <p:txBody>
          <a:bodyPr>
            <a:noAutofit/>
          </a:bodyPr>
          <a:lstStyle/>
          <a:p>
            <a:pPr algn="ctr"/>
            <a:r>
              <a:rPr lang="ru-RU" sz="2000" dirty="0">
                <a:solidFill>
                  <a:schemeClr val="accent6">
                    <a:lumMod val="75000"/>
                  </a:schemeClr>
                </a:solidFill>
                <a:effectLst/>
                <a:latin typeface="Arial Unicode MS" pitchFamily="34" charset="-128"/>
                <a:ea typeface="Arial Unicode MS" pitchFamily="34" charset="-128"/>
                <a:cs typeface="Arial Unicode MS" pitchFamily="34" charset="-128"/>
              </a:rPr>
              <a:t>БЮДЖЕТНАЯ  СИСТЕМА  ПАВЛОВСКОГО МУНИЦИПАЛЬНОГО  РАЙОНА  ВОРОНЕЖСКОЙ ОБЛАСТИ</a:t>
            </a:r>
          </a:p>
        </p:txBody>
      </p:sp>
      <p:sp>
        <p:nvSpPr>
          <p:cNvPr id="7" name="Текст 1"/>
          <p:cNvSpPr txBox="1">
            <a:spLocks/>
          </p:cNvSpPr>
          <p:nvPr/>
        </p:nvSpPr>
        <p:spPr>
          <a:xfrm>
            <a:off x="620689" y="1619672"/>
            <a:ext cx="5904656" cy="5976664"/>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285750" indent="-285750" algn="just">
              <a:buFont typeface="Wingdings" pitchFamily="2" charset="2"/>
              <a:buChar char="Ø"/>
            </a:pPr>
            <a:endParaRPr lang="ru-RU" sz="1600" dirty="0">
              <a:solidFill>
                <a:schemeClr val="bg1"/>
              </a:solidFill>
            </a:endParaRPr>
          </a:p>
        </p:txBody>
      </p:sp>
      <p:grpSp>
        <p:nvGrpSpPr>
          <p:cNvPr id="9" name="Группа 8"/>
          <p:cNvGrpSpPr/>
          <p:nvPr/>
        </p:nvGrpSpPr>
        <p:grpSpPr>
          <a:xfrm>
            <a:off x="908720" y="5292080"/>
            <a:ext cx="5184578" cy="626441"/>
            <a:chOff x="-647692" y="-1871946"/>
            <a:chExt cx="6121320" cy="1180874"/>
          </a:xfrm>
          <a:solidFill>
            <a:schemeClr val="accent5">
              <a:lumMod val="20000"/>
              <a:lumOff val="80000"/>
            </a:schemeClr>
          </a:solidFill>
        </p:grpSpPr>
        <p:sp>
          <p:nvSpPr>
            <p:cNvPr id="10" name="Прямоугольник 9"/>
            <p:cNvSpPr/>
            <p:nvPr/>
          </p:nvSpPr>
          <p:spPr>
            <a:xfrm>
              <a:off x="-647692" y="-1871946"/>
              <a:ext cx="6121320" cy="1180874"/>
            </a:xfrm>
            <a:prstGeom prst="rect">
              <a:avLst/>
            </a:prstGeom>
            <a:grpFill/>
          </p:spPr>
          <p:style>
            <a:lnRef idx="1">
              <a:schemeClr val="accent5"/>
            </a:lnRef>
            <a:fillRef idx="2">
              <a:schemeClr val="accent5"/>
            </a:fillRef>
            <a:effectRef idx="1">
              <a:schemeClr val="accent5"/>
            </a:effectRef>
            <a:fontRef idx="minor">
              <a:schemeClr val="dk1"/>
            </a:fontRef>
          </p:style>
        </p:sp>
        <p:sp>
          <p:nvSpPr>
            <p:cNvPr id="11" name="Прямоугольник 10"/>
            <p:cNvSpPr/>
            <p:nvPr/>
          </p:nvSpPr>
          <p:spPr>
            <a:xfrm>
              <a:off x="-647692" y="-1871946"/>
              <a:ext cx="6121320" cy="1180874"/>
            </a:xfrm>
            <a:prstGeom prst="rect">
              <a:avLst/>
            </a:prstGeom>
            <a:grpFill/>
          </p:spPr>
          <p:style>
            <a:lnRef idx="1">
              <a:schemeClr val="accent5"/>
            </a:lnRef>
            <a:fillRef idx="2">
              <a:schemeClr val="accent5"/>
            </a:fillRef>
            <a:effectRef idx="1">
              <a:schemeClr val="accent5"/>
            </a:effectRef>
            <a:fontRef idx="minor">
              <a:schemeClr val="dk1"/>
            </a:fontRef>
          </p:style>
          <p:txBody>
            <a:bodyPr spcFirstLastPara="0" vert="horz" wrap="square" lIns="11430" tIns="11430" rIns="11430" bIns="11430" numCol="1" spcCol="1270" anchor="ctr" anchorCtr="0">
              <a:noAutofit/>
            </a:bodyPr>
            <a:lstStyle/>
            <a:p>
              <a:pPr lvl="0" algn="ctr" defTabSz="800100">
                <a:lnSpc>
                  <a:spcPct val="90000"/>
                </a:lnSpc>
                <a:spcBef>
                  <a:spcPct val="0"/>
                </a:spcBef>
                <a:spcAft>
                  <a:spcPct val="35000"/>
                </a:spcAft>
              </a:pPr>
              <a:r>
                <a:rPr lang="ru-RU" sz="1800" b="0" kern="1200" dirty="0">
                  <a:solidFill>
                    <a:schemeClr val="accent6">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Консолидированный бюджет </a:t>
              </a:r>
            </a:p>
          </p:txBody>
        </p:sp>
      </p:grpSp>
      <p:sp>
        <p:nvSpPr>
          <p:cNvPr id="14" name="Прямоугольник 13"/>
          <p:cNvSpPr/>
          <p:nvPr/>
        </p:nvSpPr>
        <p:spPr>
          <a:xfrm>
            <a:off x="692696" y="6156176"/>
            <a:ext cx="1728192" cy="1512168"/>
          </a:xfrm>
          <a:prstGeom prst="rect">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a:solidFill>
                  <a:schemeClr val="accent6">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Бюджет муниципального района</a:t>
            </a:r>
          </a:p>
        </p:txBody>
      </p:sp>
      <p:grpSp>
        <p:nvGrpSpPr>
          <p:cNvPr id="15" name="Группа 14"/>
          <p:cNvGrpSpPr/>
          <p:nvPr/>
        </p:nvGrpSpPr>
        <p:grpSpPr>
          <a:xfrm>
            <a:off x="4725144" y="6156176"/>
            <a:ext cx="1872208" cy="1512168"/>
            <a:chOff x="631231" y="1491663"/>
            <a:chExt cx="2662243" cy="736867"/>
          </a:xfrm>
          <a:noFill/>
        </p:grpSpPr>
        <p:sp>
          <p:nvSpPr>
            <p:cNvPr id="16" name="Прямоугольник 15"/>
            <p:cNvSpPr/>
            <p:nvPr/>
          </p:nvSpPr>
          <p:spPr>
            <a:xfrm>
              <a:off x="631231" y="1491663"/>
              <a:ext cx="2662243" cy="736867"/>
            </a:xfrm>
            <a:prstGeom prst="rect">
              <a:avLst/>
            </a:prstGeom>
          </p:spPr>
          <p:style>
            <a:lnRef idx="1">
              <a:schemeClr val="accent6"/>
            </a:lnRef>
            <a:fillRef idx="2">
              <a:schemeClr val="accent6"/>
            </a:fillRef>
            <a:effectRef idx="1">
              <a:schemeClr val="accent6"/>
            </a:effectRef>
            <a:fontRef idx="minor">
              <a:schemeClr val="dk1"/>
            </a:fontRef>
          </p:style>
        </p:sp>
        <p:sp>
          <p:nvSpPr>
            <p:cNvPr id="17" name="Прямоугольник 16"/>
            <p:cNvSpPr/>
            <p:nvPr/>
          </p:nvSpPr>
          <p:spPr>
            <a:xfrm>
              <a:off x="631231" y="1491663"/>
              <a:ext cx="2662243" cy="736867"/>
            </a:xfrm>
            <a:prstGeom prst="rect">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80000"/>
                </a:lnSpc>
                <a:spcBef>
                  <a:spcPct val="0"/>
                </a:spcBef>
                <a:spcAft>
                  <a:spcPct val="35000"/>
                </a:spcAft>
              </a:pPr>
              <a:r>
                <a:rPr lang="ru-RU" sz="1600" b="0" kern="1200" dirty="0">
                  <a:solidFill>
                    <a:schemeClr val="accent6">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Бюджеты сельских поселений</a:t>
              </a:r>
            </a:p>
          </p:txBody>
        </p:sp>
      </p:grpSp>
      <p:sp>
        <p:nvSpPr>
          <p:cNvPr id="20" name="Прямоугольник 19"/>
          <p:cNvSpPr/>
          <p:nvPr/>
        </p:nvSpPr>
        <p:spPr>
          <a:xfrm>
            <a:off x="2636912" y="6156176"/>
            <a:ext cx="1872208" cy="1512168"/>
          </a:xfrm>
          <a:prstGeom prst="rect">
            <a:avLst/>
          </a:prstGeom>
          <a:solidFill>
            <a:schemeClr val="accent5">
              <a:lumMod val="20000"/>
              <a:lumOff val="80000"/>
            </a:schemeClr>
          </a:solidFill>
        </p:spPr>
        <p:style>
          <a:lnRef idx="1">
            <a:schemeClr val="accent5"/>
          </a:lnRef>
          <a:fillRef idx="2">
            <a:schemeClr val="accent5"/>
          </a:fillRef>
          <a:effectRef idx="1">
            <a:schemeClr val="accent5"/>
          </a:effectRef>
          <a:fontRef idx="minor">
            <a:schemeClr val="dk1"/>
          </a:fontRef>
        </p:style>
        <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ru-RU" sz="1600" b="0" kern="1200" dirty="0">
                <a:solidFill>
                  <a:schemeClr val="accent6">
                    <a:lumMod val="75000"/>
                  </a:schemeClr>
                </a:solidFill>
                <a:effectLst>
                  <a:outerShdw blurRad="38100" dist="38100" dir="2700000" algn="tl">
                    <a:srgbClr val="000000">
                      <a:alpha val="43137"/>
                    </a:srgbClr>
                  </a:outerShdw>
                </a:effectLst>
                <a:latin typeface="Arial Unicode MS" pitchFamily="34" charset="-128"/>
                <a:ea typeface="Arial Unicode MS" pitchFamily="34" charset="-128"/>
                <a:cs typeface="Arial Unicode MS" pitchFamily="34" charset="-128"/>
              </a:rPr>
              <a:t>Бюджет городского поселения – город Павловск</a:t>
            </a:r>
          </a:p>
        </p:txBody>
      </p:sp>
      <p:sp>
        <p:nvSpPr>
          <p:cNvPr id="36" name="Текст 2"/>
          <p:cNvSpPr txBox="1">
            <a:spLocks/>
          </p:cNvSpPr>
          <p:nvPr/>
        </p:nvSpPr>
        <p:spPr>
          <a:xfrm>
            <a:off x="440671" y="5436096"/>
            <a:ext cx="5884601" cy="3816424"/>
          </a:xfrm>
          <a:prstGeom prst="rect">
            <a:avLst/>
          </a:prstGeom>
        </p:spPr>
        <p:txBody>
          <a:bodyPr vert="horz" lIns="0" tIns="45720" rIns="0" bIns="45720" rtlCol="0">
            <a:normAutofit/>
          </a:bodyPr>
          <a:lstStyle>
            <a:lvl1pPr marL="0" indent="0" algn="l" defTabSz="914400" rtl="0" eaLnBrk="1" latinLnBrk="0" hangingPunct="1">
              <a:lnSpc>
                <a:spcPct val="100000"/>
              </a:lnSpc>
              <a:spcBef>
                <a:spcPts val="700"/>
              </a:spcBef>
              <a:buClr>
                <a:schemeClr val="accent1"/>
              </a:buClr>
              <a:buSzPct val="85000"/>
              <a:buFontTx/>
              <a:buNone/>
              <a:defRPr sz="16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Tx/>
              <a:buNone/>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Tx/>
              <a:buNone/>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indent="363538" algn="just"/>
            <a:endParaRPr lang="ru-RU" dirty="0">
              <a:solidFill>
                <a:schemeClr val="accent6">
                  <a:lumMod val="75000"/>
                </a:schemeClr>
              </a:solidFill>
            </a:endParaRPr>
          </a:p>
        </p:txBody>
      </p:sp>
      <p:graphicFrame>
        <p:nvGraphicFramePr>
          <p:cNvPr id="52" name="Таблица 51"/>
          <p:cNvGraphicFramePr>
            <a:graphicFrameLocks noGrp="1"/>
          </p:cNvGraphicFramePr>
          <p:nvPr>
            <p:extLst>
              <p:ext uri="{D42A27DB-BD31-4B8C-83A1-F6EECF244321}">
                <p14:modId xmlns:p14="http://schemas.microsoft.com/office/powerpoint/2010/main" val="4132495952"/>
              </p:ext>
            </p:extLst>
          </p:nvPr>
        </p:nvGraphicFramePr>
        <p:xfrm>
          <a:off x="476671" y="3347866"/>
          <a:ext cx="6048674" cy="1800199"/>
        </p:xfrm>
        <a:graphic>
          <a:graphicData uri="http://schemas.openxmlformats.org/drawingml/2006/table">
            <a:tbl>
              <a:tblPr firstRow="1" bandRow="1">
                <a:tableStyleId>{2D5ABB26-0587-4C30-8999-92F81FD0307C}</a:tableStyleId>
              </a:tblPr>
              <a:tblGrid>
                <a:gridCol w="3024337">
                  <a:extLst>
                    <a:ext uri="{9D8B030D-6E8A-4147-A177-3AD203B41FA5}">
                      <a16:colId xmlns:a16="http://schemas.microsoft.com/office/drawing/2014/main" val="20000"/>
                    </a:ext>
                  </a:extLst>
                </a:gridCol>
                <a:gridCol w="3024337">
                  <a:extLst>
                    <a:ext uri="{9D8B030D-6E8A-4147-A177-3AD203B41FA5}">
                      <a16:colId xmlns:a16="http://schemas.microsoft.com/office/drawing/2014/main" val="20001"/>
                    </a:ext>
                  </a:extLst>
                </a:gridCol>
              </a:tblGrid>
              <a:tr h="1800199">
                <a:tc>
                  <a:txBody>
                    <a:bodyPr/>
                    <a:lstStyle/>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Александровское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Александро-Донское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Воронцовское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Гаврильское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Елизаветовское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Ерышевское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Казинское</a:t>
                      </a:r>
                    </a:p>
                  </a:txBody>
                  <a:tcPr/>
                </a:tc>
                <a:tc>
                  <a:txBody>
                    <a:bodyPr/>
                    <a:lstStyle/>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Красное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Ливенское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Лосевское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Песковское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Петровское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Покровское</a:t>
                      </a:r>
                    </a:p>
                    <a:p>
                      <a:pPr algn="ctr"/>
                      <a:r>
                        <a:rPr lang="ru-RU" sz="1500" i="1" dirty="0">
                          <a:solidFill>
                            <a:schemeClr val="accent6">
                              <a:lumMod val="75000"/>
                            </a:schemeClr>
                          </a:solidFill>
                          <a:latin typeface="Arial Unicode MS" pitchFamily="34" charset="-128"/>
                          <a:ea typeface="Arial Unicode MS" pitchFamily="34" charset="-128"/>
                          <a:cs typeface="Arial Unicode MS" pitchFamily="34" charset="-128"/>
                        </a:rPr>
                        <a:t>Русско-Буйловское</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595725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1"/>
          <p:cNvSpPr txBox="1">
            <a:spLocks/>
          </p:cNvSpPr>
          <p:nvPr/>
        </p:nvSpPr>
        <p:spPr>
          <a:xfrm>
            <a:off x="619972" y="1619672"/>
            <a:ext cx="5904656" cy="5976664"/>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285750" indent="-285750" algn="just">
              <a:buFont typeface="Wingdings" pitchFamily="2" charset="2"/>
              <a:buChar char="Ø"/>
            </a:pPr>
            <a:endParaRPr lang="ru-RU" sz="1600" dirty="0">
              <a:solidFill>
                <a:schemeClr val="bg1"/>
              </a:solidFill>
            </a:endParaRPr>
          </a:p>
        </p:txBody>
      </p:sp>
      <p:sp>
        <p:nvSpPr>
          <p:cNvPr id="10" name="Заголовок 1"/>
          <p:cNvSpPr txBox="1">
            <a:spLocks/>
          </p:cNvSpPr>
          <p:nvPr/>
        </p:nvSpPr>
        <p:spPr>
          <a:xfrm>
            <a:off x="548680" y="899592"/>
            <a:ext cx="6120680" cy="2736304"/>
          </a:xfrm>
          <a:prstGeom prst="rect">
            <a:avLst/>
          </a:prstGeom>
          <a:effectLst>
            <a:softEdge rad="12700"/>
          </a:effectLst>
        </p:spPr>
        <p:txBody>
          <a:bodyPr vert="horz" lIns="0" tIns="45720" rIns="0" bIns="45720" rtlCol="0" anchor="b">
            <a:noAutofit/>
          </a:bodyPr>
          <a:lstStyle>
            <a:lvl1pPr algn="l" defTabSz="914400" rtl="0" eaLnBrk="1" latinLnBrk="0" hangingPunct="1">
              <a:spcBef>
                <a:spcPct val="0"/>
              </a:spcBef>
              <a:buNone/>
              <a:defRPr sz="2200" b="0" i="0" kern="1200" cap="none"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0838"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БЮДЖЕТ – </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форма образования и расходования денежных средств, предназначенных для финансового обеспечения задач и функций государства и местного самоуправления.</a:t>
            </a:r>
          </a:p>
          <a:p>
            <a:pPr indent="350838"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Доходы</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 поступающие в бюджет денежные средства (налоги, безвозмездные поступления).</a:t>
            </a:r>
          </a:p>
          <a:p>
            <a:pPr indent="350838" algn="just"/>
            <a:r>
              <a:rPr lang="ru-RU" sz="1400" b="1" dirty="0">
                <a:solidFill>
                  <a:schemeClr val="accent6">
                    <a:lumMod val="75000"/>
                  </a:schemeClr>
                </a:solidFill>
                <a:latin typeface="Arial Unicode MS" pitchFamily="34" charset="-128"/>
                <a:ea typeface="Arial Unicode MS" pitchFamily="34" charset="-128"/>
                <a:cs typeface="Arial Unicode MS" pitchFamily="34" charset="-128"/>
              </a:rPr>
              <a:t>Расходы</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 – выплачиваемые из бюджета денежные средства (социальные выплаты, расходы на образование, культуру, капитальное строительство и другое).</a:t>
            </a:r>
          </a:p>
          <a:p>
            <a:pPr indent="35083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Основным принципом формирования любого бюджета является его </a:t>
            </a:r>
            <a:r>
              <a:rPr lang="ru-RU" sz="1400" b="1" dirty="0">
                <a:solidFill>
                  <a:schemeClr val="accent6">
                    <a:lumMod val="75000"/>
                  </a:schemeClr>
                </a:solidFill>
                <a:latin typeface="Arial Unicode MS" pitchFamily="34" charset="-128"/>
                <a:ea typeface="Arial Unicode MS" pitchFamily="34" charset="-128"/>
                <a:cs typeface="Arial Unicode MS" pitchFamily="34" charset="-128"/>
              </a:rPr>
              <a:t>сбалансированность. </a:t>
            </a:r>
            <a:r>
              <a:rPr lang="ru-RU" sz="1400" dirty="0">
                <a:solidFill>
                  <a:schemeClr val="accent6">
                    <a:lumMod val="75000"/>
                  </a:schemeClr>
                </a:solidFill>
                <a:latin typeface="Arial Unicode MS" pitchFamily="34" charset="-128"/>
                <a:ea typeface="Arial Unicode MS" pitchFamily="34" charset="-128"/>
                <a:cs typeface="Arial Unicode MS" pitchFamily="34" charset="-128"/>
              </a:rPr>
              <a:t>Это значит, что расходы бюджета в целом должны быть обеспечены доходными источниками. </a:t>
            </a:r>
          </a:p>
        </p:txBody>
      </p:sp>
      <p:sp>
        <p:nvSpPr>
          <p:cNvPr id="11" name="Заголовок 4"/>
          <p:cNvSpPr>
            <a:spLocks noGrp="1"/>
          </p:cNvSpPr>
          <p:nvPr>
            <p:ph type="title" idx="4294967295"/>
          </p:nvPr>
        </p:nvSpPr>
        <p:spPr>
          <a:xfrm>
            <a:off x="548681" y="250825"/>
            <a:ext cx="5904655" cy="865188"/>
          </a:xfrm>
        </p:spPr>
        <p:txBody>
          <a:bodyPr>
            <a:norm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ОСНОВНЫЕ ПОНЯТИЯ</a:t>
            </a: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8558" y="3923928"/>
            <a:ext cx="5932796" cy="4032448"/>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3527287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Текст 1"/>
          <p:cNvSpPr txBox="1">
            <a:spLocks/>
          </p:cNvSpPr>
          <p:nvPr/>
        </p:nvSpPr>
        <p:spPr>
          <a:xfrm>
            <a:off x="619972" y="1619672"/>
            <a:ext cx="5904656" cy="5976664"/>
          </a:xfrm>
          <a:prstGeom prst="rect">
            <a:avLst/>
          </a:prstGeom>
        </p:spPr>
        <p:txBody>
          <a:bodyPr vert="horz" lIns="0" tIns="45720" rIns="0" bIns="45720" rtlCol="0">
            <a:normAutofit/>
          </a:bodyPr>
          <a:lst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a:lstStyle>
          <a:p>
            <a:pPr marL="285750" indent="-285750" algn="just">
              <a:buFont typeface="Wingdings" pitchFamily="2" charset="2"/>
              <a:buChar char="Ø"/>
            </a:pPr>
            <a:endParaRPr lang="ru-RU" sz="1600" dirty="0">
              <a:solidFill>
                <a:schemeClr val="bg1"/>
              </a:solidFill>
            </a:endParaRPr>
          </a:p>
        </p:txBody>
      </p:sp>
      <p:sp>
        <p:nvSpPr>
          <p:cNvPr id="11" name="Заголовок 4"/>
          <p:cNvSpPr>
            <a:spLocks noGrp="1"/>
          </p:cNvSpPr>
          <p:nvPr>
            <p:ph type="title" idx="4294967295"/>
          </p:nvPr>
        </p:nvSpPr>
        <p:spPr>
          <a:xfrm>
            <a:off x="620689" y="395288"/>
            <a:ext cx="6048671" cy="792162"/>
          </a:xfrm>
        </p:spPr>
        <p:txBody>
          <a:bodyPr>
            <a:norm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ОСНОВНЫЕ ПАРАМЕТРЫ БЮДЖЕТА</a:t>
            </a:r>
          </a:p>
        </p:txBody>
      </p:sp>
      <p:sp>
        <p:nvSpPr>
          <p:cNvPr id="6" name="Заголовок 1"/>
          <p:cNvSpPr txBox="1">
            <a:spLocks/>
          </p:cNvSpPr>
          <p:nvPr/>
        </p:nvSpPr>
        <p:spPr>
          <a:xfrm>
            <a:off x="620688" y="971602"/>
            <a:ext cx="6048672" cy="1800197"/>
          </a:xfrm>
          <a:prstGeom prst="rect">
            <a:avLst/>
          </a:prstGeom>
          <a:effectLst>
            <a:softEdge rad="12700"/>
          </a:effectLst>
        </p:spPr>
        <p:txBody>
          <a:bodyPr vert="horz" lIns="0" tIns="45720" rIns="0" bIns="45720" rtlCol="0" anchor="b">
            <a:noAutofit/>
          </a:bodyPr>
          <a:lstStyle>
            <a:lvl1pPr algn="l" defTabSz="914400" rtl="0" eaLnBrk="1" latinLnBrk="0" hangingPunct="1">
              <a:spcBef>
                <a:spcPct val="0"/>
              </a:spcBef>
              <a:buNone/>
              <a:defRPr sz="2200" b="0" i="0" kern="1200" cap="none"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0838" algn="just"/>
            <a:r>
              <a:rPr lang="ru-RU" sz="1400" dirty="0">
                <a:solidFill>
                  <a:schemeClr val="accent6">
                    <a:lumMod val="75000"/>
                  </a:schemeClr>
                </a:solidFill>
                <a:latin typeface="Arial Unicode MS" pitchFamily="34" charset="-128"/>
                <a:ea typeface="Arial Unicode MS" pitchFamily="34" charset="-128"/>
                <a:cs typeface="Arial Unicode MS" pitchFamily="34" charset="-128"/>
              </a:rPr>
              <a:t>Важная роль в обеспечении устойчивости бюджетной системы Павловского муниципального района Воронежской области отводилась снижению рисков неисполнения расходных обязательств, недопущению принятия новых расходных обязательств Павловского муниципального района Воронежской области, не обеспеченных доходными источниками, с целью достижения максимального результата и эффективного использования средств местного бюджета.</a:t>
            </a:r>
          </a:p>
        </p:txBody>
      </p:sp>
      <p:sp>
        <p:nvSpPr>
          <p:cNvPr id="2" name="Прямоугольник 1"/>
          <p:cNvSpPr/>
          <p:nvPr/>
        </p:nvSpPr>
        <p:spPr>
          <a:xfrm>
            <a:off x="908720" y="2915816"/>
            <a:ext cx="5716867" cy="707886"/>
          </a:xfrm>
          <a:prstGeom prst="rect">
            <a:avLst/>
          </a:prstGeom>
        </p:spPr>
        <p:txBody>
          <a:bodyPr wrap="square">
            <a:spAutoFit/>
          </a:bodyPr>
          <a:lstStyle/>
          <a:p>
            <a:pPr algn="ctr"/>
            <a:r>
              <a:rPr lang="ru-RU" sz="2000" b="1" dirty="0">
                <a:solidFill>
                  <a:schemeClr val="accent6">
                    <a:lumMod val="75000"/>
                  </a:schemeClr>
                </a:solidFill>
                <a:latin typeface="Arial Unicode MS" pitchFamily="34" charset="-128"/>
                <a:ea typeface="Arial Unicode MS" pitchFamily="34" charset="-128"/>
                <a:cs typeface="Arial Unicode MS" pitchFamily="34" charset="-128"/>
              </a:rPr>
              <a:t>Динамика основных параметров бюджета за 2022-2024 годы, тыс. рублей    </a:t>
            </a:r>
            <a:r>
              <a:rPr lang="ru-RU" sz="2000" b="1" dirty="0">
                <a:solidFill>
                  <a:schemeClr val="accent6">
                    <a:lumMod val="75000"/>
                  </a:schemeClr>
                </a:solidFill>
              </a:rPr>
              <a:t>                                                  </a:t>
            </a:r>
          </a:p>
        </p:txBody>
      </p:sp>
      <p:graphicFrame>
        <p:nvGraphicFramePr>
          <p:cNvPr id="3" name="Таблица 2"/>
          <p:cNvGraphicFramePr>
            <a:graphicFrameLocks noGrp="1"/>
          </p:cNvGraphicFramePr>
          <p:nvPr>
            <p:extLst>
              <p:ext uri="{D42A27DB-BD31-4B8C-83A1-F6EECF244321}">
                <p14:modId xmlns:p14="http://schemas.microsoft.com/office/powerpoint/2010/main" val="3753151763"/>
              </p:ext>
            </p:extLst>
          </p:nvPr>
        </p:nvGraphicFramePr>
        <p:xfrm>
          <a:off x="476673" y="3851920"/>
          <a:ext cx="6158361" cy="4045804"/>
        </p:xfrm>
        <a:graphic>
          <a:graphicData uri="http://schemas.openxmlformats.org/drawingml/2006/table">
            <a:tbl>
              <a:tblPr firstRow="1">
                <a:tableStyleId>{22838BEF-8BB2-4498-84A7-C5851F593DF1}</a:tableStyleId>
              </a:tblPr>
              <a:tblGrid>
                <a:gridCol w="1808831">
                  <a:extLst>
                    <a:ext uri="{9D8B030D-6E8A-4147-A177-3AD203B41FA5}">
                      <a16:colId xmlns:a16="http://schemas.microsoft.com/office/drawing/2014/main" val="20000"/>
                    </a:ext>
                  </a:extLst>
                </a:gridCol>
                <a:gridCol w="1163350">
                  <a:extLst>
                    <a:ext uri="{9D8B030D-6E8A-4147-A177-3AD203B41FA5}">
                      <a16:colId xmlns:a16="http://schemas.microsoft.com/office/drawing/2014/main" val="20001"/>
                    </a:ext>
                  </a:extLst>
                </a:gridCol>
                <a:gridCol w="1159874">
                  <a:extLst>
                    <a:ext uri="{9D8B030D-6E8A-4147-A177-3AD203B41FA5}">
                      <a16:colId xmlns:a16="http://schemas.microsoft.com/office/drawing/2014/main" val="20002"/>
                    </a:ext>
                  </a:extLst>
                </a:gridCol>
                <a:gridCol w="1159874">
                  <a:extLst>
                    <a:ext uri="{9D8B030D-6E8A-4147-A177-3AD203B41FA5}">
                      <a16:colId xmlns:a16="http://schemas.microsoft.com/office/drawing/2014/main" val="20003"/>
                    </a:ext>
                  </a:extLst>
                </a:gridCol>
                <a:gridCol w="866432">
                  <a:extLst>
                    <a:ext uri="{9D8B030D-6E8A-4147-A177-3AD203B41FA5}">
                      <a16:colId xmlns:a16="http://schemas.microsoft.com/office/drawing/2014/main" val="20004"/>
                    </a:ext>
                  </a:extLst>
                </a:gridCol>
              </a:tblGrid>
              <a:tr h="918576">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Показатели</a:t>
                      </a:r>
                    </a:p>
                  </a:txBody>
                  <a:tcPr marL="68580" marR="68580" marT="0" marB="0" anchor="ctr">
                    <a:solidFill>
                      <a:schemeClr val="bg2">
                        <a:lumMod val="90000"/>
                      </a:schemeClr>
                    </a:solidFill>
                  </a:tcP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2022</a:t>
                      </a:r>
                    </a:p>
                  </a:txBody>
                  <a:tcPr marL="68580" marR="68580" marT="0" marB="0" anchor="ctr">
                    <a:solidFill>
                      <a:schemeClr val="bg2">
                        <a:lumMod val="90000"/>
                      </a:schemeClr>
                    </a:solidFill>
                  </a:tcP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2023</a:t>
                      </a:r>
                    </a:p>
                  </a:txBody>
                  <a:tcPr marL="68580" marR="68580" marT="0" marB="0" anchor="ctr">
                    <a:solidFill>
                      <a:schemeClr val="bg2">
                        <a:lumMod val="90000"/>
                      </a:schemeClr>
                    </a:solidFill>
                  </a:tcP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2024</a:t>
                      </a:r>
                    </a:p>
                  </a:txBody>
                  <a:tcPr marL="68580" marR="68580" marT="0" marB="0" anchor="ctr">
                    <a:solidFill>
                      <a:schemeClr val="bg2">
                        <a:lumMod val="90000"/>
                      </a:schemeClr>
                    </a:solidFill>
                  </a:tcP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 2024/</a:t>
                      </a:r>
                    </a:p>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2023</a:t>
                      </a:r>
                    </a:p>
                  </a:txBody>
                  <a:tcPr marL="68580" marR="68580" marT="0" marB="0" anchor="ctr">
                    <a:solidFill>
                      <a:schemeClr val="bg2">
                        <a:lumMod val="90000"/>
                      </a:schemeClr>
                    </a:solidFill>
                  </a:tcPr>
                </a:tc>
                <a:extLst>
                  <a:ext uri="{0D108BD9-81ED-4DB2-BD59-A6C34878D82A}">
                    <a16:rowId xmlns:a16="http://schemas.microsoft.com/office/drawing/2014/main" val="10000"/>
                  </a:ext>
                </a:extLst>
              </a:tr>
              <a:tr h="463415">
                <a:tc>
                  <a:txBody>
                    <a:bodyPr/>
                    <a:lstStyle/>
                    <a:p>
                      <a:pPr algn="ctr">
                        <a:lnSpc>
                          <a:spcPct val="10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Доходы, всего</a:t>
                      </a:r>
                      <a:endParaRPr lang="ru-RU" sz="1300" b="1" i="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2 327 930,7</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2 705 794,8</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marL="0" algn="ctr" rtl="0" eaLnBrk="1" latinLnBrk="0" hangingPunct="1">
                        <a:lnSpc>
                          <a:spcPct val="150000"/>
                        </a:lnSpc>
                        <a:spcBef>
                          <a:spcPts val="500"/>
                        </a:spcBef>
                        <a:spcAft>
                          <a:spcPts val="0"/>
                        </a:spcAft>
                      </a:pPr>
                      <a:r>
                        <a:rPr kumimoji="0" lang="ru-RU" sz="1300" b="1" kern="1200" dirty="0">
                          <a:solidFill>
                            <a:schemeClr val="accent6">
                              <a:lumMod val="75000"/>
                            </a:schemeClr>
                          </a:solidFill>
                          <a:effectLst/>
                          <a:latin typeface="Arial Unicode MS" pitchFamily="34" charset="-128"/>
                          <a:ea typeface="Arial Unicode MS" pitchFamily="34" charset="-128"/>
                          <a:cs typeface="Arial Unicode MS" pitchFamily="34" charset="-128"/>
                        </a:rPr>
                        <a:t>2 578 834,4</a:t>
                      </a: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-4,7</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extLst>
                  <a:ext uri="{0D108BD9-81ED-4DB2-BD59-A6C34878D82A}">
                    <a16:rowId xmlns:a16="http://schemas.microsoft.com/office/drawing/2014/main" val="10001"/>
                  </a:ext>
                </a:extLst>
              </a:tr>
              <a:tr h="404668">
                <a:tc>
                  <a:txBody>
                    <a:bodyPr/>
                    <a:lstStyle/>
                    <a:p>
                      <a:pPr algn="ctr">
                        <a:lnSpc>
                          <a:spcPct val="10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из них</a:t>
                      </a:r>
                      <a:endPar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500"/>
                        </a:spcAft>
                      </a:pP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500"/>
                        </a:spcAft>
                      </a:pP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500"/>
                        </a:spcAft>
                      </a:pP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500"/>
                        </a:spcAft>
                      </a:pP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extLst>
                  <a:ext uri="{0D108BD9-81ED-4DB2-BD59-A6C34878D82A}">
                    <a16:rowId xmlns:a16="http://schemas.microsoft.com/office/drawing/2014/main" val="10002"/>
                  </a:ext>
                </a:extLst>
              </a:tr>
              <a:tr h="538695">
                <a:tc>
                  <a:txBody>
                    <a:bodyPr/>
                    <a:lstStyle/>
                    <a:p>
                      <a:pPr algn="ctr">
                        <a:lnSpc>
                          <a:spcPct val="100000"/>
                        </a:lnSpc>
                        <a:spcBef>
                          <a:spcPts val="500"/>
                        </a:spcBef>
                        <a:spcAft>
                          <a:spcPts val="0"/>
                        </a:spcAft>
                        <a:tabLst>
                          <a:tab pos="3155950" algn="l"/>
                        </a:tabLs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Налоговые + неналоговые </a:t>
                      </a:r>
                      <a:endPar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548 160,6</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724 861,2</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815 698,5</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14,4</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extLst>
                  <a:ext uri="{0D108BD9-81ED-4DB2-BD59-A6C34878D82A}">
                    <a16:rowId xmlns:a16="http://schemas.microsoft.com/office/drawing/2014/main" val="10003"/>
                  </a:ext>
                </a:extLst>
              </a:tr>
              <a:tr h="581007">
                <a:tc>
                  <a:txBody>
                    <a:bodyPr/>
                    <a:lstStyle/>
                    <a:p>
                      <a:pPr marL="0" algn="ctr" rtl="0" eaLnBrk="1" fontAlgn="ctr" latinLnBrk="0" hangingPunct="1">
                        <a:lnSpc>
                          <a:spcPct val="100000"/>
                        </a:lnSpc>
                        <a:spcBef>
                          <a:spcPts val="500"/>
                        </a:spcBef>
                        <a:spcAft>
                          <a:spcPts val="0"/>
                        </a:spcAft>
                      </a:pPr>
                      <a:r>
                        <a:rPr kumimoji="0" lang="ru-RU" sz="1300" kern="1200" dirty="0">
                          <a:solidFill>
                            <a:schemeClr val="accent6">
                              <a:lumMod val="75000"/>
                            </a:schemeClr>
                          </a:solidFill>
                          <a:effectLst/>
                          <a:latin typeface="Arial Unicode MS" pitchFamily="34" charset="-128"/>
                          <a:ea typeface="Arial Unicode MS" pitchFamily="34" charset="-128"/>
                          <a:cs typeface="Arial Unicode MS" pitchFamily="34" charset="-128"/>
                        </a:rPr>
                        <a:t>Безвозмездные поступления (всего), тыс.руб.</a:t>
                      </a:r>
                    </a:p>
                  </a:txBody>
                  <a:tcPr marL="0" marR="0" marT="0" marB="0" anchor="ctr"/>
                </a:tc>
                <a:tc>
                  <a:txBody>
                    <a:bodyPr/>
                    <a:lstStyle/>
                    <a:p>
                      <a:pPr marL="0" algn="ctr" rtl="0" eaLnBrk="1" fontAlgn="b" latinLnBrk="0" hangingPunct="1">
                        <a:lnSpc>
                          <a:spcPct val="150000"/>
                        </a:lnSpc>
                        <a:spcBef>
                          <a:spcPts val="500"/>
                        </a:spcBef>
                        <a:spcAft>
                          <a:spcPts val="0"/>
                        </a:spcAft>
                      </a:pPr>
                      <a:r>
                        <a:rPr kumimoji="0" lang="ru-RU" sz="1300" kern="1200" dirty="0">
                          <a:solidFill>
                            <a:schemeClr val="accent6">
                              <a:lumMod val="75000"/>
                            </a:schemeClr>
                          </a:solidFill>
                          <a:effectLst/>
                          <a:latin typeface="Arial Unicode MS" pitchFamily="34" charset="-128"/>
                          <a:ea typeface="Arial Unicode MS" pitchFamily="34" charset="-128"/>
                          <a:cs typeface="Arial Unicode MS" pitchFamily="34" charset="-128"/>
                        </a:rPr>
                        <a:t>1 779 770,1</a:t>
                      </a:r>
                    </a:p>
                  </a:txBody>
                  <a:tcPr marL="0" marR="0" marT="0" marB="0" anchor="ctr"/>
                </a:tc>
                <a:tc>
                  <a:txBody>
                    <a:bodyPr/>
                    <a:lstStyle/>
                    <a:p>
                      <a:pPr marL="0" algn="ctr" rtl="0" eaLnBrk="1" fontAlgn="b" latinLnBrk="0" hangingPunct="1">
                        <a:lnSpc>
                          <a:spcPct val="150000"/>
                        </a:lnSpc>
                        <a:spcBef>
                          <a:spcPts val="500"/>
                        </a:spcBef>
                        <a:spcAft>
                          <a:spcPts val="0"/>
                        </a:spcAft>
                      </a:pPr>
                      <a:r>
                        <a:rPr kumimoji="0" lang="ru-RU" sz="1300" kern="1200" dirty="0">
                          <a:solidFill>
                            <a:schemeClr val="accent6">
                              <a:lumMod val="75000"/>
                            </a:schemeClr>
                          </a:solidFill>
                          <a:effectLst/>
                          <a:latin typeface="Arial Unicode MS" pitchFamily="34" charset="-128"/>
                          <a:ea typeface="Arial Unicode MS" pitchFamily="34" charset="-128"/>
                          <a:cs typeface="Arial Unicode MS" pitchFamily="34" charset="-128"/>
                        </a:rPr>
                        <a:t>1 980 933,6</a:t>
                      </a:r>
                    </a:p>
                  </a:txBody>
                  <a:tcPr marL="0" marR="0" marT="0" marB="0" anchor="ctr"/>
                </a:tc>
                <a:tc>
                  <a:txBody>
                    <a:bodyPr/>
                    <a:lstStyle/>
                    <a:p>
                      <a:pPr marL="0" algn="ctr" rtl="0" eaLnBrk="1" fontAlgn="b" latinLnBrk="0" hangingPunct="1">
                        <a:lnSpc>
                          <a:spcPct val="150000"/>
                        </a:lnSpc>
                        <a:spcBef>
                          <a:spcPts val="500"/>
                        </a:spcBef>
                        <a:spcAft>
                          <a:spcPts val="0"/>
                        </a:spcAft>
                      </a:pPr>
                      <a:r>
                        <a:rPr kumimoji="0" lang="ru-RU" sz="1300" kern="1200" dirty="0">
                          <a:solidFill>
                            <a:schemeClr val="accent6">
                              <a:lumMod val="75000"/>
                            </a:schemeClr>
                          </a:solidFill>
                          <a:effectLst/>
                          <a:latin typeface="Arial Unicode MS" pitchFamily="34" charset="-128"/>
                          <a:ea typeface="Arial Unicode MS" pitchFamily="34" charset="-128"/>
                          <a:cs typeface="Arial Unicode MS" pitchFamily="34" charset="-128"/>
                        </a:rPr>
                        <a:t>1 763 135,9</a:t>
                      </a:r>
                    </a:p>
                  </a:txBody>
                  <a:tcPr marL="0" marR="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-11,0</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extLst>
                  <a:ext uri="{0D108BD9-81ED-4DB2-BD59-A6C34878D82A}">
                    <a16:rowId xmlns:a16="http://schemas.microsoft.com/office/drawing/2014/main" val="10004"/>
                  </a:ext>
                </a:extLst>
              </a:tr>
              <a:tr h="476365">
                <a:tc>
                  <a:txBody>
                    <a:bodyPr/>
                    <a:lstStyle/>
                    <a:p>
                      <a:pPr algn="ctr">
                        <a:lnSpc>
                          <a:spcPct val="10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Расходы, всего</a:t>
                      </a:r>
                      <a:endParaRPr lang="ru-RU" sz="1300" b="1" i="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2 287 958,5</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2 534 517,8</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marL="0" marR="0" indent="0" algn="ctr" defTabSz="914400" rtl="0" eaLnBrk="1" fontAlgn="auto" latinLnBrk="0" hangingPunct="1">
                        <a:lnSpc>
                          <a:spcPct val="150000"/>
                        </a:lnSpc>
                        <a:spcBef>
                          <a:spcPts val="500"/>
                        </a:spcBef>
                        <a:spcAft>
                          <a:spcPts val="0"/>
                        </a:spcAft>
                        <a:buClrTx/>
                        <a:buSzTx/>
                        <a:buFontTx/>
                        <a:buNone/>
                        <a:tabLst/>
                        <a:defRPr/>
                      </a:pPr>
                      <a:r>
                        <a:rPr kumimoji="0" lang="ru-RU" sz="1300" b="1" kern="1200" noProof="0" dirty="0">
                          <a:solidFill>
                            <a:schemeClr val="accent6">
                              <a:lumMod val="75000"/>
                            </a:schemeClr>
                          </a:solidFill>
                          <a:effectLst/>
                          <a:latin typeface="Arial Unicode MS" pitchFamily="34" charset="-128"/>
                          <a:ea typeface="Arial Unicode MS" pitchFamily="34" charset="-128"/>
                          <a:cs typeface="Arial Unicode MS" pitchFamily="34" charset="-128"/>
                        </a:rPr>
                        <a:t>2 550 295,8 </a:t>
                      </a:r>
                      <a:endParaRPr kumimoji="0" lang="ru-RU" sz="1300" b="1" kern="120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b="1" dirty="0">
                          <a:solidFill>
                            <a:schemeClr val="accent6">
                              <a:lumMod val="75000"/>
                            </a:schemeClr>
                          </a:solidFill>
                          <a:effectLst/>
                          <a:latin typeface="Arial Unicode MS" pitchFamily="34" charset="-128"/>
                          <a:ea typeface="Arial Unicode MS" pitchFamily="34" charset="-128"/>
                          <a:cs typeface="Arial Unicode MS" pitchFamily="34" charset="-128"/>
                        </a:rPr>
                        <a:t>0,6</a:t>
                      </a:r>
                      <a:endParaRPr lang="ru-RU" sz="1300" b="1"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extLst>
                  <a:ext uri="{0D108BD9-81ED-4DB2-BD59-A6C34878D82A}">
                    <a16:rowId xmlns:a16="http://schemas.microsoft.com/office/drawing/2014/main" val="10005"/>
                  </a:ext>
                </a:extLst>
              </a:tr>
              <a:tr h="649725">
                <a:tc>
                  <a:txBody>
                    <a:bodyPr/>
                    <a:lstStyle/>
                    <a:p>
                      <a:pPr algn="ctr">
                        <a:lnSpc>
                          <a:spcPct val="10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Дефицит (-) /</a:t>
                      </a:r>
                    </a:p>
                    <a:p>
                      <a:pPr algn="ctr">
                        <a:lnSpc>
                          <a:spcPct val="10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профицит (+)</a:t>
                      </a:r>
                      <a:endParaRPr lang="ru-RU" sz="1300" b="1" i="1"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39 972,2</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lnSpc>
                          <a:spcPct val="150000"/>
                        </a:lnSpc>
                        <a:spcBef>
                          <a:spcPts val="500"/>
                        </a:spcBef>
                        <a:spcAft>
                          <a:spcPts val="0"/>
                        </a:spcAft>
                      </a:pPr>
                      <a:r>
                        <a:rPr lang="ru-RU" sz="1300" dirty="0">
                          <a:solidFill>
                            <a:schemeClr val="accent6">
                              <a:lumMod val="75000"/>
                            </a:schemeClr>
                          </a:solidFill>
                          <a:effectLst/>
                          <a:latin typeface="Arial Unicode MS" pitchFamily="34" charset="-128"/>
                          <a:ea typeface="Arial Unicode MS" pitchFamily="34" charset="-128"/>
                          <a:cs typeface="Arial Unicode MS" pitchFamily="34" charset="-128"/>
                        </a:rPr>
                        <a:t>171 277,0</a:t>
                      </a: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tc>
                  <a:txBody>
                    <a:bodyPr/>
                    <a:lstStyle/>
                    <a:p>
                      <a:pPr algn="ctr"/>
                      <a:r>
                        <a:rPr kumimoji="0" lang="ru-RU" sz="1300" kern="1200" dirty="0">
                          <a:solidFill>
                            <a:schemeClr val="accent6">
                              <a:lumMod val="75000"/>
                            </a:schemeClr>
                          </a:solidFill>
                          <a:effectLst/>
                          <a:latin typeface="Arial Unicode MS" pitchFamily="34" charset="-128"/>
                          <a:ea typeface="Arial Unicode MS" pitchFamily="34" charset="-128"/>
                          <a:cs typeface="Arial Unicode MS" pitchFamily="34" charset="-128"/>
                        </a:rPr>
                        <a:t>28 538,6</a:t>
                      </a:r>
                    </a:p>
                  </a:txBody>
                  <a:tcPr marL="68580" marR="68580" marT="0" marB="0" anchor="ctr"/>
                </a:tc>
                <a:tc>
                  <a:txBody>
                    <a:bodyPr/>
                    <a:lstStyle/>
                    <a:p>
                      <a:pPr algn="ctr">
                        <a:lnSpc>
                          <a:spcPct val="150000"/>
                        </a:lnSpc>
                        <a:spcBef>
                          <a:spcPts val="500"/>
                        </a:spcBef>
                        <a:spcAft>
                          <a:spcPts val="0"/>
                        </a:spcAft>
                      </a:pPr>
                      <a:endParaRPr lang="ru-RU" sz="1300" b="0" i="0"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68580" marR="68580" marT="0" marB="0"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2720684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4"/>
          <p:cNvSpPr>
            <a:spLocks noGrp="1"/>
          </p:cNvSpPr>
          <p:nvPr>
            <p:ph type="title" idx="4294967295"/>
          </p:nvPr>
        </p:nvSpPr>
        <p:spPr>
          <a:xfrm>
            <a:off x="548681" y="179388"/>
            <a:ext cx="5976663" cy="647700"/>
          </a:xfrm>
        </p:spPr>
        <p:txBody>
          <a:bodyPr>
            <a:noAutofit/>
          </a:bodyPr>
          <a:lstStyle/>
          <a:p>
            <a:pPr algn="ctr"/>
            <a:r>
              <a:rPr lang="ru-RU" sz="2400" b="1" dirty="0">
                <a:solidFill>
                  <a:schemeClr val="accent6">
                    <a:lumMod val="75000"/>
                  </a:schemeClr>
                </a:solidFill>
                <a:effectLst/>
                <a:latin typeface="Arial Unicode MS" pitchFamily="34" charset="-128"/>
                <a:ea typeface="Arial Unicode MS" pitchFamily="34" charset="-128"/>
                <a:cs typeface="Arial Unicode MS" pitchFamily="34" charset="-128"/>
              </a:rPr>
              <a:t>ДОХОДЫ</a:t>
            </a:r>
            <a:endParaRPr lang="ru-RU" sz="2400" dirty="0">
              <a:solidFill>
                <a:schemeClr val="accent6">
                  <a:lumMod val="75000"/>
                </a:schemeClr>
              </a:solidFill>
              <a:effectLst/>
              <a:latin typeface="Arial Unicode MS" pitchFamily="34" charset="-128"/>
              <a:ea typeface="Arial Unicode MS" pitchFamily="34" charset="-128"/>
              <a:cs typeface="Arial Unicode MS" pitchFamily="34" charset="-128"/>
            </a:endParaRPr>
          </a:p>
        </p:txBody>
      </p:sp>
      <p:sp>
        <p:nvSpPr>
          <p:cNvPr id="4" name="Объект 3"/>
          <p:cNvSpPr>
            <a:spLocks noGrp="1"/>
          </p:cNvSpPr>
          <p:nvPr>
            <p:ph sz="quarter" idx="4294967295"/>
          </p:nvPr>
        </p:nvSpPr>
        <p:spPr>
          <a:xfrm>
            <a:off x="620689" y="827088"/>
            <a:ext cx="5904655" cy="1441450"/>
          </a:xfrm>
          <a:solidFill>
            <a:schemeClr val="accent5">
              <a:lumMod val="20000"/>
              <a:lumOff val="80000"/>
            </a:schemeClr>
          </a:solidFill>
          <a:ln/>
        </p:spPr>
        <p:style>
          <a:lnRef idx="1">
            <a:schemeClr val="accent5"/>
          </a:lnRef>
          <a:fillRef idx="2">
            <a:schemeClr val="accent5"/>
          </a:fillRef>
          <a:effectRef idx="1">
            <a:schemeClr val="accent5"/>
          </a:effectRef>
          <a:fontRef idx="minor">
            <a:schemeClr val="dk1"/>
          </a:fontRef>
        </p:style>
        <p:txBody>
          <a:bodyPr>
            <a:normAutofit/>
          </a:bodyPr>
          <a:lstStyle/>
          <a:p>
            <a:pPr marL="0" indent="0" algn="ctr">
              <a:buNone/>
            </a:pPr>
            <a:r>
              <a:rPr lang="ru-RU" sz="1500" b="1" i="0" dirty="0">
                <a:solidFill>
                  <a:schemeClr val="accent6">
                    <a:lumMod val="75000"/>
                  </a:schemeClr>
                </a:solidFill>
                <a:latin typeface="Arial Unicode MS" pitchFamily="34" charset="-128"/>
                <a:ea typeface="Arial Unicode MS" pitchFamily="34" charset="-128"/>
                <a:cs typeface="Arial Unicode MS" pitchFamily="34" charset="-128"/>
              </a:rPr>
              <a:t>Налоговые доходы</a:t>
            </a:r>
            <a:r>
              <a:rPr lang="ru-RU" sz="1500" i="0" dirty="0">
                <a:solidFill>
                  <a:schemeClr val="accent6">
                    <a:lumMod val="75000"/>
                  </a:schemeClr>
                </a:solidFill>
                <a:latin typeface="Arial Unicode MS" pitchFamily="34" charset="-128"/>
                <a:ea typeface="Arial Unicode MS" pitchFamily="34" charset="-128"/>
                <a:cs typeface="Arial Unicode MS" pitchFamily="34" charset="-128"/>
              </a:rPr>
              <a:t> – доходы от предусмотренных законодательством Российской Федерации о местных налогов и сборов, в том числе от налогов, предусмотренных специальными налоговыми режимами, а также пени и штрафы по ним.</a:t>
            </a:r>
          </a:p>
          <a:p>
            <a:endParaRPr lang="ru-RU" dirty="0">
              <a:solidFill>
                <a:schemeClr val="accent6">
                  <a:lumMod val="75000"/>
                </a:schemeClr>
              </a:solidFill>
            </a:endParaRPr>
          </a:p>
        </p:txBody>
      </p:sp>
      <p:sp>
        <p:nvSpPr>
          <p:cNvPr id="7" name="Объект 6"/>
          <p:cNvSpPr>
            <a:spLocks noGrp="1"/>
          </p:cNvSpPr>
          <p:nvPr>
            <p:ph sz="quarter" idx="4294967295"/>
          </p:nvPr>
        </p:nvSpPr>
        <p:spPr>
          <a:xfrm>
            <a:off x="620689" y="2627313"/>
            <a:ext cx="5904655" cy="1728787"/>
          </a:xfrm>
          <a:solidFill>
            <a:schemeClr val="accent5">
              <a:lumMod val="20000"/>
              <a:lumOff val="80000"/>
            </a:schemeClr>
          </a:solidFill>
          <a:ln/>
        </p:spPr>
        <p:style>
          <a:lnRef idx="1">
            <a:schemeClr val="accent5"/>
          </a:lnRef>
          <a:fillRef idx="2">
            <a:schemeClr val="accent5"/>
          </a:fillRef>
          <a:effectRef idx="1">
            <a:schemeClr val="accent5"/>
          </a:effectRef>
          <a:fontRef idx="minor">
            <a:schemeClr val="dk1"/>
          </a:fontRef>
        </p:style>
        <p:txBody>
          <a:bodyPr>
            <a:noAutofit/>
          </a:bodyPr>
          <a:lstStyle/>
          <a:p>
            <a:pPr marL="0" indent="0" algn="ctr">
              <a:buNone/>
            </a:pPr>
            <a:r>
              <a:rPr lang="ru-RU" sz="1500" b="1" i="0" dirty="0">
                <a:solidFill>
                  <a:schemeClr val="accent6">
                    <a:lumMod val="75000"/>
                  </a:schemeClr>
                </a:solidFill>
                <a:latin typeface="Arial Unicode MS" pitchFamily="34" charset="-128"/>
                <a:ea typeface="Arial Unicode MS" pitchFamily="34" charset="-128"/>
                <a:cs typeface="Arial Unicode MS" pitchFamily="34" charset="-128"/>
              </a:rPr>
              <a:t>Неналоговые доходы </a:t>
            </a:r>
            <a:r>
              <a:rPr lang="ru-RU" sz="1500" i="0" dirty="0">
                <a:solidFill>
                  <a:schemeClr val="accent6">
                    <a:lumMod val="75000"/>
                  </a:schemeClr>
                </a:solidFill>
                <a:latin typeface="Arial Unicode MS" pitchFamily="34" charset="-128"/>
                <a:ea typeface="Arial Unicode MS" pitchFamily="34" charset="-128"/>
                <a:cs typeface="Arial Unicode MS" pitchFamily="34" charset="-128"/>
              </a:rPr>
              <a:t>– платежи, которые классифицируются по характеру их поступления в бюджет и включают в себя возмездные операции от прямого предоставления государством разных видов услуг, а также некоторые безвозмездные платежи в виде штрафов или иных санкций за нарушение законодательства.</a:t>
            </a:r>
          </a:p>
        </p:txBody>
      </p:sp>
      <p:sp>
        <p:nvSpPr>
          <p:cNvPr id="10" name="Заголовок 1"/>
          <p:cNvSpPr txBox="1">
            <a:spLocks/>
          </p:cNvSpPr>
          <p:nvPr/>
        </p:nvSpPr>
        <p:spPr>
          <a:xfrm>
            <a:off x="620688" y="4716016"/>
            <a:ext cx="5904656" cy="1440160"/>
          </a:xfrm>
          <a:prstGeom prst="rect">
            <a:avLst/>
          </a:prstGeom>
          <a:solidFill>
            <a:schemeClr val="accent5">
              <a:lumMod val="20000"/>
              <a:lumOff val="80000"/>
            </a:schemeClr>
          </a:solidFill>
          <a:ln/>
        </p:spPr>
        <p:style>
          <a:lnRef idx="1">
            <a:schemeClr val="accent5"/>
          </a:lnRef>
          <a:fillRef idx="2">
            <a:schemeClr val="accent5"/>
          </a:fillRef>
          <a:effectRef idx="1">
            <a:schemeClr val="accent5"/>
          </a:effectRef>
          <a:fontRef idx="minor">
            <a:schemeClr val="dk1"/>
          </a:fontRef>
        </p:style>
        <p:txBody>
          <a:bodyPr vert="horz" lIns="0" tIns="45720" rIns="0" bIns="45720" rtlCol="0" anchor="t">
            <a:noAutofit/>
          </a:bodyPr>
          <a:lstStyle>
            <a:lvl1pPr algn="l" defTabSz="914400" rtl="0" eaLnBrk="1" latinLnBrk="0" hangingPunct="1">
              <a:spcBef>
                <a:spcPct val="0"/>
              </a:spcBef>
              <a:buNone/>
              <a:defRPr sz="2200" b="0" i="0" kern="1200" cap="none" baseline="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indent="350838" algn="ctr"/>
            <a:r>
              <a:rPr lang="ru-RU" sz="1500" b="1" dirty="0">
                <a:solidFill>
                  <a:schemeClr val="accent6">
                    <a:lumMod val="75000"/>
                  </a:schemeClr>
                </a:solidFill>
                <a:latin typeface="Arial Unicode MS" pitchFamily="34" charset="-128"/>
                <a:ea typeface="Arial Unicode MS" pitchFamily="34" charset="-128"/>
                <a:cs typeface="Arial Unicode MS" pitchFamily="34" charset="-128"/>
              </a:rPr>
              <a:t>Безвозмездные поступления – </a:t>
            </a:r>
            <a:r>
              <a:rPr lang="ru-RU" sz="1500" dirty="0">
                <a:solidFill>
                  <a:schemeClr val="accent6">
                    <a:lumMod val="75000"/>
                  </a:schemeClr>
                </a:solidFill>
                <a:latin typeface="Arial Unicode MS" pitchFamily="34" charset="-128"/>
                <a:ea typeface="Arial Unicode MS" pitchFamily="34" charset="-128"/>
                <a:cs typeface="Arial Unicode MS" pitchFamily="34" charset="-128"/>
              </a:rPr>
              <a:t>поступающие в бюджет денежные средства на безвозвратной и безвозмездной основе в виде дотаций, субсидий, субвенций из других бюджетов бюджетной системы Российской Федерации, а также перечисления от физических и юридических лиц</a:t>
            </a:r>
          </a:p>
        </p:txBody>
      </p:sp>
      <p:pic>
        <p:nvPicPr>
          <p:cNvPr id="14337" name="Picture 1" descr="D:\2025\Бюджет для граждан\для подготовки бюджета для граждан\картинки\dengi_chelovechek_2123.jpg"/>
          <p:cNvPicPr>
            <a:picLocks noChangeAspect="1" noChangeArrowheads="1"/>
          </p:cNvPicPr>
          <p:nvPr/>
        </p:nvPicPr>
        <p:blipFill>
          <a:blip r:embed="rId2" cstate="print"/>
          <a:srcRect/>
          <a:stretch>
            <a:fillRect/>
          </a:stretch>
        </p:blipFill>
        <p:spPr bwMode="auto">
          <a:xfrm>
            <a:off x="2348880" y="6372200"/>
            <a:ext cx="2376264" cy="2304256"/>
          </a:xfrm>
          <a:prstGeom prst="rect">
            <a:avLst/>
          </a:prstGeom>
          <a:ln>
            <a:noFill/>
          </a:ln>
          <a:effectLst>
            <a:softEdge rad="112500"/>
          </a:effectLst>
        </p:spPr>
      </p:pic>
    </p:spTree>
    <p:extLst>
      <p:ext uri="{BB962C8B-B14F-4D97-AF65-F5344CB8AC3E}">
        <p14:creationId xmlns:p14="http://schemas.microsoft.com/office/powerpoint/2010/main" val="1715396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a:spLocks noChangeArrowheads="1"/>
          </p:cNvSpPr>
          <p:nvPr/>
        </p:nvSpPr>
        <p:spPr bwMode="auto">
          <a:xfrm>
            <a:off x="1" y="-184667"/>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u-RU"/>
          </a:p>
        </p:txBody>
      </p:sp>
      <p:sp>
        <p:nvSpPr>
          <p:cNvPr id="6" name="Заголовок 4"/>
          <p:cNvSpPr>
            <a:spLocks noGrp="1"/>
          </p:cNvSpPr>
          <p:nvPr>
            <p:ph type="title" idx="4294967295"/>
          </p:nvPr>
        </p:nvSpPr>
        <p:spPr>
          <a:xfrm>
            <a:off x="404664" y="251520"/>
            <a:ext cx="6264695" cy="1233487"/>
          </a:xfrm>
        </p:spPr>
        <p:txBody>
          <a:bodyPr>
            <a:noAutofit/>
          </a:bodyPr>
          <a:lstStyle/>
          <a:p>
            <a:pPr algn="ct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НОРМАТИВЫ  ОТЧИСЛЕНИЙ </a:t>
            </a:r>
            <a:b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br>
            <a:r>
              <a:rPr lang="ru-RU" sz="2000" b="1" dirty="0">
                <a:solidFill>
                  <a:schemeClr val="accent6">
                    <a:lumMod val="75000"/>
                  </a:schemeClr>
                </a:solidFill>
                <a:effectLst/>
                <a:latin typeface="Arial Unicode MS" pitchFamily="34" charset="-128"/>
                <a:ea typeface="Arial Unicode MS" pitchFamily="34" charset="-128"/>
                <a:cs typeface="Arial Unicode MS" pitchFamily="34" charset="-128"/>
              </a:rPr>
              <a:t>В  БЮДЖЕТ ПАВЛОВСКОГО МУНИЦИПАЛЬНОГО  РАЙОНА ВОРОНЕЖСКОЙ  ОБЛАСТИ</a:t>
            </a:r>
          </a:p>
        </p:txBody>
      </p:sp>
      <p:graphicFrame>
        <p:nvGraphicFramePr>
          <p:cNvPr id="4" name="Таблица 3"/>
          <p:cNvGraphicFramePr>
            <a:graphicFrameLocks noGrp="1"/>
          </p:cNvGraphicFramePr>
          <p:nvPr>
            <p:extLst>
              <p:ext uri="{D42A27DB-BD31-4B8C-83A1-F6EECF244321}">
                <p14:modId xmlns:p14="http://schemas.microsoft.com/office/powerpoint/2010/main" val="3944554270"/>
              </p:ext>
            </p:extLst>
          </p:nvPr>
        </p:nvGraphicFramePr>
        <p:xfrm>
          <a:off x="476672" y="1475659"/>
          <a:ext cx="6192689" cy="6502494"/>
        </p:xfrm>
        <a:graphic>
          <a:graphicData uri="http://schemas.openxmlformats.org/drawingml/2006/table">
            <a:tbl>
              <a:tblPr>
                <a:tableStyleId>{22838BEF-8BB2-4498-84A7-C5851F593DF1}</a:tableStyleId>
              </a:tblPr>
              <a:tblGrid>
                <a:gridCol w="2211674">
                  <a:extLst>
                    <a:ext uri="{9D8B030D-6E8A-4147-A177-3AD203B41FA5}">
                      <a16:colId xmlns:a16="http://schemas.microsoft.com/office/drawing/2014/main" val="20000"/>
                    </a:ext>
                  </a:extLst>
                </a:gridCol>
                <a:gridCol w="1843062">
                  <a:extLst>
                    <a:ext uri="{9D8B030D-6E8A-4147-A177-3AD203B41FA5}">
                      <a16:colId xmlns:a16="http://schemas.microsoft.com/office/drawing/2014/main" val="20001"/>
                    </a:ext>
                  </a:extLst>
                </a:gridCol>
                <a:gridCol w="1105838">
                  <a:extLst>
                    <a:ext uri="{9D8B030D-6E8A-4147-A177-3AD203B41FA5}">
                      <a16:colId xmlns:a16="http://schemas.microsoft.com/office/drawing/2014/main" val="20002"/>
                    </a:ext>
                  </a:extLst>
                </a:gridCol>
                <a:gridCol w="1032115">
                  <a:extLst>
                    <a:ext uri="{9D8B030D-6E8A-4147-A177-3AD203B41FA5}">
                      <a16:colId xmlns:a16="http://schemas.microsoft.com/office/drawing/2014/main" val="20003"/>
                    </a:ext>
                  </a:extLst>
                </a:gridCol>
              </a:tblGrid>
              <a:tr h="394458">
                <a:tc rowSpan="2">
                  <a:txBody>
                    <a:bodyPr/>
                    <a:lstStyle/>
                    <a:p>
                      <a:pPr algn="ctr" fontAlgn="ctr"/>
                      <a:r>
                        <a:rPr lang="ru-RU" sz="13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Налоги и сборы, установленные законодательством</a:t>
                      </a:r>
                      <a:endParaRPr lang="ru-RU" sz="13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gridSpan="3">
                  <a:txBody>
                    <a:bodyPr/>
                    <a:lstStyle/>
                    <a:p>
                      <a:pPr algn="ctr" fontAlgn="ctr"/>
                      <a:r>
                        <a:rPr lang="ru-RU" sz="13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Уровни бюджета</a:t>
                      </a:r>
                      <a:endParaRPr lang="ru-RU" sz="13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583175">
                <a:tc vMerge="1">
                  <a:txBody>
                    <a:bodyPr/>
                    <a:lstStyle/>
                    <a:p>
                      <a:endParaRPr lang="ru-RU"/>
                    </a:p>
                  </a:txBody>
                  <a:tcPr/>
                </a:tc>
                <a:tc>
                  <a:txBody>
                    <a:bodyPr/>
                    <a:lstStyle/>
                    <a:p>
                      <a:pPr algn="ctr" fontAlgn="ctr"/>
                      <a:r>
                        <a:rPr lang="ru-RU" sz="13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Бюджет            муниципального района</a:t>
                      </a:r>
                      <a:endParaRPr lang="ru-RU" sz="13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ctr"/>
                      <a:r>
                        <a:rPr lang="ru-RU" sz="13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Бюджеты городских поселений</a:t>
                      </a:r>
                      <a:endParaRPr lang="ru-RU" sz="13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tc>
                  <a:txBody>
                    <a:bodyPr/>
                    <a:lstStyle/>
                    <a:p>
                      <a:pPr algn="ctr" fontAlgn="ctr"/>
                      <a:r>
                        <a:rPr lang="ru-RU" sz="1300" b="1"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Бюджеты сельских  поселений</a:t>
                      </a:r>
                      <a:endParaRPr lang="ru-RU" sz="1300" b="1"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solidFill>
                      <a:schemeClr val="bg2">
                        <a:lumMod val="90000"/>
                      </a:schemeClr>
                    </a:solidFill>
                  </a:tcPr>
                </a:tc>
                <a:extLst>
                  <a:ext uri="{0D108BD9-81ED-4DB2-BD59-A6C34878D82A}">
                    <a16:rowId xmlns:a16="http://schemas.microsoft.com/office/drawing/2014/main" val="10001"/>
                  </a:ext>
                </a:extLst>
              </a:tr>
              <a:tr h="979802">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 Налоги на доходы физических лиц</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39,0 % с территории городских поселений         47,0 % с территории сельских поселений</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val="10002"/>
                  </a:ext>
                </a:extLst>
              </a:tr>
              <a:tr h="672723">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 Налоги со специальными налоговыми режимами, в т. ч.</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 </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val="10003"/>
                  </a:ext>
                </a:extLst>
              </a:tr>
              <a:tr h="775106">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2.1 налог, взымаемый в связи с применением упрощенной системы налогообложения</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val="10004"/>
                  </a:ext>
                </a:extLst>
              </a:tr>
              <a:tr h="775106">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2.2 единый сельскохозяйственный налог</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50 % с территории городских поселений         70 % с территории сельских поселений</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50%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30%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val="10005"/>
                  </a:ext>
                </a:extLst>
              </a:tr>
              <a:tr h="672723">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2.3 налог, взымаемый с применением патентной системы налогообложения</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val="10006"/>
                  </a:ext>
                </a:extLst>
              </a:tr>
              <a:tr h="775106">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3. Государственная пошлина (в зависимости от установленных полномочий)</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100%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val="10007"/>
                  </a:ext>
                </a:extLst>
              </a:tr>
              <a:tr h="780508">
                <a:tc>
                  <a:txBody>
                    <a:bodyPr/>
                    <a:lstStyle/>
                    <a:p>
                      <a:pPr algn="l"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4. Доходы от уплаты акцизов на нефтепродукты</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0,2200220%</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0,448808%</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tc>
                  <a:txBody>
                    <a:bodyPr/>
                    <a:lstStyle/>
                    <a:p>
                      <a:pPr algn="ctr" fontAlgn="ctr"/>
                      <a:r>
                        <a:rPr lang="ru-RU" sz="1300" u="none" strike="noStrike" dirty="0">
                          <a:solidFill>
                            <a:schemeClr val="accent6">
                              <a:lumMod val="75000"/>
                            </a:schemeClr>
                          </a:solidFill>
                          <a:effectLst/>
                          <a:latin typeface="Arial Unicode MS" pitchFamily="34" charset="-128"/>
                          <a:ea typeface="Arial Unicode MS" pitchFamily="34" charset="-128"/>
                          <a:cs typeface="Arial Unicode MS" pitchFamily="34" charset="-128"/>
                        </a:rPr>
                        <a:t>-</a:t>
                      </a:r>
                      <a:endParaRPr lang="ru-RU" sz="1300" b="0" i="0" u="none" strike="noStrike" dirty="0">
                        <a:solidFill>
                          <a:schemeClr val="accent6">
                            <a:lumMod val="75000"/>
                          </a:schemeClr>
                        </a:solidFill>
                        <a:effectLst/>
                        <a:latin typeface="Arial Unicode MS" pitchFamily="34" charset="-128"/>
                        <a:ea typeface="Arial Unicode MS" pitchFamily="34" charset="-128"/>
                        <a:cs typeface="Arial Unicode MS" pitchFamily="34" charset="-128"/>
                      </a:endParaRPr>
                    </a:p>
                  </a:txBody>
                  <a:tcPr marL="7620" marR="7620" marT="7620" marB="0" anchor="ct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5734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76672" y="251520"/>
            <a:ext cx="5976664" cy="1015663"/>
          </a:xfrm>
          <a:prstGeom prst="rect">
            <a:avLst/>
          </a:prstGeom>
        </p:spPr>
        <p:txBody>
          <a:bodyPr wrap="square">
            <a:spAutoFit/>
          </a:bodyPr>
          <a:lstStyle/>
          <a:p>
            <a:pPr algn="ctr">
              <a:spcBef>
                <a:spcPct val="0"/>
              </a:spcBef>
              <a:defRPr kumimoji="0" lang="ru-RU" sz="2000" b="1" i="0" u="none" strike="noStrike" kern="1200" baseline="0" dirty="0">
                <a:solidFill>
                  <a:srgbClr val="7D3C4A">
                    <a:lumMod val="75000"/>
                  </a:srgbClr>
                </a:solidFill>
                <a:effectLst/>
                <a:latin typeface="Arial Unicode MS" pitchFamily="34" charset="-128"/>
                <a:ea typeface="Arial Unicode MS" pitchFamily="34" charset="-128"/>
                <a:cs typeface="Arial Unicode MS" pitchFamily="34" charset="-128"/>
              </a:defRPr>
            </a:pPr>
            <a:r>
              <a:rPr lang="ru-RU" b="1" dirty="0">
                <a:solidFill>
                  <a:schemeClr val="accent6">
                    <a:lumMod val="75000"/>
                  </a:schemeClr>
                </a:solidFill>
                <a:latin typeface="Arial Unicode MS" pitchFamily="34" charset="-128"/>
                <a:ea typeface="Arial Unicode MS" pitchFamily="34" charset="-128"/>
                <a:cs typeface="Arial Unicode MS" pitchFamily="34" charset="-128"/>
              </a:rPr>
              <a:t>Доходы  бюджета Павловского                         муниципального</a:t>
            </a:r>
          </a:p>
          <a:p>
            <a:pPr algn="ctr">
              <a:spcBef>
                <a:spcPct val="0"/>
              </a:spcBef>
              <a:defRPr kumimoji="0" lang="ru-RU" sz="2000" b="1" i="0" u="none" strike="noStrike" kern="1200" baseline="0" dirty="0">
                <a:solidFill>
                  <a:srgbClr val="7D3C4A">
                    <a:lumMod val="75000"/>
                  </a:srgbClr>
                </a:solidFill>
                <a:effectLst/>
                <a:latin typeface="Arial Unicode MS" pitchFamily="34" charset="-128"/>
                <a:ea typeface="Arial Unicode MS" pitchFamily="34" charset="-128"/>
                <a:cs typeface="Arial Unicode MS" pitchFamily="34" charset="-128"/>
              </a:defRPr>
            </a:pPr>
            <a:r>
              <a:rPr lang="ru-RU" b="1" dirty="0">
                <a:solidFill>
                  <a:schemeClr val="accent6">
                    <a:lumMod val="75000"/>
                  </a:schemeClr>
                </a:solidFill>
                <a:latin typeface="Arial Unicode MS" pitchFamily="34" charset="-128"/>
                <a:ea typeface="Arial Unicode MS" pitchFamily="34" charset="-128"/>
                <a:cs typeface="Arial Unicode MS" pitchFamily="34" charset="-128"/>
              </a:rPr>
              <a:t> района   за 2022-2024 годы, тыс. рублей</a:t>
            </a:r>
          </a:p>
        </p:txBody>
      </p:sp>
      <p:sp>
        <p:nvSpPr>
          <p:cNvPr id="5" name="Прямоугольник 4"/>
          <p:cNvSpPr/>
          <p:nvPr/>
        </p:nvSpPr>
        <p:spPr>
          <a:xfrm>
            <a:off x="476672" y="6156176"/>
            <a:ext cx="6048672" cy="2123658"/>
          </a:xfrm>
          <a:prstGeom prst="rect">
            <a:avLst/>
          </a:prstGeom>
        </p:spPr>
        <p:txBody>
          <a:bodyPr wrap="square">
            <a:spAutoFit/>
          </a:bodyPr>
          <a:lstStyle/>
          <a:p>
            <a:pPr indent="350838" algn="just">
              <a:spcBef>
                <a:spcPct val="0"/>
              </a:spcBef>
              <a:buClr>
                <a:schemeClr val="accent1"/>
              </a:buClr>
              <a:buSzPct val="80000"/>
            </a:pPr>
            <a:r>
              <a:rPr lang="ru-RU" sz="1200" dirty="0">
                <a:solidFill>
                  <a:schemeClr val="accent6">
                    <a:lumMod val="75000"/>
                  </a:schemeClr>
                </a:solidFill>
                <a:ea typeface="Arial Unicode MS"/>
              </a:rPr>
              <a:t>Доходная часть бюджета Павловского муниципального района с учетом безвозмездных поступлений от других бюджетов бюджетной системы Российской Федерации за 2024 год исполнена в                 объеме 2 578 834,4 тыс. рублей, что составило 100,2 % к уточненному годовому плану. </a:t>
            </a:r>
          </a:p>
          <a:p>
            <a:pPr indent="350838" algn="just">
              <a:spcBef>
                <a:spcPct val="0"/>
              </a:spcBef>
              <a:buClr>
                <a:schemeClr val="accent1"/>
              </a:buClr>
              <a:buSzPct val="80000"/>
            </a:pPr>
            <a:r>
              <a:rPr lang="ru-RU" sz="1200" dirty="0">
                <a:solidFill>
                  <a:schemeClr val="accent6">
                    <a:lumMod val="75000"/>
                  </a:schemeClr>
                </a:solidFill>
                <a:ea typeface="Arial Unicode MS"/>
              </a:rPr>
              <a:t>По сравнению с прошлым годом объем доходов бюджета муниципального района снизился на 4,7 % или на 126 960,3 тыс. рублей.</a:t>
            </a:r>
          </a:p>
          <a:p>
            <a:pPr indent="350838" algn="just">
              <a:spcBef>
                <a:spcPct val="0"/>
              </a:spcBef>
              <a:buClr>
                <a:schemeClr val="accent1"/>
              </a:buClr>
              <a:buSzPct val="80000"/>
            </a:pPr>
            <a:r>
              <a:rPr lang="ru-RU" sz="1200" dirty="0">
                <a:solidFill>
                  <a:schemeClr val="accent6">
                    <a:lumMod val="75000"/>
                  </a:schemeClr>
                </a:solidFill>
                <a:ea typeface="Arial Unicode MS"/>
              </a:rPr>
              <a:t>Налоговых и неналоговых доходов за 2024 год поступило 815 698,5 тыс. рублей или 102,3 % к уточненному плану. </a:t>
            </a:r>
          </a:p>
          <a:p>
            <a:pPr indent="350838" algn="just">
              <a:spcBef>
                <a:spcPct val="0"/>
              </a:spcBef>
              <a:buClr>
                <a:schemeClr val="accent1"/>
              </a:buClr>
              <a:buSzPct val="80000"/>
            </a:pPr>
            <a:r>
              <a:rPr lang="ru-RU" sz="1200" dirty="0">
                <a:solidFill>
                  <a:schemeClr val="accent6">
                    <a:lumMod val="75000"/>
                  </a:schemeClr>
                </a:solidFill>
                <a:ea typeface="Arial Unicode MS"/>
              </a:rPr>
              <a:t>Удельный вес налоговых и неналоговых доходов в общей сумме доходов бюджета муниципального района составляет 31,6 %. </a:t>
            </a:r>
          </a:p>
        </p:txBody>
      </p:sp>
      <p:graphicFrame>
        <p:nvGraphicFramePr>
          <p:cNvPr id="1026" name="Диаграмма 1"/>
          <p:cNvGraphicFramePr>
            <a:graphicFrameLocks/>
          </p:cNvGraphicFramePr>
          <p:nvPr/>
        </p:nvGraphicFramePr>
        <p:xfrm>
          <a:off x="476672" y="1403648"/>
          <a:ext cx="6072187" cy="4680520"/>
        </p:xfrm>
        <a:graphic>
          <a:graphicData uri="http://schemas.openxmlformats.org/presentationml/2006/ole">
            <mc:AlternateContent xmlns:mc="http://schemas.openxmlformats.org/markup-compatibility/2006">
              <mc:Choice xmlns:v="urn:schemas-microsoft-com:vml" Requires="v">
                <p:oleObj spid="_x0000_s1034" name="Worksheet" r:id="rId3" imgW="6553768" imgH="5163760" progId="Excel.Sheet.8">
                  <p:embed/>
                </p:oleObj>
              </mc:Choice>
              <mc:Fallback>
                <p:oleObj name="Worksheet" r:id="rId3" imgW="6553768" imgH="5163760" progId="Excel.Sheet.8">
                  <p:embed/>
                  <p:pic>
                    <p:nvPicPr>
                      <p:cNvPr id="0" name="Диаграмма 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6672" y="1403648"/>
                        <a:ext cx="6072187" cy="468052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mbria"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Concourse</Template>
  <TotalTime>9500</TotalTime>
  <Words>3646</Words>
  <Application>Microsoft Office PowerPoint</Application>
  <PresentationFormat>Экран (4:3)</PresentationFormat>
  <Paragraphs>639</Paragraphs>
  <Slides>35</Slides>
  <Notes>5</Notes>
  <HiddenSlides>0</HiddenSlides>
  <MMClips>0</MMClips>
  <ScaleCrop>false</ScaleCrop>
  <HeadingPairs>
    <vt:vector size="8" baseType="variant">
      <vt:variant>
        <vt:lpstr>Использованные шрифты</vt:lpstr>
      </vt:variant>
      <vt:variant>
        <vt:i4>10</vt:i4>
      </vt:variant>
      <vt:variant>
        <vt:lpstr>Тема</vt:lpstr>
      </vt:variant>
      <vt:variant>
        <vt:i4>1</vt:i4>
      </vt:variant>
      <vt:variant>
        <vt:lpstr>Внедренные серверы OLE</vt:lpstr>
      </vt:variant>
      <vt:variant>
        <vt:i4>1</vt:i4>
      </vt:variant>
      <vt:variant>
        <vt:lpstr>Заголовки слайдов</vt:lpstr>
      </vt:variant>
      <vt:variant>
        <vt:i4>35</vt:i4>
      </vt:variant>
    </vt:vector>
  </HeadingPairs>
  <TitlesOfParts>
    <vt:vector size="47" baseType="lpstr">
      <vt:lpstr>Arial Unicode MS</vt:lpstr>
      <vt:lpstr>Calibri</vt:lpstr>
      <vt:lpstr>Courier New</vt:lpstr>
      <vt:lpstr>Georgia</vt:lpstr>
      <vt:lpstr>Lucida Sans Unicode</vt:lpstr>
      <vt:lpstr>Times New Roman</vt:lpstr>
      <vt:lpstr>Verdana</vt:lpstr>
      <vt:lpstr>Wingdings</vt:lpstr>
      <vt:lpstr>Wingdings 2</vt:lpstr>
      <vt:lpstr>Wingdings 3</vt:lpstr>
      <vt:lpstr>Открытая</vt:lpstr>
      <vt:lpstr>Worksheet</vt:lpstr>
      <vt:lpstr>Бюджет для граждан</vt:lpstr>
      <vt:lpstr>Бюджет для граждан</vt:lpstr>
      <vt:lpstr>АДМИНИСТРАТИВНО – ТЕРРИТОРИАЛЬНОЕ ДЕЛЕНИЕ  ПАВЛОВСКОГО МУНИЦИПАЛЬНОГО  РАЙОНА ВОРОНЕЖСКОЙ  ОБЛАСТИ</vt:lpstr>
      <vt:lpstr>БЮДЖЕТНАЯ  СИСТЕМА  ПАВЛОВСКОГО МУНИЦИПАЛЬНОГО  РАЙОНА  ВОРОНЕЖСКОЙ ОБЛАСТИ</vt:lpstr>
      <vt:lpstr>ОСНОВНЫЕ ПОНЯТИЯ</vt:lpstr>
      <vt:lpstr>ОСНОВНЫЕ ПАРАМЕТРЫ БЮДЖЕТА</vt:lpstr>
      <vt:lpstr>ДОХОДЫ</vt:lpstr>
      <vt:lpstr>НОРМАТИВЫ  ОТЧИСЛЕНИЙ  В  БЮДЖЕТ ПАВЛОВСКОГО МУНИЦИПАЛЬНОГО  РАЙОНА ВОРОНЕЖСКОЙ  ОБЛАСТИ</vt:lpstr>
      <vt:lpstr>Презентация PowerPoint</vt:lpstr>
      <vt:lpstr>Презентация PowerPoint</vt:lpstr>
      <vt:lpstr>СРАВНИТЕЛЬНАЯ ХАРАКТЕРИСТИКА ДОХОДОВ БЮДЖЕТА ПАВЛОВСКОГО МУНИЦИПАЛЬНОГО РАЙОНА ВОРОНЕЖСКОЙ ОБЛАСТИ  ЗА 2023-2024 ГГ., тыс. рублей</vt:lpstr>
      <vt:lpstr>Презентация PowerPoint</vt:lpstr>
      <vt:lpstr>ИЗМЕНЕНИЕ ОБЪЕМОВ ПОСТУПЛЕНИЙ  ПО НАЛОГОВЫМ И НЕНАЛОГОВЫМ ДОХОДАМ В РАЗРЕЗЕ ОСНОВНЫХ ВИДОВ ДОХОДОВ,    тыс. рублей. </vt:lpstr>
      <vt:lpstr>Презентация PowerPoint</vt:lpstr>
      <vt:lpstr>КРУПНЕЙШИЕ  НАЛОГОПЛАТЕЛЬЩИКИ ПАВЛОВСКОГО  МУНИЦИПАЛЬНОГО РАЙОНА  ВОРОНЕЖСКОЙ  ОБЛАСТИ</vt:lpstr>
      <vt:lpstr>РАСХОДЫ БЮДЖЕТА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ГЛОССАРИЙ</vt:lpstr>
      <vt:lpstr>Презентация PowerPoint</vt:lpstr>
      <vt:lpstr>Презентация PowerPoint</vt:lpstr>
      <vt:lpstr>Презентация PowerPoint</vt:lpstr>
      <vt:lpstr>Презентация PowerPoint</vt:lpstr>
      <vt:lpstr>КОНТАКТНАЯ  ИНФОРМАЦИЯ ДЛЯ ГРАЖДАН</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plan2</dc:creator>
  <cp:lastModifiedBy>dohod1@pavl.gfu.vrn.ru</cp:lastModifiedBy>
  <cp:revision>772</cp:revision>
  <cp:lastPrinted>2024-06-14T11:11:42Z</cp:lastPrinted>
  <dcterms:created xsi:type="dcterms:W3CDTF">2020-06-04T09:46:00Z</dcterms:created>
  <dcterms:modified xsi:type="dcterms:W3CDTF">2025-07-07T12:14:28Z</dcterms:modified>
</cp:coreProperties>
</file>