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506" y="109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2C2A-2FAB-4B64-ADC6-53CCE5B747A1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1200" y="739775"/>
            <a:ext cx="2773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4F2C-8742-483C-9882-58323A540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7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4F2C-8742-483C-9882-58323A540B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8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D9C5B1-8682-4588-A19A-468D31260A07}" type="datetimeFigureOut">
              <a:rPr lang="ru-RU" smtClean="0"/>
              <a:t>20.10.2017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F34871-7F88-4F7C-9D8C-DC14F3F852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C7C9A9BC6CACAA75CEFABE54734C82FC09E0FD12F9A48D8210DE8511594BF969168FC8AD1AA650E8iBIBM" TargetMode="External"/><Relationship Id="rId3" Type="http://schemas.openxmlformats.org/officeDocument/2006/relationships/hyperlink" Target="consultantplus://offline/ref=9A56E234302F72EAE452B939BE8B43B18857E7BC88C15B2F8821F68AC90AA6BE51C8345706d5oEN" TargetMode="External"/><Relationship Id="rId7" Type="http://schemas.openxmlformats.org/officeDocument/2006/relationships/hyperlink" Target="consultantplus://offline/ref=7F35A4A956CC1B33D17C1560626270C62C6F9D3BADDAAD4EC5298A53A06EF9B2684950470E1105FF60XFN" TargetMode="External"/><Relationship Id="rId2" Type="http://schemas.openxmlformats.org/officeDocument/2006/relationships/hyperlink" Target="consultantplus://offline/ref=9A56E234302F72EAE452B939BE8B43B18857E7BC88C15B2F8821F68AC90AA6BE51C834540Ad5oF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929CF7C1928B25BB295D2ACEA730CF9B2254A078E120CEC63FFBE73502D6DE8FAA18EEE97B2E48ECM" TargetMode="External"/><Relationship Id="rId5" Type="http://schemas.openxmlformats.org/officeDocument/2006/relationships/hyperlink" Target="consultantplus://offline/ref=9A56E234302F72EAE452B939BE8B43B18857E7BC88C15B2F8821F68AC90AA6BE51C8345707d5o7N" TargetMode="External"/><Relationship Id="rId4" Type="http://schemas.openxmlformats.org/officeDocument/2006/relationships/hyperlink" Target="consultantplus://offline/ref=9A56E234302F72EAE452B939BE8B43B18857E7BC88C15B2F8821F68AC90AA6BE51C834550Ed5o7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Для строительств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4427984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53406" y="0"/>
            <a:ext cx="41974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разрешения</a:t>
            </a:r>
          </a:p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строительство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ownloads\Для строительств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984"/>
            <a:ext cx="6858000" cy="4716016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82615" y="4427984"/>
            <a:ext cx="41974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разрешения</a:t>
            </a:r>
          </a:p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строительство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3966" y="5293630"/>
            <a:ext cx="3006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Доступно в электронном виде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pgu.govvrn.ru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757" y="812367"/>
            <a:ext cx="3006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Доступно в электронном виде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pgu.govvrn.ru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3214" y="5905018"/>
            <a:ext cx="2476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Услуга предоставляется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 взимания платы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4005" y="1408323"/>
            <a:ext cx="2476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Услуга предоставляется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 взимания платы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" y="4427984"/>
            <a:ext cx="1039138" cy="10391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" y="0"/>
            <a:ext cx="1039138" cy="10391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8649" y="3835951"/>
            <a:ext cx="654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Администрация Павловского муниципального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2929" y="8532440"/>
            <a:ext cx="654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Администрация Павловского муниципального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315" y="323528"/>
            <a:ext cx="6768752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700" b="1" dirty="0">
                <a:latin typeface="Times New Roman" pitchFamily="18" charset="0"/>
                <a:cs typeface="Times New Roman" pitchFamily="18" charset="0"/>
              </a:rPr>
              <a:t>К заявлению по предоставлению муниципальной услуги прилагаются следующие документы: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правоустанавливающие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документы на земельный участок, в случае если указанные документы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их копии или сведения, содержащиеся в них) отсутствуют в Едином государственном реестре недвижимости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подлинники или засвидетельствованные в нотариальном порядке копии);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2) материалы, содержащиеся в проектной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документации.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) положительное заключение экспертизы проектной документации объекта капитального строительства (применительно к отдельным этапам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строительства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в случае, предусмотренном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2"/>
              </a:rPr>
              <a:t>частью 12.1 статьи 48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 Российской Федерации), если такая проектная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документация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подлежит экспертизе в соответствии со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3"/>
              </a:rPr>
              <a:t>статьей 49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 Российской Федерации, положительное заключение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экспертизы проектной документации в случаях, предусмотренных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4"/>
              </a:rPr>
              <a:t>частью 3.4 статьи 49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 Российской Федерации,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заключение государственной экологической экспертизы проектной документации в случаях, предусмотренных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5"/>
              </a:rPr>
              <a:t>частью 6 статьи 49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 Российской Федерации;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4) заключение, предусмотренное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6"/>
              </a:rPr>
              <a:t>частью 3.5 статьи 49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Кодекса, в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лучае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использования модифицированной проектной документации;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5) копия свидетельства об аккредитации юридического лица, выдавшего положительное заключение негосударственной экспертизы проектной документации, в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если представлено заключение негосударственной экспертизы проектной документации;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6) согласие всех правообладателей объекта капитального строительства в случае реконструкции такого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, за исключением случаев, указанных в 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  <a:hlinkClick r:id="rId7"/>
              </a:rPr>
              <a:t>п.п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7"/>
              </a:rPr>
              <a:t>. «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б» настоящего пункта;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а) в случае проведения реконструкции государственным (муниципальным) заказчиком, являющимся органом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осударственной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власти (государственным органом), Государственной корпорацией по атомной энергии «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корпорацией по космической деятельности «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</a:rPr>
              <a:t>Роскосмос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», органом управления государственным внебюджетным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фондом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или органом местного самоуправления, на объекте капитального строительства государственной (муниципальной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собственности, правообладателем которого является государственное (муниципальное) унитарное предприятие, государственное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муниципальное) бюджетное или автономное учреждение, в отношении которого указанный орган осуществляет соответственно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и полномочия учредителя или права собственника имущества, - соглашение о проведении такой реконструкции, определяющее в том числе условия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порядок возмещения ущерба, причиненного указанному объекту при осуществлении реконструкции;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б) решение общего собрания собственников помещений и 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-мест в многоквартирном доме, принятое в соответствии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жилищным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8"/>
              </a:rPr>
              <a:t>законодательством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в случае реконструкции многоквартирного дома, или, если в результате такой реконструкции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произойдет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уменьшение размера общего имущества в многоквартирном доме, согласие всех собственников помещений и 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-мест в многоквартирном доме;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7) документы, предусмотренные законодательством Российской Федерации об объектах культурного наследия, в случае, если при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проведении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работ по сохранению объекта культурного наследия затрагиваются конструктивные и другие характеристики надежности и безопасности такого объекта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При обращении за разрешением на строительство объекта индивидуального жилищного строительства к заявлению прилагаются следующие документы: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1) правоустанавливающие документы на земельный участок, если указанные документы (их копии или сведения, содержащиеся в них) отсутствуют в Едином государственном реестре прав на недвижимое имущество и сделок с ним (подлинники или засвидетельствованные в нотариальном порядке копии);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2) схема планировочной организации земельного участка с обозначением места размещения объекта индивидуального жилищного строительства;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173682"/>
            <a:ext cx="6768752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700" b="1" dirty="0">
                <a:latin typeface="Times New Roman" pitchFamily="18" charset="0"/>
                <a:cs typeface="Times New Roman" pitchFamily="18" charset="0"/>
              </a:rPr>
              <a:t>К заявлению по предоставлению муниципальной услуги прилагаются следующие документы: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правоустанавливающие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документы на земельный участок, в случае если указанные документы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их копии или сведения, содержащиеся в них) отсутствуют в Едином государственном реестре недвижимости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подлинники или засвидетельствованные в нотариальном порядке копии);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2) материалы, содержащиеся в проектной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документации.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) положительное заключение экспертизы проектной документации объекта капитального строительства (применительно к отдельным этапам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строительства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в случае, предусмотренном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2"/>
              </a:rPr>
              <a:t>частью 12.1 статьи 48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 Российской Федерации), если такая проектная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документация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подлежит экспертизе в соответствии со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3"/>
              </a:rPr>
              <a:t>статьей 49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 Российской Федерации, положительное заключение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экспертизы проектной документации в случаях, предусмотренных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4"/>
              </a:rPr>
              <a:t>частью 3.4 статьи 49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 Российской Федерации,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положительное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заключение государственной экологической экспертизы проектной документации в случаях, предусмотренных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5"/>
              </a:rPr>
              <a:t>частью 6 статьи 49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 Российской Федерации;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4) заключение, предусмотренное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6"/>
              </a:rPr>
              <a:t>частью 3.5 статьи 49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Градостроительного Кодекса, в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лучае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использования модифицированной проектной документации;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5) копия свидетельства об аккредитации юридического лица, выдавшего положительное заключение негосударственной экспертизы проектной документации, в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случае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если представлено заключение негосударственной экспертизы проектной документации;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6) согласие всех правообладателей объекта капитального строительства в случае реконструкции такого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объекта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, за исключением случаев, указанных в 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  <a:hlinkClick r:id="rId7"/>
              </a:rPr>
              <a:t>п.п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7"/>
              </a:rPr>
              <a:t>. «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б» настоящего пункта;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а) в случае проведения реконструкции государственным (муниципальным) заказчиком, являющимся органом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r>
              <a:rPr lang="ru-RU" sz="700" dirty="0" err="1" smtClean="0">
                <a:latin typeface="Times New Roman" pitchFamily="18" charset="0"/>
                <a:cs typeface="Times New Roman" pitchFamily="18" charset="0"/>
              </a:rPr>
              <a:t>осударственной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власти (государственным органом), Государственной корпорацией по атомной энергии «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корпорацией по космической деятельности «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</a:rPr>
              <a:t>Роскосмос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», органом управления государственным внебюджетным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фондом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или органом местного самоуправления, на объекте капитального строительства государственной (муниципальной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собственности, правообладателем которого является государственное (муниципальное) унитарное предприятие, государственное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муниципальное) бюджетное или автономное учреждение, в отношении которого указанный орган осуществляет соответственно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и полномочия учредителя или права собственника имущества, - соглашение о проведении такой реконструкции, определяющее в том числе условия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порядок возмещения ущерба, причиненного указанному объекту при осуществлении реконструкции;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б) решение общего собрания собственников помещений и 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-мест в многоквартирном доме, принятое в соответствии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жилищным </a:t>
            </a:r>
            <a:r>
              <a:rPr lang="ru-RU" sz="700" dirty="0">
                <a:latin typeface="Times New Roman" pitchFamily="18" charset="0"/>
                <a:cs typeface="Times New Roman" pitchFamily="18" charset="0"/>
                <a:hlinkClick r:id="rId8"/>
              </a:rPr>
              <a:t>законодательством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 в случае реконструкции многоквартирного дома, или, если в результате такой реконструкции </a:t>
            </a:r>
            <a:endParaRPr lang="ru-RU" sz="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произойдет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уменьшение размера общего имущества в многоквартирном доме, согласие всех собственников помещений и </a:t>
            </a:r>
            <a:r>
              <a:rPr lang="ru-RU" sz="700" dirty="0" err="1">
                <a:latin typeface="Times New Roman" pitchFamily="18" charset="0"/>
                <a:cs typeface="Times New Roman" pitchFamily="18" charset="0"/>
              </a:rPr>
              <a:t>машино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-мест в многоквартирном доме;</a:t>
            </a:r>
          </a:p>
          <a:p>
            <a:r>
              <a:rPr lang="ru-RU" sz="700" dirty="0">
                <a:latin typeface="Times New Roman" pitchFamily="18" charset="0"/>
                <a:cs typeface="Times New Roman" pitchFamily="18" charset="0"/>
              </a:rPr>
              <a:t>7) документы, предусмотренные законодательством Российской Федерации об объектах культурного наследия, в случае, если при 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проведении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" dirty="0">
                <a:latin typeface="Times New Roman" pitchFamily="18" charset="0"/>
                <a:cs typeface="Times New Roman" pitchFamily="18" charset="0"/>
              </a:rPr>
              <a:t>работ по сохранению объекта культурного наследия затрагиваются конструктивные и другие характеристики надежности и безопасности такого объекта</a:t>
            </a:r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При обращении за разрешением на строительство объекта индивидуального жилищного строительства к заявлению прилагаются следующие документы: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1) правоустанавливающие документы на земельный участок, если указанные документы (их копии или сведения, содержащиеся в них) отсутствуют в Едином государственном реестре прав на недвижимое имущество и сделок с ним (подлинники или засвидетельствованные в нотариальном порядке копии);</a:t>
            </a:r>
          </a:p>
          <a:p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2) схема планировочной организации земельного участка с обозначением места размещения объекта индивидуального жилищного строительства;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624" y="20688"/>
            <a:ext cx="68707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услуга администрации Павловского муниципального района «Предоставление разрешения на строительство»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2792" y="4860032"/>
            <a:ext cx="68707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Муниципальная услуга администрации Павловского муниципального района «Предоставление разрешения на строительство»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858000" cy="4572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4572001"/>
            <a:ext cx="6858000" cy="45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103663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" y="4583640"/>
            <a:ext cx="103663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89102" y="0"/>
            <a:ext cx="47881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разрешения</a:t>
            </a:r>
          </a:p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ввод объекта в эксплуатацию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4757" y="812367"/>
            <a:ext cx="3006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Доступно в электронном виде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pgu.govvrn.ru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4005" y="1408323"/>
            <a:ext cx="2476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Услуга предоставляется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 взимания платы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2731" y="4572001"/>
            <a:ext cx="47881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разрешения</a:t>
            </a:r>
          </a:p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ввод объекта в эксплуатацию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9280" y="5417506"/>
            <a:ext cx="3006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Доступно в электронном виде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pgu.govvrn.ru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8528" y="6039004"/>
            <a:ext cx="2476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Услуга предоставляется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 взимания платы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649" y="3835951"/>
            <a:ext cx="654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Администрация Павловского муниципального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073" y="8604448"/>
            <a:ext cx="654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Администрация Павловского муниципального района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9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5" y="539552"/>
            <a:ext cx="5934075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5" y="5004048"/>
            <a:ext cx="5934075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629200"/>
            <a:ext cx="68595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Муниципальная услуга администрации Павловского муниципального района «Предоставление разрешения на ввод объекта в эксплуатацию»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" y="251520"/>
            <a:ext cx="68595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Муниципальная услуга администрации Павловского муниципального района «Предоставление разрешения на ввод объекта в эксплуатацию»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457120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4008"/>
            <a:ext cx="6858000" cy="450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1206"/>
            <a:ext cx="103663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71"/>
            <a:ext cx="1036638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2" y="8460432"/>
            <a:ext cx="66024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3784146"/>
            <a:ext cx="660241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20558" y="0"/>
            <a:ext cx="38303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</a:t>
            </a:r>
          </a:p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градостроительного </a:t>
            </a:r>
          </a:p>
          <a:p>
            <a:pPr algn="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лана земельного участка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6055" y="4571206"/>
            <a:ext cx="38303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Предоставление </a:t>
            </a:r>
          </a:p>
          <a:p>
            <a:pPr algn="r"/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градостроительного </a:t>
            </a:r>
          </a:p>
          <a:p>
            <a:pPr algn="r"/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лана земельного участка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9280" y="5914933"/>
            <a:ext cx="3006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Доступно в электронном виде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pgu.govvrn.ru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9280" y="1200329"/>
            <a:ext cx="3006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Доступно в электронном виде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pgu.govvrn.ru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1104" y="6503698"/>
            <a:ext cx="2476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Услуга предоставляется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 взимания платы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68528" y="1800951"/>
            <a:ext cx="2476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Услуга предоставляется 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 взимания платы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616"/>
            <a:ext cx="6294437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5796136"/>
            <a:ext cx="6294437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8426" y="4983021"/>
            <a:ext cx="568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Муниципальная услуга администрации Павловского муниципального района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«Предоставление градостроительного плана земельного участка»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217" y="338618"/>
            <a:ext cx="568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Муниципальная услуга администрации Павловского муниципального района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«Предоставление градостроительного плана земельного участка»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</TotalTime>
  <Words>1191</Words>
  <Application>Microsoft Office PowerPoint</Application>
  <PresentationFormat>Экран (4:3)</PresentationFormat>
  <Paragraphs>119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cp:lastPrinted>2017-10-20T14:35:01Z</cp:lastPrinted>
  <dcterms:created xsi:type="dcterms:W3CDTF">2017-10-20T13:14:29Z</dcterms:created>
  <dcterms:modified xsi:type="dcterms:W3CDTF">2017-10-20T14:38:22Z</dcterms:modified>
</cp:coreProperties>
</file>